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9"/>
  </p:handoutMasterIdLst>
  <p:sldIdLst>
    <p:sldId id="256" r:id="rId2"/>
    <p:sldId id="269" r:id="rId3"/>
    <p:sldId id="270" r:id="rId4"/>
    <p:sldId id="271" r:id="rId5"/>
    <p:sldId id="272" r:id="rId6"/>
    <p:sldId id="257" r:id="rId7"/>
    <p:sldId id="258" r:id="rId8"/>
    <p:sldId id="273" r:id="rId9"/>
    <p:sldId id="274" r:id="rId10"/>
    <p:sldId id="275" r:id="rId11"/>
    <p:sldId id="276" r:id="rId12"/>
    <p:sldId id="277" r:id="rId13"/>
    <p:sldId id="265" r:id="rId14"/>
    <p:sldId id="278" r:id="rId15"/>
    <p:sldId id="279" r:id="rId16"/>
    <p:sldId id="281" r:id="rId17"/>
    <p:sldId id="280" r:id="rId1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67988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Seminar 4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w/c:25 October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Length of a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756" y="1985553"/>
            <a:ext cx="8948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Write a recursive algorithm 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length(list)</a:t>
            </a:r>
            <a:r>
              <a:rPr lang="en-NZ" sz="2000" dirty="0" smtClean="0"/>
              <a:t> that takes a list and returns its length.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105222" y="2354885"/>
            <a:ext cx="6784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length([0,9,8,6,4,3,1,7])= 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n-NZ" sz="2000" b="1" i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(it has 8 elements)</a:t>
            </a:r>
            <a:r>
              <a:rPr lang="en-NZ" sz="2000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756" y="2724217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80605" y="2730139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B0F0"/>
                </a:solidFill>
              </a:rPr>
              <a:t>length(list)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8685" y="3031993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a</a:t>
            </a:r>
            <a:r>
              <a:rPr lang="en-NZ" sz="2000" dirty="0" smtClean="0">
                <a:solidFill>
                  <a:srgbClr val="00B0F0"/>
                </a:solidFill>
              </a:rPr>
              <a:t> list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9105" y="3320784"/>
            <a:ext cx="4765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a</a:t>
            </a:r>
            <a:r>
              <a:rPr lang="en-NZ" sz="2000" dirty="0" smtClean="0">
                <a:solidFill>
                  <a:srgbClr val="00B0F0"/>
                </a:solidFill>
              </a:rPr>
              <a:t> positive integer &gt;=0 (# of elements of list)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9753" y="3739880"/>
            <a:ext cx="5635080" cy="2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374" y="3806651"/>
            <a:ext cx="65966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tail(list)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69554" y="4389120"/>
            <a:ext cx="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69554" y="4389119"/>
            <a:ext cx="3124021" cy="130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631474" y="4684306"/>
            <a:ext cx="1567543" cy="43610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93618" y="4023357"/>
            <a:ext cx="235590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FFC000"/>
                </a:solidFill>
              </a:rPr>
              <a:t>Walking along the list</a:t>
            </a:r>
            <a:endParaRPr lang="en-US" b="1" i="1" dirty="0">
              <a:solidFill>
                <a:srgbClr val="FFC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259874" y="4684305"/>
            <a:ext cx="455201" cy="4124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05611" y="5143722"/>
            <a:ext cx="96372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FFC000"/>
                </a:solidFill>
              </a:rPr>
              <a:t>counter</a:t>
            </a:r>
            <a:endParaRPr lang="en-US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1" grpId="0" build="p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Length of a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756" y="2724217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80605" y="2730139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B0F0"/>
                </a:solidFill>
              </a:rPr>
              <a:t>length(list)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8685" y="3031993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a</a:t>
            </a:r>
            <a:r>
              <a:rPr lang="en-NZ" sz="2000" dirty="0" smtClean="0">
                <a:solidFill>
                  <a:srgbClr val="00B0F0"/>
                </a:solidFill>
              </a:rPr>
              <a:t> list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9105" y="3320784"/>
            <a:ext cx="4765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a</a:t>
            </a:r>
            <a:r>
              <a:rPr lang="en-NZ" sz="2000" dirty="0" smtClean="0">
                <a:solidFill>
                  <a:srgbClr val="00B0F0"/>
                </a:solidFill>
              </a:rPr>
              <a:t> positive integer &gt;=0 (# of elements of list)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9753" y="3739880"/>
            <a:ext cx="5635080" cy="2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374" y="3806651"/>
            <a:ext cx="65966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tail(list)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897189" y="2420200"/>
            <a:ext cx="6200" cy="435942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69680" y="1859798"/>
            <a:ext cx="14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/>
              <a:t>TRACE!!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06194" y="2547257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70C0"/>
                </a:solidFill>
              </a:rPr>
              <a:t>l</a:t>
            </a:r>
            <a:r>
              <a:rPr lang="en-NZ" sz="2000" dirty="0" smtClean="0">
                <a:solidFill>
                  <a:srgbClr val="0070C0"/>
                </a:solidFill>
              </a:rPr>
              <a:t>ength([0,9,7,6])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9621" y="2571931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FF0000"/>
                </a:solidFill>
              </a:rPr>
              <a:t>l</a:t>
            </a:r>
            <a:r>
              <a:rPr lang="en-NZ" sz="2000" dirty="0" smtClean="0">
                <a:solidFill>
                  <a:srgbClr val="FF0000"/>
                </a:solidFill>
              </a:rPr>
              <a:t>ist=[0,9,7,6]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06194" y="2976880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FF0000"/>
                </a:solidFill>
              </a:rPr>
              <a:t>isEmpty</a:t>
            </a:r>
            <a:r>
              <a:rPr lang="en-NZ" sz="2000" dirty="0" smtClean="0">
                <a:solidFill>
                  <a:srgbClr val="FF0000"/>
                </a:solidFill>
              </a:rPr>
              <a:t>(list)??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05258" y="2985025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NO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089668" y="341464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1+length(tail([0,9,7,6]))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25193" y="3427711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FF0000"/>
                </a:solidFill>
              </a:rPr>
              <a:t>l</a:t>
            </a:r>
            <a:r>
              <a:rPr lang="en-NZ" sz="2000" dirty="0" smtClean="0">
                <a:solidFill>
                  <a:srgbClr val="FF0000"/>
                </a:solidFill>
              </a:rPr>
              <a:t>ist=[9,7,6]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9668" y="3754686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FF0000"/>
                </a:solidFill>
              </a:rPr>
              <a:t>isEmpty</a:t>
            </a:r>
            <a:r>
              <a:rPr lang="en-NZ" sz="2000" dirty="0" smtClean="0">
                <a:solidFill>
                  <a:srgbClr val="FF0000"/>
                </a:solidFill>
              </a:rPr>
              <a:t>(list)??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88732" y="3762831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NO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089668" y="4171086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1+length(tail([9,7,6]))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5193" y="4184149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FF0000"/>
                </a:solidFill>
              </a:rPr>
              <a:t>l</a:t>
            </a:r>
            <a:r>
              <a:rPr lang="en-NZ" sz="2000" dirty="0" smtClean="0">
                <a:solidFill>
                  <a:srgbClr val="FF0000"/>
                </a:solidFill>
              </a:rPr>
              <a:t>ist=[7,6]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6194" y="4507833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FF0000"/>
                </a:solidFill>
              </a:rPr>
              <a:t>isEmpty</a:t>
            </a:r>
            <a:r>
              <a:rPr lang="en-NZ" sz="2000" dirty="0" smtClean="0">
                <a:solidFill>
                  <a:srgbClr val="FF0000"/>
                </a:solidFill>
              </a:rPr>
              <a:t>(list)??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5258" y="4515978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NO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089668" y="4907943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1+length(tail([7,6]))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25193" y="49210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FF0000"/>
                </a:solidFill>
              </a:rPr>
              <a:t>l</a:t>
            </a:r>
            <a:r>
              <a:rPr lang="en-NZ" sz="2000" dirty="0" smtClean="0">
                <a:solidFill>
                  <a:srgbClr val="FF0000"/>
                </a:solidFill>
              </a:rPr>
              <a:t>ist=[6]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06194" y="5260980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FF0000"/>
                </a:solidFill>
              </a:rPr>
              <a:t>isEmpty</a:t>
            </a:r>
            <a:r>
              <a:rPr lang="en-NZ" sz="2000" dirty="0" smtClean="0">
                <a:solidFill>
                  <a:srgbClr val="FF0000"/>
                </a:solidFill>
              </a:rPr>
              <a:t>(list)??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05258" y="5269125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NO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089668" y="5622162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1+length(tail([6]))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625193" y="563522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FF0000"/>
                </a:solidFill>
              </a:rPr>
              <a:t>l</a:t>
            </a:r>
            <a:r>
              <a:rPr lang="en-NZ" sz="2000" dirty="0" smtClean="0">
                <a:solidFill>
                  <a:srgbClr val="FF0000"/>
                </a:solidFill>
              </a:rPr>
              <a:t>ist=[]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06194" y="6005982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FF0000"/>
                </a:solidFill>
              </a:rPr>
              <a:t>isEmpty</a:t>
            </a:r>
            <a:r>
              <a:rPr lang="en-NZ" sz="2000" dirty="0" smtClean="0">
                <a:solidFill>
                  <a:srgbClr val="FF0000"/>
                </a:solidFill>
              </a:rPr>
              <a:t>(list)??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05258" y="6014127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YES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509517" y="6005982"/>
            <a:ext cx="132119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2400" i="1" dirty="0" smtClean="0">
                <a:solidFill>
                  <a:srgbClr val="FFC000"/>
                </a:solidFill>
              </a:rPr>
              <a:t>Base case</a:t>
            </a:r>
            <a:endParaRPr lang="en-US" sz="2400" i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09621" y="6005982"/>
            <a:ext cx="104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50"/>
                </a:solidFill>
              </a:rPr>
              <a:t>r</a:t>
            </a:r>
            <a:r>
              <a:rPr lang="en-NZ" sz="2000" dirty="0" smtClean="0">
                <a:solidFill>
                  <a:srgbClr val="00B050"/>
                </a:solidFill>
              </a:rPr>
              <a:t>eturn</a:t>
            </a:r>
            <a:r>
              <a:rPr lang="en-NZ" sz="2000" dirty="0" smtClean="0"/>
              <a:t>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89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21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Length of a 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756" y="2724217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80605" y="2730139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B0F0"/>
                </a:solidFill>
              </a:rPr>
              <a:t>length(list)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8685" y="3031993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a</a:t>
            </a:r>
            <a:r>
              <a:rPr lang="en-NZ" sz="2000" dirty="0" smtClean="0">
                <a:solidFill>
                  <a:srgbClr val="00B0F0"/>
                </a:solidFill>
              </a:rPr>
              <a:t> list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9105" y="3320784"/>
            <a:ext cx="4765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a</a:t>
            </a:r>
            <a:r>
              <a:rPr lang="en-NZ" sz="2000" dirty="0" smtClean="0">
                <a:solidFill>
                  <a:srgbClr val="00B0F0"/>
                </a:solidFill>
              </a:rPr>
              <a:t> positive integer &gt;=0 (# of elements of list)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9753" y="3739880"/>
            <a:ext cx="5635080" cy="2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374" y="3806651"/>
            <a:ext cx="65966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tail(list)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897189" y="2420200"/>
            <a:ext cx="6200" cy="435942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69680" y="1859798"/>
            <a:ext cx="14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/>
              <a:t>TRACE!!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06194" y="2547257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70C0"/>
                </a:solidFill>
              </a:rPr>
              <a:t>l</a:t>
            </a:r>
            <a:r>
              <a:rPr lang="en-NZ" sz="2000" dirty="0" smtClean="0">
                <a:solidFill>
                  <a:srgbClr val="0070C0"/>
                </a:solidFill>
              </a:rPr>
              <a:t>ength([0,9,7,6])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9668" y="341464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1+length(tail([0,9,7,6]))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89668" y="4171086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1+length(tail([9,7,6]))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89668" y="4907943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1+length(tail([7,6]))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89668" y="5622162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1+length(tail([6]))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06194" y="6005982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FF0000"/>
                </a:solidFill>
              </a:rPr>
              <a:t>isEmpty</a:t>
            </a:r>
            <a:r>
              <a:rPr lang="en-NZ" sz="2000" dirty="0" smtClean="0">
                <a:solidFill>
                  <a:srgbClr val="FF0000"/>
                </a:solidFill>
              </a:rPr>
              <a:t>(list)??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05258" y="6014127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YES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509517" y="6005982"/>
            <a:ext cx="132119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2400" i="1" dirty="0" smtClean="0">
                <a:solidFill>
                  <a:srgbClr val="FFC000"/>
                </a:solidFill>
              </a:rPr>
              <a:t>Base case</a:t>
            </a:r>
            <a:endParaRPr lang="en-US" sz="2400" i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09621" y="6005982"/>
            <a:ext cx="104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50"/>
                </a:solidFill>
              </a:rPr>
              <a:t>r</a:t>
            </a:r>
            <a:r>
              <a:rPr lang="en-NZ" sz="2000" dirty="0" smtClean="0">
                <a:solidFill>
                  <a:srgbClr val="00B050"/>
                </a:solidFill>
              </a:rPr>
              <a:t>eturn</a:t>
            </a:r>
            <a:r>
              <a:rPr lang="en-NZ" sz="2000" dirty="0" smtClean="0"/>
              <a:t> 0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11584683" y="2564047"/>
            <a:ext cx="20827" cy="3614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454052" y="3555957"/>
            <a:ext cx="615553" cy="19117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sz="2800" dirty="0" smtClean="0">
                <a:solidFill>
                  <a:srgbClr val="C00000"/>
                </a:solidFill>
              </a:rPr>
              <a:t>backtracking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33162" y="5641626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=1+</a:t>
            </a:r>
            <a:r>
              <a:rPr lang="en-NZ" sz="2000" dirty="0" smtClean="0">
                <a:solidFill>
                  <a:srgbClr val="000000"/>
                </a:solidFill>
              </a:rPr>
              <a:t>0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37022" y="4932378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=1+</a:t>
            </a:r>
            <a:r>
              <a:rPr lang="en-NZ" sz="2000" dirty="0" smtClean="0">
                <a:solidFill>
                  <a:srgbClr val="000000"/>
                </a:solidFill>
              </a:rPr>
              <a:t>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15075" y="418330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=1+</a:t>
            </a:r>
            <a:r>
              <a:rPr lang="en-NZ" sz="2000" dirty="0">
                <a:solidFill>
                  <a:srgbClr val="000000"/>
                </a:solidFill>
              </a:rPr>
              <a:t>2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98035" y="3434112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=1+</a:t>
            </a:r>
            <a:r>
              <a:rPr lang="en-NZ" sz="2000" dirty="0" smtClean="0">
                <a:solidFill>
                  <a:srgbClr val="000000"/>
                </a:solidFill>
              </a:rPr>
              <a:t>3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98034" y="3079488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= </a:t>
            </a:r>
            <a:r>
              <a:rPr lang="en-NZ" sz="2000" dirty="0" smtClean="0">
                <a:solidFill>
                  <a:srgbClr val="000000"/>
                </a:solidFill>
              </a:rPr>
              <a:t>4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32988" y="306400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F73A07"/>
                </a:solidFill>
              </a:rPr>
              <a:t>END!</a:t>
            </a:r>
            <a:endParaRPr lang="en-US" sz="2400" b="1" dirty="0">
              <a:solidFill>
                <a:srgbClr val="F73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1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cap="none" dirty="0" smtClean="0">
                <a:solidFill>
                  <a:srgbClr val="FFC000"/>
                </a:solidFill>
              </a:rPr>
              <a:t>get</a:t>
            </a:r>
            <a:r>
              <a:rPr lang="en-NZ" dirty="0" smtClean="0"/>
              <a:t> the </a:t>
            </a:r>
            <a:r>
              <a:rPr lang="en-NZ" i="1" cap="none" dirty="0" smtClean="0">
                <a:solidFill>
                  <a:srgbClr val="FFC000"/>
                </a:solidFill>
              </a:rPr>
              <a:t>nth</a:t>
            </a:r>
            <a:r>
              <a:rPr lang="en-NZ" dirty="0" smtClean="0"/>
              <a:t> element of a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64" y="1881048"/>
            <a:ext cx="10065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Write a recursive algorithm called 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getNth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n,list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dirty="0" smtClean="0"/>
              <a:t> which returns the </a:t>
            </a:r>
            <a:r>
              <a:rPr lang="en-NZ" sz="2000" b="1" i="1" dirty="0" smtClean="0">
                <a:solidFill>
                  <a:srgbClr val="0070C0"/>
                </a:solidFill>
              </a:rPr>
              <a:t>nth</a:t>
            </a:r>
            <a:r>
              <a:rPr lang="en-NZ" sz="2000" dirty="0" smtClean="0"/>
              <a:t> element of a list.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8285" y="2281158"/>
            <a:ext cx="6914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getNth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(5,[0,9,8,6,2,3,1,7])= </a:t>
            </a:r>
            <a:r>
              <a:rPr lang="en-NZ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i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(5</a:t>
            </a:r>
            <a:r>
              <a:rPr lang="en-NZ" sz="2000" b="1" i="1" baseline="30000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th</a:t>
            </a:r>
            <a:r>
              <a:rPr lang="en-NZ" sz="2000" b="1" i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element is </a:t>
            </a:r>
            <a:r>
              <a:rPr lang="en-NZ" sz="2000" b="1" i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2)</a:t>
            </a:r>
            <a:r>
              <a:rPr lang="en-NZ" sz="2000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756" y="2724217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80605" y="2730139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00B0F0"/>
                </a:solidFill>
              </a:rPr>
              <a:t>getNth</a:t>
            </a:r>
            <a:r>
              <a:rPr lang="en-NZ" sz="2000" dirty="0" smtClean="0">
                <a:solidFill>
                  <a:srgbClr val="00B0F0"/>
                </a:solidFill>
              </a:rPr>
              <a:t>(</a:t>
            </a:r>
            <a:r>
              <a:rPr lang="en-NZ" sz="2000" dirty="0" err="1" smtClean="0">
                <a:solidFill>
                  <a:srgbClr val="00B0F0"/>
                </a:solidFill>
              </a:rPr>
              <a:t>n,list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5622" y="3031993"/>
            <a:ext cx="4595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a</a:t>
            </a:r>
            <a:r>
              <a:rPr lang="en-NZ" sz="2000" dirty="0" smtClean="0">
                <a:solidFill>
                  <a:srgbClr val="00B0F0"/>
                </a:solidFill>
              </a:rPr>
              <a:t> positive integer n&gt;0 and a nonempty list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5622" y="3333847"/>
            <a:ext cx="2890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t</a:t>
            </a:r>
            <a:r>
              <a:rPr lang="en-NZ" sz="2000" dirty="0" smtClean="0">
                <a:solidFill>
                  <a:srgbClr val="00B0F0"/>
                </a:solidFill>
              </a:rPr>
              <a:t>he nth element of the list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89753" y="3739880"/>
            <a:ext cx="5635080" cy="2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374" y="3780525"/>
            <a:ext cx="65966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n==1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head(list)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getNth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n,tail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56658" y="3931922"/>
            <a:ext cx="4965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 smtClean="0">
                <a:solidFill>
                  <a:srgbClr val="F73A07"/>
                </a:solidFill>
              </a:rPr>
              <a:t>Correct?</a:t>
            </a:r>
            <a:r>
              <a:rPr lang="en-NZ" sz="9600" dirty="0" smtClean="0"/>
              <a:t> </a:t>
            </a:r>
            <a:endParaRPr lang="en-US" sz="9600" dirty="0"/>
          </a:p>
        </p:txBody>
      </p:sp>
      <p:sp>
        <p:nvSpPr>
          <p:cNvPr id="6" name="Oval 5"/>
          <p:cNvSpPr/>
          <p:nvPr/>
        </p:nvSpPr>
        <p:spPr>
          <a:xfrm>
            <a:off x="3317966" y="4728754"/>
            <a:ext cx="326571" cy="36576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12451" y="5132250"/>
            <a:ext cx="166423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FFC000"/>
                </a:solidFill>
              </a:rPr>
              <a:t>Not changing!!</a:t>
            </a:r>
            <a:endParaRPr lang="en-US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2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9" grpId="0" build="p"/>
      <p:bldP spid="20" grpId="0"/>
      <p:bldP spid="6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cap="none" dirty="0" smtClean="0">
                <a:solidFill>
                  <a:srgbClr val="FFC000"/>
                </a:solidFill>
              </a:rPr>
              <a:t>get</a:t>
            </a:r>
            <a:r>
              <a:rPr lang="en-NZ" dirty="0" smtClean="0"/>
              <a:t> the </a:t>
            </a:r>
            <a:r>
              <a:rPr lang="en-NZ" i="1" cap="none" dirty="0" smtClean="0">
                <a:solidFill>
                  <a:srgbClr val="FFC000"/>
                </a:solidFill>
              </a:rPr>
              <a:t>nth</a:t>
            </a:r>
            <a:r>
              <a:rPr lang="en-NZ" dirty="0" smtClean="0"/>
              <a:t> element of a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64" y="1881048"/>
            <a:ext cx="10065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Write a recursive algorithm called 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getNth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n,list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dirty="0" smtClean="0"/>
              <a:t> which returns the </a:t>
            </a:r>
            <a:r>
              <a:rPr lang="en-NZ" sz="2000" b="1" i="1" dirty="0" smtClean="0">
                <a:solidFill>
                  <a:srgbClr val="0070C0"/>
                </a:solidFill>
              </a:rPr>
              <a:t>nth</a:t>
            </a:r>
            <a:r>
              <a:rPr lang="en-NZ" sz="2000" dirty="0" smtClean="0"/>
              <a:t> element of a list.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8285" y="2281158"/>
            <a:ext cx="6914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getNth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(5,[0,9,8,6,2,3,1,7])= 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NZ" sz="2000" b="1" i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(5</a:t>
            </a:r>
            <a:r>
              <a:rPr lang="en-NZ" sz="2000" b="1" i="1" baseline="30000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th</a:t>
            </a:r>
            <a:r>
              <a:rPr lang="en-NZ" sz="2000" b="1" i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element is 2)</a:t>
            </a:r>
            <a:r>
              <a:rPr lang="en-NZ" sz="2000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756" y="2724217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80605" y="2730139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00B0F0"/>
                </a:solidFill>
              </a:rPr>
              <a:t>getNth</a:t>
            </a:r>
            <a:r>
              <a:rPr lang="en-NZ" sz="2000" dirty="0" smtClean="0">
                <a:solidFill>
                  <a:srgbClr val="00B0F0"/>
                </a:solidFill>
              </a:rPr>
              <a:t>(</a:t>
            </a:r>
            <a:r>
              <a:rPr lang="en-NZ" sz="2000" dirty="0" err="1" smtClean="0">
                <a:solidFill>
                  <a:srgbClr val="00B0F0"/>
                </a:solidFill>
              </a:rPr>
              <a:t>n,list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5622" y="3031993"/>
            <a:ext cx="4595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a</a:t>
            </a:r>
            <a:r>
              <a:rPr lang="en-NZ" sz="2000" dirty="0" smtClean="0">
                <a:solidFill>
                  <a:srgbClr val="00B0F0"/>
                </a:solidFill>
              </a:rPr>
              <a:t> positive integer n&gt;0 and a nonempty list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5622" y="3333847"/>
            <a:ext cx="2890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t</a:t>
            </a:r>
            <a:r>
              <a:rPr lang="en-NZ" sz="2000" dirty="0" smtClean="0">
                <a:solidFill>
                  <a:srgbClr val="00B0F0"/>
                </a:solidFill>
              </a:rPr>
              <a:t>he nth element of the list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89753" y="3739880"/>
            <a:ext cx="5635080" cy="2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374" y="3780525"/>
            <a:ext cx="69044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n==1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head(list)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getNth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n-1,tail(list)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6513" y="5564778"/>
            <a:ext cx="8588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Trace for </a:t>
            </a:r>
            <a:r>
              <a:rPr lang="en-NZ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getNth</a:t>
            </a:r>
            <a:r>
              <a:rPr lang="en-NZ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(5,[0,9,8,6,2,3,1,7</a:t>
            </a:r>
            <a:r>
              <a:rPr lang="en-NZ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NZ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52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cap="none" dirty="0" smtClean="0">
                <a:solidFill>
                  <a:srgbClr val="FFC000"/>
                </a:solidFill>
              </a:rPr>
              <a:t>delete</a:t>
            </a:r>
            <a:r>
              <a:rPr lang="en-NZ" dirty="0" smtClean="0"/>
              <a:t> the </a:t>
            </a:r>
            <a:r>
              <a:rPr lang="en-NZ" i="1" cap="none" dirty="0" smtClean="0">
                <a:solidFill>
                  <a:srgbClr val="FFC000"/>
                </a:solidFill>
              </a:rPr>
              <a:t>nth</a:t>
            </a:r>
            <a:r>
              <a:rPr lang="en-NZ" dirty="0" smtClean="0"/>
              <a:t> element of a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64" y="1881048"/>
            <a:ext cx="1144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Write a recursive algorithm called 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delNth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n,list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/>
              <a:t> which deletes the </a:t>
            </a:r>
            <a:r>
              <a:rPr lang="en-NZ" b="1" i="1" dirty="0" smtClean="0">
                <a:solidFill>
                  <a:srgbClr val="0070C0"/>
                </a:solidFill>
              </a:rPr>
              <a:t>nth</a:t>
            </a:r>
            <a:r>
              <a:rPr lang="en-NZ" dirty="0" smtClean="0"/>
              <a:t> element of a list and returns a shorter list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8285" y="2281158"/>
            <a:ext cx="702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delNth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(6,[0,9,8,6,2,3,1,7])= 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[0,9,8,6,2,1,7]</a:t>
            </a:r>
            <a:r>
              <a:rPr lang="en-NZ" sz="2000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756" y="2724217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80605" y="273013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00B0F0"/>
                </a:solidFill>
              </a:rPr>
              <a:t>delNth</a:t>
            </a:r>
            <a:r>
              <a:rPr lang="en-NZ" sz="2000" dirty="0" smtClean="0">
                <a:solidFill>
                  <a:srgbClr val="00B0F0"/>
                </a:solidFill>
              </a:rPr>
              <a:t>(</a:t>
            </a:r>
            <a:r>
              <a:rPr lang="en-NZ" sz="2000" dirty="0" err="1" smtClean="0">
                <a:solidFill>
                  <a:srgbClr val="00B0F0"/>
                </a:solidFill>
              </a:rPr>
              <a:t>n,list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5622" y="3031993"/>
            <a:ext cx="4595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a</a:t>
            </a:r>
            <a:r>
              <a:rPr lang="en-NZ" sz="2000" dirty="0" smtClean="0">
                <a:solidFill>
                  <a:srgbClr val="00B0F0"/>
                </a:solidFill>
              </a:rPr>
              <a:t> positive integer n&gt;0 and a nonempty list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5622" y="3333847"/>
            <a:ext cx="326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B0F0"/>
                </a:solidFill>
              </a:rPr>
              <a:t>a list without the nth element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89753" y="3739880"/>
            <a:ext cx="5635080" cy="2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374" y="3780525"/>
            <a:ext cx="69044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n==1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tail(list)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delNth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n-1,tail(list)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1209" y="222961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6658" y="3892733"/>
            <a:ext cx="4965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 smtClean="0">
                <a:solidFill>
                  <a:srgbClr val="FF3300"/>
                </a:solidFill>
              </a:rPr>
              <a:t>Correct?</a:t>
            </a:r>
            <a:r>
              <a:rPr lang="en-NZ" sz="9600" dirty="0" smtClean="0"/>
              <a:t> </a:t>
            </a:r>
            <a:endParaRPr lang="en-US" sz="9600" dirty="0"/>
          </a:p>
        </p:txBody>
      </p:sp>
      <p:sp>
        <p:nvSpPr>
          <p:cNvPr id="14" name="TextBox 13"/>
          <p:cNvSpPr txBox="1"/>
          <p:nvPr/>
        </p:nvSpPr>
        <p:spPr>
          <a:xfrm rot="21098435">
            <a:off x="2437244" y="4684250"/>
            <a:ext cx="328025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rgbClr val="0070C0"/>
                </a:solidFill>
              </a:rPr>
              <a:t>d</a:t>
            </a:r>
            <a:r>
              <a:rPr lang="en-NZ" i="1" dirty="0" smtClean="0">
                <a:solidFill>
                  <a:srgbClr val="0070C0"/>
                </a:solidFill>
              </a:rPr>
              <a:t>eletes all the elements from </a:t>
            </a:r>
            <a:r>
              <a:rPr lang="en-NZ" i="1" dirty="0" smtClean="0">
                <a:solidFill>
                  <a:srgbClr val="FF0000"/>
                </a:solidFill>
              </a:rPr>
              <a:t>1 to n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97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5" grpId="0"/>
      <p:bldP spid="16" grpId="0"/>
      <p:bldP spid="17" grpId="0"/>
      <p:bldP spid="19" grpId="0" build="p"/>
      <p:bldP spid="5" grpId="0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cap="none" dirty="0" smtClean="0">
                <a:solidFill>
                  <a:srgbClr val="FFC000"/>
                </a:solidFill>
              </a:rPr>
              <a:t>delete</a:t>
            </a:r>
            <a:r>
              <a:rPr lang="en-NZ" dirty="0" smtClean="0"/>
              <a:t> the </a:t>
            </a:r>
            <a:r>
              <a:rPr lang="en-NZ" i="1" cap="none" dirty="0" smtClean="0">
                <a:solidFill>
                  <a:srgbClr val="FFC000"/>
                </a:solidFill>
              </a:rPr>
              <a:t>nth</a:t>
            </a:r>
            <a:r>
              <a:rPr lang="en-NZ" dirty="0" smtClean="0"/>
              <a:t> element of a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64" y="1881048"/>
            <a:ext cx="1144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Write a recursive algorithm called 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delNth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n,list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/>
              <a:t> which deletes the </a:t>
            </a:r>
            <a:r>
              <a:rPr lang="en-NZ" b="1" i="1" dirty="0" smtClean="0">
                <a:solidFill>
                  <a:srgbClr val="0070C0"/>
                </a:solidFill>
              </a:rPr>
              <a:t>nth</a:t>
            </a:r>
            <a:r>
              <a:rPr lang="en-NZ" dirty="0" smtClean="0"/>
              <a:t> element of a list and returns a shorter list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8285" y="2281158"/>
            <a:ext cx="702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delNth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(6,[0,9,8,6,2,3,1,7])= 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[0,9,8,6,2,1,7]</a:t>
            </a:r>
            <a:r>
              <a:rPr lang="en-NZ" sz="2000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756" y="2724217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80605" y="273013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00B0F0"/>
                </a:solidFill>
              </a:rPr>
              <a:t>delNth</a:t>
            </a:r>
            <a:r>
              <a:rPr lang="en-NZ" sz="2000" dirty="0" smtClean="0">
                <a:solidFill>
                  <a:srgbClr val="00B0F0"/>
                </a:solidFill>
              </a:rPr>
              <a:t>(</a:t>
            </a:r>
            <a:r>
              <a:rPr lang="en-NZ" sz="2000" dirty="0" err="1" smtClean="0">
                <a:solidFill>
                  <a:srgbClr val="00B0F0"/>
                </a:solidFill>
              </a:rPr>
              <a:t>n,list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5622" y="3031993"/>
            <a:ext cx="4595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a</a:t>
            </a:r>
            <a:r>
              <a:rPr lang="en-NZ" sz="2000" dirty="0" smtClean="0">
                <a:solidFill>
                  <a:srgbClr val="00B0F0"/>
                </a:solidFill>
              </a:rPr>
              <a:t> positive integer n&gt;0 and a nonempty list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5622" y="3333847"/>
            <a:ext cx="326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B0F0"/>
                </a:solidFill>
              </a:rPr>
              <a:t>a list without the nth element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89753" y="3739880"/>
            <a:ext cx="5635080" cy="2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374" y="3780525"/>
            <a:ext cx="95205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n==1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tail(list)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head(list),</a:t>
            </a:r>
            <a:r>
              <a:rPr lang="en-NZ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delNth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n-1,tail(list)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1209" y="222961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4629" y="5577841"/>
            <a:ext cx="8588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Trace for </a:t>
            </a:r>
            <a:r>
              <a:rPr lang="en-NZ" sz="3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delNth</a:t>
            </a:r>
            <a:r>
              <a:rPr lang="en-NZ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(4,[</a:t>
            </a:r>
            <a:r>
              <a:rPr lang="en-NZ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0,9,8,6,2,3,1,7</a:t>
            </a:r>
            <a:r>
              <a:rPr lang="en-NZ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NZ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60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More homework …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112" y="2206855"/>
            <a:ext cx="1049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Write a recursive algorithm 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x,list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that takes a list of numbers and returns the number </a:t>
            </a:r>
            <a:r>
              <a:rPr lang="en-NZ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 in the list.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2642" y="2664942"/>
            <a:ext cx="4564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(1,[0,9,8,6,2,3,1,7])= 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NZ" sz="2000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112" y="3313996"/>
            <a:ext cx="115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Write a recursive algorithm 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delX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x,list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that takes a list of numbers and returns a shorter list without the number </a:t>
            </a:r>
            <a:r>
              <a:rPr lang="en-NZ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2642" y="3772083"/>
            <a:ext cx="6718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delX</a:t>
            </a:r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(1,[0,9,8,6,2,3,1,7])= 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[0,9,8,6,2,3,7]</a:t>
            </a:r>
            <a:r>
              <a:rPr lang="en-NZ" sz="2000" i="1" dirty="0" smtClean="0">
                <a:solidFill>
                  <a:srgbClr val="C00000"/>
                </a:solidFill>
                <a:latin typeface="+mj-lt"/>
              </a:rPr>
              <a:t> </a:t>
            </a:r>
            <a:endParaRPr lang="en-US" sz="20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8946" y="371052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cap="none" dirty="0" err="1" smtClean="0">
                <a:solidFill>
                  <a:srgbClr val="FFC000"/>
                </a:solidFill>
              </a:rPr>
              <a:t>isPrime</a:t>
            </a:r>
            <a:r>
              <a:rPr lang="en-NZ" i="1" cap="none" dirty="0" smtClean="0">
                <a:solidFill>
                  <a:srgbClr val="FFC000"/>
                </a:solidFill>
              </a:rPr>
              <a:t>(n</a:t>
            </a:r>
            <a:r>
              <a:rPr lang="en-NZ" i="1" cap="none" dirty="0">
                <a:solidFill>
                  <a:srgbClr val="FFC000"/>
                </a:solidFill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476" y="1933297"/>
            <a:ext cx="378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isPrimeHelper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n,m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two positive integers n&gt;m&gt;0</a:t>
            </a: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True or False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9476" y="2805267"/>
            <a:ext cx="40934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8036" y="2818330"/>
            <a:ext cx="54165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n%m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)==0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NZ" sz="11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(m==2) </a:t>
            </a:r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NZ" sz="11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else</a:t>
            </a:r>
            <a:endParaRPr lang="en-NZ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isPrimeHelper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n,m-1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1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ndif</a:t>
            </a:r>
            <a:endParaRPr lang="en-NZ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end</a:t>
            </a:r>
            <a:endParaRPr lang="en-NZ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0873" y="1930053"/>
            <a:ext cx="4136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isPrime</a:t>
            </a:r>
            <a:r>
              <a:rPr lang="en-NZ" dirty="0" smtClean="0">
                <a:solidFill>
                  <a:srgbClr val="00B0F0"/>
                </a:solidFill>
              </a:rPr>
              <a:t>(n) </a:t>
            </a:r>
            <a:r>
              <a:rPr lang="en-NZ" dirty="0" smtClean="0">
                <a:solidFill>
                  <a:srgbClr val="FF0000"/>
                </a:solidFill>
              </a:rPr>
              <a:t>[main]</a:t>
            </a: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one positive integers n&gt;0</a:t>
            </a: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True if n is prime, False otherwise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302313" y="2818330"/>
            <a:ext cx="4228972" cy="15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10872" y="2841561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isPrimeHelper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(n,n-1)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2313" y="325264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isPrime</a:t>
            </a:r>
            <a:r>
              <a:rPr lang="en-NZ" dirty="0" smtClean="0"/>
              <a:t>(7)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302313" y="3250082"/>
            <a:ext cx="4228972" cy="0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6466115" y="2905635"/>
            <a:ext cx="679268" cy="242514"/>
          </a:xfrm>
          <a:prstGeom prst="rightArrow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02313" y="355699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isPrimeHelper</a:t>
            </a:r>
            <a:r>
              <a:rPr lang="en-NZ" dirty="0" smtClean="0"/>
              <a:t>(7,6)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cap="none" dirty="0" err="1" smtClean="0">
                <a:solidFill>
                  <a:srgbClr val="FFC000"/>
                </a:solidFill>
              </a:rPr>
              <a:t>isPrime</a:t>
            </a:r>
            <a:r>
              <a:rPr lang="en-NZ" i="1" cap="none" dirty="0" smtClean="0">
                <a:solidFill>
                  <a:srgbClr val="FFC000"/>
                </a:solidFill>
              </a:rPr>
              <a:t>(n</a:t>
            </a:r>
            <a:r>
              <a:rPr lang="en-NZ" i="1" cap="none" dirty="0">
                <a:solidFill>
                  <a:srgbClr val="FFC000"/>
                </a:solidFill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476" y="1933297"/>
            <a:ext cx="378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isPrimeHelper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n,m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two positive integers n&gt;m&gt;0</a:t>
            </a: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True or False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9476" y="2805267"/>
            <a:ext cx="40934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8036" y="2818330"/>
            <a:ext cx="54165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n%m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)==0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NZ" sz="11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(m==2) </a:t>
            </a:r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NZ" sz="11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else</a:t>
            </a:r>
            <a:endParaRPr lang="en-NZ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isPrimeHelper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n,m-1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1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ndif</a:t>
            </a:r>
            <a:endParaRPr lang="en-NZ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end</a:t>
            </a:r>
            <a:endParaRPr lang="en-NZ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0873" y="1930053"/>
            <a:ext cx="4136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isPrime</a:t>
            </a:r>
            <a:r>
              <a:rPr lang="en-NZ" dirty="0" smtClean="0">
                <a:solidFill>
                  <a:srgbClr val="00B0F0"/>
                </a:solidFill>
              </a:rPr>
              <a:t>(n) </a:t>
            </a:r>
            <a:r>
              <a:rPr lang="en-NZ" dirty="0" smtClean="0">
                <a:solidFill>
                  <a:srgbClr val="FF0000"/>
                </a:solidFill>
              </a:rPr>
              <a:t>[main]</a:t>
            </a: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one positive integers n&gt;0</a:t>
            </a: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True if n is prime, False otherwise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302313" y="2818330"/>
            <a:ext cx="4228972" cy="15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10872" y="2841561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isPrimeHelper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(n,n-1)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4746" y="325264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isPrime</a:t>
            </a:r>
            <a:r>
              <a:rPr lang="en-NZ" dirty="0" smtClean="0"/>
              <a:t>(7)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302313" y="3250082"/>
            <a:ext cx="4228972" cy="0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82642" y="3559741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isPrimeHelper</a:t>
            </a:r>
            <a:r>
              <a:rPr lang="en-NZ" dirty="0" smtClean="0"/>
              <a:t>(7,6) 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3493837" y="2058138"/>
            <a:ext cx="705394" cy="195942"/>
          </a:xfrm>
          <a:prstGeom prst="leftArrow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29724" y="3566654"/>
            <a:ext cx="113460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</a:t>
            </a:r>
            <a:r>
              <a:rPr lang="en-NZ" dirty="0" smtClean="0">
                <a:solidFill>
                  <a:srgbClr val="FF0000"/>
                </a:solidFill>
              </a:rPr>
              <a:t>=7, m=6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3493837" y="2928256"/>
            <a:ext cx="705394" cy="195942"/>
          </a:xfrm>
          <a:prstGeom prst="leftArrow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96573" y="3566654"/>
            <a:ext cx="107593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7%6 != 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3493837" y="3394408"/>
            <a:ext cx="705394" cy="195942"/>
          </a:xfrm>
          <a:prstGeom prst="leftArrow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304752" y="3566654"/>
            <a:ext cx="80502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6 !=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4364695" y="4108511"/>
            <a:ext cx="705394" cy="195942"/>
          </a:xfrm>
          <a:prstGeom prst="leftArrow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82642" y="3955757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isPrimeHelper</a:t>
            </a:r>
            <a:r>
              <a:rPr lang="en-NZ" dirty="0" smtClean="0"/>
              <a:t>(7,5)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29724" y="3967166"/>
            <a:ext cx="113460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</a:t>
            </a:r>
            <a:r>
              <a:rPr lang="en-NZ" dirty="0" smtClean="0">
                <a:solidFill>
                  <a:srgbClr val="FF0000"/>
                </a:solidFill>
              </a:rPr>
              <a:t>=7, m=5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96573" y="3967166"/>
            <a:ext cx="107593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7%5 != 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04752" y="3967166"/>
            <a:ext cx="80502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5</a:t>
            </a:r>
            <a:r>
              <a:rPr lang="en-NZ" dirty="0" smtClean="0">
                <a:solidFill>
                  <a:srgbClr val="FF0000"/>
                </a:solidFill>
              </a:rPr>
              <a:t> !=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90202" y="4280268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…</a:t>
            </a:r>
          </a:p>
          <a:p>
            <a:pPr algn="ctr"/>
            <a:r>
              <a:rPr lang="en-NZ" dirty="0" smtClean="0"/>
              <a:t>…</a:t>
            </a:r>
          </a:p>
          <a:p>
            <a:pPr algn="ctr"/>
            <a:r>
              <a:rPr lang="en-NZ" dirty="0" smtClean="0"/>
              <a:t>…</a:t>
            </a:r>
          </a:p>
          <a:p>
            <a:pPr algn="ctr"/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10872" y="515867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isPrimeHelper</a:t>
            </a:r>
            <a:r>
              <a:rPr lang="en-NZ" dirty="0" smtClean="0"/>
              <a:t>(7,2)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cap="none" dirty="0" err="1" smtClean="0">
                <a:solidFill>
                  <a:srgbClr val="FFC000"/>
                </a:solidFill>
              </a:rPr>
              <a:t>isPrime</a:t>
            </a:r>
            <a:r>
              <a:rPr lang="en-NZ" i="1" cap="none" dirty="0" smtClean="0">
                <a:solidFill>
                  <a:srgbClr val="FFC000"/>
                </a:solidFill>
              </a:rPr>
              <a:t>(n</a:t>
            </a:r>
            <a:r>
              <a:rPr lang="en-NZ" i="1" cap="none" dirty="0">
                <a:solidFill>
                  <a:srgbClr val="FFC000"/>
                </a:solidFill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476" y="1933297"/>
            <a:ext cx="378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isPrimeHelper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n,m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two positive integers n&gt;m&gt;0</a:t>
            </a: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True or False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9476" y="2805267"/>
            <a:ext cx="40934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8036" y="2818330"/>
            <a:ext cx="54165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n%m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)==0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NZ" sz="11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(m==2) </a:t>
            </a:r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NZ" sz="11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else</a:t>
            </a:r>
            <a:endParaRPr lang="en-NZ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isPrimeHelper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n,m-1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1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ndif</a:t>
            </a:r>
            <a:endParaRPr lang="en-NZ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end</a:t>
            </a:r>
            <a:endParaRPr lang="en-NZ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0873" y="1930053"/>
            <a:ext cx="4136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isPrime</a:t>
            </a:r>
            <a:r>
              <a:rPr lang="en-NZ" dirty="0" smtClean="0">
                <a:solidFill>
                  <a:srgbClr val="00B0F0"/>
                </a:solidFill>
              </a:rPr>
              <a:t>(n) </a:t>
            </a:r>
            <a:r>
              <a:rPr lang="en-NZ" dirty="0" smtClean="0">
                <a:solidFill>
                  <a:srgbClr val="FF0000"/>
                </a:solidFill>
              </a:rPr>
              <a:t>[main]</a:t>
            </a: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one positive integers n&gt;0</a:t>
            </a: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True if n is prime, False otherwise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302313" y="2818330"/>
            <a:ext cx="4228972" cy="15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10872" y="2841561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isPrimeHelper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(n,n-1)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4746" y="325264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isPrime</a:t>
            </a:r>
            <a:r>
              <a:rPr lang="en-NZ" dirty="0" smtClean="0"/>
              <a:t>(7)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302313" y="3250082"/>
            <a:ext cx="4228972" cy="0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82642" y="3559741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isPrimeHelper</a:t>
            </a:r>
            <a:r>
              <a:rPr lang="en-NZ" dirty="0" smtClean="0"/>
              <a:t>(7,6)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29724" y="3566654"/>
            <a:ext cx="113460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</a:t>
            </a:r>
            <a:r>
              <a:rPr lang="en-NZ" dirty="0" smtClean="0">
                <a:solidFill>
                  <a:srgbClr val="FF0000"/>
                </a:solidFill>
              </a:rPr>
              <a:t>=7, m=6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3493837" y="2928256"/>
            <a:ext cx="705394" cy="195942"/>
          </a:xfrm>
          <a:prstGeom prst="leftArrow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96573" y="3566654"/>
            <a:ext cx="107593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7%6 != 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3493837" y="3394408"/>
            <a:ext cx="705394" cy="195942"/>
          </a:xfrm>
          <a:prstGeom prst="leftArrow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304752" y="3566654"/>
            <a:ext cx="80502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6 !=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82642" y="3955757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isPrimeHelper</a:t>
            </a:r>
            <a:r>
              <a:rPr lang="en-NZ" dirty="0" smtClean="0"/>
              <a:t>(7,5)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29724" y="3967166"/>
            <a:ext cx="113460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</a:t>
            </a:r>
            <a:r>
              <a:rPr lang="en-NZ" dirty="0" smtClean="0">
                <a:solidFill>
                  <a:srgbClr val="FF0000"/>
                </a:solidFill>
              </a:rPr>
              <a:t>=7, m=5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96573" y="3967166"/>
            <a:ext cx="107593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7%5 != 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04752" y="3967166"/>
            <a:ext cx="80502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5</a:t>
            </a:r>
            <a:r>
              <a:rPr lang="en-NZ" dirty="0" smtClean="0">
                <a:solidFill>
                  <a:srgbClr val="FF0000"/>
                </a:solidFill>
              </a:rPr>
              <a:t> !=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90202" y="4280268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…</a:t>
            </a:r>
          </a:p>
          <a:p>
            <a:pPr algn="ctr"/>
            <a:r>
              <a:rPr lang="en-NZ" dirty="0" smtClean="0"/>
              <a:t>…</a:t>
            </a:r>
          </a:p>
          <a:p>
            <a:pPr algn="ctr"/>
            <a:r>
              <a:rPr lang="en-NZ" dirty="0" smtClean="0"/>
              <a:t>…</a:t>
            </a:r>
          </a:p>
          <a:p>
            <a:pPr algn="ctr"/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10872" y="515867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isPrimeHelper</a:t>
            </a:r>
            <a:r>
              <a:rPr lang="en-NZ" dirty="0" smtClean="0"/>
              <a:t>(7,2)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61967" y="5147265"/>
            <a:ext cx="113460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</a:t>
            </a:r>
            <a:r>
              <a:rPr lang="en-NZ" dirty="0" smtClean="0">
                <a:solidFill>
                  <a:srgbClr val="FF0000"/>
                </a:solidFill>
              </a:rPr>
              <a:t>=7, m=2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28816" y="5147265"/>
            <a:ext cx="107593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7%2 != 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36995" y="5147265"/>
            <a:ext cx="764953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2 = 2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58686" y="5648502"/>
            <a:ext cx="114326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FFC000"/>
                </a:solidFill>
              </a:rPr>
              <a:t>b</a:t>
            </a:r>
            <a:r>
              <a:rPr lang="en-NZ" b="1" i="1" dirty="0" smtClean="0">
                <a:solidFill>
                  <a:srgbClr val="FFC000"/>
                </a:solidFill>
              </a:rPr>
              <a:t>ase case</a:t>
            </a:r>
            <a:endParaRPr lang="en-US" b="1" i="1" dirty="0">
              <a:solidFill>
                <a:srgbClr val="FFC000"/>
              </a:solidFill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10029147" y="5735197"/>
            <a:ext cx="705394" cy="195942"/>
          </a:xfrm>
          <a:prstGeom prst="leftArrow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60527" y="5641589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70C0"/>
                </a:solidFill>
              </a:rPr>
              <a:t>TRUE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4078" y="3586425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70C0"/>
                </a:solidFill>
              </a:rPr>
              <a:t>TRUE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02772" y="3272420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7030A0"/>
                </a:solidFill>
              </a:rPr>
              <a:t>TRUE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085293">
            <a:off x="477442" y="1968884"/>
            <a:ext cx="11826699" cy="3046988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9600" i="1" dirty="0" smtClean="0">
                <a:solidFill>
                  <a:srgbClr val="FFC000"/>
                </a:solidFill>
              </a:rPr>
              <a:t>Is this method efficient?? </a:t>
            </a:r>
          </a:p>
          <a:p>
            <a:pPr algn="ctr"/>
            <a:r>
              <a:rPr lang="en-NZ" sz="9600" i="1" dirty="0" smtClean="0">
                <a:solidFill>
                  <a:srgbClr val="FFC000"/>
                </a:solidFill>
              </a:rPr>
              <a:t>Can we do better?!</a:t>
            </a:r>
            <a:endParaRPr lang="en-US" sz="9600" i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876" y="2985102"/>
            <a:ext cx="12141465" cy="1107996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6600" dirty="0" err="1" smtClean="0"/>
              <a:t>isPrime</a:t>
            </a:r>
            <a:r>
              <a:rPr lang="en-NZ" sz="6600" dirty="0" smtClean="0"/>
              <a:t>(998762654321075811471)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690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8" grpId="0" animBg="1"/>
      <p:bldP spid="29" grpId="0" animBg="1"/>
      <p:bldP spid="30" grpId="0" animBg="1"/>
      <p:bldP spid="4" grpId="0" animBg="1"/>
      <p:bldP spid="31" grpId="0" animBg="1"/>
      <p:bldP spid="15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FF00"/>
                </a:solidFill>
              </a:rPr>
              <a:t>Homework:</a:t>
            </a:r>
            <a:r>
              <a:rPr lang="en-NZ" dirty="0" smtClean="0"/>
              <a:t> </a:t>
            </a:r>
            <a:r>
              <a:rPr lang="en-NZ" b="1" i="1" dirty="0" smtClean="0">
                <a:solidFill>
                  <a:srgbClr val="FF0000"/>
                </a:solidFill>
              </a:rPr>
              <a:t>Sieve of </a:t>
            </a:r>
            <a:r>
              <a:rPr lang="en-NZ" b="1" i="1" dirty="0" err="1" smtClean="0">
                <a:solidFill>
                  <a:srgbClr val="FF0000"/>
                </a:solidFill>
              </a:rPr>
              <a:t>eratosthenese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6645" y="2075072"/>
            <a:ext cx="79387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400" dirty="0" smtClean="0"/>
              <a:t>Look up </a:t>
            </a:r>
            <a:r>
              <a:rPr lang="en-NZ" sz="4400" b="1" i="1" u="sng" dirty="0">
                <a:solidFill>
                  <a:srgbClr val="FF0000"/>
                </a:solidFill>
              </a:rPr>
              <a:t>S</a:t>
            </a:r>
            <a:r>
              <a:rPr lang="en-NZ" sz="4400" b="1" i="1" u="sng" dirty="0" smtClean="0">
                <a:solidFill>
                  <a:srgbClr val="FF0000"/>
                </a:solidFill>
              </a:rPr>
              <a:t>ieve of </a:t>
            </a:r>
            <a:r>
              <a:rPr lang="en-NZ" sz="4400" b="1" i="1" u="sng" dirty="0" err="1" smtClean="0">
                <a:solidFill>
                  <a:srgbClr val="FF0000"/>
                </a:solidFill>
              </a:rPr>
              <a:t>Eratosthenese</a:t>
            </a:r>
            <a:r>
              <a:rPr lang="en-NZ" sz="4400" b="1" i="1" u="sng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NZ" sz="4400" dirty="0"/>
              <a:t>f</a:t>
            </a:r>
            <a:r>
              <a:rPr lang="en-NZ" sz="4400" dirty="0" smtClean="0"/>
              <a:t>or finding prime numbers and</a:t>
            </a:r>
          </a:p>
          <a:p>
            <a:pPr algn="ctr"/>
            <a:r>
              <a:rPr lang="en-NZ" sz="4400" dirty="0" smtClean="0"/>
              <a:t> demonstrate how it works.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172746" y="4557846"/>
            <a:ext cx="8238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i="1" dirty="0" smtClean="0">
                <a:solidFill>
                  <a:srgbClr val="00B0F0"/>
                </a:solidFill>
              </a:rPr>
              <a:t>Can you write a recursive algorithm for it?</a:t>
            </a:r>
          </a:p>
          <a:p>
            <a:r>
              <a:rPr lang="en-NZ" sz="2000" b="1" dirty="0" smtClean="0"/>
              <a:t>HINT: </a:t>
            </a:r>
            <a:r>
              <a:rPr lang="en-NZ" sz="2000" b="1" i="1" dirty="0" smtClean="0"/>
              <a:t>use lists and helper function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23135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Review: pseudocode commands for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325" y="2164077"/>
            <a:ext cx="1025434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2400" b="1" dirty="0" smtClean="0">
                <a:solidFill>
                  <a:srgbClr val="002060"/>
                </a:solidFill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		 the name of the empty 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list.</a:t>
            </a:r>
            <a:endParaRPr lang="en-GB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325" y="2773677"/>
            <a:ext cx="1025434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head(list)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		      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returns the first 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element (head)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of a 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list.</a:t>
            </a:r>
            <a:endParaRPr lang="en-GB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325" y="3383277"/>
            <a:ext cx="1025434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tail(list)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         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returns the rest of a list (except the </a:t>
            </a:r>
            <a:r>
              <a:rPr lang="en-US" sz="2400" b="1" dirty="0" smtClean="0">
                <a:solidFill>
                  <a:srgbClr val="002060"/>
                </a:solidFill>
              </a:rPr>
              <a:t>head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element)</a:t>
            </a:r>
            <a:endParaRPr lang="en-GB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324" y="3992877"/>
            <a:ext cx="1025434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isEmpty(list)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	 returns </a:t>
            </a:r>
            <a:r>
              <a:rPr lang="en-US" sz="2400" b="1" dirty="0">
                <a:solidFill>
                  <a:srgbClr val="002060"/>
                </a:solidFill>
              </a:rPr>
              <a:t>T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rue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if the list is empty, </a:t>
            </a:r>
            <a:r>
              <a:rPr lang="en-US" sz="2400" b="1" dirty="0">
                <a:solidFill>
                  <a:srgbClr val="002060"/>
                </a:solidFill>
              </a:rPr>
              <a:t>F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alse otherwise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.</a:t>
            </a:r>
            <a:endParaRPr lang="en-GB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323" y="4602477"/>
            <a:ext cx="1025434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x,list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smtClean="0">
                <a:solidFill>
                  <a:srgbClr val="002060"/>
                </a:solidFill>
              </a:rPr>
              <a:t>adds </a:t>
            </a:r>
            <a:r>
              <a:rPr lang="en-US" sz="2400" b="1" dirty="0">
                <a:solidFill>
                  <a:srgbClr val="002060"/>
                </a:solidFill>
              </a:rPr>
              <a:t>a new element to the front of a list.</a:t>
            </a:r>
            <a:endParaRPr lang="en-GB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322" y="5216486"/>
            <a:ext cx="995082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i="1" dirty="0" smtClean="0">
                <a:solidFill>
                  <a:srgbClr val="002060"/>
                </a:solidFill>
              </a:rPr>
              <a:t>NOTE (1):    </a:t>
            </a:r>
            <a:r>
              <a:rPr lang="en-US" sz="2400" b="1" dirty="0" smtClean="0">
                <a:solidFill>
                  <a:srgbClr val="002060"/>
                </a:solidFill>
              </a:rPr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head()</a:t>
            </a:r>
            <a:r>
              <a:rPr lang="en-US" sz="2400" b="1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tail() </a:t>
            </a:r>
            <a:r>
              <a:rPr lang="en-US" sz="2400" b="1" dirty="0" smtClean="0">
                <a:solidFill>
                  <a:srgbClr val="002060"/>
                </a:solidFill>
              </a:rPr>
              <a:t>only work on </a:t>
            </a:r>
            <a:r>
              <a:rPr lang="en-US" sz="2400" b="1" i="1" dirty="0" smtClean="0">
                <a:solidFill>
                  <a:srgbClr val="C00000"/>
                </a:solidFill>
              </a:rPr>
              <a:t>nonempty lists!!</a:t>
            </a:r>
            <a:endParaRPr lang="en-GB" sz="2400" b="1" i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321" y="5830495"/>
            <a:ext cx="995082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i="1" dirty="0" smtClean="0">
                <a:solidFill>
                  <a:srgbClr val="002060"/>
                </a:solidFill>
              </a:rPr>
              <a:t>NOTE (2):    </a:t>
            </a:r>
            <a:r>
              <a:rPr lang="en-US" sz="2400" b="1" dirty="0" smtClean="0">
                <a:solidFill>
                  <a:srgbClr val="002060"/>
                </a:solidFill>
              </a:rPr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we’ll be mostly working with lists of numbers.</a:t>
            </a:r>
            <a:endParaRPr lang="en-GB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048695"/>
            <a:ext cx="8177349" cy="461665"/>
          </a:xfrm>
          <a:prstGeom prst="rect">
            <a:avLst/>
          </a:prstGeom>
          <a:solidFill>
            <a:srgbClr val="A3E7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2060"/>
                </a:solidFill>
              </a:rPr>
              <a:t>C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reate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the list 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L=[6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, 2, 5, 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8] using </a:t>
            </a:r>
            <a:r>
              <a:rPr lang="en-US" sz="2400" b="1" dirty="0" smtClean="0">
                <a:solidFill>
                  <a:srgbClr val="002060"/>
                </a:solidFill>
              </a:rPr>
              <a:t>pseudocodes for lists:</a:t>
            </a:r>
            <a:endParaRPr lang="en-GB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970" y="2712720"/>
            <a:ext cx="762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2060"/>
                </a:solidFill>
              </a:rPr>
              <a:t>   c</a:t>
            </a:r>
            <a:r>
              <a:rPr lang="en-US" sz="2400" b="1" dirty="0" smtClean="0">
                <a:solidFill>
                  <a:srgbClr val="002060"/>
                </a:solidFill>
              </a:rPr>
              <a:t>ons</a:t>
            </a:r>
            <a:r>
              <a:rPr lang="en-US" sz="2400" b="1" dirty="0">
                <a:solidFill>
                  <a:srgbClr val="002060"/>
                </a:solidFill>
              </a:rPr>
              <a:t>( 6, </a:t>
            </a:r>
            <a:r>
              <a:rPr lang="en-US" sz="2400" b="1" dirty="0" smtClean="0">
                <a:solidFill>
                  <a:srgbClr val="002060"/>
                </a:solidFill>
              </a:rPr>
              <a:t>cons</a:t>
            </a:r>
            <a:r>
              <a:rPr lang="en-US" sz="2400" b="1" dirty="0">
                <a:solidFill>
                  <a:srgbClr val="002060"/>
                </a:solidFill>
              </a:rPr>
              <a:t>( 2, </a:t>
            </a:r>
            <a:r>
              <a:rPr lang="en-US" sz="2400" b="1" dirty="0" smtClean="0">
                <a:solidFill>
                  <a:srgbClr val="002060"/>
                </a:solidFill>
              </a:rPr>
              <a:t>cons </a:t>
            </a:r>
            <a:r>
              <a:rPr lang="en-US" sz="2400" b="1" dirty="0">
                <a:solidFill>
                  <a:srgbClr val="002060"/>
                </a:solidFill>
              </a:rPr>
              <a:t>(5, </a:t>
            </a:r>
            <a:r>
              <a:rPr lang="en-US" sz="2400" b="1" dirty="0" smtClean="0">
                <a:solidFill>
                  <a:srgbClr val="002060"/>
                </a:solidFill>
              </a:rPr>
              <a:t>cons</a:t>
            </a:r>
            <a:r>
              <a:rPr lang="en-US" sz="2400" b="1" dirty="0">
                <a:solidFill>
                  <a:srgbClr val="002060"/>
                </a:solidFill>
              </a:rPr>
              <a:t>( 8, </a:t>
            </a:r>
            <a:r>
              <a:rPr lang="en-US" sz="2400" b="1" dirty="0" smtClean="0">
                <a:solidFill>
                  <a:srgbClr val="002060"/>
                </a:solidFill>
              </a:rPr>
              <a:t>nil </a:t>
            </a:r>
            <a:r>
              <a:rPr lang="en-US" sz="2400" b="1" dirty="0">
                <a:solidFill>
                  <a:srgbClr val="002060"/>
                </a:solidFill>
              </a:rPr>
              <a:t>))))</a:t>
            </a:r>
          </a:p>
          <a:p>
            <a:pPr>
              <a:defRPr/>
            </a:pPr>
            <a:r>
              <a:rPr lang="en-US" sz="2400" b="1" dirty="0">
                <a:solidFill>
                  <a:srgbClr val="002060"/>
                </a:solidFill>
              </a:rPr>
              <a:t>= </a:t>
            </a:r>
            <a:r>
              <a:rPr lang="en-US" sz="2400" b="1" dirty="0" smtClean="0">
                <a:solidFill>
                  <a:srgbClr val="002060"/>
                </a:solidFill>
              </a:rPr>
              <a:t>cons</a:t>
            </a:r>
            <a:r>
              <a:rPr lang="en-US" sz="2400" b="1" dirty="0">
                <a:solidFill>
                  <a:srgbClr val="002060"/>
                </a:solidFill>
              </a:rPr>
              <a:t>( 6, </a:t>
            </a:r>
            <a:r>
              <a:rPr lang="en-US" sz="2400" b="1" dirty="0" smtClean="0">
                <a:solidFill>
                  <a:srgbClr val="002060"/>
                </a:solidFill>
              </a:rPr>
              <a:t>cons</a:t>
            </a:r>
            <a:r>
              <a:rPr lang="en-US" sz="2400" b="1" dirty="0">
                <a:solidFill>
                  <a:srgbClr val="002060"/>
                </a:solidFill>
              </a:rPr>
              <a:t>( 2, </a:t>
            </a:r>
            <a:r>
              <a:rPr lang="en-US" sz="2400" b="1" dirty="0" smtClean="0">
                <a:solidFill>
                  <a:srgbClr val="002060"/>
                </a:solidFill>
              </a:rPr>
              <a:t>cons </a:t>
            </a:r>
            <a:r>
              <a:rPr lang="en-US" sz="2400" b="1" dirty="0">
                <a:solidFill>
                  <a:srgbClr val="002060"/>
                </a:solidFill>
              </a:rPr>
              <a:t>(5, [ 8 ] )))</a:t>
            </a:r>
          </a:p>
          <a:p>
            <a:pPr>
              <a:defRPr/>
            </a:pPr>
            <a:r>
              <a:rPr lang="en-US" sz="2400" b="1" dirty="0">
                <a:solidFill>
                  <a:srgbClr val="002060"/>
                </a:solidFill>
                <a:latin typeface="+mn-lt"/>
              </a:rPr>
              <a:t>= </a:t>
            </a:r>
            <a:r>
              <a:rPr lang="en-US" sz="2400" b="1" dirty="0">
                <a:solidFill>
                  <a:srgbClr val="002060"/>
                </a:solidFill>
              </a:rPr>
              <a:t>c</a:t>
            </a:r>
            <a:r>
              <a:rPr lang="en-US" sz="2400" b="1" dirty="0" smtClean="0">
                <a:solidFill>
                  <a:srgbClr val="002060"/>
                </a:solidFill>
              </a:rPr>
              <a:t>ons</a:t>
            </a:r>
            <a:r>
              <a:rPr lang="en-US" sz="2400" b="1" dirty="0">
                <a:solidFill>
                  <a:srgbClr val="002060"/>
                </a:solidFill>
              </a:rPr>
              <a:t>( 6, </a:t>
            </a:r>
            <a:r>
              <a:rPr lang="en-US" sz="2400" b="1" dirty="0" smtClean="0">
                <a:solidFill>
                  <a:srgbClr val="002060"/>
                </a:solidFill>
              </a:rPr>
              <a:t>cons</a:t>
            </a:r>
            <a:r>
              <a:rPr lang="en-US" sz="2400" b="1" dirty="0">
                <a:solidFill>
                  <a:srgbClr val="002060"/>
                </a:solidFill>
              </a:rPr>
              <a:t>( 2, [ 5, 8 ] ))</a:t>
            </a:r>
          </a:p>
          <a:p>
            <a:pPr>
              <a:defRPr/>
            </a:pPr>
            <a:r>
              <a:rPr lang="en-US" sz="2400" b="1" dirty="0">
                <a:solidFill>
                  <a:srgbClr val="002060"/>
                </a:solidFill>
                <a:latin typeface="+mn-lt"/>
              </a:rPr>
              <a:t>= 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cons(6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, [ 2, 5, 8 ] )</a:t>
            </a:r>
          </a:p>
          <a:p>
            <a:pPr>
              <a:defRPr/>
            </a:pPr>
            <a:r>
              <a:rPr lang="en-US" sz="2400" b="1" dirty="0">
                <a:solidFill>
                  <a:srgbClr val="002060"/>
                </a:solidFill>
              </a:rPr>
              <a:t>= [ 6, 2, 5, 8 ]</a:t>
            </a:r>
            <a:endParaRPr lang="en-GB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894" y="5120635"/>
            <a:ext cx="670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c</a:t>
            </a:r>
            <a:r>
              <a:rPr lang="en-NZ" sz="2400" b="1" dirty="0" smtClean="0"/>
              <a:t>ons(3,(tail(tail([6,2,5,8]))) =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54880" y="5107570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FF0000"/>
                </a:solidFill>
              </a:rPr>
              <a:t>[3,5,8]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2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Easy start: </a:t>
            </a:r>
            <a:r>
              <a:rPr lang="en-NZ" i="1" dirty="0" smtClean="0">
                <a:solidFill>
                  <a:srgbClr val="FFC000"/>
                </a:solidFill>
              </a:rPr>
              <a:t>single-element lists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792" y="1985554"/>
            <a:ext cx="114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Write an algorithm called </a:t>
            </a:r>
            <a:r>
              <a:rPr lang="en-NZ" b="1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isSingle</a:t>
            </a:r>
            <a:r>
              <a:rPr lang="en-NZ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that takes a list as input and returns TRUE if the list has only one element.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91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Easy start: </a:t>
            </a:r>
            <a:r>
              <a:rPr lang="en-NZ" i="1" dirty="0" smtClean="0">
                <a:solidFill>
                  <a:srgbClr val="FFC000"/>
                </a:solidFill>
              </a:rPr>
              <a:t>single-element lists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792" y="1985554"/>
            <a:ext cx="114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Write an algorithm called </a:t>
            </a:r>
            <a:r>
              <a:rPr lang="en-NZ" b="1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isSingle</a:t>
            </a:r>
            <a:r>
              <a:rPr lang="en-NZ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that takes a list as input and returns TRUE if the list has only one element.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1375" y="2521131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80605" y="2521131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00B0F0"/>
                </a:solidFill>
              </a:rPr>
              <a:t>isSingle</a:t>
            </a:r>
            <a:r>
              <a:rPr lang="en-NZ" sz="2000" dirty="0" smtClean="0">
                <a:solidFill>
                  <a:srgbClr val="00B0F0"/>
                </a:solidFill>
              </a:rPr>
              <a:t>(list)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9975" y="2828907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a</a:t>
            </a:r>
            <a:r>
              <a:rPr lang="en-NZ" sz="2000" dirty="0" smtClean="0">
                <a:solidFill>
                  <a:srgbClr val="00B0F0"/>
                </a:solidFill>
              </a:rPr>
              <a:t> list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534" y="3135602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B0F0"/>
                </a:solidFill>
              </a:rPr>
              <a:t>True or False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9753" y="3510667"/>
            <a:ext cx="4160624" cy="98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374" y="3597643"/>
            <a:ext cx="49375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(tail(list))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NZ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2735" y="2560766"/>
            <a:ext cx="5211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dirty="0" smtClean="0"/>
              <a:t>HINT: use </a:t>
            </a:r>
            <a:r>
              <a:rPr lang="en-NZ" sz="4800" dirty="0" err="1" smtClean="0"/>
              <a:t>isEmpty</a:t>
            </a:r>
            <a:r>
              <a:rPr lang="en-NZ" sz="4800" dirty="0" smtClean="0"/>
              <a:t>()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06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6672</TotalTime>
  <Words>1436</Words>
  <Application>Microsoft Office PowerPoint</Application>
  <PresentationFormat>Widescreen</PresentationFormat>
  <Paragraphs>280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Courier New</vt:lpstr>
      <vt:lpstr>Gill Sans MT</vt:lpstr>
      <vt:lpstr>Wingdings 2</vt:lpstr>
      <vt:lpstr>Dividend</vt:lpstr>
      <vt:lpstr>Introduction to algorithms </vt:lpstr>
      <vt:lpstr>isPrime(n)</vt:lpstr>
      <vt:lpstr>isPrime(n)</vt:lpstr>
      <vt:lpstr>isPrime(n)</vt:lpstr>
      <vt:lpstr>Homework: Sieve of eratosthenese</vt:lpstr>
      <vt:lpstr>Review: pseudocode commands for lists</vt:lpstr>
      <vt:lpstr>example</vt:lpstr>
      <vt:lpstr>Easy start: single-element lists</vt:lpstr>
      <vt:lpstr>Easy start: single-element lists</vt:lpstr>
      <vt:lpstr>Length of a list</vt:lpstr>
      <vt:lpstr>Length of a list</vt:lpstr>
      <vt:lpstr>Length of a list</vt:lpstr>
      <vt:lpstr>get the nth element of a list</vt:lpstr>
      <vt:lpstr>get the nth element of a list</vt:lpstr>
      <vt:lpstr>delete the nth element of a list</vt:lpstr>
      <vt:lpstr>delete the nth element of a list</vt:lpstr>
      <vt:lpstr>More homework …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171</cp:revision>
  <cp:lastPrinted>2020-03-13T05:36:27Z</cp:lastPrinted>
  <dcterms:created xsi:type="dcterms:W3CDTF">2020-03-10T06:29:02Z</dcterms:created>
  <dcterms:modified xsi:type="dcterms:W3CDTF">2021-10-25T01:51:10Z</dcterms:modified>
</cp:coreProperties>
</file>