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A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</a:t>
            </a:r>
            <a:r>
              <a:rPr lang="en-NZ" sz="9600" dirty="0" smtClean="0">
                <a:solidFill>
                  <a:srgbClr val="FF0000"/>
                </a:solidFill>
              </a:rPr>
              <a:t>5 </a:t>
            </a:r>
            <a:endParaRPr lang="en-NZ" sz="9600" dirty="0" smtClean="0">
              <a:solidFill>
                <a:srgbClr val="FF0000"/>
              </a:solidFill>
            </a:endParaRP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w/c:1 November </a:t>
            </a:r>
            <a:r>
              <a:rPr lang="en-NZ" sz="2400" dirty="0" smtClean="0">
                <a:solidFill>
                  <a:srgbClr val="FF0000"/>
                </a:solidFill>
              </a:rPr>
              <a:t>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7254" y="2321098"/>
            <a:ext cx="109068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i="1" dirty="0" smtClean="0"/>
              <a:t>Write a recursive algorithm that takes a sorted list and </a:t>
            </a:r>
          </a:p>
          <a:p>
            <a:pPr algn="ctr"/>
            <a:r>
              <a:rPr lang="en-NZ" sz="4000" i="1" dirty="0"/>
              <a:t>a</a:t>
            </a:r>
            <a:r>
              <a:rPr lang="en-NZ" sz="4000" i="1" dirty="0" smtClean="0"/>
              <a:t> search subject x and implements the binary search.</a:t>
            </a:r>
            <a:endParaRPr lang="en-US" sz="4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651761" y="3736947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inSearch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95847" y="4667872"/>
            <a:ext cx="598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b="1" dirty="0" smtClean="0"/>
              <a:t>HINT:</a:t>
            </a:r>
            <a:r>
              <a:rPr lang="en-NZ" sz="2400" dirty="0" smtClean="0"/>
              <a:t> call </a:t>
            </a:r>
            <a:r>
              <a:rPr lang="en-NZ" sz="2400" b="1" dirty="0" smtClean="0">
                <a:solidFill>
                  <a:srgbClr val="00B0F0"/>
                </a:solidFill>
              </a:rPr>
              <a:t>cut() </a:t>
            </a:r>
            <a:r>
              <a:rPr lang="en-NZ" sz="2400" dirty="0" smtClean="0"/>
              <a:t>and </a:t>
            </a:r>
            <a:r>
              <a:rPr lang="en-NZ" sz="2400" b="1" dirty="0" err="1" smtClean="0">
                <a:solidFill>
                  <a:srgbClr val="00B0F0"/>
                </a:solidFill>
              </a:rPr>
              <a:t>getNth</a:t>
            </a:r>
            <a:r>
              <a:rPr lang="en-NZ" sz="2400" b="1" dirty="0" smtClean="0">
                <a:solidFill>
                  <a:srgbClr val="00B0F0"/>
                </a:solidFill>
              </a:rPr>
              <a:t>() </a:t>
            </a:r>
            <a:r>
              <a:rPr lang="en-NZ" sz="2400" dirty="0" smtClean="0">
                <a:solidFill>
                  <a:srgbClr val="000000"/>
                </a:solidFill>
              </a:rPr>
              <a:t>and</a:t>
            </a:r>
            <a:r>
              <a:rPr lang="en-NZ" sz="2400" b="1" dirty="0" smtClean="0">
                <a:solidFill>
                  <a:srgbClr val="00B0F0"/>
                </a:solidFill>
              </a:rPr>
              <a:t> length()</a:t>
            </a:r>
          </a:p>
        </p:txBody>
      </p:sp>
    </p:spTree>
    <p:extLst>
      <p:ext uri="{BB962C8B-B14F-4D97-AF65-F5344CB8AC3E}">
        <p14:creationId xmlns:p14="http://schemas.microsoft.com/office/powerpoint/2010/main" val="37124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NZ" dirty="0" smtClean="0"/>
                  <a:t>Insert an element in position </a:t>
                </a:r>
                <a14:m>
                  <m:oMath xmlns:m="http://schemas.openxmlformats.org/officeDocument/2006/math">
                    <m:r>
                      <a:rPr lang="en-NZ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09046" y="1907177"/>
            <a:ext cx="11291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</a:t>
            </a:r>
            <a:r>
              <a:rPr lang="en-NZ" sz="2000" dirty="0" smtClean="0"/>
              <a:t>a recursive algorithm </a:t>
            </a:r>
            <a:r>
              <a:rPr lang="en-NZ" sz="2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insertX</a:t>
            </a:r>
            <a:r>
              <a:rPr lang="en-NZ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x,i,list</a:t>
            </a:r>
            <a:r>
              <a:rPr lang="en-NZ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that takes a nonempty (unsorted) list of numbers and</a:t>
            </a:r>
          </a:p>
          <a:p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inserts element </a:t>
            </a:r>
            <a:r>
              <a:rPr lang="en-NZ" sz="2000" b="1" dirty="0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in 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the  </a:t>
            </a:r>
            <a:r>
              <a:rPr lang="en-NZ" sz="2000" b="1" i="1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NZ" sz="2000" b="1" i="1" baseline="30000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 position in the list.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456077"/>
            <a:ext cx="5641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insertX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,3,[0,8,9,6])=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[0,8,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,9,6]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046" y="2869250"/>
            <a:ext cx="1217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Algorithm: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/>
              <a:t>Requires: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/>
              <a:t>Returns: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2056" y="2869250"/>
            <a:ext cx="15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00B0F0"/>
                </a:solidFill>
              </a:rPr>
              <a:t>insertX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x,i,list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364" y="3146249"/>
            <a:ext cx="509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a</a:t>
            </a:r>
            <a:r>
              <a:rPr lang="en-NZ" dirty="0" smtClean="0">
                <a:solidFill>
                  <a:srgbClr val="00B0F0"/>
                </a:solidFill>
              </a:rPr>
              <a:t> nonempty list, an element x and a positive integer: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177880" y="3238582"/>
                <a:ext cx="19450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≤1+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𝑙𝑒𝑛𝑔𝑡h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rgbClr val="F73A0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rgbClr val="F73A0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𝑙𝑖𝑠𝑡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880" y="3238582"/>
                <a:ext cx="1945084" cy="215444"/>
              </a:xfrm>
              <a:prstGeom prst="rect">
                <a:avLst/>
              </a:prstGeom>
              <a:blipFill>
                <a:blip r:embed="rId3"/>
                <a:stretch>
                  <a:fillRect l="-125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88364" y="3401569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F0"/>
                </a:solidFill>
              </a:rPr>
              <a:t>a</a:t>
            </a:r>
            <a:r>
              <a:rPr lang="en-NZ" dirty="0" smtClean="0">
                <a:solidFill>
                  <a:srgbClr val="00B0F0"/>
                </a:solidFill>
              </a:rPr>
              <a:t> list with element x in position </a:t>
            </a:r>
            <a:r>
              <a:rPr lang="en-NZ" dirty="0" err="1" smtClean="0">
                <a:solidFill>
                  <a:srgbClr val="00B0F0"/>
                </a:solidFill>
              </a:rPr>
              <a:t>i</a:t>
            </a:r>
            <a:r>
              <a:rPr lang="en-NZ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4361" y="3766454"/>
            <a:ext cx="5686954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9046" y="3808065"/>
            <a:ext cx="9347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,list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head(list),</a:t>
            </a:r>
            <a:r>
              <a:rPr lang="en-NZ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insertX</a:t>
            </a:r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x,i-1,tail(list)</a:t>
            </a:r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 </a:t>
            </a:r>
          </a:p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34337" y="5761032"/>
            <a:ext cx="724025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dirty="0" smtClean="0"/>
              <a:t>Trace for </a:t>
            </a:r>
            <a:r>
              <a:rPr lang="en-NZ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insertX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,3,[0,8,9,6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535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Inserting an element into a sorted list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64498" y="2050868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insertX</a:t>
            </a:r>
            <a:r>
              <a:rPr lang="en-NZ" sz="4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4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x,i,list</a:t>
            </a:r>
            <a:r>
              <a:rPr lang="en-NZ" sz="4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758425" y="279924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insertX</a:t>
            </a:r>
            <a:r>
              <a:rPr lang="en-NZ" sz="4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NZ" sz="48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,?,</a:t>
            </a:r>
            <a:r>
              <a:rPr lang="en-NZ" sz="48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4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/>
          </a:p>
        </p:txBody>
      </p:sp>
      <p:sp>
        <p:nvSpPr>
          <p:cNvPr id="5" name="Oval 4"/>
          <p:cNvSpPr/>
          <p:nvPr/>
        </p:nvSpPr>
        <p:spPr>
          <a:xfrm>
            <a:off x="5434148" y="2918314"/>
            <a:ext cx="552049" cy="59285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917474" y="3500846"/>
            <a:ext cx="966652" cy="101890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34148" y="4519749"/>
            <a:ext cx="3044423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i="1" dirty="0"/>
              <a:t>d</a:t>
            </a:r>
            <a:r>
              <a:rPr lang="en-NZ" sz="2400" i="1" dirty="0" smtClean="0"/>
              <a:t>o we need the position?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060809" y="5286147"/>
            <a:ext cx="5615640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insertX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,?,[0,1,5,6])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451783" y="5286147"/>
            <a:ext cx="339387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=[0,1,</a:t>
            </a:r>
            <a:r>
              <a:rPr lang="en-NZ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5,6])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79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919" y="2321098"/>
            <a:ext cx="10411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i="1" dirty="0" smtClean="0"/>
              <a:t>Write a recursive algorithm that takes a sorted list of</a:t>
            </a:r>
          </a:p>
          <a:p>
            <a:pPr algn="ctr"/>
            <a:r>
              <a:rPr lang="en-NZ" sz="4000" i="1" dirty="0" smtClean="0"/>
              <a:t> numbers and inserts an element </a:t>
            </a:r>
            <a:r>
              <a:rPr lang="en-NZ" sz="4000" b="1" i="1" dirty="0" smtClean="0">
                <a:solidFill>
                  <a:srgbClr val="00B0F0"/>
                </a:solidFill>
              </a:rPr>
              <a:t>x</a:t>
            </a:r>
            <a:r>
              <a:rPr lang="en-NZ" sz="4000" i="1" dirty="0" smtClean="0"/>
              <a:t> into it.</a:t>
            </a:r>
            <a:endParaRPr lang="en-US" sz="4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920603" y="3776136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8281" y="4667872"/>
            <a:ext cx="606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b="1" dirty="0" smtClean="0"/>
              <a:t>HINT:</a:t>
            </a:r>
            <a:r>
              <a:rPr lang="en-NZ" sz="2400" dirty="0" smtClean="0"/>
              <a:t> </a:t>
            </a:r>
            <a:r>
              <a:rPr lang="en-NZ" sz="2400" i="1" u="sng" dirty="0" smtClean="0">
                <a:solidFill>
                  <a:srgbClr val="F73A07"/>
                </a:solidFill>
              </a:rPr>
              <a:t>the element should go into the right place!</a:t>
            </a:r>
            <a:endParaRPr lang="en-NZ" sz="2400" b="1" u="sng" dirty="0" smtClean="0">
              <a:solidFill>
                <a:srgbClr val="F73A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1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Easy start: </a:t>
            </a:r>
            <a:r>
              <a:rPr lang="en-NZ" i="1" cap="none" dirty="0" err="1" smtClean="0">
                <a:solidFill>
                  <a:srgbClr val="FFC000"/>
                </a:solidFill>
              </a:rPr>
              <a:t>isSorted</a:t>
            </a:r>
            <a:endParaRPr lang="en-US" i="1" cap="none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46" y="1907177"/>
            <a:ext cx="110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</a:t>
            </a:r>
            <a:r>
              <a:rPr lang="en-NZ" dirty="0" smtClean="0"/>
              <a:t>a recursive </a:t>
            </a:r>
            <a:r>
              <a:rPr lang="en-NZ" dirty="0" smtClean="0"/>
              <a:t>algorithm called </a:t>
            </a:r>
            <a:r>
              <a:rPr lang="en-N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takes a list as input and returns TRUE if the list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is </a:t>
            </a:r>
            <a:r>
              <a:rPr lang="en-NZ" b="1" i="1" dirty="0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sorted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5222" y="2354885"/>
            <a:ext cx="7279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([0,8,9,16,40,47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ascending order</a:t>
            </a:r>
            <a:r>
              <a:rPr lang="en-NZ" sz="2000" b="1" i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756" y="2776469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80605" y="2769328"/>
            <a:ext cx="1507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isSorted</a:t>
            </a:r>
            <a:r>
              <a:rPr lang="en-NZ" sz="2000" dirty="0" smtClean="0">
                <a:solidFill>
                  <a:srgbClr val="00B0F0"/>
                </a:solidFill>
              </a:rPr>
              <a:t>(list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3479" y="3080675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a</a:t>
            </a:r>
            <a:r>
              <a:rPr lang="en-NZ" sz="2000" dirty="0" smtClean="0">
                <a:solidFill>
                  <a:srgbClr val="00B0F0"/>
                </a:solidFill>
              </a:rPr>
              <a:t> list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5912" y="3384881"/>
            <a:ext cx="1829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TRUE or FALSE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451" y="3758865"/>
            <a:ext cx="3017520" cy="163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374" y="3806651"/>
            <a:ext cx="69557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(tail(list))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for single element list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head(list) &lt; head(tail(list))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tail(list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457200" indent="-457200">
              <a:buAutoNum type="arabicPeriod" startAt="6"/>
            </a:pP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457200" indent="-457200">
              <a:buAutoNum type="arabicPeriod" startAt="6"/>
            </a:pP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4925" y="4337389"/>
            <a:ext cx="4480560" cy="5481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217920" y="4219303"/>
            <a:ext cx="1227909" cy="287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3236" y="3885027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>
                <a:solidFill>
                  <a:srgbClr val="FF0000"/>
                </a:solidFill>
              </a:rPr>
              <a:t>c</a:t>
            </a:r>
            <a:r>
              <a:rPr lang="en-NZ" sz="2000" b="1" i="1" dirty="0" smtClean="0">
                <a:solidFill>
                  <a:srgbClr val="FF0000"/>
                </a:solidFill>
              </a:rPr>
              <a:t>omparing pairwise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34337" y="5761032"/>
            <a:ext cx="822770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dirty="0" smtClean="0"/>
              <a:t>Trace for </a:t>
            </a:r>
            <a:r>
              <a:rPr lang="en-NZ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isSorted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([0,8,9,16,40,47])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9268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3" grpId="0" build="p"/>
      <p:bldP spid="14" grpId="0" animBg="1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– </a:t>
            </a:r>
            <a:r>
              <a:rPr lang="en-NZ" i="1" dirty="0" smtClean="0">
                <a:solidFill>
                  <a:srgbClr val="FFC000"/>
                </a:solidFill>
              </a:rPr>
              <a:t>searching through unsorted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46" y="1907177"/>
            <a:ext cx="99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</a:t>
            </a:r>
            <a:r>
              <a:rPr lang="en-NZ" dirty="0" smtClean="0"/>
              <a:t>a recursive algorithm </a:t>
            </a:r>
            <a:r>
              <a:rPr lang="en-N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searches for an element </a:t>
            </a:r>
            <a:r>
              <a:rPr lang="en-NZ" b="1" i="1" dirty="0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x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in an </a:t>
            </a:r>
            <a:r>
              <a:rPr lang="en-NZ" b="1" i="1" dirty="0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unsorted list.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7769" y="2276509"/>
            <a:ext cx="5487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0,9,8,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,2,3,1])=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67542" y="2724217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linSearch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x,list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2560" y="3031993"/>
            <a:ext cx="422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a list and an element x (search subject)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8055" y="3339769"/>
            <a:ext cx="3897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TRUE if x is in list, FALSE otherwise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451" y="3700690"/>
            <a:ext cx="5003075" cy="35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374" y="3806651"/>
            <a:ext cx="71513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x==head(list)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NZ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457200" indent="-457200">
              <a:buAutoNum type="arabicPeriod" startAt="6"/>
            </a:pP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x,tail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 </a:t>
            </a:r>
            <a:endParaRPr lang="en-NZ" sz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6"/>
            </a:pP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726755" y="5003074"/>
            <a:ext cx="0" cy="3657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26755" y="5003073"/>
            <a:ext cx="2579965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088675" y="5298260"/>
            <a:ext cx="1567543" cy="436102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50819" y="4637311"/>
            <a:ext cx="235590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C000"/>
                </a:solidFill>
              </a:rPr>
              <a:t>Walking along the list</a:t>
            </a:r>
            <a:endParaRPr lang="en-US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4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 build="p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– </a:t>
            </a:r>
            <a:r>
              <a:rPr lang="en-NZ" i="1" dirty="0" smtClean="0">
                <a:solidFill>
                  <a:srgbClr val="FFC000"/>
                </a:solidFill>
              </a:rPr>
              <a:t>searching through unsorted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46" y="1907177"/>
            <a:ext cx="995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</a:t>
            </a:r>
            <a:r>
              <a:rPr lang="en-NZ" dirty="0" smtClean="0"/>
              <a:t>a recursive algorithm </a:t>
            </a:r>
            <a:r>
              <a:rPr lang="en-N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searches for an element </a:t>
            </a:r>
            <a:r>
              <a:rPr lang="en-NZ" b="1" i="1" dirty="0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x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in an </a:t>
            </a:r>
            <a:r>
              <a:rPr lang="en-NZ" b="1" i="1" dirty="0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unsorted list.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0401" y="259680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0,9,8])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756" y="2724217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67542" y="2724217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linSearch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x,list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2560" y="3031993"/>
            <a:ext cx="4221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a list and an element x (search subject)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8055" y="3339769"/>
            <a:ext cx="3897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TRUE if x is in list, FALSE otherwise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451" y="3700690"/>
            <a:ext cx="5003075" cy="35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1374" y="3806651"/>
            <a:ext cx="71513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x==head(list)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NZ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457200" indent="-457200">
              <a:buAutoNum type="arabicPeriod" startAt="6"/>
            </a:pP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x,tail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 </a:t>
            </a:r>
            <a:endParaRPr lang="en-NZ" sz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6"/>
            </a:pP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93196" y="2025422"/>
            <a:ext cx="158966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dirty="0" smtClean="0"/>
              <a:t>TRACE</a:t>
            </a:r>
            <a:endParaRPr lang="en-US" sz="3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54393" y="2343280"/>
            <a:ext cx="0" cy="4384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7937" y="2993486"/>
            <a:ext cx="1647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x=5</a:t>
            </a:r>
            <a:r>
              <a:rPr lang="en-NZ" dirty="0" smtClean="0"/>
              <a:t>, list=[0,9,8]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19602" y="299348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FF0000"/>
                </a:solidFill>
              </a:rPr>
              <a:t>isEmpty</a:t>
            </a:r>
            <a:r>
              <a:rPr lang="en-NZ" dirty="0" smtClean="0">
                <a:solidFill>
                  <a:srgbClr val="FF0000"/>
                </a:solidFill>
              </a:rPr>
              <a:t>(list)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68090" y="300189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10401" y="3591861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,[9,8])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0097" y="333046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5==0 (?)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25402" y="333046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97937" y="3931639"/>
            <a:ext cx="14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x=5</a:t>
            </a:r>
            <a:r>
              <a:rPr lang="en-NZ" dirty="0" smtClean="0"/>
              <a:t>, list=[9,8]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19602" y="3931639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FF0000"/>
                </a:solidFill>
              </a:rPr>
              <a:t>isEmpty</a:t>
            </a:r>
            <a:r>
              <a:rPr lang="en-NZ" dirty="0" smtClean="0">
                <a:solidFill>
                  <a:srgbClr val="FF0000"/>
                </a:solidFill>
              </a:rPr>
              <a:t>(list)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268090" y="394004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10097" y="426861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5==9 (?)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25402" y="42686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10401" y="4531592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,[8])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85777" y="4865238"/>
            <a:ext cx="131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x=5</a:t>
            </a:r>
            <a:r>
              <a:rPr lang="en-NZ" dirty="0" smtClean="0"/>
              <a:t>, list=[8]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07442" y="486523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FF0000"/>
                </a:solidFill>
              </a:rPr>
              <a:t>isEmpty</a:t>
            </a:r>
            <a:r>
              <a:rPr lang="en-NZ" dirty="0" smtClean="0">
                <a:solidFill>
                  <a:srgbClr val="FF0000"/>
                </a:solidFill>
              </a:rPr>
              <a:t>(list)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255930" y="48736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397937" y="520221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5==8 (?)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313242" y="520221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8364" y="544194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,[])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397632" y="5752218"/>
            <a:ext cx="126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x=5</a:t>
            </a:r>
            <a:r>
              <a:rPr lang="en-NZ" dirty="0" smtClean="0"/>
              <a:t>, list=[ ]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019297" y="5752218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FF0000"/>
                </a:solidFill>
              </a:rPr>
              <a:t>isEmpty</a:t>
            </a:r>
            <a:r>
              <a:rPr lang="en-NZ" dirty="0" smtClean="0">
                <a:solidFill>
                  <a:srgbClr val="FF0000"/>
                </a:solidFill>
              </a:rPr>
              <a:t>(list)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267785" y="576062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YES!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7632" y="6151330"/>
            <a:ext cx="1321196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NZ" sz="2400" i="1" dirty="0" smtClean="0">
                <a:solidFill>
                  <a:srgbClr val="FFC000"/>
                </a:solidFill>
              </a:rPr>
              <a:t>Base case</a:t>
            </a:r>
            <a:endParaRPr lang="en-US" sz="2400" i="1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080929" y="6197496"/>
            <a:ext cx="77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FALSE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828584" y="619749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FF0000"/>
                </a:solidFill>
              </a:rPr>
              <a:t>5 is not in list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 animBg="1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Homework- </a:t>
            </a:r>
            <a:r>
              <a:rPr lang="en-NZ" b="1" i="1" cap="none" dirty="0" err="1" smtClean="0">
                <a:solidFill>
                  <a:srgbClr val="FFC000"/>
                </a:solidFill>
              </a:rPr>
              <a:t>linSearch</a:t>
            </a:r>
            <a:r>
              <a:rPr lang="en-NZ" dirty="0" smtClean="0">
                <a:solidFill>
                  <a:srgbClr val="FFC000"/>
                </a:solidFill>
              </a:rPr>
              <a:t> for sorted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662" y="2685532"/>
            <a:ext cx="10378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4000" i="1" dirty="0" smtClean="0"/>
              <a:t>Write the same recursive linear search algorithm for:</a:t>
            </a:r>
            <a:endParaRPr lang="en-US" sz="4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860766" y="3644537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inSearch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4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x,sortedList</a:t>
            </a:r>
            <a:r>
              <a:rPr lang="en-NZ" sz="4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Entry to binary search: </a:t>
            </a:r>
            <a:r>
              <a:rPr lang="en-NZ" i="1" dirty="0" smtClean="0">
                <a:solidFill>
                  <a:srgbClr val="FFC000"/>
                </a:solidFill>
              </a:rPr>
              <a:t>Cut a segment of a list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46" y="1907177"/>
            <a:ext cx="10723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</a:t>
            </a:r>
            <a:r>
              <a:rPr lang="en-NZ" sz="2000" dirty="0" smtClean="0"/>
              <a:t>a recursive algorithm </a:t>
            </a:r>
            <a:r>
              <a:rPr lang="en-NZ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cut(</a:t>
            </a:r>
            <a:r>
              <a:rPr lang="en-NZ" sz="2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list,i,j</a:t>
            </a:r>
            <a:r>
              <a:rPr lang="en-NZ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that takes a nonempty list and cuts the elements 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f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rom</a:t>
            </a:r>
          </a:p>
          <a:p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 the  </a:t>
            </a:r>
            <a:r>
              <a:rPr lang="en-NZ" sz="2000" b="1" i="1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NZ" sz="2000" b="1" i="1" baseline="30000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 to </a:t>
            </a:r>
            <a:r>
              <a:rPr lang="en-NZ" sz="2000" b="1" i="1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j</a:t>
            </a:r>
            <a:r>
              <a:rPr lang="en-NZ" sz="2000" b="1" i="1" baseline="30000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 position and returns the rest of the list.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573644"/>
            <a:ext cx="533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cut([0,8,9,6,1,4,7],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[0,4,7]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6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Entry to binary search: </a:t>
            </a:r>
            <a:r>
              <a:rPr lang="en-NZ" i="1" dirty="0" smtClean="0">
                <a:solidFill>
                  <a:srgbClr val="FFC000"/>
                </a:solidFill>
              </a:rPr>
              <a:t>Cut a segment of a list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9046" y="1907177"/>
            <a:ext cx="10723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Write </a:t>
            </a:r>
            <a:r>
              <a:rPr lang="en-NZ" sz="2000" dirty="0" smtClean="0"/>
              <a:t>a recursive algorithm </a:t>
            </a:r>
            <a:r>
              <a:rPr lang="en-NZ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cut(</a:t>
            </a:r>
            <a:r>
              <a:rPr lang="en-NZ" sz="20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list,i,j</a:t>
            </a:r>
            <a:r>
              <a:rPr lang="en-NZ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that takes a nonempty list and cuts the elements 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f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rom</a:t>
            </a:r>
          </a:p>
          <a:p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 the  </a:t>
            </a:r>
            <a:r>
              <a:rPr lang="en-NZ" sz="2000" b="1" i="1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i</a:t>
            </a:r>
            <a:r>
              <a:rPr lang="en-NZ" sz="2000" b="1" i="1" baseline="30000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 to </a:t>
            </a:r>
            <a:r>
              <a:rPr lang="en-NZ" sz="2000" b="1" i="1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j</a:t>
            </a:r>
            <a:r>
              <a:rPr lang="en-NZ" sz="2000" b="1" i="1" baseline="30000" dirty="0" err="1" smtClean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th</a:t>
            </a:r>
            <a:r>
              <a:rPr lang="en-NZ" sz="2000" dirty="0" smtClean="0">
                <a:latin typeface="+mj-lt"/>
                <a:cs typeface="Courier New" panose="02070309020205020404" pitchFamily="49" charset="0"/>
              </a:rPr>
              <a:t> position and returns the rest of the list.</a:t>
            </a:r>
            <a:endParaRPr lang="en-US" sz="2000" b="1" i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2573644"/>
            <a:ext cx="533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cut([0,</a:t>
            </a:r>
            <a:r>
              <a:rPr lang="en-NZ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8,9,6,1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,4,7],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[0,4,7]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302137" y="2615063"/>
            <a:ext cx="979714" cy="35869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89074" y="2615063"/>
            <a:ext cx="992777" cy="35869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046" y="2973754"/>
            <a:ext cx="1217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Algorithm: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/>
              <a:t>Requires: </a:t>
            </a:r>
            <a:endParaRPr lang="en-NZ" dirty="0">
              <a:solidFill>
                <a:srgbClr val="00B0F0"/>
              </a:solidFill>
            </a:endParaRPr>
          </a:p>
          <a:p>
            <a:r>
              <a:rPr lang="en-NZ" dirty="0"/>
              <a:t>Returns: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18993" y="2973754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F0"/>
                </a:solidFill>
              </a:rPr>
              <a:t>cut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list,i,j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427" y="3250753"/>
            <a:ext cx="408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a</a:t>
            </a:r>
            <a:r>
              <a:rPr lang="en-NZ" dirty="0" smtClean="0">
                <a:solidFill>
                  <a:srgbClr val="00B0F0"/>
                </a:solidFill>
              </a:rPr>
              <a:t> nonempty list and two positive integers: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04258" y="3352598"/>
                <a:ext cx="19329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NZ" sz="1400" b="0" i="1" smtClean="0">
                          <a:solidFill>
                            <a:srgbClr val="F73A0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𝑙𝑒𝑛𝑔𝑡h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rgbClr val="F73A0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rgbClr val="F73A0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𝑙𝑖𝑠𝑡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258" y="3352598"/>
                <a:ext cx="1932900" cy="215444"/>
              </a:xfrm>
              <a:prstGeom prst="rect">
                <a:avLst/>
              </a:prstGeom>
              <a:blipFill>
                <a:blip r:embed="rId2"/>
                <a:stretch>
                  <a:fillRect l="-157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301426" y="3517111"/>
            <a:ext cx="486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F0"/>
                </a:solidFill>
              </a:rPr>
              <a:t>a</a:t>
            </a:r>
            <a:r>
              <a:rPr lang="en-NZ" dirty="0" smtClean="0">
                <a:solidFill>
                  <a:srgbClr val="00B0F0"/>
                </a:solidFill>
              </a:rPr>
              <a:t> list without the elements from </a:t>
            </a:r>
            <a:r>
              <a:rPr lang="en-NZ" b="1" i="1" dirty="0" err="1">
                <a:solidFill>
                  <a:srgbClr val="00B0F0"/>
                </a:solidFill>
                <a:cs typeface="Courier New" panose="02070309020205020404" pitchFamily="49" charset="0"/>
              </a:rPr>
              <a:t>i</a:t>
            </a:r>
            <a:r>
              <a:rPr lang="en-NZ" b="1" i="1" baseline="30000" dirty="0" err="1">
                <a:solidFill>
                  <a:srgbClr val="00B0F0"/>
                </a:solidFill>
                <a:cs typeface="Courier New" panose="02070309020205020404" pitchFamily="49" charset="0"/>
              </a:rPr>
              <a:t>th</a:t>
            </a:r>
            <a:r>
              <a:rPr lang="en-NZ" dirty="0"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B0F0"/>
                </a:solidFill>
                <a:cs typeface="Courier New" panose="02070309020205020404" pitchFamily="49" charset="0"/>
              </a:rPr>
              <a:t>to</a:t>
            </a:r>
            <a:r>
              <a:rPr lang="en-NZ" dirty="0">
                <a:cs typeface="Courier New" panose="02070309020205020404" pitchFamily="49" charset="0"/>
              </a:rPr>
              <a:t> </a:t>
            </a:r>
            <a:r>
              <a:rPr lang="en-NZ" b="1" i="1" dirty="0" err="1">
                <a:solidFill>
                  <a:srgbClr val="00B0F0"/>
                </a:solidFill>
                <a:cs typeface="Courier New" panose="02070309020205020404" pitchFamily="49" charset="0"/>
              </a:rPr>
              <a:t>j</a:t>
            </a:r>
            <a:r>
              <a:rPr lang="en-NZ" b="1" i="1" baseline="30000" dirty="0" err="1">
                <a:solidFill>
                  <a:srgbClr val="00B0F0"/>
                </a:solidFill>
                <a:cs typeface="Courier New" panose="02070309020205020404" pitchFamily="49" charset="0"/>
              </a:rPr>
              <a:t>th</a:t>
            </a:r>
            <a:r>
              <a:rPr lang="en-NZ" dirty="0"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B0F0"/>
                </a:solidFill>
                <a:cs typeface="Courier New" panose="02070309020205020404" pitchFamily="49" charset="0"/>
              </a:rPr>
              <a:t>position</a:t>
            </a:r>
            <a:r>
              <a:rPr lang="en-NZ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09046" y="3897084"/>
            <a:ext cx="5686954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9046" y="3886443"/>
            <a:ext cx="70038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 </a:t>
            </a:r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i,list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case, del </a:t>
            </a:r>
            <a:r>
              <a:rPr lang="en-NZ" sz="12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200" baseline="300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element! 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cut(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i,list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),i,j-1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 </a:t>
            </a:r>
          </a:p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8214" y="3121765"/>
            <a:ext cx="332507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/>
              <a:t>HINT: </a:t>
            </a:r>
            <a:r>
              <a:rPr lang="en-NZ" sz="2400" dirty="0" smtClean="0"/>
              <a:t>call </a:t>
            </a:r>
            <a:r>
              <a:rPr lang="en-NZ" sz="2400" b="1" dirty="0" err="1" smtClean="0">
                <a:solidFill>
                  <a:srgbClr val="00B0F0"/>
                </a:solidFill>
              </a:rPr>
              <a:t>delNth</a:t>
            </a:r>
            <a:r>
              <a:rPr lang="en-NZ" sz="2400" b="1" dirty="0" smtClean="0">
                <a:solidFill>
                  <a:srgbClr val="00B0F0"/>
                </a:solidFill>
              </a:rPr>
              <a:t>(</a:t>
            </a:r>
            <a:r>
              <a:rPr lang="en-NZ" sz="2400" b="1" dirty="0" err="1" smtClean="0">
                <a:solidFill>
                  <a:srgbClr val="00B0F0"/>
                </a:solidFill>
              </a:rPr>
              <a:t>n,L</a:t>
            </a:r>
            <a:r>
              <a:rPr lang="en-NZ" sz="2400" b="1" dirty="0" smtClean="0">
                <a:solidFill>
                  <a:srgbClr val="00B0F0"/>
                </a:solidFill>
              </a:rPr>
              <a:t>)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2089" y="3505052"/>
            <a:ext cx="4926349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n==1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tail(list)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NZ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12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head(list),</a:t>
            </a:r>
            <a:r>
              <a:rPr lang="en-NZ" sz="1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delNth</a:t>
            </a:r>
            <a:r>
              <a:rPr lang="en-NZ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n-1,tail(list</a:t>
            </a:r>
            <a:r>
              <a:rPr lang="en-NZ" sz="12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12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34337" y="5761032"/>
            <a:ext cx="822770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200" dirty="0" smtClean="0"/>
              <a:t>Trace for 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,8,9,6,1,4,7,5],</a:t>
            </a:r>
            <a:r>
              <a:rPr lang="en-NZ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NZ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619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8" grpId="0" build="p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search scheme – </a:t>
            </a:r>
            <a:r>
              <a:rPr lang="en-NZ" i="1" cap="none" dirty="0" smtClean="0">
                <a:solidFill>
                  <a:srgbClr val="FFC000"/>
                </a:solidFill>
              </a:rPr>
              <a:t>divide &amp; conquer</a:t>
            </a:r>
            <a:endParaRPr lang="en-US" i="1" cap="none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3650" y="1881050"/>
            <a:ext cx="6094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Works only on sorted lists.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26702" y="275199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160">
                  <a:extLst>
                    <a:ext uri="{9D8B030D-6E8A-4147-A177-3AD203B41FA5}">
                      <a16:colId xmlns:a16="http://schemas.microsoft.com/office/drawing/2014/main" val="3736332180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538236895"/>
                    </a:ext>
                  </a:extLst>
                </a:gridCol>
                <a:gridCol w="3837576">
                  <a:extLst>
                    <a:ext uri="{9D8B030D-6E8A-4147-A177-3AD203B41FA5}">
                      <a16:colId xmlns:a16="http://schemas.microsoft.com/office/drawing/2014/main" val="111773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&lt;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&gt;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64536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5973135" y="3204931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6904" y="3622942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middle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894" y="325388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Search for </a:t>
            </a:r>
            <a:r>
              <a:rPr lang="en-NZ" b="1" i="1" dirty="0">
                <a:solidFill>
                  <a:srgbClr val="FF0000"/>
                </a:solidFill>
              </a:rPr>
              <a:t>Q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390" y="3264996"/>
            <a:ext cx="218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if </a:t>
            </a:r>
            <a:r>
              <a:rPr lang="en-NZ" b="1" i="1" dirty="0" smtClean="0">
                <a:solidFill>
                  <a:srgbClr val="FF0000"/>
                </a:solidFill>
              </a:rPr>
              <a:t>Q==k </a:t>
            </a:r>
            <a:r>
              <a:rPr lang="en-NZ" b="1" i="1" dirty="0" smtClean="0"/>
              <a:t>then </a:t>
            </a:r>
            <a:r>
              <a:rPr lang="en-NZ" b="1" i="1" dirty="0" smtClean="0">
                <a:solidFill>
                  <a:srgbClr val="00B050"/>
                </a:solidFill>
              </a:rPr>
              <a:t>STOP!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search scheme – </a:t>
            </a:r>
            <a:r>
              <a:rPr lang="en-NZ" i="1" cap="none" dirty="0" smtClean="0">
                <a:solidFill>
                  <a:srgbClr val="FFC000"/>
                </a:solidFill>
              </a:rPr>
              <a:t>divide &amp; conquer</a:t>
            </a:r>
            <a:endParaRPr lang="en-US" i="1" cap="none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3650" y="1881050"/>
            <a:ext cx="6094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Works only on sorted lists.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26702" y="275199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160">
                  <a:extLst>
                    <a:ext uri="{9D8B030D-6E8A-4147-A177-3AD203B41FA5}">
                      <a16:colId xmlns:a16="http://schemas.microsoft.com/office/drawing/2014/main" val="3736332180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538236895"/>
                    </a:ext>
                  </a:extLst>
                </a:gridCol>
                <a:gridCol w="3837576">
                  <a:extLst>
                    <a:ext uri="{9D8B030D-6E8A-4147-A177-3AD203B41FA5}">
                      <a16:colId xmlns:a16="http://schemas.microsoft.com/office/drawing/2014/main" val="1117735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&lt;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C00000"/>
                          </a:solidFill>
                        </a:rPr>
                        <a:t>&gt; k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664536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10800000">
            <a:off x="5973135" y="3204931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86904" y="3622942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middle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894" y="325388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Search for </a:t>
            </a:r>
            <a:r>
              <a:rPr lang="en-NZ" b="1" i="1" dirty="0">
                <a:solidFill>
                  <a:srgbClr val="FF0000"/>
                </a:solidFill>
              </a:rPr>
              <a:t>Q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390" y="3264996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if </a:t>
            </a:r>
            <a:r>
              <a:rPr lang="en-NZ" b="1" i="1" dirty="0" smtClean="0">
                <a:solidFill>
                  <a:srgbClr val="FF0000"/>
                </a:solidFill>
              </a:rPr>
              <a:t>Q&gt;k </a:t>
            </a:r>
            <a:r>
              <a:rPr lang="en-NZ" b="1" i="1" dirty="0" smtClean="0"/>
              <a:t>then </a:t>
            </a:r>
            <a:r>
              <a:rPr lang="en-NZ" b="1" i="1" dirty="0" smtClean="0">
                <a:solidFill>
                  <a:srgbClr val="00B050"/>
                </a:solidFill>
              </a:rPr>
              <a:t>delete left half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026702" y="2772798"/>
            <a:ext cx="3803318" cy="33883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26702" y="2779204"/>
            <a:ext cx="3803318" cy="33162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396334" y="3898608"/>
          <a:ext cx="37583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700">
                  <a:extLst>
                    <a:ext uri="{9D8B030D-6E8A-4147-A177-3AD203B41FA5}">
                      <a16:colId xmlns:a16="http://schemas.microsoft.com/office/drawing/2014/main" val="27233403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46391880"/>
                    </a:ext>
                  </a:extLst>
                </a:gridCol>
                <a:gridCol w="1676907">
                  <a:extLst>
                    <a:ext uri="{9D8B030D-6E8A-4147-A177-3AD203B41FA5}">
                      <a16:colId xmlns:a16="http://schemas.microsoft.com/office/drawing/2014/main" val="232433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66554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 rot="10800000">
            <a:off x="8157951" y="4336108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8503920" y="3898608"/>
            <a:ext cx="1650781" cy="3708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503920" y="3945793"/>
            <a:ext cx="1650781" cy="323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6396333" y="4754120"/>
          <a:ext cx="17616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38">
                  <a:extLst>
                    <a:ext uri="{9D8B030D-6E8A-4147-A177-3AD203B41FA5}">
                      <a16:colId xmlns:a16="http://schemas.microsoft.com/office/drawing/2014/main" val="3899119178"/>
                    </a:ext>
                  </a:extLst>
                </a:gridCol>
                <a:gridCol w="222069">
                  <a:extLst>
                    <a:ext uri="{9D8B030D-6E8A-4147-A177-3AD203B41FA5}">
                      <a16:colId xmlns:a16="http://schemas.microsoft.com/office/drawing/2014/main" val="1029053285"/>
                    </a:ext>
                  </a:extLst>
                </a:gridCol>
                <a:gridCol w="751311">
                  <a:extLst>
                    <a:ext uri="{9D8B030D-6E8A-4147-A177-3AD203B41FA5}">
                      <a16:colId xmlns:a16="http://schemas.microsoft.com/office/drawing/2014/main" val="2986408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77945"/>
                  </a:ext>
                </a:extLst>
              </a:tr>
            </a:tbl>
          </a:graphicData>
        </a:graphic>
      </p:graphicFrame>
      <p:sp>
        <p:nvSpPr>
          <p:cNvPr id="27" name="Down Arrow 26"/>
          <p:cNvSpPr/>
          <p:nvPr/>
        </p:nvSpPr>
        <p:spPr>
          <a:xfrm rot="10800000">
            <a:off x="7159576" y="5191621"/>
            <a:ext cx="235132" cy="418011"/>
          </a:xfrm>
          <a:prstGeom prst="downArrow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450128" y="4754120"/>
            <a:ext cx="707823" cy="3237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94708" y="4777712"/>
            <a:ext cx="763243" cy="34724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83895" y="5716459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/>
              <a:t>Continue until </a:t>
            </a:r>
            <a:r>
              <a:rPr lang="en-NZ" b="1" i="1" dirty="0" smtClean="0">
                <a:solidFill>
                  <a:srgbClr val="FF0000"/>
                </a:solidFill>
              </a:rPr>
              <a:t>Q=k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 animBg="1"/>
      <p:bldP spid="38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7508</TotalTime>
  <Words>843</Words>
  <Application>Microsoft Office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Courier New</vt:lpstr>
      <vt:lpstr>Gill Sans MT</vt:lpstr>
      <vt:lpstr>Wingdings 2</vt:lpstr>
      <vt:lpstr>Dividend</vt:lpstr>
      <vt:lpstr>Introduction to algorithms </vt:lpstr>
      <vt:lpstr>Easy start: isSorted</vt:lpstr>
      <vt:lpstr>Linear search – searching through unsorted lists</vt:lpstr>
      <vt:lpstr>Linear search – searching through unsorted lists</vt:lpstr>
      <vt:lpstr>Homework- linSearch for sorted lists</vt:lpstr>
      <vt:lpstr>Entry to binary search: Cut a segment of a list</vt:lpstr>
      <vt:lpstr>Entry to binary search: Cut a segment of a list</vt:lpstr>
      <vt:lpstr>Binary search scheme – divide &amp; conquer</vt:lpstr>
      <vt:lpstr>Binary search scheme – divide &amp; conquer</vt:lpstr>
      <vt:lpstr>homework</vt:lpstr>
      <vt:lpstr>Insert an element in position i</vt:lpstr>
      <vt:lpstr>Inserting an element into a sorted list</vt:lpstr>
      <vt:lpstr>homework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156</cp:revision>
  <cp:lastPrinted>2020-03-13T05:36:27Z</cp:lastPrinted>
  <dcterms:created xsi:type="dcterms:W3CDTF">2020-03-10T06:29:02Z</dcterms:created>
  <dcterms:modified xsi:type="dcterms:W3CDTF">2021-10-30T13:24:23Z</dcterms:modified>
</cp:coreProperties>
</file>