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2" r:id="rId18"/>
    <p:sldId id="277" r:id="rId19"/>
    <p:sldId id="278" r:id="rId20"/>
    <p:sldId id="280" r:id="rId21"/>
    <p:sldId id="281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7" r:id="rId38"/>
    <p:sldId id="296" r:id="rId39"/>
    <p:sldId id="298" r:id="rId40"/>
    <p:sldId id="299" r:id="rId41"/>
    <p:sldId id="300" r:id="rId42"/>
    <p:sldId id="302" r:id="rId43"/>
    <p:sldId id="303" r:id="rId44"/>
    <p:sldId id="304" r:id="rId45"/>
    <p:sldId id="305" r:id="rId46"/>
    <p:sldId id="306" r:id="rId4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</a:t>
            </a:r>
            <a:r>
              <a:rPr lang="en-NZ" sz="9600" dirty="0" smtClean="0">
                <a:solidFill>
                  <a:srgbClr val="FF0000"/>
                </a:solidFill>
              </a:rPr>
              <a:t>6 </a:t>
            </a:r>
            <a:endParaRPr lang="en-NZ" sz="9600" dirty="0" smtClean="0">
              <a:solidFill>
                <a:srgbClr val="FF0000"/>
              </a:solidFill>
            </a:endParaRP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w/c:8 November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 components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1894109"/>
            <a:ext cx="11440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7030A0"/>
                </a:solidFill>
              </a:rPr>
              <a:t>Insertion Sort </a:t>
            </a:r>
            <a:r>
              <a:rPr lang="en-NZ" sz="6000" dirty="0" smtClean="0"/>
              <a:t>has two components:</a:t>
            </a:r>
          </a:p>
          <a:p>
            <a:r>
              <a:rPr lang="en-NZ" sz="6000" dirty="0" smtClean="0">
                <a:solidFill>
                  <a:srgbClr val="FFC000"/>
                </a:solidFill>
              </a:rPr>
              <a:t>Make </a:t>
            </a:r>
            <a:r>
              <a:rPr lang="en-NZ" sz="6000" dirty="0" smtClean="0">
                <a:solidFill>
                  <a:srgbClr val="FFC000"/>
                </a:solidFill>
              </a:rPr>
              <a:t>Comparisons (sort)</a:t>
            </a:r>
            <a:endParaRPr lang="en-NZ" sz="6000" dirty="0" smtClean="0">
              <a:solidFill>
                <a:srgbClr val="FFC000"/>
              </a:solidFill>
            </a:endParaRPr>
          </a:p>
          <a:p>
            <a:r>
              <a:rPr lang="en-NZ" sz="6000" dirty="0" smtClean="0">
                <a:solidFill>
                  <a:srgbClr val="00B050"/>
                </a:solidFill>
              </a:rPr>
              <a:t>Then</a:t>
            </a:r>
          </a:p>
          <a:p>
            <a:r>
              <a:rPr lang="en-NZ" sz="6000" dirty="0" smtClean="0">
                <a:solidFill>
                  <a:srgbClr val="00B0F0"/>
                </a:solidFill>
              </a:rPr>
              <a:t>Insert elements </a:t>
            </a:r>
            <a:r>
              <a:rPr lang="en-NZ" sz="6000" dirty="0" smtClean="0">
                <a:solidFill>
                  <a:srgbClr val="00B0F0"/>
                </a:solidFill>
              </a:rPr>
              <a:t>in the </a:t>
            </a:r>
            <a:r>
              <a:rPr lang="en-NZ" sz="6000" b="1" i="1" dirty="0" smtClean="0">
                <a:solidFill>
                  <a:srgbClr val="FF0000"/>
                </a:solidFill>
              </a:rPr>
              <a:t>right place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an element into a sorted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820" y="1854923"/>
            <a:ext cx="6630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Suppose we have a </a:t>
            </a:r>
            <a:r>
              <a:rPr lang="en-NZ" sz="4000" b="1" u="sng" dirty="0" smtClean="0">
                <a:solidFill>
                  <a:srgbClr val="00B050"/>
                </a:solidFill>
              </a:rPr>
              <a:t>sorted</a:t>
            </a:r>
            <a:r>
              <a:rPr lang="en-NZ" sz="4000" dirty="0" smtClean="0"/>
              <a:t> list: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63049"/>
              </p:ext>
            </p:extLst>
          </p:nvPr>
        </p:nvGraphicFramePr>
        <p:xfrm>
          <a:off x="2106025" y="263555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464" y="3052355"/>
            <a:ext cx="4526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Now, let’s </a:t>
            </a:r>
            <a:r>
              <a:rPr lang="en-NZ" sz="4000" i="1" dirty="0" smtClean="0">
                <a:solidFill>
                  <a:srgbClr val="FF0000"/>
                </a:solidFill>
              </a:rPr>
              <a:t>INSERT</a:t>
            </a:r>
            <a:r>
              <a:rPr lang="en-NZ" sz="4000" dirty="0" smtClean="0"/>
              <a:t> </a:t>
            </a:r>
            <a:r>
              <a:rPr lang="en-NZ" sz="4000" b="1" dirty="0" smtClean="0">
                <a:solidFill>
                  <a:srgbClr val="00B050"/>
                </a:solidFill>
              </a:rPr>
              <a:t>50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573"/>
              </p:ext>
            </p:extLst>
          </p:nvPr>
        </p:nvGraphicFramePr>
        <p:xfrm>
          <a:off x="2101669" y="418568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25188" y="384047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50 &gt; 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6491" y="382305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50 &gt; 20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7793" y="380564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50 &gt; 44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6037" y="381434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50 &lt; 60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8" idx="3"/>
          </p:cNvCxnSpPr>
          <p:nvPr/>
        </p:nvCxnSpPr>
        <p:spPr>
          <a:xfrm flipV="1">
            <a:off x="3234411" y="4023360"/>
            <a:ext cx="253372" cy="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8776" y="4019004"/>
            <a:ext cx="253372" cy="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581372" y="4019004"/>
            <a:ext cx="253372" cy="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an element into a sorted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820" y="1854923"/>
            <a:ext cx="6630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Suppose we have a </a:t>
            </a:r>
            <a:r>
              <a:rPr lang="en-NZ" sz="4000" b="1" u="sng" dirty="0" smtClean="0">
                <a:solidFill>
                  <a:srgbClr val="00B050"/>
                </a:solidFill>
              </a:rPr>
              <a:t>sorted</a:t>
            </a:r>
            <a:r>
              <a:rPr lang="en-NZ" sz="4000" dirty="0" smtClean="0"/>
              <a:t> list: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63049"/>
              </p:ext>
            </p:extLst>
          </p:nvPr>
        </p:nvGraphicFramePr>
        <p:xfrm>
          <a:off x="2106025" y="263555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464" y="3052355"/>
            <a:ext cx="4526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Now, let’s </a:t>
            </a:r>
            <a:r>
              <a:rPr lang="en-NZ" sz="4000" i="1" dirty="0" smtClean="0">
                <a:solidFill>
                  <a:srgbClr val="FF0000"/>
                </a:solidFill>
              </a:rPr>
              <a:t>INSERT</a:t>
            </a:r>
            <a:r>
              <a:rPr lang="en-NZ" sz="4000" dirty="0" smtClean="0"/>
              <a:t> </a:t>
            </a:r>
            <a:r>
              <a:rPr lang="en-NZ" sz="4000" b="1" dirty="0" smtClean="0">
                <a:solidFill>
                  <a:srgbClr val="00B050"/>
                </a:solidFill>
              </a:rPr>
              <a:t>50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811"/>
              </p:ext>
            </p:extLst>
          </p:nvPr>
        </p:nvGraphicFramePr>
        <p:xfrm>
          <a:off x="2101669" y="418568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25188" y="3840478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50 &gt; 10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6491" y="3823059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50 &gt; 20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7793" y="38187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50 &gt; 44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1699" y="381434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50 &lt; 60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4411" y="4023360"/>
            <a:ext cx="253372" cy="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392657" y="4019004"/>
            <a:ext cx="253372" cy="1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>
            <a:off x="5516061" y="4046914"/>
            <a:ext cx="649609" cy="13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6348549" y="3999013"/>
            <a:ext cx="65315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82837" y="5251265"/>
            <a:ext cx="5960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00B050"/>
                </a:solidFill>
              </a:rPr>
              <a:t>element</a:t>
            </a:r>
            <a:r>
              <a:rPr lang="en-NZ" sz="4000" dirty="0" smtClean="0"/>
              <a:t> </a:t>
            </a:r>
            <a:r>
              <a:rPr lang="en-NZ" sz="4000" dirty="0" smtClean="0"/>
              <a:t>in the </a:t>
            </a:r>
            <a:r>
              <a:rPr lang="en-NZ" sz="4000" b="1" dirty="0" smtClean="0">
                <a:solidFill>
                  <a:srgbClr val="FF0000"/>
                </a:solidFill>
              </a:rPr>
              <a:t>right</a:t>
            </a:r>
            <a:r>
              <a:rPr lang="en-NZ" sz="4000" dirty="0" smtClean="0"/>
              <a:t> place!!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831654" y="382305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7030A0"/>
                </a:solidFill>
              </a:rPr>
              <a:t>Comparison: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(Algorithm)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9476" y="1933297"/>
            <a:ext cx="5313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smtClean="0">
                <a:solidFill>
                  <a:srgbClr val="00B0F0"/>
                </a:solidFill>
              </a:rPr>
              <a:t>insert(</a:t>
            </a:r>
            <a:r>
              <a:rPr lang="en-NZ" dirty="0" err="1" smtClean="0">
                <a:solidFill>
                  <a:srgbClr val="00B0F0"/>
                </a:solidFill>
              </a:rPr>
              <a:t>x</a:t>
            </a:r>
            <a:r>
              <a:rPr lang="en-NZ" dirty="0" err="1" smtClean="0">
                <a:solidFill>
                  <a:srgbClr val="00B0F0"/>
                </a:solidFill>
              </a:rPr>
              <a:t>,sortedList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sorted</a:t>
            </a:r>
            <a:r>
              <a:rPr lang="en-NZ" dirty="0" smtClean="0">
                <a:solidFill>
                  <a:srgbClr val="00B0F0"/>
                </a:solidFill>
              </a:rPr>
              <a:t> list and an element x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sorted</a:t>
            </a:r>
            <a:r>
              <a:rPr lang="en-NZ" dirty="0" smtClean="0">
                <a:solidFill>
                  <a:srgbClr val="00B0F0"/>
                </a:solidFill>
              </a:rPr>
              <a:t> list with element x in the right place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9476" y="2856627"/>
            <a:ext cx="5230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8035" y="2922834"/>
            <a:ext cx="10746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  <a:endParaRPr lang="en-NZ" sz="1200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x&lt;head(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,insert(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(Algorithm</a:t>
            </a:r>
            <a:r>
              <a:rPr lang="en-NZ" dirty="0" smtClean="0"/>
              <a:t>) -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76" y="1933297"/>
            <a:ext cx="355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Algorithm: </a:t>
            </a:r>
            <a:r>
              <a:rPr lang="en-NZ" sz="1200" dirty="0" smtClean="0">
                <a:solidFill>
                  <a:srgbClr val="00B0F0"/>
                </a:solidFill>
              </a:rPr>
              <a:t>insert(</a:t>
            </a:r>
            <a:r>
              <a:rPr lang="en-NZ" sz="1200" dirty="0" err="1" smtClean="0">
                <a:solidFill>
                  <a:srgbClr val="00B0F0"/>
                </a:solidFill>
              </a:rPr>
              <a:t>x</a:t>
            </a:r>
            <a:r>
              <a:rPr lang="en-NZ" sz="1200" dirty="0" err="1" smtClean="0">
                <a:solidFill>
                  <a:srgbClr val="00B0F0"/>
                </a:solidFill>
              </a:rPr>
              <a:t>,sortedList</a:t>
            </a:r>
            <a:r>
              <a:rPr lang="en-NZ" sz="1200" dirty="0" smtClean="0">
                <a:solidFill>
                  <a:srgbClr val="00B0F0"/>
                </a:solidFill>
              </a:rPr>
              <a:t>)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Requires: </a:t>
            </a:r>
            <a:r>
              <a:rPr lang="en-NZ" sz="1200" dirty="0" smtClean="0">
                <a:solidFill>
                  <a:srgbClr val="00B0F0"/>
                </a:solidFill>
              </a:rPr>
              <a:t>a sorted list and an element x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Returns: </a:t>
            </a:r>
            <a:r>
              <a:rPr lang="en-NZ" sz="1200" dirty="0" smtClean="0">
                <a:solidFill>
                  <a:srgbClr val="00B0F0"/>
                </a:solidFill>
              </a:rPr>
              <a:t>a sorted list with element x in the right place</a:t>
            </a:r>
            <a:endParaRPr lang="en-NZ" sz="1200" dirty="0" smtClean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9476" y="2586446"/>
            <a:ext cx="3600821" cy="151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972" y="2700766"/>
            <a:ext cx="714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  <a:endParaRPr lang="en-NZ" sz="1000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x&lt;head(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0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  <a:endParaRPr lang="en-NZ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,insert(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972" y="4007383"/>
            <a:ext cx="11300538" cy="0"/>
          </a:xfrm>
          <a:prstGeom prst="line">
            <a:avLst/>
          </a:prstGeom>
          <a:ln w="285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972" y="4037080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nsert(</a:t>
            </a:r>
            <a:r>
              <a:rPr lang="en-NZ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,[7,11,16,20])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557" y="4035368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=[7,11,16,20])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18" y="437563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4009" y="4372209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419" y="4378529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565" y="4355578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insert(14,[11,16,20])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972" y="4713225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nsert(14,[11,16,20])</a:t>
            </a:r>
            <a:endParaRPr lang="en-US" sz="1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8557" y="4710763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667" y="505274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058" y="5049317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3468" y="505563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0614" y="5032686"/>
            <a:ext cx="3640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insert(14,[16,20])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9048" y="5400206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nsert(14,[16,20])</a:t>
            </a:r>
            <a:endParaRPr lang="en-US" sz="1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2633" y="5397744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67" y="576622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058" y="5762802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3468" y="576912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4996" y="576581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[16,20]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9261" y="576250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=[14,16,20]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4562" y="6078801"/>
            <a:ext cx="1295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508377" y="4204645"/>
            <a:ext cx="0" cy="1903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49157" y="4384986"/>
            <a:ext cx="461665" cy="1563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b="1" dirty="0" smtClean="0">
                <a:solidFill>
                  <a:srgbClr val="FF3300"/>
                </a:solidFill>
              </a:rPr>
              <a:t>Backtracking!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(Algorithm</a:t>
            </a:r>
            <a:r>
              <a:rPr lang="en-NZ" dirty="0" smtClean="0"/>
              <a:t>) -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76" y="1933297"/>
            <a:ext cx="355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Algorithm: </a:t>
            </a:r>
            <a:r>
              <a:rPr lang="en-NZ" sz="1200" dirty="0" smtClean="0">
                <a:solidFill>
                  <a:srgbClr val="00B0F0"/>
                </a:solidFill>
              </a:rPr>
              <a:t>insert(</a:t>
            </a:r>
            <a:r>
              <a:rPr lang="en-NZ" sz="1200" dirty="0" err="1" smtClean="0">
                <a:solidFill>
                  <a:srgbClr val="00B0F0"/>
                </a:solidFill>
              </a:rPr>
              <a:t>x</a:t>
            </a:r>
            <a:r>
              <a:rPr lang="en-NZ" sz="1200" dirty="0" err="1" smtClean="0">
                <a:solidFill>
                  <a:srgbClr val="00B0F0"/>
                </a:solidFill>
              </a:rPr>
              <a:t>,sortedList</a:t>
            </a:r>
            <a:r>
              <a:rPr lang="en-NZ" sz="1200" dirty="0" smtClean="0">
                <a:solidFill>
                  <a:srgbClr val="00B0F0"/>
                </a:solidFill>
              </a:rPr>
              <a:t>)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Requires: </a:t>
            </a:r>
            <a:r>
              <a:rPr lang="en-NZ" sz="1200" dirty="0" smtClean="0">
                <a:solidFill>
                  <a:srgbClr val="00B0F0"/>
                </a:solidFill>
              </a:rPr>
              <a:t>a sorted list and an element x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Returns: </a:t>
            </a:r>
            <a:r>
              <a:rPr lang="en-NZ" sz="1200" dirty="0" smtClean="0">
                <a:solidFill>
                  <a:srgbClr val="00B0F0"/>
                </a:solidFill>
              </a:rPr>
              <a:t>a sorted list with element x in the right place</a:t>
            </a:r>
            <a:endParaRPr lang="en-NZ" sz="1200" dirty="0" smtClean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9476" y="2599509"/>
            <a:ext cx="3535507" cy="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972" y="2700766"/>
            <a:ext cx="714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  <a:endParaRPr lang="en-NZ" sz="1000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x&lt;head(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0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  <a:endParaRPr lang="en-NZ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,insert(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972" y="4007383"/>
            <a:ext cx="11300538" cy="0"/>
          </a:xfrm>
          <a:prstGeom prst="line">
            <a:avLst/>
          </a:prstGeom>
          <a:ln w="285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972" y="4037080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nsert(</a:t>
            </a:r>
            <a:r>
              <a:rPr lang="en-NZ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,[7,11,16,20])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557" y="4035368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=[7,11,16,20])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18" y="437563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4009" y="4372209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419" y="4378529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565" y="4355578"/>
            <a:ext cx="3764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insert(14,[11,16,20])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667" y="505274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058" y="5049317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3468" y="505563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0614" y="5032686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[14,16,20]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67" y="576622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058" y="5762802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3468" y="576912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4996" y="576581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[16,20]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9261" y="576250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=[14,16,20]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4562" y="6078801"/>
            <a:ext cx="1295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508377" y="4204645"/>
            <a:ext cx="0" cy="1903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49157" y="4384986"/>
            <a:ext cx="461665" cy="1563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b="1" dirty="0" smtClean="0">
                <a:solidFill>
                  <a:srgbClr val="FF3300"/>
                </a:solidFill>
              </a:rPr>
              <a:t>Backtracking!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2238" y="5042326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=[11,14,16,20]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6045470" y="5434303"/>
            <a:ext cx="418375" cy="26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6057571" y="4724603"/>
            <a:ext cx="418375" cy="26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  <p:bldP spid="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 (Algorithm</a:t>
            </a:r>
            <a:r>
              <a:rPr lang="en-NZ" dirty="0" smtClean="0"/>
              <a:t>) -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476" y="1933297"/>
            <a:ext cx="355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 smtClean="0"/>
              <a:t>Algorithm: </a:t>
            </a:r>
            <a:r>
              <a:rPr lang="en-NZ" sz="1200" dirty="0" smtClean="0">
                <a:solidFill>
                  <a:srgbClr val="00B0F0"/>
                </a:solidFill>
              </a:rPr>
              <a:t>insert(</a:t>
            </a:r>
            <a:r>
              <a:rPr lang="en-NZ" sz="1200" dirty="0" err="1" smtClean="0">
                <a:solidFill>
                  <a:srgbClr val="00B0F0"/>
                </a:solidFill>
              </a:rPr>
              <a:t>x</a:t>
            </a:r>
            <a:r>
              <a:rPr lang="en-NZ" sz="1200" dirty="0" err="1" smtClean="0">
                <a:solidFill>
                  <a:srgbClr val="00B0F0"/>
                </a:solidFill>
              </a:rPr>
              <a:t>,sortedList</a:t>
            </a:r>
            <a:r>
              <a:rPr lang="en-NZ" sz="1200" dirty="0" smtClean="0">
                <a:solidFill>
                  <a:srgbClr val="00B0F0"/>
                </a:solidFill>
              </a:rPr>
              <a:t>)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Requires: </a:t>
            </a:r>
            <a:r>
              <a:rPr lang="en-NZ" sz="1200" dirty="0" smtClean="0">
                <a:solidFill>
                  <a:srgbClr val="00B0F0"/>
                </a:solidFill>
              </a:rPr>
              <a:t>a sorted list and an element x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Returns: </a:t>
            </a:r>
            <a:r>
              <a:rPr lang="en-NZ" sz="1200" dirty="0" smtClean="0">
                <a:solidFill>
                  <a:srgbClr val="00B0F0"/>
                </a:solidFill>
              </a:rPr>
              <a:t>a sorted list with element x in the right place</a:t>
            </a:r>
            <a:endParaRPr lang="en-NZ" sz="1200" dirty="0" smtClean="0">
              <a:solidFill>
                <a:srgbClr val="00B0F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9476" y="2599509"/>
            <a:ext cx="3561633" cy="21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972" y="2700766"/>
            <a:ext cx="714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1</a:t>
            </a:r>
            <a:endParaRPr lang="en-NZ" sz="1000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x&lt;head(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0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2</a:t>
            </a:r>
            <a:endParaRPr lang="en-NZ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,insert(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0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972" y="4007383"/>
            <a:ext cx="11300538" cy="0"/>
          </a:xfrm>
          <a:prstGeom prst="line">
            <a:avLst/>
          </a:prstGeom>
          <a:ln w="28575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972" y="4037080"/>
            <a:ext cx="3023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nsert(</a:t>
            </a:r>
            <a:r>
              <a:rPr lang="en-NZ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,[7,11,16,20])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28557" y="4035368"/>
            <a:ext cx="3147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=[7,11,16,20])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618" y="4375634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4009" y="4372209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5419" y="4378529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565" y="4355578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[11,14,16,20]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667" y="505274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52058" y="5049317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13468" y="5055637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00614" y="5032686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[14,16,20]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667" y="5766227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058" y="5762802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14&lt;head(</a:t>
            </a:r>
            <a:r>
              <a:rPr lang="en-NZ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13468" y="576912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US" sz="16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44996" y="5765813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[16,20]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99261" y="5762504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=[14,16,20]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4562" y="6078801"/>
            <a:ext cx="129554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508377" y="4204645"/>
            <a:ext cx="0" cy="1903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49157" y="4384986"/>
            <a:ext cx="461665" cy="1563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b="1" dirty="0" smtClean="0">
                <a:solidFill>
                  <a:srgbClr val="FF3300"/>
                </a:solidFill>
              </a:rPr>
              <a:t>Backtracking!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42238" y="5042326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=[11,14,16,20]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6045470" y="5434303"/>
            <a:ext cx="418375" cy="26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6200000">
            <a:off x="6057571" y="4724603"/>
            <a:ext cx="418375" cy="263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536640" y="4372209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=[7,11,14,16,20]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92679" y="4372209"/>
            <a:ext cx="55496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 algorithm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9476" y="1933297"/>
            <a:ext cx="5035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insertion</a:t>
            </a:r>
            <a:r>
              <a:rPr lang="en-NZ" dirty="0" err="1">
                <a:solidFill>
                  <a:srgbClr val="00B0F0"/>
                </a:solidFill>
              </a:rPr>
              <a:t>S</a:t>
            </a:r>
            <a:r>
              <a:rPr lang="en-NZ" dirty="0" err="1" smtClean="0">
                <a:solidFill>
                  <a:srgbClr val="00B0F0"/>
                </a:solidFill>
              </a:rPr>
              <a:t>ort</a:t>
            </a:r>
            <a:r>
              <a:rPr lang="en-NZ" dirty="0" smtClean="0">
                <a:solidFill>
                  <a:srgbClr val="00B0F0"/>
                </a:solidFill>
              </a:rPr>
              <a:t>(list)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list of numbers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sorted list of numbers in ascending order</a:t>
            </a:r>
            <a:endParaRPr lang="en-NZ" dirty="0" smtClean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477" y="2962025"/>
            <a:ext cx="425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sortHelper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(list,[])</a:t>
            </a:r>
            <a:endParaRPr lang="en-NZ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61728" y="2856627"/>
            <a:ext cx="493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17966" y="19332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(main)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76" y="3691376"/>
            <a:ext cx="4168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sortHelper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leftList,rightList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two</a:t>
            </a:r>
            <a:r>
              <a:rPr lang="en-NZ" dirty="0" smtClean="0">
                <a:solidFill>
                  <a:srgbClr val="00B0F0"/>
                </a:solidFill>
              </a:rPr>
              <a:t> lists 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err="1" smtClean="0">
                <a:solidFill>
                  <a:srgbClr val="00B0F0"/>
                </a:solidFill>
              </a:rPr>
              <a:t>rightList</a:t>
            </a:r>
            <a:r>
              <a:rPr lang="en-NZ" dirty="0" smtClean="0">
                <a:solidFill>
                  <a:srgbClr val="00B0F0"/>
                </a:solidFill>
              </a:rPr>
              <a:t>, sorted version of </a:t>
            </a:r>
            <a:r>
              <a:rPr lang="en-NZ" dirty="0" err="1" smtClean="0">
                <a:solidFill>
                  <a:srgbClr val="00B0F0"/>
                </a:solidFill>
              </a:rPr>
              <a:t>leftList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04154" y="4584333"/>
            <a:ext cx="4073771" cy="84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95743" y="367715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(helper function)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9476" y="4604853"/>
            <a:ext cx="10349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leftList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rightList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NZ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</a:t>
            </a:r>
            <a:r>
              <a:rPr lang="en-NZ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leftList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NZ" sz="160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sz="1600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leftList</a:t>
            </a:r>
            <a:r>
              <a:rPr lang="en-NZ" sz="160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NZ" sz="1600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rightList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1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0702" y="2500360"/>
            <a:ext cx="3553089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NZ" sz="1200" dirty="0" smtClean="0"/>
              <a:t>Algorithm: </a:t>
            </a:r>
            <a:r>
              <a:rPr lang="en-NZ" sz="1200" dirty="0" smtClean="0">
                <a:solidFill>
                  <a:srgbClr val="00B0F0"/>
                </a:solidFill>
              </a:rPr>
              <a:t>insert(</a:t>
            </a:r>
            <a:r>
              <a:rPr lang="en-NZ" sz="1200" dirty="0" err="1" smtClean="0">
                <a:solidFill>
                  <a:srgbClr val="00B0F0"/>
                </a:solidFill>
              </a:rPr>
              <a:t>x</a:t>
            </a:r>
            <a:r>
              <a:rPr lang="en-NZ" sz="1200" dirty="0" err="1" smtClean="0">
                <a:solidFill>
                  <a:srgbClr val="00B0F0"/>
                </a:solidFill>
              </a:rPr>
              <a:t>,sortedList</a:t>
            </a:r>
            <a:r>
              <a:rPr lang="en-NZ" sz="1200" dirty="0" smtClean="0">
                <a:solidFill>
                  <a:srgbClr val="00B0F0"/>
                </a:solidFill>
              </a:rPr>
              <a:t>)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Requires: </a:t>
            </a:r>
            <a:r>
              <a:rPr lang="en-NZ" sz="1200" dirty="0" smtClean="0">
                <a:solidFill>
                  <a:srgbClr val="00B0F0"/>
                </a:solidFill>
              </a:rPr>
              <a:t>a sorted list and an element x</a:t>
            </a:r>
            <a:endParaRPr lang="en-NZ" sz="1200" dirty="0" smtClean="0">
              <a:solidFill>
                <a:srgbClr val="00B0F0"/>
              </a:solidFill>
            </a:endParaRPr>
          </a:p>
          <a:p>
            <a:r>
              <a:rPr lang="en-NZ" sz="1200" dirty="0" smtClean="0"/>
              <a:t>Returns: </a:t>
            </a:r>
            <a:r>
              <a:rPr lang="en-NZ" sz="1200" dirty="0" smtClean="0">
                <a:solidFill>
                  <a:srgbClr val="00B0F0"/>
                </a:solidFill>
              </a:rPr>
              <a:t>a sorted list with element x in the right place</a:t>
            </a:r>
            <a:endParaRPr lang="en-NZ" sz="1200" dirty="0" smtClean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94788" y="3107502"/>
            <a:ext cx="5926000" cy="1384995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Z" sz="1000" i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x&lt;head(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NZ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,insert(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83997" y="4492497"/>
            <a:ext cx="855992" cy="9337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96113" y="6033554"/>
            <a:ext cx="921515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([10,8,9,16,4,7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5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16" grpId="0"/>
      <p:bldP spid="17" grpId="0" build="p"/>
      <p:bldP spid="20" grpId="0"/>
      <p:bldP spid="21" grpId="0" build="p"/>
      <p:bldP spid="22" grpId="0" animBg="1"/>
      <p:bldP spid="23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Homework: </a:t>
            </a:r>
            <a:r>
              <a:rPr lang="en-NZ" i="1" cap="none" dirty="0" smtClean="0"/>
              <a:t>which one is the worst case for insertion sort?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1332" y="2207623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[1,2,3,4,5,6]</a:t>
            </a:r>
            <a:endParaRPr lang="en-US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1332" y="3666301"/>
            <a:ext cx="89787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[6,5,4,3,2,1]</a:t>
            </a:r>
            <a:endParaRPr lang="en-US" sz="8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0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Merge-sort: </a:t>
            </a:r>
            <a:r>
              <a:rPr lang="en-NZ" dirty="0" smtClean="0">
                <a:solidFill>
                  <a:srgbClr val="FFC000"/>
                </a:solidFill>
              </a:rPr>
              <a:t>three algorithms!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69618"/>
            <a:ext cx="2805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92D050"/>
                </a:solidFill>
              </a:rPr>
              <a:t>SPLIT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27562"/>
              </p:ext>
            </p:extLst>
          </p:nvPr>
        </p:nvGraphicFramePr>
        <p:xfrm>
          <a:off x="825858" y="3615271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117582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the natural way of </a:t>
            </a:r>
            <a:r>
              <a:rPr lang="en-NZ" dirty="0" smtClean="0">
                <a:solidFill>
                  <a:srgbClr val="FFC000"/>
                </a:solidFill>
              </a:rPr>
              <a:t>splitting</a:t>
            </a:r>
            <a:r>
              <a:rPr lang="en-NZ" dirty="0" smtClean="0"/>
              <a:t> a list into two?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63924" y="2063926"/>
            <a:ext cx="80730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L=[9,8,5,3,1,0,2,4]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flipV="1">
            <a:off x="6244046" y="2987255"/>
            <a:ext cx="169817" cy="683408"/>
          </a:xfrm>
          <a:prstGeom prst="down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2263" y="3657597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Find the midpoint of the list</a:t>
            </a:r>
            <a:endParaRPr lang="en-US" i="1" dirty="0"/>
          </a:p>
        </p:txBody>
      </p:sp>
      <p:sp>
        <p:nvSpPr>
          <p:cNvPr id="7" name="Down Arrow 6"/>
          <p:cNvSpPr/>
          <p:nvPr/>
        </p:nvSpPr>
        <p:spPr>
          <a:xfrm>
            <a:off x="6239690" y="4084320"/>
            <a:ext cx="174173" cy="748934"/>
          </a:xfrm>
          <a:prstGeom prst="down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0661" y="4802778"/>
            <a:ext cx="1056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L1=[9,8,5,3] L2=[1,0,2,4]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the natural way of splitting a list into two?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1042" y="2063926"/>
            <a:ext cx="890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L=[9,8,5,3,1,0,2,4,6]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flipV="1">
            <a:off x="6244046" y="2987255"/>
            <a:ext cx="169817" cy="683408"/>
          </a:xfrm>
          <a:prstGeom prst="down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2263" y="3657597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/>
              <a:t>Find the midpoint of the list</a:t>
            </a:r>
            <a:endParaRPr lang="en-US" i="1" dirty="0"/>
          </a:p>
        </p:txBody>
      </p:sp>
      <p:sp>
        <p:nvSpPr>
          <p:cNvPr id="7" name="Down Arrow 6"/>
          <p:cNvSpPr/>
          <p:nvPr/>
        </p:nvSpPr>
        <p:spPr>
          <a:xfrm>
            <a:off x="6239690" y="4084320"/>
            <a:ext cx="174173" cy="748934"/>
          </a:xfrm>
          <a:prstGeom prst="downArrow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0842" y="4802778"/>
            <a:ext cx="11394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L1=[9,8,5,3] L2=[1,0,2,4,6]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Split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9476" y="1933297"/>
            <a:ext cx="5591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smtClean="0">
                <a:solidFill>
                  <a:srgbClr val="00B0F0"/>
                </a:solidFill>
              </a:rPr>
              <a:t>split</a:t>
            </a:r>
            <a:r>
              <a:rPr lang="en-NZ" dirty="0" smtClean="0">
                <a:solidFill>
                  <a:srgbClr val="00B0F0"/>
                </a:solidFill>
              </a:rPr>
              <a:t>(list)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list 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two lists containing half the elements of input list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61728" y="2856627"/>
            <a:ext cx="5442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72046" y="3618412"/>
            <a:ext cx="8451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FF3300"/>
                </a:solidFill>
              </a:rPr>
              <a:t>Do we need helper function?</a:t>
            </a:r>
            <a:endParaRPr lang="en-US" sz="6000" i="1" dirty="0">
              <a:solidFill>
                <a:srgbClr val="FF33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2594" y="2495006"/>
            <a:ext cx="1005840" cy="361621"/>
          </a:xfrm>
          <a:prstGeom prst="ellipse">
            <a:avLst/>
          </a:prstGeom>
          <a:noFill/>
          <a:ln w="762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0160" y="4757049"/>
            <a:ext cx="67751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chemeClr val="accent6">
                    <a:lumMod val="50000"/>
                  </a:schemeClr>
                </a:solidFill>
              </a:rPr>
              <a:t>We need an extra list!!</a:t>
            </a:r>
            <a:endParaRPr lang="en-US" sz="60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Split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1022" y="1933297"/>
            <a:ext cx="4999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/>
              <a:t>Algorithm: </a:t>
            </a:r>
            <a:r>
              <a:rPr lang="en-NZ" sz="1600" dirty="0" smtClean="0">
                <a:solidFill>
                  <a:srgbClr val="00B0F0"/>
                </a:solidFill>
              </a:rPr>
              <a:t>split</a:t>
            </a:r>
            <a:r>
              <a:rPr lang="en-NZ" sz="1600" dirty="0" smtClean="0">
                <a:solidFill>
                  <a:srgbClr val="00B0F0"/>
                </a:solidFill>
              </a:rPr>
              <a:t>(list)</a:t>
            </a:r>
            <a:endParaRPr lang="en-NZ" sz="1600" dirty="0" smtClean="0">
              <a:solidFill>
                <a:srgbClr val="00B0F0"/>
              </a:solidFill>
            </a:endParaRPr>
          </a:p>
          <a:p>
            <a:r>
              <a:rPr lang="en-NZ" sz="1600" dirty="0" smtClean="0"/>
              <a:t>Requires: </a:t>
            </a:r>
            <a:r>
              <a:rPr lang="en-NZ" sz="1600" dirty="0" smtClean="0">
                <a:solidFill>
                  <a:srgbClr val="00B0F0"/>
                </a:solidFill>
              </a:rPr>
              <a:t>a list </a:t>
            </a:r>
            <a:endParaRPr lang="en-NZ" sz="1600" dirty="0" smtClean="0">
              <a:solidFill>
                <a:srgbClr val="00B0F0"/>
              </a:solidFill>
            </a:endParaRPr>
          </a:p>
          <a:p>
            <a:r>
              <a:rPr lang="en-NZ" sz="1600" dirty="0" smtClean="0"/>
              <a:t>Returns: </a:t>
            </a:r>
            <a:r>
              <a:rPr lang="en-NZ" sz="1600" dirty="0" smtClean="0">
                <a:solidFill>
                  <a:srgbClr val="00B0F0"/>
                </a:solidFill>
              </a:rPr>
              <a:t>two lists containing half the elements of input list</a:t>
            </a:r>
            <a:endParaRPr lang="en-NZ" sz="1600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22466" y="2725997"/>
            <a:ext cx="4972421" cy="172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12044" y="19332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(main)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322" y="3881584"/>
            <a:ext cx="4580396" cy="923330"/>
          </a:xfrm>
          <a:prstGeom prst="rect">
            <a:avLst/>
          </a:prstGeom>
          <a:solidFill>
            <a:schemeClr val="bg2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splitHelper</a:t>
            </a:r>
            <a:r>
              <a:rPr lang="en-NZ" dirty="0" smtClean="0">
                <a:solidFill>
                  <a:srgbClr val="00B0F0"/>
                </a:solidFill>
              </a:rPr>
              <a:t>(list1,list2,n)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two</a:t>
            </a:r>
            <a:r>
              <a:rPr lang="en-NZ" dirty="0" smtClean="0">
                <a:solidFill>
                  <a:srgbClr val="00B0F0"/>
                </a:solidFill>
              </a:rPr>
              <a:t> lists and a positive integer n 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two lists, list1 and list2</a:t>
            </a:r>
            <a:endParaRPr lang="en-NZ" dirty="0" smtClean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6253" y="2739060"/>
            <a:ext cx="5904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m=length(list)/2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//middle of list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m==0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return 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//single or empty list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NZ" sz="1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list,[],m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//helper function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259" y="350327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(helper function)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0323" y="4945983"/>
            <a:ext cx="9575198" cy="1323439"/>
          </a:xfrm>
          <a:prstGeom prst="rect">
            <a:avLst/>
          </a:prstGeom>
          <a:solidFill>
            <a:schemeClr val="bg2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n==0 </a:t>
            </a:r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return 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(list1,list2)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else</a:t>
            </a:r>
          </a:p>
          <a:p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splitHelper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tail(list1),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160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head(list1),list2</a:t>
            </a:r>
            <a:r>
              <a:rPr lang="en-NZ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16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6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689566" y="5568513"/>
            <a:ext cx="2939143" cy="54490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126253" y="5225143"/>
            <a:ext cx="0" cy="3433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26253" y="5225143"/>
            <a:ext cx="2390730" cy="130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5868" y="4862342"/>
            <a:ext cx="343395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3300"/>
                </a:solidFill>
              </a:rPr>
              <a:t>Moving elements from list1 to list2</a:t>
            </a:r>
            <a:endParaRPr lang="en-US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5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build="p"/>
      <p:bldP spid="13" grpId="0"/>
      <p:bldP spid="14" grpId="0" build="p" animBg="1"/>
      <p:bldP spid="17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Merge-sort: </a:t>
            </a:r>
            <a:r>
              <a:rPr lang="en-NZ" dirty="0" smtClean="0">
                <a:solidFill>
                  <a:srgbClr val="FFC000"/>
                </a:solidFill>
              </a:rPr>
              <a:t>three algorithms!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69618"/>
            <a:ext cx="2805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92D050"/>
                </a:solidFill>
              </a:rPr>
              <a:t>SPLIT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11" y="2133789"/>
            <a:ext cx="1045708" cy="119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6706907" y="5404532"/>
            <a:ext cx="664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9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01337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1045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6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01337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1045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8618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1045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9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8618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51389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267323"/>
              </p:ext>
            </p:extLst>
          </p:nvPr>
        </p:nvGraphicFramePr>
        <p:xfrm>
          <a:off x="1778721" y="3615271"/>
          <a:ext cx="7175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61541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48151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51388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0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51388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3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74796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5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24328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7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6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Merging </a:t>
            </a:r>
            <a:r>
              <a:rPr lang="en-NZ" i="1" dirty="0" smtClean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291" y="4873190"/>
            <a:ext cx="8839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00B0F0"/>
                </a:solidFill>
              </a:rPr>
              <a:t>merge(</a:t>
            </a:r>
            <a:r>
              <a:rPr lang="en-NZ" sz="3600" i="1" dirty="0" smtClean="0"/>
              <a:t>sortedList1,sortedList2</a:t>
            </a:r>
            <a:r>
              <a:rPr lang="en-NZ" sz="3600" b="1" dirty="0" smtClean="0">
                <a:solidFill>
                  <a:srgbClr val="00B0F0"/>
                </a:solidFill>
              </a:rPr>
              <a:t>)</a:t>
            </a:r>
            <a:r>
              <a:rPr lang="en-NZ" sz="3600" dirty="0" smtClean="0"/>
              <a:t>=</a:t>
            </a:r>
            <a:r>
              <a:rPr lang="en-NZ" sz="3600" i="1" dirty="0" err="1" smtClean="0">
                <a:solidFill>
                  <a:srgbClr val="C00000"/>
                </a:solidFill>
              </a:rPr>
              <a:t>longerSortedList</a:t>
            </a:r>
            <a:endParaRPr lang="en-US" sz="3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6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Merge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679" y="1985549"/>
            <a:ext cx="3700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smtClean="0">
                <a:solidFill>
                  <a:srgbClr val="00B0F0"/>
                </a:solidFill>
              </a:rPr>
              <a:t>merge(list1,list2)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two sorted lists</a:t>
            </a:r>
            <a:r>
              <a:rPr lang="en-NZ" dirty="0" smtClean="0">
                <a:solidFill>
                  <a:srgbClr val="00B0F0"/>
                </a:solidFill>
              </a:rPr>
              <a:t> 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longer (merged) sorted list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44892" y="2895816"/>
            <a:ext cx="3752788" cy="13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8679" y="2935005"/>
            <a:ext cx="7571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(list1)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return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list2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(list2)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list1 </a:t>
            </a:r>
            <a:r>
              <a:rPr lang="en-NZ" sz="14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NZ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head(list1)&lt;head(list2)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AutoNum type="arabicPeriod" startAt="6"/>
            </a:pP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head(list1),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tail(list1),list2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AutoNum type="arabicPeriod" startAt="6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//head(list2)&lt;head(list1)</a:t>
            </a:r>
            <a:endParaRPr lang="en-NZ" sz="1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 startAt="6"/>
            </a:pP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head(list2),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list1,tail(list2)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AutoNum type="arabicPeriod" startAt="6"/>
            </a:pP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3126" y="5746168"/>
            <a:ext cx="9215151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merge([10,20,30],[1,15,40,55])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501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Merge-sort: </a:t>
            </a:r>
            <a:r>
              <a:rPr lang="en-NZ" dirty="0" smtClean="0">
                <a:solidFill>
                  <a:srgbClr val="FFC000"/>
                </a:solidFill>
              </a:rPr>
              <a:t>three algorithms!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69618"/>
            <a:ext cx="2805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92D050"/>
                </a:solidFill>
              </a:rPr>
              <a:t>SPLIT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11" y="2133789"/>
            <a:ext cx="1045708" cy="119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656" y="4985129"/>
            <a:ext cx="1045708" cy="119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654553" y="3812460"/>
            <a:ext cx="6648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Mergesort</a:t>
            </a:r>
            <a:r>
              <a:rPr lang="en-NZ" dirty="0" smtClean="0"/>
              <a:t> algorithm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679" y="1985549"/>
            <a:ext cx="2716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mergeSort</a:t>
            </a:r>
            <a:r>
              <a:rPr lang="en-NZ" dirty="0" smtClean="0">
                <a:solidFill>
                  <a:srgbClr val="00B0F0"/>
                </a:solidFill>
              </a:rPr>
              <a:t>(list)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list 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sorted list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4892" y="2856627"/>
            <a:ext cx="3752788" cy="130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8679" y="2895816"/>
            <a:ext cx="67750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(list is already sorted)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L1,L2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//splitting list</a:t>
            </a:r>
            <a:endParaRPr lang="en-NZ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NZ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NZ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4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S1,S2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merging  </a:t>
            </a:r>
          </a:p>
          <a:p>
            <a:pPr marL="342900" indent="-342900">
              <a:buFont typeface="+mj-lt"/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3564" y="1937571"/>
            <a:ext cx="4395049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smtClean="0">
                <a:solidFill>
                  <a:srgbClr val="00B0F0"/>
                </a:solidFill>
              </a:rPr>
              <a:t>split</a:t>
            </a:r>
            <a:r>
              <a:rPr lang="en-NZ" sz="1400" dirty="0" smtClean="0">
                <a:solidFill>
                  <a:srgbClr val="00B0F0"/>
                </a:solidFill>
              </a:rPr>
              <a:t>(list)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a list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two lists containing half the elements of input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3564" y="4276317"/>
            <a:ext cx="2922660" cy="7386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smtClean="0">
                <a:solidFill>
                  <a:srgbClr val="00B0F0"/>
                </a:solidFill>
              </a:rPr>
              <a:t>merge(list1,list2)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two sorted lists</a:t>
            </a:r>
            <a:r>
              <a:rPr lang="en-NZ" sz="1400" dirty="0" smtClean="0">
                <a:solidFill>
                  <a:srgbClr val="00B0F0"/>
                </a:solidFill>
              </a:rPr>
              <a:t>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a longer (merged) sorted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/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                                       </a:t>
            </a:r>
            <a:r>
              <a:rPr lang="en-NZ" dirty="0" smtClean="0">
                <a:solidFill>
                  <a:srgbClr val="FFC000"/>
                </a:solidFill>
              </a:rPr>
              <a:t>demonstration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173" y="184186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[0,9,2,4,3,6]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48682" y="609800"/>
            <a:ext cx="208576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err="1" smtClean="0">
                <a:solidFill>
                  <a:srgbClr val="00B0F0"/>
                </a:solidFill>
              </a:rPr>
              <a:t>mergeSort</a:t>
            </a:r>
            <a:r>
              <a:rPr lang="en-NZ" sz="1400" dirty="0" smtClean="0">
                <a:solidFill>
                  <a:srgbClr val="00B0F0"/>
                </a:solidFill>
              </a:rPr>
              <a:t>(list)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a list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a sorted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82" y="1354388"/>
            <a:ext cx="5076909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L1,L2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//splitting list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S1,S2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merging 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618" y="2571036"/>
            <a:ext cx="3905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=[0,9,2] 	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=[4,3,6]</a:t>
            </a:r>
            <a:endParaRPr lang="en-US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4507494" y="3300209"/>
            <a:ext cx="614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NZ" dirty="0" smtClean="0"/>
              <a:t>=</a:t>
            </a:r>
            <a:r>
              <a:rPr lang="en-NZ" dirty="0" err="1" smtClean="0"/>
              <a:t>mergeSort</a:t>
            </a:r>
            <a:r>
              <a:rPr lang="en-NZ" dirty="0" smtClean="0"/>
              <a:t>(</a:t>
            </a:r>
            <a:r>
              <a:rPr lang="en-NZ" dirty="0" smtClean="0">
                <a:solidFill>
                  <a:srgbClr val="FF3300"/>
                </a:solidFill>
              </a:rPr>
              <a:t>[0,9,2]</a:t>
            </a:r>
            <a:r>
              <a:rPr lang="en-NZ" dirty="0" smtClean="0"/>
              <a:t>) 				</a:t>
            </a:r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S2</a:t>
            </a:r>
            <a:r>
              <a:rPr lang="en-NZ" dirty="0" smtClean="0"/>
              <a:t>=</a:t>
            </a:r>
            <a:r>
              <a:rPr lang="en-NZ" dirty="0" err="1" smtClean="0"/>
              <a:t>mergeSort</a:t>
            </a:r>
            <a:r>
              <a:rPr lang="en-NZ" dirty="0" smtClean="0"/>
              <a:t>(</a:t>
            </a:r>
            <a:r>
              <a:rPr lang="en-NZ" dirty="0" smtClean="0">
                <a:solidFill>
                  <a:srgbClr val="FF3300"/>
                </a:solidFill>
              </a:rPr>
              <a:t>[4,3,6]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08951" y="3291798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7030A0"/>
                </a:solidFill>
              </a:rPr>
              <a:t>r</a:t>
            </a:r>
            <a:r>
              <a:rPr lang="en-NZ" i="1" dirty="0" smtClean="0">
                <a:solidFill>
                  <a:srgbClr val="7030A0"/>
                </a:solidFill>
              </a:rPr>
              <a:t>ecursive call: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7699" y="3872130"/>
            <a:ext cx="27703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=[9,2] 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147807" y="3873376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=[4,3]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=[6]</a:t>
            </a:r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4480" y="4506267"/>
            <a:ext cx="442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NZ" dirty="0" smtClean="0"/>
              <a:t>=</a:t>
            </a:r>
            <a:r>
              <a:rPr lang="en-NZ" dirty="0" err="1" smtClean="0"/>
              <a:t>mergeSort</a:t>
            </a:r>
            <a:r>
              <a:rPr lang="en-NZ" dirty="0" smtClean="0"/>
              <a:t>(</a:t>
            </a:r>
            <a:r>
              <a:rPr lang="en-NZ" dirty="0" smtClean="0">
                <a:solidFill>
                  <a:srgbClr val="FF3300"/>
                </a:solidFill>
              </a:rPr>
              <a:t>[0]</a:t>
            </a:r>
            <a:r>
              <a:rPr lang="en-NZ" dirty="0" smtClean="0"/>
              <a:t>) 		</a:t>
            </a:r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S2</a:t>
            </a:r>
            <a:r>
              <a:rPr lang="en-NZ" dirty="0" smtClean="0"/>
              <a:t>=</a:t>
            </a:r>
            <a:r>
              <a:rPr lang="en-NZ" dirty="0" err="1" smtClean="0"/>
              <a:t>mergeSort</a:t>
            </a:r>
            <a:r>
              <a:rPr lang="en-NZ" dirty="0" smtClean="0"/>
              <a:t>(</a:t>
            </a:r>
            <a:r>
              <a:rPr lang="en-NZ" dirty="0" smtClean="0">
                <a:solidFill>
                  <a:srgbClr val="FF3300"/>
                </a:solidFill>
              </a:rPr>
              <a:t>[9,2]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5726" y="4520995"/>
            <a:ext cx="442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NZ" dirty="0" smtClean="0"/>
              <a:t>=</a:t>
            </a:r>
            <a:r>
              <a:rPr lang="en-NZ" dirty="0" err="1" smtClean="0"/>
              <a:t>mergeSort</a:t>
            </a:r>
            <a:r>
              <a:rPr lang="en-NZ" dirty="0" smtClean="0"/>
              <a:t>(</a:t>
            </a:r>
            <a:r>
              <a:rPr lang="en-NZ" dirty="0" smtClean="0">
                <a:solidFill>
                  <a:srgbClr val="FF3300"/>
                </a:solidFill>
              </a:rPr>
              <a:t>[4,3]</a:t>
            </a:r>
            <a:r>
              <a:rPr lang="en-NZ" dirty="0" smtClean="0"/>
              <a:t>) 	</a:t>
            </a:r>
            <a:r>
              <a:rPr lang="en-NZ" dirty="0" smtClean="0">
                <a:solidFill>
                  <a:schemeClr val="accent6">
                    <a:lumMod val="50000"/>
                  </a:schemeClr>
                </a:solidFill>
              </a:rPr>
              <a:t>S2</a:t>
            </a:r>
            <a:r>
              <a:rPr lang="en-NZ" dirty="0" smtClean="0"/>
              <a:t>=</a:t>
            </a:r>
            <a:r>
              <a:rPr lang="en-NZ" dirty="0" err="1" smtClean="0"/>
              <a:t>mergeSort</a:t>
            </a:r>
            <a:r>
              <a:rPr lang="en-NZ" dirty="0" smtClean="0"/>
              <a:t>(</a:t>
            </a:r>
            <a:r>
              <a:rPr lang="en-NZ" dirty="0" smtClean="0">
                <a:solidFill>
                  <a:srgbClr val="FF3300"/>
                </a:solidFill>
              </a:rPr>
              <a:t>[6]</a:t>
            </a:r>
            <a:r>
              <a:rPr lang="en-NZ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5607" y="4506267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7030A0"/>
                </a:solidFill>
              </a:rPr>
              <a:t>r</a:t>
            </a:r>
            <a:r>
              <a:rPr lang="en-NZ" i="1" dirty="0" smtClean="0">
                <a:solidFill>
                  <a:srgbClr val="7030A0"/>
                </a:solidFill>
              </a:rPr>
              <a:t>ecursive call: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8683" y="502511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[0]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8600" y="5025119"/>
            <a:ext cx="2034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=[9] 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=[2]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6894" y="500973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=[4] 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=[3] </a:t>
            </a:r>
            <a:endParaRPr 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11067725" y="5032682"/>
            <a:ext cx="559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5761" y="5548967"/>
            <a:ext cx="360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NZ" sz="1600" dirty="0" smtClean="0"/>
              <a:t>=</a:t>
            </a:r>
            <a:r>
              <a:rPr lang="en-NZ" sz="1600" dirty="0" err="1" smtClean="0"/>
              <a:t>mergeSort</a:t>
            </a:r>
            <a:r>
              <a:rPr lang="en-NZ" sz="1600" dirty="0" smtClean="0"/>
              <a:t>(</a:t>
            </a:r>
            <a:r>
              <a:rPr lang="en-NZ" sz="1600" dirty="0" smtClean="0">
                <a:solidFill>
                  <a:srgbClr val="FF3300"/>
                </a:solidFill>
              </a:rPr>
              <a:t>[9]</a:t>
            </a:r>
            <a:r>
              <a:rPr lang="en-NZ" sz="1600" dirty="0" smtClean="0"/>
              <a:t>) 	</a:t>
            </a:r>
            <a:r>
              <a:rPr lang="en-NZ" sz="1600" dirty="0" smtClean="0">
                <a:solidFill>
                  <a:schemeClr val="accent6">
                    <a:lumMod val="50000"/>
                  </a:schemeClr>
                </a:solidFill>
              </a:rPr>
              <a:t>S2</a:t>
            </a:r>
            <a:r>
              <a:rPr lang="en-NZ" sz="1600" dirty="0" smtClean="0"/>
              <a:t>=</a:t>
            </a:r>
            <a:r>
              <a:rPr lang="en-NZ" sz="1600" dirty="0" err="1" smtClean="0"/>
              <a:t>mergeSort</a:t>
            </a:r>
            <a:r>
              <a:rPr lang="en-NZ" sz="1600" dirty="0" smtClean="0"/>
              <a:t>(</a:t>
            </a:r>
            <a:r>
              <a:rPr lang="en-NZ" sz="1600" dirty="0" smtClean="0">
                <a:solidFill>
                  <a:srgbClr val="FF3300"/>
                </a:solidFill>
              </a:rPr>
              <a:t>[2]</a:t>
            </a:r>
            <a:r>
              <a:rPr lang="en-NZ" sz="1600" dirty="0" smtClean="0"/>
              <a:t>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586172" y="5561164"/>
            <a:ext cx="3607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 smtClean="0">
                <a:solidFill>
                  <a:schemeClr val="accent6">
                    <a:lumMod val="50000"/>
                  </a:schemeClr>
                </a:solidFill>
              </a:rPr>
              <a:t>S1</a:t>
            </a:r>
            <a:r>
              <a:rPr lang="en-NZ" sz="1600" dirty="0" smtClean="0"/>
              <a:t>=</a:t>
            </a:r>
            <a:r>
              <a:rPr lang="en-NZ" sz="1600" dirty="0" err="1" smtClean="0"/>
              <a:t>mergeSort</a:t>
            </a:r>
            <a:r>
              <a:rPr lang="en-NZ" sz="1600" dirty="0" smtClean="0"/>
              <a:t>(</a:t>
            </a:r>
            <a:r>
              <a:rPr lang="en-NZ" sz="1600" dirty="0" smtClean="0">
                <a:solidFill>
                  <a:srgbClr val="FF3300"/>
                </a:solidFill>
              </a:rPr>
              <a:t>[4]</a:t>
            </a:r>
            <a:r>
              <a:rPr lang="en-NZ" sz="1600" dirty="0" smtClean="0"/>
              <a:t>) 	</a:t>
            </a:r>
            <a:r>
              <a:rPr lang="en-NZ" sz="1600" dirty="0" smtClean="0">
                <a:solidFill>
                  <a:schemeClr val="accent6">
                    <a:lumMod val="50000"/>
                  </a:schemeClr>
                </a:solidFill>
              </a:rPr>
              <a:t>S2</a:t>
            </a:r>
            <a:r>
              <a:rPr lang="en-NZ" sz="1600" dirty="0" smtClean="0"/>
              <a:t>=</a:t>
            </a:r>
            <a:r>
              <a:rPr lang="en-NZ" sz="1600" dirty="0" err="1" smtClean="0"/>
              <a:t>mergeSort</a:t>
            </a:r>
            <a:r>
              <a:rPr lang="en-NZ" sz="1600" dirty="0" smtClean="0"/>
              <a:t>(</a:t>
            </a:r>
            <a:r>
              <a:rPr lang="en-NZ" sz="1600" dirty="0" smtClean="0">
                <a:solidFill>
                  <a:srgbClr val="FF3300"/>
                </a:solidFill>
              </a:rPr>
              <a:t>[3]</a:t>
            </a:r>
            <a:r>
              <a:rPr lang="en-NZ" sz="1600" dirty="0" smtClean="0"/>
              <a:t>)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48687" y="5518189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>
                <a:solidFill>
                  <a:srgbClr val="7030A0"/>
                </a:solidFill>
              </a:rPr>
              <a:t>r</a:t>
            </a:r>
            <a:r>
              <a:rPr lang="en-NZ" i="1" dirty="0" smtClean="0">
                <a:solidFill>
                  <a:srgbClr val="7030A0"/>
                </a:solidFill>
              </a:rPr>
              <a:t>ecursive call: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603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6748" y="59559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[2]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860" y="59513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1400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[3]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2586" y="5949704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Base case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11218" y="263485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F0"/>
                </a:solidFill>
              </a:rPr>
              <a:t>split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11157" y="394128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F0"/>
                </a:solidFill>
              </a:rPr>
              <a:t>split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806669" y="507128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F0"/>
                </a:solidFill>
              </a:rPr>
              <a:t>split</a:t>
            </a:r>
            <a:endParaRPr 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9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93354"/>
              </p:ext>
            </p:extLst>
          </p:nvPr>
        </p:nvGraphicFramePr>
        <p:xfrm>
          <a:off x="2731584" y="3615271"/>
          <a:ext cx="62222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45337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                                       </a:t>
            </a:r>
            <a:r>
              <a:rPr lang="en-NZ" dirty="0" smtClean="0">
                <a:solidFill>
                  <a:srgbClr val="FFC000"/>
                </a:solidFill>
              </a:rPr>
              <a:t>demonstration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173" y="184186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[0,9,2,4,3,6]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48682" y="609800"/>
            <a:ext cx="208576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err="1" smtClean="0">
                <a:solidFill>
                  <a:srgbClr val="00B0F0"/>
                </a:solidFill>
              </a:rPr>
              <a:t>mergeSort</a:t>
            </a:r>
            <a:r>
              <a:rPr lang="en-NZ" sz="1400" dirty="0" smtClean="0">
                <a:solidFill>
                  <a:srgbClr val="00B0F0"/>
                </a:solidFill>
              </a:rPr>
              <a:t>(list)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a list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a sorted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82" y="1354388"/>
            <a:ext cx="5076909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L1,L2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//splitting list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S1,S2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merging 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618" y="2571036"/>
            <a:ext cx="3905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=[0,9,2] 	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=[4,3,6]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4107699" y="3872130"/>
            <a:ext cx="27703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=[9,2] 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147807" y="3873376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=[4,3]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=[6]</a:t>
            </a:r>
            <a:endParaRPr lang="en-US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8683" y="502511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[0]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8600" y="5025119"/>
            <a:ext cx="20345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=[9] 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=[2]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6894" y="5009730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=[4] 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=[3] </a:t>
            </a:r>
            <a:endParaRPr lang="en-US" sz="2500" dirty="0"/>
          </a:p>
        </p:txBody>
      </p:sp>
      <p:sp>
        <p:nvSpPr>
          <p:cNvPr id="18" name="TextBox 17"/>
          <p:cNvSpPr txBox="1"/>
          <p:nvPr/>
        </p:nvSpPr>
        <p:spPr>
          <a:xfrm>
            <a:off x="11067725" y="5032682"/>
            <a:ext cx="559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603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6748" y="59559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[2]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860" y="59513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1400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[3]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9267" y="5501994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m</a:t>
            </a:r>
            <a:r>
              <a:rPr lang="en-NZ" sz="2400" dirty="0" smtClean="0">
                <a:solidFill>
                  <a:srgbClr val="00B0F0"/>
                </a:solidFill>
              </a:rPr>
              <a:t>erge(</a:t>
            </a:r>
            <a:r>
              <a:rPr lang="en-NZ" sz="2400" dirty="0" smtClean="0">
                <a:solidFill>
                  <a:srgbClr val="00B050"/>
                </a:solidFill>
              </a:rPr>
              <a:t>[9],[2]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8496" y="54866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m</a:t>
            </a:r>
            <a:r>
              <a:rPr lang="en-NZ" sz="2400" dirty="0" smtClean="0">
                <a:solidFill>
                  <a:srgbClr val="00B0F0"/>
                </a:solidFill>
              </a:rPr>
              <a:t>erge(</a:t>
            </a:r>
            <a:r>
              <a:rPr lang="en-NZ" sz="2400" dirty="0" smtClean="0">
                <a:solidFill>
                  <a:srgbClr val="00B050"/>
                </a:solidFill>
              </a:rPr>
              <a:t>[4],[</a:t>
            </a:r>
            <a:r>
              <a:rPr lang="en-NZ" sz="2400" dirty="0">
                <a:solidFill>
                  <a:srgbClr val="00B050"/>
                </a:solidFill>
              </a:rPr>
              <a:t>3</a:t>
            </a:r>
            <a:r>
              <a:rPr lang="en-NZ" sz="2400" dirty="0" smtClean="0">
                <a:solidFill>
                  <a:srgbClr val="00B050"/>
                </a:solidFill>
              </a:rPr>
              <a:t>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[3,4]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                                       </a:t>
            </a:r>
            <a:r>
              <a:rPr lang="en-NZ" dirty="0" smtClean="0">
                <a:solidFill>
                  <a:srgbClr val="FFC000"/>
                </a:solidFill>
              </a:rPr>
              <a:t>demonstration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173" y="184186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[0,9,2,4,3,6]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48682" y="609800"/>
            <a:ext cx="208576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err="1" smtClean="0">
                <a:solidFill>
                  <a:srgbClr val="00B0F0"/>
                </a:solidFill>
              </a:rPr>
              <a:t>mergeSort</a:t>
            </a:r>
            <a:r>
              <a:rPr lang="en-NZ" sz="1400" dirty="0" smtClean="0">
                <a:solidFill>
                  <a:srgbClr val="00B0F0"/>
                </a:solidFill>
              </a:rPr>
              <a:t>(list)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a list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a sorted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82" y="1354388"/>
            <a:ext cx="5076909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L1,L2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//splitting list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S1,S2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merging 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618" y="2571036"/>
            <a:ext cx="3905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=[0,9,2] 	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=[4,3,6]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4107699" y="3872130"/>
            <a:ext cx="27703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=[9,2] 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147807" y="3873376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=[4,3]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=[6]</a:t>
            </a:r>
            <a:endParaRPr lang="en-US" sz="2500" dirty="0"/>
          </a:p>
        </p:txBody>
      </p:sp>
      <p:sp>
        <p:nvSpPr>
          <p:cNvPr id="14" name="TextBox 13"/>
          <p:cNvSpPr txBox="1"/>
          <p:nvPr/>
        </p:nvSpPr>
        <p:spPr>
          <a:xfrm>
            <a:off x="2638683" y="502511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[0]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8600" y="5025119"/>
            <a:ext cx="7906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[2,9]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6975" y="5009730"/>
            <a:ext cx="880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[3,4] 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7725" y="5032682"/>
            <a:ext cx="559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603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6748" y="59559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[2]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860" y="59513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1400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[3]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9267" y="5509736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[9],[2]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8496" y="54866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m</a:t>
            </a:r>
            <a:r>
              <a:rPr lang="en-NZ" sz="2400" dirty="0" smtClean="0">
                <a:solidFill>
                  <a:srgbClr val="00B0F0"/>
                </a:solidFill>
              </a:rPr>
              <a:t>erge(</a:t>
            </a:r>
            <a:r>
              <a:rPr lang="en-NZ" sz="2400" dirty="0" smtClean="0">
                <a:solidFill>
                  <a:srgbClr val="00B050"/>
                </a:solidFill>
              </a:rPr>
              <a:t>[4],[</a:t>
            </a:r>
            <a:r>
              <a:rPr lang="en-NZ" sz="2400" dirty="0">
                <a:solidFill>
                  <a:srgbClr val="00B050"/>
                </a:solidFill>
              </a:rPr>
              <a:t>3</a:t>
            </a:r>
            <a:r>
              <a:rPr lang="en-NZ" sz="2400" dirty="0" smtClean="0">
                <a:solidFill>
                  <a:srgbClr val="00B050"/>
                </a:solidFill>
              </a:rPr>
              <a:t>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6839" y="4473057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[0],[2,9]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[0,2,9]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7737" y="4473056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[3,4],[6]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[3,4,6]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8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                                       </a:t>
            </a:r>
            <a:r>
              <a:rPr lang="en-NZ" dirty="0" smtClean="0">
                <a:solidFill>
                  <a:srgbClr val="FFC000"/>
                </a:solidFill>
              </a:rPr>
              <a:t>demonstration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173" y="184186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[0,9,2,4,3,6]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48682" y="609800"/>
            <a:ext cx="208576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err="1" smtClean="0">
                <a:solidFill>
                  <a:srgbClr val="00B0F0"/>
                </a:solidFill>
              </a:rPr>
              <a:t>mergeSort</a:t>
            </a:r>
            <a:r>
              <a:rPr lang="en-NZ" sz="1400" dirty="0" smtClean="0">
                <a:solidFill>
                  <a:srgbClr val="00B0F0"/>
                </a:solidFill>
              </a:rPr>
              <a:t>(list)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a list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a sorted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82" y="1354388"/>
            <a:ext cx="5076909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L1,L2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//splitting list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S1,S2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merging 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618" y="2571036"/>
            <a:ext cx="3905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=[0,9,2] 	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=[4,3,6]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5858617" y="3788349"/>
            <a:ext cx="1111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[0,2,9] 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7807" y="3873376"/>
            <a:ext cx="10214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[3,4,6]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8683" y="502511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[0]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8600" y="5025119"/>
            <a:ext cx="7906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[2,9]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6975" y="5009730"/>
            <a:ext cx="880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[3,4] 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7725" y="5032682"/>
            <a:ext cx="559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603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6748" y="59559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[2]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860" y="59513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1400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[3]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9267" y="5509736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[9],[2]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8496" y="54866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m</a:t>
            </a:r>
            <a:r>
              <a:rPr lang="en-NZ" sz="2400" dirty="0" smtClean="0">
                <a:solidFill>
                  <a:srgbClr val="00B0F0"/>
                </a:solidFill>
              </a:rPr>
              <a:t>erge(</a:t>
            </a:r>
            <a:r>
              <a:rPr lang="en-NZ" sz="2400" dirty="0" smtClean="0">
                <a:solidFill>
                  <a:srgbClr val="00B050"/>
                </a:solidFill>
              </a:rPr>
              <a:t>[4],[</a:t>
            </a:r>
            <a:r>
              <a:rPr lang="en-NZ" sz="2400" dirty="0">
                <a:solidFill>
                  <a:srgbClr val="00B050"/>
                </a:solidFill>
              </a:rPr>
              <a:t>3</a:t>
            </a:r>
            <a:r>
              <a:rPr lang="en-NZ" sz="2400" dirty="0" smtClean="0">
                <a:solidFill>
                  <a:srgbClr val="00B050"/>
                </a:solidFill>
              </a:rPr>
              <a:t>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6839" y="4473057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[0],[2,9]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[0,2,9]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7737" y="4473056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[3,4],[6]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[3,4,6]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8117" y="317709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[0,2,9],[3,4,6]</a:t>
            </a:r>
            <a:r>
              <a:rPr lang="en-NZ" sz="2400" dirty="0" smtClean="0">
                <a:solidFill>
                  <a:srgbClr val="00B0F0"/>
                </a:solidFill>
              </a:rPr>
              <a:t>)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3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                                       </a:t>
            </a:r>
            <a:r>
              <a:rPr lang="en-NZ" dirty="0" smtClean="0">
                <a:solidFill>
                  <a:srgbClr val="FFC000"/>
                </a:solidFill>
              </a:rPr>
              <a:t>demonstration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173" y="184186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[0,9,2,4,3,6]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48682" y="609800"/>
            <a:ext cx="2085764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dirty="0" smtClean="0"/>
              <a:t>Algorithm: </a:t>
            </a:r>
            <a:r>
              <a:rPr lang="en-NZ" sz="1400" dirty="0" err="1" smtClean="0">
                <a:solidFill>
                  <a:srgbClr val="00B0F0"/>
                </a:solidFill>
              </a:rPr>
              <a:t>mergeSort</a:t>
            </a:r>
            <a:r>
              <a:rPr lang="en-NZ" sz="1400" dirty="0" smtClean="0">
                <a:solidFill>
                  <a:srgbClr val="00B0F0"/>
                </a:solidFill>
              </a:rPr>
              <a:t>(list)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Requires: </a:t>
            </a:r>
            <a:r>
              <a:rPr lang="en-NZ" sz="1400" dirty="0" smtClean="0">
                <a:solidFill>
                  <a:srgbClr val="00B0F0"/>
                </a:solidFill>
              </a:rPr>
              <a:t>a list </a:t>
            </a:r>
            <a:endParaRPr lang="en-NZ" sz="1400" dirty="0" smtClean="0">
              <a:solidFill>
                <a:srgbClr val="00B0F0"/>
              </a:solidFill>
            </a:endParaRPr>
          </a:p>
          <a:p>
            <a:r>
              <a:rPr lang="en-NZ" sz="1400" dirty="0" smtClean="0"/>
              <a:t>Returns: </a:t>
            </a:r>
            <a:r>
              <a:rPr lang="en-NZ" sz="1400" dirty="0" smtClean="0">
                <a:solidFill>
                  <a:srgbClr val="00B0F0"/>
                </a:solidFill>
              </a:rPr>
              <a:t>a sorted list</a:t>
            </a:r>
            <a:endParaRPr lang="en-NZ" sz="1400" dirty="0" smtClean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682" y="1354388"/>
            <a:ext cx="5076909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L1,L2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//splitting list</a:t>
            </a:r>
            <a:endParaRPr lang="en-N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NZ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 (recursive call)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</a:t>
            </a:r>
            <a:r>
              <a:rPr lang="en-NZ" sz="12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S1,S2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merging 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58617" y="3788349"/>
            <a:ext cx="11112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[0,2,9] 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7807" y="3873376"/>
            <a:ext cx="10214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[3,4,6]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38683" y="5025119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[0]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08600" y="5025119"/>
            <a:ext cx="7906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[2,9]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66975" y="5009730"/>
            <a:ext cx="8803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[3,4] </a:t>
            </a:r>
            <a:endParaRPr lang="en-US" sz="25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67725" y="5032682"/>
            <a:ext cx="5597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1603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6748" y="59559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[2]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3860" y="595130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1400" y="5949704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</a:rPr>
              <a:t>[3]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9267" y="5509736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[9],[2]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98496" y="54866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F0"/>
                </a:solidFill>
              </a:rPr>
              <a:t>m</a:t>
            </a:r>
            <a:r>
              <a:rPr lang="en-NZ" sz="2400" dirty="0" smtClean="0">
                <a:solidFill>
                  <a:srgbClr val="00B0F0"/>
                </a:solidFill>
              </a:rPr>
              <a:t>erge(</a:t>
            </a:r>
            <a:r>
              <a:rPr lang="en-NZ" sz="2400" dirty="0" smtClean="0">
                <a:solidFill>
                  <a:srgbClr val="00B050"/>
                </a:solidFill>
              </a:rPr>
              <a:t>[4],[</a:t>
            </a:r>
            <a:r>
              <a:rPr lang="en-NZ" sz="2400" dirty="0">
                <a:solidFill>
                  <a:srgbClr val="00B050"/>
                </a:solidFill>
              </a:rPr>
              <a:t>3</a:t>
            </a:r>
            <a:r>
              <a:rPr lang="en-NZ" sz="2400" dirty="0" smtClean="0">
                <a:solidFill>
                  <a:srgbClr val="00B050"/>
                </a:solidFill>
              </a:rPr>
              <a:t>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86839" y="4473057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[0],[2,9]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[0,2,9]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87737" y="4473056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[3,4],[6]</a:t>
            </a:r>
            <a:r>
              <a:rPr lang="en-NZ" sz="2400" dirty="0" smtClean="0">
                <a:solidFill>
                  <a:srgbClr val="00B0F0"/>
                </a:solidFill>
              </a:rPr>
              <a:t>)=</a:t>
            </a:r>
            <a:r>
              <a:rPr lang="en-NZ" sz="2400" dirty="0" smtClean="0">
                <a:solidFill>
                  <a:srgbClr val="00B050"/>
                </a:solidFill>
              </a:rPr>
              <a:t>[3,4,6]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8117" y="3177097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merge(</a:t>
            </a:r>
            <a:r>
              <a:rPr lang="en-NZ" sz="2400" dirty="0" smtClean="0">
                <a:solidFill>
                  <a:srgbClr val="00B050"/>
                </a:solidFill>
              </a:rPr>
              <a:t>[0,2,9],[3,4,6]</a:t>
            </a:r>
            <a:r>
              <a:rPr lang="en-NZ" sz="2400" dirty="0" smtClean="0">
                <a:solidFill>
                  <a:srgbClr val="00B0F0"/>
                </a:solidFill>
              </a:rPr>
              <a:t>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96646" y="2532533"/>
            <a:ext cx="18036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00B050"/>
                </a:solidFill>
              </a:rPr>
              <a:t>[0,2,3,4,6,9] 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059046" y="2005149"/>
                <a:ext cx="6182013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NZ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"/>
                          <m:ctrlPr>
                            <a:rPr lang="en-US" sz="5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n-US" sz="5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5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NZ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sz="5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NZ" sz="5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𝑐𝑒𝑖𝑙</m:t>
                      </m:r>
                      <m:d>
                        <m:dPr>
                          <m:ctrlPr>
                            <a:rPr lang="en-NZ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"/>
                          <m:ctrlPr>
                            <a:rPr lang="en-NZ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NZ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5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NZ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Z" sz="5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NZ" sz="5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NZ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NZ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NZ" sz="54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46" y="2005149"/>
                <a:ext cx="6182013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69388" y="4734222"/>
                <a:ext cx="836132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NZ" sz="5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NZ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NZ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NZ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5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88" y="4734222"/>
                <a:ext cx="836132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457533" y="5850099"/>
                <a:ext cx="20724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"/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3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4.1</m:t>
                              </m:r>
                            </m:e>
                          </m:d>
                          <m:r>
                            <a:rPr lang="en-NZ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sz="3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33" y="5850099"/>
                <a:ext cx="207249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6566268" y="5850098"/>
                <a:ext cx="207249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NZ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NZ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3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4.1</m:t>
                              </m:r>
                            </m:e>
                          </m:d>
                          <m:r>
                            <a:rPr lang="en-NZ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sz="3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268" y="5850098"/>
                <a:ext cx="20724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2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                                                       </a:t>
            </a:r>
            <a:r>
              <a:rPr lang="en-NZ" dirty="0" smtClean="0">
                <a:solidFill>
                  <a:srgbClr val="FFC000"/>
                </a:solidFill>
              </a:rPr>
              <a:t>demonstration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8173" y="1841863"/>
            <a:ext cx="17139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/>
              <a:t>[0,9,2,4,3,6]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5858618" y="2571036"/>
            <a:ext cx="3905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=[0,9,2] 	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=[4,3,6]</a:t>
            </a:r>
            <a:endParaRPr lang="en-US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3985522" y="3464229"/>
            <a:ext cx="27703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=[0]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=[9,2] 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8028540" y="3487900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=[4,3]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=[6]</a:t>
            </a:r>
            <a:endParaRPr 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3985522" y="4511898"/>
            <a:ext cx="24497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=[9] 	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=[2]</a:t>
            </a:r>
            <a:endParaRPr lang="en-US" sz="2500" dirty="0"/>
          </a:p>
        </p:txBody>
      </p:sp>
      <p:sp>
        <p:nvSpPr>
          <p:cNvPr id="17" name="TextBox 16"/>
          <p:cNvSpPr txBox="1"/>
          <p:nvPr/>
        </p:nvSpPr>
        <p:spPr>
          <a:xfrm>
            <a:off x="7979509" y="4511898"/>
            <a:ext cx="26292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500" dirty="0" smtClean="0">
                <a:solidFill>
                  <a:srgbClr val="FF3300"/>
                </a:solidFill>
              </a:rPr>
              <a:t>L1</a:t>
            </a:r>
            <a:r>
              <a:rPr lang="en-NZ" sz="2500" dirty="0" smtClean="0"/>
              <a:t>=[4]		 </a:t>
            </a:r>
            <a:r>
              <a:rPr lang="en-NZ" sz="2500" dirty="0" smtClean="0">
                <a:solidFill>
                  <a:srgbClr val="FF3300"/>
                </a:solidFill>
              </a:rPr>
              <a:t>L2</a:t>
            </a:r>
            <a:r>
              <a:rPr lang="en-NZ" sz="2500" dirty="0" smtClean="0"/>
              <a:t>=[3] </a:t>
            </a:r>
            <a:endParaRPr lang="en-US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1947136" y="262489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F0"/>
                </a:solidFill>
              </a:rPr>
              <a:t>split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99184" y="352243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F0"/>
                </a:solidFill>
              </a:rPr>
              <a:t>split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99184" y="456575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B0F0"/>
                </a:solidFill>
              </a:rPr>
              <a:t>split</a:t>
            </a:r>
            <a:endParaRPr lang="en-US" b="1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3917619" y="5066153"/>
                <a:ext cx="5676426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"/>
                          <m:ctrlPr>
                            <a:rPr lang="en-NZ" sz="8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NZ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NZ" sz="8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NZ" sz="8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8000" i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NZ" sz="8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NZ" sz="8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func>
                            </m:e>
                          </m:d>
                          <m:r>
                            <a:rPr lang="en-NZ" sz="8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19" y="5066153"/>
                <a:ext cx="5676426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34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323950" y="2074759"/>
                <a:ext cx="8045151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⌈"/>
                          <m:endChr m:val=""/>
                          <m:ctrlPr>
                            <a:rPr lang="en-NZ" sz="8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6.</m:t>
                          </m:r>
                          <m:d>
                            <m:dPr>
                              <m:begChr m:val=""/>
                              <m:endChr m:val="⌉"/>
                              <m:ctrlPr>
                                <a:rPr lang="en-NZ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NZ" sz="8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NZ" sz="8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8000" i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NZ" sz="8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NZ" sz="8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func>
                            </m:e>
                          </m:d>
                          <m:r>
                            <a:rPr lang="en-NZ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NZ" sz="8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NZ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950" y="2074759"/>
                <a:ext cx="8045151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146250" y="2474868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operations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352051" y="3950909"/>
                <a:ext cx="5988947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NZ" sz="8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⌈"/>
                          <m:endChr m:val=""/>
                          <m:ctrlPr>
                            <a:rPr lang="en-NZ" sz="8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"/>
                              <m:endChr m:val="⌉"/>
                              <m:ctrlPr>
                                <a:rPr lang="en-NZ" sz="8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NZ" sz="8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NZ" sz="8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NZ" sz="8000" i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NZ" sz="8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NZ" sz="8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  <m:r>
                            <a:rPr lang="en-NZ" sz="8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51" y="3950909"/>
                <a:ext cx="5988947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0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77492"/>
              </p:ext>
            </p:extLst>
          </p:nvPr>
        </p:nvGraphicFramePr>
        <p:xfrm>
          <a:off x="3684447" y="3615271"/>
          <a:ext cx="52694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136741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94526"/>
              </p:ext>
            </p:extLst>
          </p:nvPr>
        </p:nvGraphicFramePr>
        <p:xfrm>
          <a:off x="4637310" y="3615271"/>
          <a:ext cx="4316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25056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38865"/>
              </p:ext>
            </p:extLst>
          </p:nvPr>
        </p:nvGraphicFramePr>
        <p:xfrm>
          <a:off x="5579291" y="3615271"/>
          <a:ext cx="33745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219162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49727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6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32100"/>
              </p:ext>
            </p:extLst>
          </p:nvPr>
        </p:nvGraphicFramePr>
        <p:xfrm>
          <a:off x="6543036" y="3615271"/>
          <a:ext cx="2410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677263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Insertion sort: </a:t>
            </a:r>
            <a:r>
              <a:rPr lang="en-NZ" dirty="0" smtClean="0">
                <a:solidFill>
                  <a:srgbClr val="C00000"/>
                </a:solidFill>
              </a:rPr>
              <a:t>[left hand] </a:t>
            </a:r>
            <a:r>
              <a:rPr lang="en-NZ" dirty="0" smtClean="0"/>
              <a:t>, </a:t>
            </a:r>
            <a:r>
              <a:rPr lang="en-NZ" dirty="0" smtClean="0">
                <a:solidFill>
                  <a:srgbClr val="92D050"/>
                </a:solidFill>
              </a:rPr>
              <a:t>[right hand]</a:t>
            </a:r>
            <a:r>
              <a:rPr lang="en-NZ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2230" y="1828796"/>
            <a:ext cx="8928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3600" dirty="0" smtClean="0"/>
              <a:t>Sort this list using insertion sort: [9,0,7,8,4,6,2]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3099"/>
              </p:ext>
            </p:extLst>
          </p:nvPr>
        </p:nvGraphicFramePr>
        <p:xfrm>
          <a:off x="2032000" y="254847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164692"/>
              </p:ext>
            </p:extLst>
          </p:nvPr>
        </p:nvGraphicFramePr>
        <p:xfrm>
          <a:off x="7495900" y="3615271"/>
          <a:ext cx="14579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53006" y="361841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Left Hand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3565"/>
              </p:ext>
            </p:extLst>
          </p:nvPr>
        </p:nvGraphicFramePr>
        <p:xfrm>
          <a:off x="3124928" y="494768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2176" y="49334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Right Hand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6582" y="5506654"/>
            <a:ext cx="27167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>
                <a:solidFill>
                  <a:srgbClr val="00B050"/>
                </a:solidFill>
              </a:rPr>
              <a:t>Sorted!!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9908</TotalTime>
  <Words>2645</Words>
  <Application>Microsoft Office PowerPoint</Application>
  <PresentationFormat>Widescreen</PresentationFormat>
  <Paragraphs>675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Gill Sans MT</vt:lpstr>
      <vt:lpstr>Wingdings 2</vt:lpstr>
      <vt:lpstr>Dividend</vt:lpstr>
      <vt:lpstr>Introduction to algorithms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sort: [left hand] , [right hand]                                                       </vt:lpstr>
      <vt:lpstr>Insertion sort components</vt:lpstr>
      <vt:lpstr>Insert an element into a sorted list</vt:lpstr>
      <vt:lpstr>Insert an element into a sorted list</vt:lpstr>
      <vt:lpstr>Insert (Algorithm)</vt:lpstr>
      <vt:lpstr>Insert (Algorithm) - trace</vt:lpstr>
      <vt:lpstr>Insert (Algorithm) - trace</vt:lpstr>
      <vt:lpstr>Insert (Algorithm) - trace</vt:lpstr>
      <vt:lpstr>Insertion sort algorithm </vt:lpstr>
      <vt:lpstr>Homework: which one is the worst case for insertion sort?</vt:lpstr>
      <vt:lpstr>Merge-sort: three algorithms!</vt:lpstr>
      <vt:lpstr>What is the natural way of splitting a list into two?</vt:lpstr>
      <vt:lpstr>What is the natural way of splitting a list into two?</vt:lpstr>
      <vt:lpstr>Split algorithm</vt:lpstr>
      <vt:lpstr>Split algorithm</vt:lpstr>
      <vt:lpstr>Merge-sort: three algorithms!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Merge algorithm</vt:lpstr>
      <vt:lpstr>Merge-sort: three algorithms!</vt:lpstr>
      <vt:lpstr>Mergesort algorithm</vt:lpstr>
      <vt:lpstr>                                                       demonstration</vt:lpstr>
      <vt:lpstr>                                                       demonstration</vt:lpstr>
      <vt:lpstr>                                                       demonstration</vt:lpstr>
      <vt:lpstr>                                                       demonstration</vt:lpstr>
      <vt:lpstr>                                                       demonstration</vt:lpstr>
      <vt:lpstr>Time complexity</vt:lpstr>
      <vt:lpstr>                                                       demonstration</vt:lpstr>
      <vt:lpstr>Time complexity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199</cp:revision>
  <cp:lastPrinted>2020-03-13T05:36:27Z</cp:lastPrinted>
  <dcterms:created xsi:type="dcterms:W3CDTF">2020-03-10T06:29:02Z</dcterms:created>
  <dcterms:modified xsi:type="dcterms:W3CDTF">2021-11-08T02:34:34Z</dcterms:modified>
</cp:coreProperties>
</file>