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61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F33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7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w/c:15 November 2021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-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697" y="1828800"/>
            <a:ext cx="999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u="sng" dirty="0" smtClean="0">
                <a:solidFill>
                  <a:srgbClr val="FF0000"/>
                </a:solidFill>
              </a:rPr>
              <a:t>TASK:</a:t>
            </a:r>
            <a:r>
              <a:rPr lang="en-NZ" sz="3600" b="1" dirty="0" smtClean="0">
                <a:solidFill>
                  <a:srgbClr val="FF0000"/>
                </a:solidFill>
              </a:rPr>
              <a:t> </a:t>
            </a:r>
            <a:r>
              <a:rPr lang="en-NZ" sz="3600" i="1" dirty="0" smtClean="0"/>
              <a:t>count the total number of nodes in a binary tree</a:t>
            </a: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52697" y="2730131"/>
            <a:ext cx="48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smtClean="0">
                <a:solidFill>
                  <a:srgbClr val="00B0F0"/>
                </a:solidFill>
              </a:rPr>
              <a:t>size(</a:t>
            </a:r>
            <a:r>
              <a:rPr lang="en-NZ" dirty="0" err="1" smtClean="0">
                <a:solidFill>
                  <a:srgbClr val="00B0F0"/>
                </a:solidFill>
              </a:rPr>
              <a:t>binTree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binary tree (BT)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positive integer n≥0 (number of nodes)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1727" y="3653461"/>
            <a:ext cx="47408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035" y="3667414"/>
            <a:ext cx="9100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case 1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else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3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901337" y="2050868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 rot="609986">
            <a:off x="306808" y="2402264"/>
            <a:ext cx="1528299" cy="2918340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1349367">
            <a:off x="1875436" y="2402264"/>
            <a:ext cx="1528299" cy="291834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/>
      <p:bldP spid="18" grpId="0" animBg="1"/>
      <p:bldP spid="19" grpId="0" animBg="1"/>
      <p:bldP spid="22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453835" y="2753987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 rot="609986">
            <a:off x="220709" y="3370193"/>
            <a:ext cx="1405758" cy="1931852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1349367">
            <a:off x="1956043" y="3204695"/>
            <a:ext cx="1476956" cy="2112969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5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134539" y="3538184"/>
            <a:ext cx="595225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Oval 17"/>
          <p:cNvSpPr/>
          <p:nvPr/>
        </p:nvSpPr>
        <p:spPr>
          <a:xfrm rot="609986">
            <a:off x="171135" y="3927505"/>
            <a:ext cx="757419" cy="1312459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 rot="21349367">
            <a:off x="2737248" y="3954211"/>
            <a:ext cx="788399" cy="133734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Oval 26"/>
          <p:cNvSpPr/>
          <p:nvPr/>
        </p:nvSpPr>
        <p:spPr>
          <a:xfrm rot="21349367">
            <a:off x="1037318" y="3896842"/>
            <a:ext cx="756718" cy="126595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7252" y="3399864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994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Oval 29"/>
          <p:cNvSpPr/>
          <p:nvPr/>
        </p:nvSpPr>
        <p:spPr>
          <a:xfrm rot="609986">
            <a:off x="1904609" y="3966655"/>
            <a:ext cx="757419" cy="1312459"/>
          </a:xfrm>
          <a:prstGeom prst="ellipse">
            <a:avLst/>
          </a:prstGeom>
          <a:noFill/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942320" y="3366517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2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7" grpId="0" animBg="1"/>
      <p:bldP spid="29" grpId="0"/>
      <p:bldP spid="30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278182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7252" y="3399864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994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942320" y="3366517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7564" y="4147445"/>
            <a:ext cx="251083" cy="550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77140" y="4708448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91794" y="4152782"/>
            <a:ext cx="530775" cy="73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9429" y="4886915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2569" y="4194667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35716" y="4518379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873942" y="4051809"/>
            <a:ext cx="185187" cy="24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641425" y="4086836"/>
            <a:ext cx="409260" cy="456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551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7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879074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7252" y="3399864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994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942320" y="3366517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7564" y="4147445"/>
            <a:ext cx="251083" cy="550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477140" y="4708448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91794" y="4152782"/>
            <a:ext cx="530775" cy="73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769429" y="4886915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722569" y="4194667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35716" y="4518379"/>
            <a:ext cx="33880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873942" y="4051809"/>
            <a:ext cx="185187" cy="24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641425" y="4086836"/>
            <a:ext cx="409260" cy="456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797" y="4897337"/>
            <a:ext cx="1701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796" y="5338667"/>
            <a:ext cx="1425390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19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879074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7252" y="3399864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994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942320" y="3366517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3927564" y="4147445"/>
            <a:ext cx="251083" cy="5500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7750" y="4743448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6191794" y="4152782"/>
            <a:ext cx="530775" cy="7341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8873942" y="4051809"/>
            <a:ext cx="185187" cy="2485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641425" y="4086836"/>
            <a:ext cx="409260" cy="4569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797" y="4897337"/>
            <a:ext cx="1701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0" y="4934850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6637" y="4291704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7527" y="4609685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86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2" grpId="0"/>
      <p:bldP spid="43" grpId="0"/>
      <p:bldP spid="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879074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7252" y="3399864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507994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942320" y="3366517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3527" y="4210462"/>
            <a:ext cx="0" cy="470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7750" y="4743448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662057" y="4221629"/>
            <a:ext cx="0" cy="628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873943" y="4065228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797" y="4897337"/>
            <a:ext cx="1701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0" y="4934850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6638" y="4456034"/>
            <a:ext cx="126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7527" y="4609685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10804651" y="4147445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879074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217252" y="3399864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88228" y="3825533"/>
            <a:ext cx="346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10942320" y="3366517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3527" y="4210462"/>
            <a:ext cx="0" cy="470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7750" y="4743448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44490" y="4221629"/>
            <a:ext cx="0" cy="628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873943" y="4065228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797" y="4897337"/>
            <a:ext cx="1701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0" y="4934850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6638" y="4456034"/>
            <a:ext cx="126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7527" y="4609685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10752399" y="4147445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7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879074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191794" y="2325159"/>
            <a:ext cx="248194" cy="5225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95513" y="283974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42024" y="2847702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)+size(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right(T)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8788507" y="2350478"/>
            <a:ext cx="335281" cy="4558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8228" y="3825533"/>
            <a:ext cx="346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3527" y="4210462"/>
            <a:ext cx="0" cy="470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7750" y="4743448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44490" y="4221629"/>
            <a:ext cx="0" cy="628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873943" y="4065228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797" y="4897337"/>
            <a:ext cx="1701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0" y="4934850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6638" y="4456034"/>
            <a:ext cx="126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7527" y="4609685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10752399" y="4147445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5927" y="3409272"/>
            <a:ext cx="0" cy="470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872446" y="3445810"/>
            <a:ext cx="1815737" cy="37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56239" y="3428476"/>
            <a:ext cx="1756574" cy="397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0904799" y="3346255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20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Draw binary trees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8368014" y="2078572"/>
            <a:ext cx="2521130" cy="1682228"/>
            <a:chOff x="4932363" y="5119689"/>
            <a:chExt cx="2219325" cy="1473199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6037263" y="5472113"/>
              <a:ext cx="214312" cy="219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4932363" y="5119689"/>
              <a:ext cx="2219325" cy="1473199"/>
              <a:chOff x="4932363" y="5119689"/>
              <a:chExt cx="2219325" cy="1473199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6487319" y="5970588"/>
                <a:ext cx="215900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" name="Group 20"/>
              <p:cNvGrpSpPr>
                <a:grpSpLocks/>
              </p:cNvGrpSpPr>
              <p:nvPr/>
            </p:nvGrpSpPr>
            <p:grpSpPr bwMode="auto">
              <a:xfrm>
                <a:off x="5640397" y="5119689"/>
                <a:ext cx="433387" cy="452438"/>
                <a:chOff x="7594145" y="3933056"/>
                <a:chExt cx="433591" cy="45253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7594145" y="3952110"/>
                  <a:ext cx="433591" cy="43347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667204" y="3933056"/>
                  <a:ext cx="287473" cy="40438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0" name="Straight Connector 9"/>
              <p:cNvCxnSpPr/>
              <p:nvPr/>
            </p:nvCxnSpPr>
            <p:spPr bwMode="auto">
              <a:xfrm flipH="1">
                <a:off x="5483225" y="5508626"/>
                <a:ext cx="215900" cy="22066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27"/>
              <p:cNvGrpSpPr>
                <a:grpSpLocks/>
              </p:cNvGrpSpPr>
              <p:nvPr/>
            </p:nvGrpSpPr>
            <p:grpSpPr bwMode="auto">
              <a:xfrm>
                <a:off x="5108570" y="5627688"/>
                <a:ext cx="431800" cy="452438"/>
                <a:chOff x="7524107" y="2062257"/>
                <a:chExt cx="432004" cy="452533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7524107" y="2081311"/>
                  <a:ext cx="432004" cy="433479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7595579" y="2062257"/>
                  <a:ext cx="289061" cy="40438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30"/>
              <p:cNvGrpSpPr>
                <a:grpSpLocks/>
              </p:cNvGrpSpPr>
              <p:nvPr/>
            </p:nvGrpSpPr>
            <p:grpSpPr bwMode="auto">
              <a:xfrm>
                <a:off x="6145212" y="5593089"/>
                <a:ext cx="431800" cy="440997"/>
                <a:chOff x="7524583" y="2074644"/>
                <a:chExt cx="432004" cy="44109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7524583" y="2082256"/>
                  <a:ext cx="432004" cy="4334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7581718" y="2074644"/>
                  <a:ext cx="289061" cy="40438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GB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33"/>
              <p:cNvGrpSpPr>
                <a:grpSpLocks/>
              </p:cNvGrpSpPr>
              <p:nvPr/>
            </p:nvGrpSpPr>
            <p:grpSpPr bwMode="auto">
              <a:xfrm>
                <a:off x="6577008" y="6013451"/>
                <a:ext cx="431800" cy="452437"/>
                <a:chOff x="7524278" y="2063045"/>
                <a:chExt cx="432004" cy="452532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7524278" y="2082099"/>
                  <a:ext cx="432004" cy="43347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7595749" y="2063045"/>
                  <a:ext cx="289061" cy="404385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GB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14" name="Straight Connector 13"/>
              <p:cNvCxnSpPr/>
              <p:nvPr/>
            </p:nvCxnSpPr>
            <p:spPr bwMode="auto">
              <a:xfrm flipH="1">
                <a:off x="4932363" y="5980113"/>
                <a:ext cx="215900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 bwMode="auto">
              <a:xfrm>
                <a:off x="6937375" y="6373813"/>
                <a:ext cx="214313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 bwMode="auto">
              <a:xfrm>
                <a:off x="5424488" y="5942013"/>
                <a:ext cx="215900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 bwMode="auto">
              <a:xfrm flipH="1">
                <a:off x="6396038" y="6373813"/>
                <a:ext cx="217487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 bwMode="auto">
              <a:xfrm flipH="1">
                <a:off x="6072188" y="5942013"/>
                <a:ext cx="217487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Group 57"/>
          <p:cNvGrpSpPr/>
          <p:nvPr/>
        </p:nvGrpSpPr>
        <p:grpSpPr>
          <a:xfrm>
            <a:off x="7950002" y="4503298"/>
            <a:ext cx="2939142" cy="2199791"/>
            <a:chOff x="2987675" y="3044829"/>
            <a:chExt cx="1941513" cy="1822448"/>
          </a:xfrm>
        </p:grpSpPr>
        <p:grpSp>
          <p:nvGrpSpPr>
            <p:cNvPr id="59" name="Group 58"/>
            <p:cNvGrpSpPr/>
            <p:nvPr/>
          </p:nvGrpSpPr>
          <p:grpSpPr>
            <a:xfrm>
              <a:off x="2987675" y="3044829"/>
              <a:ext cx="1941513" cy="1822448"/>
              <a:chOff x="2987675" y="3044829"/>
              <a:chExt cx="1941513" cy="1822448"/>
            </a:xfrm>
          </p:grpSpPr>
          <p:grpSp>
            <p:nvGrpSpPr>
              <p:cNvPr id="67" name="Group 5"/>
              <p:cNvGrpSpPr>
                <a:grpSpLocks/>
              </p:cNvGrpSpPr>
              <p:nvPr/>
            </p:nvGrpSpPr>
            <p:grpSpPr bwMode="auto">
              <a:xfrm>
                <a:off x="3992563" y="3044829"/>
                <a:ext cx="431800" cy="433388"/>
                <a:chOff x="7594897" y="3952094"/>
                <a:chExt cx="432569" cy="433108"/>
              </a:xfrm>
            </p:grpSpPr>
            <p:sp>
              <p:nvSpPr>
                <p:cNvPr id="86" name="Oval 85"/>
                <p:cNvSpPr/>
                <p:nvPr/>
              </p:nvSpPr>
              <p:spPr>
                <a:xfrm>
                  <a:off x="7594897" y="3952094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7701039" y="3976316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GB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8" name="Group 7"/>
              <p:cNvGrpSpPr>
                <a:grpSpLocks/>
              </p:cNvGrpSpPr>
              <p:nvPr/>
            </p:nvGrpSpPr>
            <p:grpSpPr bwMode="auto">
              <a:xfrm>
                <a:off x="3459163" y="3554417"/>
                <a:ext cx="433387" cy="431801"/>
                <a:chOff x="7524068" y="2081910"/>
                <a:chExt cx="432569" cy="43301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7524068" y="2081910"/>
                  <a:ext cx="432569" cy="4330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7622794" y="2106218"/>
                  <a:ext cx="286795" cy="38354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GB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9" name="Group 8"/>
              <p:cNvGrpSpPr>
                <a:grpSpLocks/>
              </p:cNvGrpSpPr>
              <p:nvPr/>
            </p:nvGrpSpPr>
            <p:grpSpPr bwMode="auto">
              <a:xfrm>
                <a:off x="4495800" y="3506790"/>
                <a:ext cx="433388" cy="433387"/>
                <a:chOff x="7524068" y="2081845"/>
                <a:chExt cx="432569" cy="433108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7622794" y="2106069"/>
                  <a:ext cx="286795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0" name="Group 9"/>
              <p:cNvGrpSpPr>
                <a:grpSpLocks/>
              </p:cNvGrpSpPr>
              <p:nvPr/>
            </p:nvGrpSpPr>
            <p:grpSpPr bwMode="auto">
              <a:xfrm>
                <a:off x="2987675" y="4024315"/>
                <a:ext cx="431800" cy="433387"/>
                <a:chOff x="7524068" y="2081845"/>
                <a:chExt cx="432569" cy="433108"/>
              </a:xfrm>
            </p:grpSpPr>
            <p:sp>
              <p:nvSpPr>
                <p:cNvPr id="80" name="Oval 79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7621567" y="2095253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GB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1" name="Group 24"/>
              <p:cNvGrpSpPr>
                <a:grpSpLocks/>
              </p:cNvGrpSpPr>
              <p:nvPr/>
            </p:nvGrpSpPr>
            <p:grpSpPr bwMode="auto">
              <a:xfrm>
                <a:off x="3851275" y="3952879"/>
                <a:ext cx="433388" cy="431801"/>
                <a:chOff x="7524068" y="2081910"/>
                <a:chExt cx="432569" cy="43301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7524068" y="2081910"/>
                  <a:ext cx="432569" cy="4330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7634574" y="2106218"/>
                  <a:ext cx="288379" cy="38354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GB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2" name="Group 27"/>
              <p:cNvGrpSpPr>
                <a:grpSpLocks/>
              </p:cNvGrpSpPr>
              <p:nvPr/>
            </p:nvGrpSpPr>
            <p:grpSpPr bwMode="auto">
              <a:xfrm>
                <a:off x="3532188" y="4413253"/>
                <a:ext cx="431800" cy="433388"/>
                <a:chOff x="7524068" y="2081845"/>
                <a:chExt cx="432569" cy="433108"/>
              </a:xfrm>
            </p:grpSpPr>
            <p:sp>
              <p:nvSpPr>
                <p:cNvPr id="76" name="Oval 75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7621565" y="2106067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73" name="Group 30"/>
              <p:cNvGrpSpPr>
                <a:grpSpLocks/>
              </p:cNvGrpSpPr>
              <p:nvPr/>
            </p:nvGrpSpPr>
            <p:grpSpPr bwMode="auto">
              <a:xfrm>
                <a:off x="4210050" y="4433890"/>
                <a:ext cx="431800" cy="433387"/>
                <a:chOff x="7524068" y="2081845"/>
                <a:chExt cx="432569" cy="433108"/>
              </a:xfrm>
            </p:grpSpPr>
            <p:sp>
              <p:nvSpPr>
                <p:cNvPr id="74" name="Oval 73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75" name="TextBox 74"/>
                <p:cNvSpPr txBox="1"/>
                <p:nvPr/>
              </p:nvSpPr>
              <p:spPr>
                <a:xfrm>
                  <a:off x="7647501" y="2095253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GB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60" name="Group 59"/>
            <p:cNvGrpSpPr/>
            <p:nvPr/>
          </p:nvGrpSpPr>
          <p:grpSpPr>
            <a:xfrm>
              <a:off x="3356239" y="3378200"/>
              <a:ext cx="1247511" cy="1166019"/>
              <a:chOff x="3356239" y="3378200"/>
              <a:chExt cx="1247511" cy="1166019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>
                <a:off x="3833813" y="3416300"/>
                <a:ext cx="217487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4389438" y="3378200"/>
                <a:ext cx="214312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>
              <a:xfrm>
                <a:off x="4138613" y="4323556"/>
                <a:ext cx="214312" cy="22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778251" y="3875881"/>
                <a:ext cx="214312" cy="22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>
                <a:endCxn id="80" idx="7"/>
              </p:cNvCxnSpPr>
              <p:nvPr/>
            </p:nvCxnSpPr>
            <p:spPr>
              <a:xfrm flipH="1">
                <a:off x="3356239" y="3886200"/>
                <a:ext cx="242624" cy="2015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717868" y="4236244"/>
                <a:ext cx="224688" cy="2672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TextBox 2"/>
          <p:cNvSpPr txBox="1"/>
          <p:nvPr/>
        </p:nvSpPr>
        <p:spPr>
          <a:xfrm>
            <a:off x="323428" y="1972976"/>
            <a:ext cx="7096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node</a:t>
            </a:r>
            <a:r>
              <a:rPr lang="en-US" altLang="zh-MO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node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3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,leaf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</a:t>
            </a:r>
            <a:r>
              <a:rPr lang="en-US" altLang="zh-MO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6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,node</a:t>
            </a:r>
            <a:r>
              <a:rPr lang="en-US" altLang="zh-MO" sz="1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1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,node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5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,leaf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endParaRPr lang="en-US" altLang="zh-MO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376940" y="4051417"/>
            <a:ext cx="119106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node(node</a:t>
            </a:r>
            <a:r>
              <a:rPr lang="en-US" altLang="zh-MO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node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8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,leaf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</a:t>
            </a:r>
            <a:r>
              <a:rPr lang="en-US" altLang="zh-MO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7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,node</a:t>
            </a:r>
            <a:r>
              <a:rPr lang="en-US" altLang="zh-MO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node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6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,leaf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</a:t>
            </a:r>
            <a:r>
              <a:rPr lang="en-US" altLang="zh-MO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1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,node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2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,leaf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</a:t>
            </a:r>
            <a:r>
              <a:rPr lang="en-US" altLang="zh-MO" sz="1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5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,node</a:t>
            </a:r>
            <a:r>
              <a:rPr lang="en-US" altLang="zh-MO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(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leaf,</a:t>
            </a:r>
            <a:r>
              <a:rPr lang="en-US" altLang="zh-MO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3</a:t>
            </a:r>
            <a:r>
              <a:rPr lang="en-US" altLang="zh-MO" sz="1600" b="1" dirty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,leaf</a:t>
            </a:r>
            <a:r>
              <a:rPr lang="en-US" altLang="zh-MO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r>
              <a:rPr lang="en-US" altLang="zh-MO" sz="16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Helvetica Neue"/>
              </a:rPr>
              <a:t>)</a:t>
            </a:r>
            <a:endParaRPr lang="en-US" altLang="zh-MO" sz="1600" b="1" dirty="0">
              <a:latin typeface="Courier New" panose="02070309020205020404" pitchFamily="49" charset="0"/>
              <a:cs typeface="Courier New" panose="02070309020205020404" pitchFamily="49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463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3000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90200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216578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875559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418359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71328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673778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05346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21818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881049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39849" y="4879074"/>
            <a:ext cx="293152" cy="387595"/>
          </a:xfrm>
          <a:prstGeom prst="rightArrow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788228" y="199858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69429" y="1998584"/>
            <a:ext cx="4341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NZ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         +(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+1</a:t>
            </a:r>
            <a:r>
              <a:rPr lang="en-NZ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07994" y="3107625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  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54505" y="3107256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NZ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+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   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88228" y="3825533"/>
            <a:ext cx="346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154505" y="3825533"/>
            <a:ext cx="3937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6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        (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0+0+1</a:t>
            </a:r>
            <a:r>
              <a:rPr lang="en-NZ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4343527" y="4210462"/>
            <a:ext cx="0" cy="470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467750" y="4743448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544490" y="4221629"/>
            <a:ext cx="0" cy="6289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8873943" y="4065228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59797" y="4897337"/>
            <a:ext cx="170110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96000" y="4934850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846638" y="4456034"/>
            <a:ext cx="1264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7527" y="4609685"/>
            <a:ext cx="1563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1400" b="1" dirty="0" smtClean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)+(</a:t>
            </a:r>
            <a:r>
              <a:rPr lang="en-NZ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)+1</a:t>
            </a:r>
            <a:r>
              <a:rPr lang="en-NZ" sz="14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 flipV="1">
            <a:off x="10752399" y="4147445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5927" y="3409272"/>
            <a:ext cx="0" cy="4702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4872446" y="3445810"/>
            <a:ext cx="1815737" cy="3797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956239" y="3428476"/>
            <a:ext cx="1756574" cy="3970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10904799" y="3346255"/>
            <a:ext cx="8800" cy="4430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6688183" y="2367916"/>
            <a:ext cx="0" cy="7393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8908869" y="2367916"/>
            <a:ext cx="16890" cy="7279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34526" y="1983195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=9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6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height – </a:t>
            </a:r>
            <a:r>
              <a:rPr lang="en-NZ" dirty="0" smtClean="0">
                <a:solidFill>
                  <a:srgbClr val="FFC000"/>
                </a:solidFill>
              </a:rPr>
              <a:t>trace</a:t>
            </a:r>
            <a:r>
              <a:rPr lang="en-NZ" dirty="0" smtClean="0"/>
              <a:t>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73936" y="421488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931136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57514" y="273881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559295" y="3479040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212264" y="271265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814714" y="1998584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4755032" y="486772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262754" y="421046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x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6021985" y="2390474"/>
            <a:ext cx="13063" cy="3513942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91354" y="2233715"/>
            <a:ext cx="228600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322427" y="2198798"/>
            <a:ext cx="236866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668697" y="2578453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080222" y="2561002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5045436" y="3034983"/>
            <a:ext cx="228600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687512" y="3081986"/>
            <a:ext cx="236866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034543" y="3344839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643757" y="3344839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6440860" y="4069067"/>
            <a:ext cx="91620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4585471" y="3822788"/>
            <a:ext cx="228600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416544" y="3787871"/>
            <a:ext cx="236866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698331" y="4047264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5205780" y="4783170"/>
            <a:ext cx="91620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153039" y="4078795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4906890" y="4528545"/>
            <a:ext cx="236866" cy="365794"/>
          </a:xfrm>
          <a:prstGeom prst="straightConnector1">
            <a:avLst/>
          </a:prstGeom>
          <a:ln w="3810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221659" y="4918192"/>
            <a:ext cx="32252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>
            <a:off x="4508177" y="5445021"/>
            <a:ext cx="916207" cy="0"/>
          </a:xfrm>
          <a:prstGeom prst="line">
            <a:avLst/>
          </a:prstGeom>
          <a:ln w="3810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4548790" y="5614552"/>
            <a:ext cx="87395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1+1+1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542403" y="6153414"/>
            <a:ext cx="1149674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1+1+1+1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529707" y="4442467"/>
            <a:ext cx="598241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8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8" grpId="0" animBg="1"/>
      <p:bldP spid="53" grpId="0" animBg="1"/>
      <p:bldP spid="54" grpId="0" animBg="1"/>
      <p:bldP spid="57" grpId="0" animBg="1"/>
      <p:bldP spid="59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2063931"/>
            <a:ext cx="10315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Write a recursive algorithm that computes the height of a binary tree.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284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Searching for a node in a binary tree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2008" y="411037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9208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25586" y="264737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4567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27367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80336" y="262121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82786" y="190714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2472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30826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3070967" y="4756071"/>
            <a:ext cx="455893" cy="377745"/>
          </a:xfrm>
          <a:prstGeom prst="rightArrow">
            <a:avLst/>
          </a:prstGeom>
          <a:solidFill>
            <a:srgbClr val="92D05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43601" y="19457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(5,tree)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1228461" y="1945771"/>
            <a:ext cx="455893" cy="377745"/>
          </a:xfrm>
          <a:prstGeom prst="rightArrow">
            <a:avLst/>
          </a:prstGeom>
          <a:solidFill>
            <a:srgbClr val="FF33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1821" y="2276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8971" y="2307147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75778" y="22957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170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Searching for a node in a binary tree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2008" y="411037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9208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25586" y="264737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4567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27367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80336" y="262121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82786" y="190714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2472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30826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3070967" y="4756071"/>
            <a:ext cx="455893" cy="377745"/>
          </a:xfrm>
          <a:prstGeom prst="rightArrow">
            <a:avLst/>
          </a:prstGeom>
          <a:solidFill>
            <a:srgbClr val="92D05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43601" y="19457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(5,tree)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0285" y="2687947"/>
            <a:ext cx="455893" cy="377745"/>
          </a:xfrm>
          <a:prstGeom prst="rightArrow">
            <a:avLst/>
          </a:prstGeom>
          <a:solidFill>
            <a:srgbClr val="FF33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1821" y="2276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8971" y="2307147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75778" y="22957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9316" y="270497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 || 3==5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1595" y="269636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81977" y="2722930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06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Searching for a node in a binary tree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2008" y="411037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9208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25586" y="264737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4567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27367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80336" y="262121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82786" y="190714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2472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30826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3070967" y="4756071"/>
            <a:ext cx="455893" cy="377745"/>
          </a:xfrm>
          <a:prstGeom prst="rightArrow">
            <a:avLst/>
          </a:prstGeom>
          <a:solidFill>
            <a:srgbClr val="92D05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43601" y="19457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(5,tree)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92434" y="3408974"/>
            <a:ext cx="455893" cy="377745"/>
          </a:xfrm>
          <a:prstGeom prst="rightArrow">
            <a:avLst/>
          </a:prstGeom>
          <a:solidFill>
            <a:srgbClr val="FF33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1821" y="2276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8971" y="2307147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75778" y="22957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9316" y="270497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 || 3==5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1595" y="269636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81977" y="2722930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5189" y="307798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 || 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9679" y="30743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374" y="307303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|| 8==5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25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Searching for a node in a binary tree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42008" y="411037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99208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425586" y="264737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3084567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2627367" y="338759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2280336" y="262121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82786" y="190714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2262472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1330826" y="4119021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ight Arrow 21"/>
          <p:cNvSpPr/>
          <p:nvPr/>
        </p:nvSpPr>
        <p:spPr>
          <a:xfrm rot="16200000">
            <a:off x="3070967" y="4756071"/>
            <a:ext cx="455893" cy="377745"/>
          </a:xfrm>
          <a:prstGeom prst="rightArrow">
            <a:avLst/>
          </a:prstGeom>
          <a:solidFill>
            <a:srgbClr val="92D05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943601" y="1945771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searchBT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(5,tree)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86115" y="4195889"/>
            <a:ext cx="455893" cy="377745"/>
          </a:xfrm>
          <a:prstGeom prst="rightArrow">
            <a:avLst/>
          </a:prstGeom>
          <a:solidFill>
            <a:srgbClr val="FF3300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701821" y="22763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098971" y="2307147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75778" y="22957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219316" y="2704974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 || 3==5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021595" y="2696360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481977" y="2722930"/>
            <a:ext cx="3385479" cy="307777"/>
          </a:xfrm>
          <a:prstGeom prst="rect">
            <a:avLst/>
          </a:prstGeom>
          <a:solidFill>
            <a:schemeClr val="accent6"/>
          </a:solidFill>
        </p:spPr>
        <p:txBody>
          <a:bodyPr wrap="none" rtlCol="0">
            <a:spAutoFit/>
          </a:bodyPr>
          <a:lstStyle/>
          <a:p>
            <a:r>
              <a:rPr lang="en-NZ" sz="1400" b="1" dirty="0" smtClean="0">
                <a:solidFill>
                  <a:srgbClr val="FFC000"/>
                </a:solidFill>
              </a:rPr>
              <a:t>5 is either on the left </a:t>
            </a:r>
            <a:r>
              <a:rPr lang="en-NZ" sz="1400" b="1" dirty="0" smtClean="0">
                <a:solidFill>
                  <a:srgbClr val="FF0000"/>
                </a:solidFill>
              </a:rPr>
              <a:t>OR</a:t>
            </a:r>
            <a:r>
              <a:rPr lang="en-NZ" sz="1400" b="1" dirty="0" smtClean="0">
                <a:solidFill>
                  <a:srgbClr val="FFC000"/>
                </a:solidFill>
              </a:rPr>
              <a:t> right subtree</a:t>
            </a:r>
            <a:endParaRPr lang="en-US" sz="1400" b="1" dirty="0">
              <a:solidFill>
                <a:srgbClr val="FFC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5189" y="307798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==5 || 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839679" y="307430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263374" y="307303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|| 8==5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40799" y="353203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9==5 || 0==5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839679" y="353203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334105" y="3532036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6==5 || 5==5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709851" y="3992810"/>
            <a:ext cx="7249886" cy="0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040799" y="4219951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839679" y="4219951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334105" y="4219951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117874" y="3387599"/>
            <a:ext cx="261257" cy="144437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34" idx="0"/>
          </p:cNvCxnSpPr>
          <p:nvPr/>
        </p:nvCxnSpPr>
        <p:spPr>
          <a:xfrm flipV="1">
            <a:off x="4960282" y="3387599"/>
            <a:ext cx="238735" cy="144437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39102" y="473789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|| FALSE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279122" y="4737890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 || </a:t>
            </a:r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839679" y="4707837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7905531" y="2991052"/>
            <a:ext cx="261257" cy="144437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6123499" y="2982118"/>
            <a:ext cx="238735" cy="144437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058946" y="5255829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39679" y="525582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231317" y="525582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206014" y="2609190"/>
            <a:ext cx="261257" cy="144437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6639010" y="2600397"/>
            <a:ext cx="238735" cy="144437"/>
          </a:xfrm>
          <a:prstGeom prst="straightConnector1">
            <a:avLst/>
          </a:prstGeom>
          <a:ln w="57150"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757685" y="5721657"/>
            <a:ext cx="73609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56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5" grpId="0"/>
      <p:bldP spid="46" grpId="0"/>
      <p:bldP spid="47" grpId="0"/>
      <p:bldP spid="5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1886" y="2063931"/>
            <a:ext cx="11091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Write a recursive algorithm that searches for a node value in a binary tree.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297798" y="2935126"/>
            <a:ext cx="66111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searchBT</a:t>
            </a:r>
            <a:r>
              <a:rPr lang="en-NZ" sz="4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44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x,binTree</a:t>
            </a:r>
            <a:r>
              <a:rPr lang="en-NZ" sz="4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44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886" y="4052542"/>
            <a:ext cx="112534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i="1" dirty="0" smtClean="0"/>
              <a:t>What is the time complexity?</a:t>
            </a:r>
          </a:p>
          <a:p>
            <a:r>
              <a:rPr lang="en-NZ" sz="2800" i="1" dirty="0"/>
              <a:t> </a:t>
            </a:r>
            <a:r>
              <a:rPr lang="en-NZ" sz="2800" i="1" dirty="0" smtClean="0"/>
              <a:t>                                          What is the worst case? </a:t>
            </a:r>
          </a:p>
          <a:p>
            <a:r>
              <a:rPr lang="en-NZ" sz="2800" i="1" dirty="0"/>
              <a:t> </a:t>
            </a:r>
            <a:r>
              <a:rPr lang="en-NZ" sz="2800" i="1" dirty="0" smtClean="0"/>
              <a:t>                                                                              What is the best case?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190987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Left, right, root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13366" y="2086669"/>
            <a:ext cx="2939142" cy="2199791"/>
            <a:chOff x="2987675" y="3044829"/>
            <a:chExt cx="1941513" cy="1822448"/>
          </a:xfrm>
        </p:grpSpPr>
        <p:grpSp>
          <p:nvGrpSpPr>
            <p:cNvPr id="10" name="Group 9"/>
            <p:cNvGrpSpPr/>
            <p:nvPr/>
          </p:nvGrpSpPr>
          <p:grpSpPr>
            <a:xfrm>
              <a:off x="2987675" y="3044829"/>
              <a:ext cx="1941513" cy="1822448"/>
              <a:chOff x="2987675" y="3044829"/>
              <a:chExt cx="1941513" cy="1822448"/>
            </a:xfrm>
          </p:grpSpPr>
          <p:grpSp>
            <p:nvGrpSpPr>
              <p:cNvPr id="18" name="Group 5"/>
              <p:cNvGrpSpPr>
                <a:grpSpLocks/>
              </p:cNvGrpSpPr>
              <p:nvPr/>
            </p:nvGrpSpPr>
            <p:grpSpPr bwMode="auto">
              <a:xfrm>
                <a:off x="3992563" y="3044829"/>
                <a:ext cx="431800" cy="433388"/>
                <a:chOff x="7594897" y="3952094"/>
                <a:chExt cx="432569" cy="433108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7594897" y="3952094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7701039" y="3976316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F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lang="en-GB" sz="2400" b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9" name="Group 7"/>
              <p:cNvGrpSpPr>
                <a:grpSpLocks/>
              </p:cNvGrpSpPr>
              <p:nvPr/>
            </p:nvGrpSpPr>
            <p:grpSpPr bwMode="auto">
              <a:xfrm>
                <a:off x="3459163" y="3554417"/>
                <a:ext cx="433387" cy="431801"/>
                <a:chOff x="7524068" y="2081910"/>
                <a:chExt cx="432569" cy="433010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7524068" y="2081910"/>
                  <a:ext cx="432569" cy="4330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622794" y="2106218"/>
                  <a:ext cx="286795" cy="38354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lang="en-GB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0" name="Group 8"/>
              <p:cNvGrpSpPr>
                <a:grpSpLocks/>
              </p:cNvGrpSpPr>
              <p:nvPr/>
            </p:nvGrpSpPr>
            <p:grpSpPr bwMode="auto">
              <a:xfrm>
                <a:off x="4495800" y="3506790"/>
                <a:ext cx="433388" cy="433387"/>
                <a:chOff x="7524068" y="2081845"/>
                <a:chExt cx="432569" cy="43310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622794" y="2106069"/>
                  <a:ext cx="286795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lang="en-GB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" name="Group 9"/>
              <p:cNvGrpSpPr>
                <a:grpSpLocks/>
              </p:cNvGrpSpPr>
              <p:nvPr/>
            </p:nvGrpSpPr>
            <p:grpSpPr bwMode="auto">
              <a:xfrm>
                <a:off x="2987675" y="4024315"/>
                <a:ext cx="431800" cy="433387"/>
                <a:chOff x="7524068" y="2081845"/>
                <a:chExt cx="432569" cy="433108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7621567" y="2095253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lang="en-GB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2" name="Group 24"/>
              <p:cNvGrpSpPr>
                <a:grpSpLocks/>
              </p:cNvGrpSpPr>
              <p:nvPr/>
            </p:nvGrpSpPr>
            <p:grpSpPr bwMode="auto">
              <a:xfrm>
                <a:off x="3851275" y="3952879"/>
                <a:ext cx="433388" cy="431801"/>
                <a:chOff x="7524068" y="2081910"/>
                <a:chExt cx="432569" cy="43301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7524068" y="2081910"/>
                  <a:ext cx="432569" cy="43301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634574" y="2106218"/>
                  <a:ext cx="288379" cy="38354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FFC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lang="en-GB" sz="2400" b="1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" name="Group 27"/>
              <p:cNvGrpSpPr>
                <a:grpSpLocks/>
              </p:cNvGrpSpPr>
              <p:nvPr/>
            </p:nvGrpSpPr>
            <p:grpSpPr bwMode="auto">
              <a:xfrm>
                <a:off x="3532188" y="4413253"/>
                <a:ext cx="431800" cy="433388"/>
                <a:chOff x="7524068" y="2081845"/>
                <a:chExt cx="432569" cy="433108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7621565" y="2106067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lang="en-GB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4" name="Group 30"/>
              <p:cNvGrpSpPr>
                <a:grpSpLocks/>
              </p:cNvGrpSpPr>
              <p:nvPr/>
            </p:nvGrpSpPr>
            <p:grpSpPr bwMode="auto">
              <a:xfrm>
                <a:off x="4210050" y="4433890"/>
                <a:ext cx="431800" cy="433387"/>
                <a:chOff x="7524068" y="2081845"/>
                <a:chExt cx="432569" cy="433108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7524068" y="2081845"/>
                  <a:ext cx="432569" cy="433108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7647501" y="2095253"/>
                  <a:ext cx="289440" cy="382226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2400" b="1" dirty="0">
                      <a:solidFill>
                        <a:srgbClr val="00B05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en-GB" sz="24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1" name="Group 10"/>
            <p:cNvGrpSpPr/>
            <p:nvPr/>
          </p:nvGrpSpPr>
          <p:grpSpPr>
            <a:xfrm>
              <a:off x="3356239" y="3378200"/>
              <a:ext cx="1247511" cy="1166019"/>
              <a:chOff x="3356239" y="3378200"/>
              <a:chExt cx="1247511" cy="1166019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H="1">
                <a:off x="3833813" y="3416300"/>
                <a:ext cx="217487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389438" y="3378200"/>
                <a:ext cx="214312" cy="2190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138613" y="4323556"/>
                <a:ext cx="214312" cy="22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3778251" y="3875881"/>
                <a:ext cx="214312" cy="2206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>
                <a:endCxn id="31" idx="7"/>
              </p:cNvCxnSpPr>
              <p:nvPr/>
            </p:nvCxnSpPr>
            <p:spPr>
              <a:xfrm flipH="1">
                <a:off x="3356239" y="3886200"/>
                <a:ext cx="242624" cy="2015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3717868" y="4236244"/>
                <a:ext cx="224688" cy="26729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Oval 38"/>
          <p:cNvSpPr/>
          <p:nvPr/>
        </p:nvSpPr>
        <p:spPr bwMode="auto">
          <a:xfrm>
            <a:off x="7483327" y="3293686"/>
            <a:ext cx="656081" cy="523121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GB" sz="2400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GB" sz="2400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>
            <a:off x="7410959" y="3099998"/>
            <a:ext cx="324434" cy="264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268087" y="1810690"/>
            <a:ext cx="725711" cy="769441"/>
          </a:xfrm>
          <a:prstGeom prst="rect">
            <a:avLst/>
          </a:prstGeom>
          <a:noFill/>
          <a:ln w="57150">
            <a:noFill/>
          </a:ln>
        </p:spPr>
        <p:txBody>
          <a:bodyPr wrap="none" rtlCol="0">
            <a:spAutoFit/>
          </a:bodyPr>
          <a:lstStyle/>
          <a:p>
            <a:r>
              <a:rPr lang="en-NZ" sz="4400" b="1" dirty="0" smtClean="0">
                <a:solidFill>
                  <a:schemeClr val="accent6"/>
                </a:solidFill>
              </a:rPr>
              <a:t>T:</a:t>
            </a:r>
            <a:endParaRPr lang="en-US" sz="4400" b="1" dirty="0">
              <a:solidFill>
                <a:schemeClr val="accent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72318" y="3444928"/>
            <a:ext cx="14157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oot(T)=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14254" y="3457100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2000" b="1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81192" y="3841371"/>
            <a:ext cx="2339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root(left(T))=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41723" y="382830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81192" y="4255855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root(right(T))=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871774" y="4255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09" y="4672227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root(right(right(T)))=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978399" y="467222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endParaRPr lang="en-US" sz="2000" b="1" dirty="0">
              <a:solidFill>
                <a:srgbClr val="FFC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01209" y="5072337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root(left(right(left(T))))=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10118" y="507233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01209" y="5485649"/>
            <a:ext cx="4339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left(left(right(left(T))))=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Curved Connector 52"/>
          <p:cNvCxnSpPr/>
          <p:nvPr/>
        </p:nvCxnSpPr>
        <p:spPr>
          <a:xfrm rot="10800000" flipV="1">
            <a:off x="5538607" y="2151982"/>
            <a:ext cx="710152" cy="523123"/>
          </a:xfrm>
          <a:prstGeom prst="curvedConnector3">
            <a:avLst>
              <a:gd name="adj1" fmla="val 10886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/>
          <p:nvPr/>
        </p:nvCxnSpPr>
        <p:spPr>
          <a:xfrm>
            <a:off x="6017955" y="2836125"/>
            <a:ext cx="365112" cy="331276"/>
          </a:xfrm>
          <a:prstGeom prst="curvedConnector3">
            <a:avLst>
              <a:gd name="adj1" fmla="val 12513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/>
          <p:nvPr/>
        </p:nvCxnSpPr>
        <p:spPr>
          <a:xfrm rot="10800000" flipV="1">
            <a:off x="5590861" y="3443337"/>
            <a:ext cx="382110" cy="267308"/>
          </a:xfrm>
          <a:prstGeom prst="curvedConnector3">
            <a:avLst>
              <a:gd name="adj1" fmla="val 14572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4993798" y="4097963"/>
            <a:ext cx="443874" cy="2864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824521" y="5485649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endParaRPr lang="en-US" sz="2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01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7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</a:t>
            </a:r>
            <a:r>
              <a:rPr lang="en-NZ" i="1" dirty="0" smtClean="0">
                <a:solidFill>
                  <a:srgbClr val="FFC000"/>
                </a:solidFill>
              </a:rPr>
              <a:t>tree size </a:t>
            </a:r>
            <a:r>
              <a:rPr lang="en-NZ" b="1" cap="small" dirty="0" smtClean="0">
                <a:solidFill>
                  <a:srgbClr val="FF0000"/>
                </a:solidFill>
              </a:rPr>
              <a:t>vs</a:t>
            </a:r>
            <a:r>
              <a:rPr lang="en-NZ" dirty="0" smtClean="0"/>
              <a:t> </a:t>
            </a:r>
            <a:r>
              <a:rPr lang="en-NZ" i="1" dirty="0" smtClean="0">
                <a:solidFill>
                  <a:srgbClr val="92D050"/>
                </a:solidFill>
              </a:rPr>
              <a:t>tree height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438" y="218149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N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ize()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733" y="2181497"/>
            <a:ext cx="5611793" cy="52322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NZ" sz="28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The total number of nodes in a BT</a:t>
            </a:r>
            <a:endParaRPr lang="en-US" sz="2800" b="1" i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38" y="2882535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h=height()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6732" y="2882535"/>
            <a:ext cx="5667129" cy="52322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NZ" sz="28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The number of generations in a BT</a:t>
            </a:r>
            <a:endParaRPr lang="en-US" sz="2800" b="1" i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0783" y="3671241"/>
            <a:ext cx="880241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 binary trees can be made with n distinct nodes?</a:t>
            </a: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487957" y="3580166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485297" y="358884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482638" y="3588842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33000" y="5965306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0200" y="5229465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216578" y="448923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875559" y="596088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418359" y="5229465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071328" y="4463079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329445" y="596969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872245" y="5229465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298623" y="448923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164056" y="5969693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600433" y="5229465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143233" y="4489237"/>
            <a:ext cx="457200" cy="4702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815550" y="596969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946279" y="596969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372657" y="5229465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222069" y="4310743"/>
            <a:ext cx="3291840" cy="233825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264549" y="5510544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NZ" sz="4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7811381" y="4285127"/>
            <a:ext cx="3291840" cy="2338251"/>
          </a:xfrm>
          <a:prstGeom prst="round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8972656" y="5464596"/>
            <a:ext cx="11079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NZ" sz="4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40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482638" y="5229465"/>
            <a:ext cx="0" cy="1201684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383117" y="5371904"/>
            <a:ext cx="677108" cy="8329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NZ" sz="32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h=2</a:t>
            </a:r>
            <a:endParaRPr lang="en-US" sz="32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90505" y="4730098"/>
            <a:ext cx="3621504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400" b="1" i="1" dirty="0" smtClean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minimal binary tree </a:t>
            </a:r>
            <a:r>
              <a:rPr lang="en-NZ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NZ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1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3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8" grpId="0" animBg="1"/>
      <p:bldP spid="29" grpId="0"/>
      <p:bldP spid="30" grpId="0" animBg="1"/>
      <p:bldP spid="31" grpId="0"/>
      <p:bldP spid="34" grpId="0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Binary </a:t>
            </a:r>
            <a:r>
              <a:rPr lang="en-NZ" i="1" dirty="0" smtClean="0">
                <a:solidFill>
                  <a:srgbClr val="FFC000"/>
                </a:solidFill>
              </a:rPr>
              <a:t>tree size </a:t>
            </a:r>
            <a:r>
              <a:rPr lang="en-NZ" b="1" cap="small" dirty="0" smtClean="0">
                <a:solidFill>
                  <a:srgbClr val="FF0000"/>
                </a:solidFill>
              </a:rPr>
              <a:t>vs</a:t>
            </a:r>
            <a:r>
              <a:rPr lang="en-NZ" dirty="0" smtClean="0"/>
              <a:t> </a:t>
            </a:r>
            <a:r>
              <a:rPr lang="en-NZ" i="1" dirty="0" smtClean="0">
                <a:solidFill>
                  <a:srgbClr val="92D050"/>
                </a:solidFill>
              </a:rPr>
              <a:t>tree height</a:t>
            </a:r>
            <a:endParaRPr lang="en-US" i="1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4438" y="2181497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</a:t>
            </a:r>
            <a:r>
              <a:rPr lang="en-NZ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ize()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86733" y="2181497"/>
            <a:ext cx="5611793" cy="52322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NZ" sz="28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The total number of nodes in a BT</a:t>
            </a:r>
            <a:endParaRPr lang="en-US" sz="2800" b="1" i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4438" y="2882535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h=height()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86732" y="2882535"/>
            <a:ext cx="5667129" cy="523220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en-NZ" sz="2800" b="1" i="1" dirty="0" smtClean="0">
                <a:solidFill>
                  <a:srgbClr val="FFC000"/>
                </a:solidFill>
                <a:cs typeface="Courier New" panose="02070309020205020404" pitchFamily="49" charset="0"/>
              </a:rPr>
              <a:t>The number of generations in a BT</a:t>
            </a:r>
            <a:endParaRPr lang="en-US" sz="2800" b="1" i="1" dirty="0">
              <a:solidFill>
                <a:srgbClr val="FFC000"/>
              </a:solidFill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90783" y="3671241"/>
            <a:ext cx="880241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many binary trees can be made with n distinct nodes?</a:t>
            </a: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788788" y="4241951"/>
                <a:ext cx="4406398" cy="2267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7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7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NZ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7200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en-NZ" sz="7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7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NZ" sz="7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7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NZ" sz="72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NZ" sz="72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788" y="4241951"/>
                <a:ext cx="4406398" cy="22670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21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465" y="2090636"/>
            <a:ext cx="1064906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the height of shortest BT can be made with n distinct nodes?</a:t>
            </a: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462" y="3043300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N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89986" y="3483082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20715" y="3483082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47093" y="2808169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5462" y="4701843"/>
            <a:ext cx="9252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n=7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276851" y="5201799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108379" y="5206940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92615" y="4731537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5762" y="581661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81268" y="581661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975693" y="581661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11199" y="581661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1549315" y="3043300"/>
            <a:ext cx="2095222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1549315" y="3718213"/>
            <a:ext cx="2095222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68399" y="2716728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68399" y="338200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44537" y="275929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4537" y="2759298"/>
                <a:ext cx="496867" cy="369332"/>
              </a:xfrm>
              <a:prstGeom prst="rect">
                <a:avLst/>
              </a:prstGeom>
              <a:blipFill>
                <a:blip r:embed="rId2"/>
                <a:stretch>
                  <a:fillRect l="-3704" t="-5000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71529" y="3443409"/>
                <a:ext cx="4902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Z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529" y="3443409"/>
                <a:ext cx="490262" cy="369332"/>
              </a:xfrm>
              <a:prstGeom prst="rect">
                <a:avLst/>
              </a:prstGeom>
              <a:blipFill>
                <a:blip r:embed="rId3"/>
                <a:stretch>
                  <a:fillRect l="-2469" t="-3333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697437" y="2997133"/>
                <a:ext cx="319587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3=</m:t>
                          </m:r>
                          <m:sSup>
                            <m:sSupPr>
                              <m:ctrlP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437" y="2997133"/>
                <a:ext cx="3195875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705898" y="5374636"/>
                <a:ext cx="4443139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7=</m:t>
                          </m:r>
                          <m:sSup>
                            <m:sSupPr>
                              <m:ctrlP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NZ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98" y="5374636"/>
                <a:ext cx="4443139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H="1">
            <a:off x="1692615" y="4963404"/>
            <a:ext cx="2095222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47093" y="5436930"/>
            <a:ext cx="2095222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1747093" y="6051744"/>
            <a:ext cx="2095222" cy="0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705898" y="4054429"/>
                <a:ext cx="5618910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NZ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NZ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NZ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NZ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NZ" sz="44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en-US" sz="4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898" y="4054429"/>
                <a:ext cx="5618910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/>
          <p:nvPr/>
        </p:nvCxnSpPr>
        <p:spPr>
          <a:xfrm>
            <a:off x="5930537" y="4679285"/>
            <a:ext cx="466344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6960042" y="4600907"/>
            <a:ext cx="2498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>
                <a:solidFill>
                  <a:srgbClr val="7030A0"/>
                </a:solidFill>
              </a:rPr>
              <a:t>h</a:t>
            </a:r>
            <a:r>
              <a:rPr lang="en-NZ" sz="2400" b="1" i="1" dirty="0" smtClean="0">
                <a:solidFill>
                  <a:srgbClr val="7030A0"/>
                </a:solidFill>
              </a:rPr>
              <a:t>ow many terms?</a:t>
            </a:r>
            <a:endParaRPr lang="en-US" sz="2400" b="1" i="1" dirty="0">
              <a:solidFill>
                <a:srgbClr val="7030A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73349" y="4632413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482755" y="5112689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80300" y="5736527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73656" y="3685097"/>
            <a:ext cx="93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5">
                    <a:lumMod val="75000"/>
                  </a:schemeClr>
                </a:solidFill>
              </a:rPr>
              <a:t>Level 0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041414" y="3702236"/>
            <a:ext cx="93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5">
                    <a:lumMod val="75000"/>
                  </a:schemeClr>
                </a:solidFill>
              </a:rPr>
              <a:t>Level 1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233480" y="3686757"/>
            <a:ext cx="939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chemeClr val="accent5">
                    <a:lumMod val="75000"/>
                  </a:schemeClr>
                </a:solidFill>
              </a:rPr>
              <a:t>Level 2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620412" y="3847571"/>
                <a:ext cx="6661760" cy="101566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66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66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NZ" sz="66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NZ" sz="66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660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6600" i="1" smtClean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6600" i="1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6600" i="0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NZ" sz="6600" b="0" i="1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NZ" sz="6600" b="0" i="1" smtClean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NZ" sz="66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66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412" y="3847571"/>
                <a:ext cx="6661760" cy="10156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15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1" grpId="0"/>
      <p:bldP spid="22" grpId="0"/>
      <p:bldP spid="23" grpId="0"/>
      <p:bldP spid="24" grpId="0"/>
      <p:bldP spid="25" grpId="0"/>
      <p:bldP spid="26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Minimal binary tree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1465" y="2090636"/>
            <a:ext cx="10649069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2000" b="1" i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 is the height of shortest BT can be made with n distinct nodes?</a:t>
            </a:r>
            <a:endParaRPr lang="en-US" sz="20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462" y="3042859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n=13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47523" y="3425248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97981" y="340426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96627" y="282435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277699" y="410680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498874" y="410680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275986" y="410680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502129" y="410680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50718" y="5777022"/>
                <a:ext cx="6641562" cy="101566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Z" sz="66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Z" sz="66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NZ" sz="6600" b="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NZ" sz="66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660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6600" i="1" smtClean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6600" i="1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6600" i="0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NZ" sz="6600" b="0" i="1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NZ" sz="6600" b="0" i="1" smtClean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NZ" sz="66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66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718" y="5777022"/>
                <a:ext cx="6641562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1820499" y="4730658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641280" y="4730658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124078" y="472970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944859" y="4729706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3928947" y="4728445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853604" y="4728445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4202" y="5423673"/>
                <a:ext cx="4886659" cy="61555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40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NZ" sz="40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4000" i="1" smtClean="0">
                              <a:solidFill>
                                <a:srgbClr val="FF00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000" i="1" smtClean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4000" i="1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000" i="0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NZ" sz="4000" b="0" i="1" smtClean="0">
                                      <a:solidFill>
                                        <a:srgbClr val="FF00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NZ" sz="4000" b="0" i="1" smtClean="0">
                                  <a:solidFill>
                                    <a:srgbClr val="FF0066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e>
                          </m:func>
                        </m:e>
                      </m:d>
                      <m:r>
                        <a:rPr lang="en-NZ" sz="40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+1=4</m:t>
                      </m:r>
                    </m:oMath>
                  </m:oMathPara>
                </a14:m>
                <a:endParaRPr lang="en-US" sz="4000" dirty="0">
                  <a:solidFill>
                    <a:srgbClr val="FF0066"/>
                  </a:solidFill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2" y="5423673"/>
                <a:ext cx="4886659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/>
          <p:cNvCxnSpPr/>
          <p:nvPr/>
        </p:nvCxnSpPr>
        <p:spPr>
          <a:xfrm flipH="1" flipV="1">
            <a:off x="4180114" y="3042859"/>
            <a:ext cx="4715693" cy="13063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H="1" flipV="1">
            <a:off x="2277699" y="3627634"/>
            <a:ext cx="6607605" cy="13063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13" idx="2"/>
          </p:cNvCxnSpPr>
          <p:nvPr/>
        </p:nvCxnSpPr>
        <p:spPr>
          <a:xfrm flipH="1">
            <a:off x="2277699" y="4328674"/>
            <a:ext cx="6683010" cy="13263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2" idx="2"/>
          </p:cNvCxnSpPr>
          <p:nvPr/>
        </p:nvCxnSpPr>
        <p:spPr>
          <a:xfrm flipH="1">
            <a:off x="1820499" y="4951337"/>
            <a:ext cx="7154680" cy="14452"/>
          </a:xfrm>
          <a:prstGeom prst="line">
            <a:avLst/>
          </a:prstGeom>
          <a:ln w="28575">
            <a:solidFill>
              <a:srgbClr val="0070C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95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Recursive BT traversal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7253807" y="2693725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747060" y="2672740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506966" y="209283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26778" y="337528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47953" y="337528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582270" y="337528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08413" y="337528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9578" y="3999135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90359" y="3999135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30362" y="399818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251143" y="3998183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778026" y="3996922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159888" y="3996922"/>
            <a:ext cx="457200" cy="470262"/>
          </a:xfrm>
          <a:prstGeom prst="ellipse">
            <a:avLst/>
          </a:prstGeom>
          <a:solidFill>
            <a:srgbClr val="00B0F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42305" y="2481945"/>
            <a:ext cx="3455874" cy="262563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778252" y="2563095"/>
            <a:ext cx="3455874" cy="2625634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364378" y="3281554"/>
            <a:ext cx="1892134" cy="147332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 rot="3311070">
            <a:off x="4157796" y="3444901"/>
            <a:ext cx="1416834" cy="991060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 rot="18124431">
            <a:off x="5884814" y="3390017"/>
            <a:ext cx="1469750" cy="9923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219543" y="3316625"/>
            <a:ext cx="1663200" cy="143825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18124431">
            <a:off x="2571250" y="3817583"/>
            <a:ext cx="633578" cy="82529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 rot="3311070">
            <a:off x="3301165" y="3852509"/>
            <a:ext cx="803877" cy="7560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 rot="19811090">
            <a:off x="4664663" y="3796457"/>
            <a:ext cx="701790" cy="748933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rot="18124431">
            <a:off x="6080210" y="3871785"/>
            <a:ext cx="703104" cy="638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rot="18124431">
            <a:off x="7302881" y="3905863"/>
            <a:ext cx="703104" cy="63869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rot="3311070">
            <a:off x="8046464" y="3810417"/>
            <a:ext cx="767486" cy="75602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08457" y="5277936"/>
            <a:ext cx="8975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Recursively go through </a:t>
            </a:r>
            <a:r>
              <a:rPr lang="en-NZ" sz="3600" b="1" dirty="0" smtClean="0"/>
              <a:t>left</a:t>
            </a:r>
            <a:r>
              <a:rPr lang="en-NZ" sz="3600" dirty="0" smtClean="0"/>
              <a:t> and </a:t>
            </a:r>
            <a:r>
              <a:rPr lang="en-NZ" sz="3600" b="1" dirty="0" smtClean="0">
                <a:solidFill>
                  <a:srgbClr val="00B050"/>
                </a:solidFill>
              </a:rPr>
              <a:t>right</a:t>
            </a:r>
            <a:r>
              <a:rPr lang="en-NZ" sz="3600" dirty="0" smtClean="0"/>
              <a:t> subtrees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492673" y="5831229"/>
            <a:ext cx="7206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Recursion </a:t>
            </a:r>
            <a:r>
              <a:rPr lang="en-NZ" sz="3600" b="1" dirty="0" smtClean="0">
                <a:solidFill>
                  <a:srgbClr val="FF0000"/>
                </a:solidFill>
              </a:rPr>
              <a:t>STOPS</a:t>
            </a:r>
            <a:r>
              <a:rPr lang="en-NZ" sz="3600" dirty="0" smtClean="0"/>
              <a:t> when we hit </a:t>
            </a:r>
            <a:r>
              <a:rPr lang="en-NZ" sz="3600" b="1" dirty="0" smtClean="0">
                <a:solidFill>
                  <a:srgbClr val="7030A0"/>
                </a:solidFill>
              </a:rPr>
              <a:t>leaf!</a:t>
            </a:r>
            <a:endParaRPr lang="en-US" sz="3600" b="1" dirty="0">
              <a:solidFill>
                <a:srgbClr val="7030A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23578" y="5924267"/>
            <a:ext cx="2260555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NZ" sz="3600" b="1" dirty="0" smtClean="0">
                <a:solidFill>
                  <a:srgbClr val="0070C0"/>
                </a:solidFill>
              </a:rPr>
              <a:t>Base case</a:t>
            </a:r>
            <a:endParaRPr lang="en-US" sz="36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577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Tree size - algorithm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2697" y="1828800"/>
            <a:ext cx="9997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b="1" u="sng" dirty="0" smtClean="0">
                <a:solidFill>
                  <a:srgbClr val="FF0000"/>
                </a:solidFill>
              </a:rPr>
              <a:t>TASK:</a:t>
            </a:r>
            <a:r>
              <a:rPr lang="en-NZ" sz="3600" b="1" dirty="0" smtClean="0">
                <a:solidFill>
                  <a:srgbClr val="FF0000"/>
                </a:solidFill>
              </a:rPr>
              <a:t> </a:t>
            </a:r>
            <a:r>
              <a:rPr lang="en-NZ" sz="3600" i="1" dirty="0" smtClean="0"/>
              <a:t>count the total number of nodes in a binary tree</a:t>
            </a:r>
            <a:endParaRPr lang="en-US" sz="3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352697" y="2730131"/>
            <a:ext cx="484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smtClean="0">
                <a:solidFill>
                  <a:srgbClr val="00B0F0"/>
                </a:solidFill>
              </a:rPr>
              <a:t>size(</a:t>
            </a:r>
            <a:r>
              <a:rPr lang="en-NZ" dirty="0" err="1" smtClean="0">
                <a:solidFill>
                  <a:srgbClr val="00B0F0"/>
                </a:solidFill>
              </a:rPr>
              <a:t>binTree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</a:t>
            </a:r>
            <a:r>
              <a:rPr lang="en-NZ" b="1" i="1" u="sng" dirty="0" smtClean="0">
                <a:solidFill>
                  <a:srgbClr val="7030A0"/>
                </a:solidFill>
              </a:rPr>
              <a:t>binary tree (BT)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 positive integer n≥0 (number of nodes)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61727" y="3653461"/>
            <a:ext cx="4740887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8035" y="3667414"/>
            <a:ext cx="107462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isLeaf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else</a:t>
            </a:r>
            <a:endParaRPr lang="en-NZ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NZ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eturn 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+1+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NZ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binTree</a:t>
            </a:r>
            <a:r>
              <a:rPr lang="en-NZ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2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//recursive call</a:t>
            </a:r>
            <a:endParaRPr lang="en-NZ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6983" y="4140926"/>
            <a:ext cx="22165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dirty="0" smtClean="0">
                <a:solidFill>
                  <a:srgbClr val="FF3300"/>
                </a:solidFill>
              </a:rPr>
              <a:t>Correct?</a:t>
            </a:r>
            <a:endParaRPr lang="en-US" sz="4400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8" grpId="0" uiExpand="1" build="p"/>
    </p:bld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10636</TotalTime>
  <Words>1467</Words>
  <Application>Microsoft Office PowerPoint</Application>
  <PresentationFormat>Widescreen</PresentationFormat>
  <Paragraphs>424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Helvetica Neue</vt:lpstr>
      <vt:lpstr>微軟正黑體</vt:lpstr>
      <vt:lpstr>Calibri</vt:lpstr>
      <vt:lpstr>Cambria Math</vt:lpstr>
      <vt:lpstr>Courier New</vt:lpstr>
      <vt:lpstr>Gill Sans MT</vt:lpstr>
      <vt:lpstr>Times New Roman</vt:lpstr>
      <vt:lpstr>Wingdings 2</vt:lpstr>
      <vt:lpstr>Dividend</vt:lpstr>
      <vt:lpstr>Introduction to algorithms </vt:lpstr>
      <vt:lpstr>Draw binary trees</vt:lpstr>
      <vt:lpstr>Left, right, root</vt:lpstr>
      <vt:lpstr>Binary tree size vs tree height</vt:lpstr>
      <vt:lpstr>Binary tree size vs tree height</vt:lpstr>
      <vt:lpstr>Minimal binary tree</vt:lpstr>
      <vt:lpstr>Minimal binary tree</vt:lpstr>
      <vt:lpstr>Recursive BT traversal</vt:lpstr>
      <vt:lpstr>Tree size - algorithm</vt:lpstr>
      <vt:lpstr>Tree size - algorithm</vt:lpstr>
      <vt:lpstr>Tree size – trace </vt:lpstr>
      <vt:lpstr>Tree size – trace </vt:lpstr>
      <vt:lpstr>Tree size – trace </vt:lpstr>
      <vt:lpstr>Tree size – trace </vt:lpstr>
      <vt:lpstr>Tree size – trace </vt:lpstr>
      <vt:lpstr>Tree size – trace </vt:lpstr>
      <vt:lpstr>Tree size – trace </vt:lpstr>
      <vt:lpstr>Tree size – trace </vt:lpstr>
      <vt:lpstr>Tree size – trace </vt:lpstr>
      <vt:lpstr>Tree size – trace </vt:lpstr>
      <vt:lpstr>Tree height – trace </vt:lpstr>
      <vt:lpstr>Homework</vt:lpstr>
      <vt:lpstr>Searching for a node in a binary tree</vt:lpstr>
      <vt:lpstr>Searching for a node in a binary tree</vt:lpstr>
      <vt:lpstr>Searching for a node in a binary tree</vt:lpstr>
      <vt:lpstr>Searching for a node in a binary tree</vt:lpstr>
      <vt:lpstr>homework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269</cp:revision>
  <cp:lastPrinted>2020-03-13T05:36:27Z</cp:lastPrinted>
  <dcterms:created xsi:type="dcterms:W3CDTF">2020-03-10T06:29:02Z</dcterms:created>
  <dcterms:modified xsi:type="dcterms:W3CDTF">2021-11-15T02:27:50Z</dcterms:modified>
</cp:coreProperties>
</file>