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62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FF3300"/>
    <a:srgbClr val="000000"/>
    <a:srgbClr val="DF11D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8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w/c:22 November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Maximum node in a </a:t>
            </a:r>
            <a:r>
              <a:rPr lang="en-NZ" dirty="0" err="1" smtClean="0"/>
              <a:t>bst</a:t>
            </a:r>
            <a:r>
              <a:rPr lang="en-NZ" dirty="0" smtClean="0"/>
              <a:t> – </a:t>
            </a:r>
            <a:r>
              <a:rPr lang="en-NZ" dirty="0" smtClean="0">
                <a:solidFill>
                  <a:srgbClr val="FFC000"/>
                </a:solidFill>
              </a:rPr>
              <a:t>trace!!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075" y="1894115"/>
            <a:ext cx="10427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maxBST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/>
              <a:t> that finds the max node value of a </a:t>
            </a:r>
            <a:r>
              <a:rPr lang="en-NZ" sz="2000" i="1" dirty="0" smtClean="0">
                <a:solidFill>
                  <a:srgbClr val="00B050"/>
                </a:solidFill>
              </a:rPr>
              <a:t>binary search tree</a:t>
            </a:r>
            <a:r>
              <a:rPr lang="en-NZ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8012" y="2320351"/>
            <a:ext cx="612359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00B050"/>
                </a:solidFill>
              </a:rPr>
              <a:t>Facts about any BST: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000" dirty="0" smtClean="0"/>
              <a:t>The </a:t>
            </a:r>
            <a:r>
              <a:rPr lang="en-NZ" sz="2000" dirty="0" smtClean="0">
                <a:solidFill>
                  <a:srgbClr val="00B0F0"/>
                </a:solidFill>
              </a:rPr>
              <a:t>smallest</a:t>
            </a:r>
            <a:r>
              <a:rPr lang="en-NZ" sz="2000" dirty="0" smtClean="0"/>
              <a:t> number can be found on the</a:t>
            </a:r>
            <a:r>
              <a:rPr lang="en-NZ" sz="2000" dirty="0" smtClean="0">
                <a:solidFill>
                  <a:srgbClr val="00B0F0"/>
                </a:solidFill>
              </a:rPr>
              <a:t> left subtree.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000" dirty="0" smtClean="0"/>
              <a:t>The </a:t>
            </a:r>
            <a:r>
              <a:rPr lang="en-NZ" sz="2000" dirty="0" smtClean="0">
                <a:solidFill>
                  <a:srgbClr val="FF3300"/>
                </a:solidFill>
              </a:rPr>
              <a:t>largest</a:t>
            </a:r>
            <a:r>
              <a:rPr lang="en-NZ" sz="2000" dirty="0" smtClean="0"/>
              <a:t> number can be found on the</a:t>
            </a:r>
            <a:r>
              <a:rPr lang="en-NZ" sz="2000" dirty="0" smtClean="0">
                <a:solidFill>
                  <a:srgbClr val="FF3300"/>
                </a:solidFill>
              </a:rPr>
              <a:t> right subtree.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79698" y="373597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6075" y="456764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97861" y="4606830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62730" y="5090155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57929" y="547768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88455" y="5101249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98602" y="552558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05378" y="4206235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>
            <a:off x="1570291" y="4204267"/>
            <a:ext cx="314953" cy="402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44132" y="3801294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72816" y="37454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maxBST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02914" y="3422470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84904" y="394722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01759" y="396225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8396" y="37454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72816" y="47990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maxBST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0568" y="47990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730677" y="470936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045074" y="4789884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25616" y="479901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41195" y="47990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97430" y="470936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00112" y="479644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11</a:t>
            </a:r>
            <a:endParaRPr lang="en-US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01114" y="5425387"/>
            <a:ext cx="533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/>
              <a:t>How many recursive calls??</a:t>
            </a:r>
            <a:endParaRPr lang="en-US" sz="32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3572817" y="3781806"/>
            <a:ext cx="2638104" cy="289168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02022" y="4842837"/>
            <a:ext cx="2121070" cy="282855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8" idx="6"/>
          </p:cNvCxnSpPr>
          <p:nvPr/>
        </p:nvCxnSpPr>
        <p:spPr>
          <a:xfrm flipV="1">
            <a:off x="1654464" y="3993015"/>
            <a:ext cx="1430098" cy="172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4990" y="5799904"/>
            <a:ext cx="4622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083384" y="4010311"/>
            <a:ext cx="19170" cy="17674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15073" y="4306273"/>
            <a:ext cx="530915" cy="923330"/>
          </a:xfrm>
          <a:prstGeom prst="rect">
            <a:avLst/>
          </a:prstGeom>
          <a:solidFill>
            <a:srgbClr val="CCFF33"/>
          </a:solidFill>
        </p:spPr>
        <p:txBody>
          <a:bodyPr wrap="none" rtlCol="0">
            <a:spAutoFit/>
          </a:bodyPr>
          <a:lstStyle/>
          <a:p>
            <a:r>
              <a:rPr lang="en-NZ" sz="5400" dirty="0" smtClean="0"/>
              <a:t>3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884167" y="2617705"/>
                <a:ext cx="3114763" cy="1569660"/>
              </a:xfrm>
              <a:prstGeom prst="rect">
                <a:avLst/>
              </a:prstGeom>
              <a:solidFill>
                <a:srgbClr val="CCFF33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9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NZ" sz="9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9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NZ" sz="9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167" y="2617705"/>
                <a:ext cx="3114763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9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Searching</a:t>
            </a:r>
            <a:r>
              <a:rPr lang="en-NZ" dirty="0" smtClean="0"/>
              <a:t> for a node in </a:t>
            </a:r>
            <a:r>
              <a:rPr lang="en-NZ" i="1" dirty="0" err="1" smtClean="0">
                <a:solidFill>
                  <a:srgbClr val="FFC000"/>
                </a:solidFill>
              </a:rPr>
              <a:t>bst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9131" y="1933302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searchBST</a:t>
            </a:r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3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x,bsTree</a:t>
            </a:r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84991" y="209005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49860" y="2586162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701368" y="296091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</p:cNvCxnSpPr>
          <p:nvPr/>
        </p:nvCxnSpPr>
        <p:spPr>
          <a:xfrm>
            <a:off x="10875584" y="2558350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903154" y="296091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668023" y="3444238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363222" y="383177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393748" y="3455332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403895" y="3879667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466236" y="3455332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070016" y="383177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47853" y="4611189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10788483" y="4340854"/>
            <a:ext cx="246753" cy="2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0087378" y="4733046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5904" y="2597538"/>
            <a:ext cx="6687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 smtClean="0"/>
              <a:t>Do we need to check every node?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517" y="3330920"/>
            <a:ext cx="5853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 smtClean="0"/>
              <a:t>Compare </a:t>
            </a:r>
            <a:r>
              <a:rPr lang="en-NZ" sz="4000" b="1" i="1" dirty="0" smtClean="0">
                <a:solidFill>
                  <a:srgbClr val="00B0F0"/>
                </a:solidFill>
              </a:rPr>
              <a:t>17</a:t>
            </a:r>
            <a:r>
              <a:rPr lang="en-NZ" sz="4000" i="1" dirty="0" smtClean="0"/>
              <a:t> to root value </a:t>
            </a:r>
            <a:r>
              <a:rPr lang="en-NZ" sz="4000" b="1" i="1" dirty="0" smtClean="0">
                <a:solidFill>
                  <a:srgbClr val="C00000"/>
                </a:solidFill>
              </a:rPr>
              <a:t>15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79130" y="3917611"/>
                <a:ext cx="46490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4000" b="1" i="1" dirty="0" smtClean="0">
                    <a:solidFill>
                      <a:srgbClr val="00B0F0"/>
                    </a:solidFill>
                  </a:rPr>
                  <a:t>17</a:t>
                </a:r>
                <a:r>
                  <a:rPr lang="en-NZ" sz="4000" b="1" i="1" dirty="0" smtClean="0"/>
                  <a:t>&gt;</a:t>
                </a:r>
                <a:r>
                  <a:rPr lang="en-NZ" sz="4000" b="1" i="1" dirty="0" smtClean="0">
                    <a:solidFill>
                      <a:srgbClr val="C00000"/>
                    </a:solidFill>
                  </a:rPr>
                  <a:t>15</a:t>
                </a:r>
                <a:r>
                  <a:rPr lang="en-NZ" sz="4000" i="1" dirty="0"/>
                  <a:t> </a:t>
                </a:r>
                <a14:m>
                  <m:oMath xmlns:m="http://schemas.openxmlformats.org/officeDocument/2006/math">
                    <m:r>
                      <a:rPr lang="en-NZ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4000" b="1" i="1" dirty="0" smtClean="0">
                    <a:solidFill>
                      <a:srgbClr val="002060"/>
                    </a:solidFill>
                  </a:rPr>
                  <a:t>go to </a:t>
                </a:r>
                <a:r>
                  <a:rPr lang="en-US" sz="4000" b="1" i="1" dirty="0" smtClean="0">
                    <a:solidFill>
                      <a:srgbClr val="002060"/>
                    </a:solidFill>
                  </a:rPr>
                  <a:t>right</a:t>
                </a:r>
                <a:endParaRPr lang="en-US" sz="4000" b="1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30" y="3917611"/>
                <a:ext cx="4649030" cy="707886"/>
              </a:xfrm>
              <a:prstGeom prst="rect">
                <a:avLst/>
              </a:prstGeom>
              <a:blipFill>
                <a:blip r:embed="rId2"/>
                <a:stretch>
                  <a:fillRect l="-4724" t="-15517" r="-367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11009110" y="2338250"/>
            <a:ext cx="358512" cy="587105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2304" y="4528458"/>
            <a:ext cx="5872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 smtClean="0"/>
              <a:t>Compare </a:t>
            </a:r>
            <a:r>
              <a:rPr lang="en-NZ" sz="4000" b="1" i="1" dirty="0" smtClean="0">
                <a:solidFill>
                  <a:srgbClr val="00B0F0"/>
                </a:solidFill>
              </a:rPr>
              <a:t>17</a:t>
            </a:r>
            <a:r>
              <a:rPr lang="en-NZ" sz="4000" i="1" dirty="0" smtClean="0"/>
              <a:t> to root value </a:t>
            </a:r>
            <a:r>
              <a:rPr lang="en-NZ" sz="4000" b="1" i="1" dirty="0" smtClean="0">
                <a:solidFill>
                  <a:srgbClr val="C00000"/>
                </a:solidFill>
              </a:rPr>
              <a:t>18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2304" y="5114016"/>
                <a:ext cx="43588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4000" b="1" i="1" dirty="0" smtClean="0">
                    <a:solidFill>
                      <a:srgbClr val="00B0F0"/>
                    </a:solidFill>
                  </a:rPr>
                  <a:t>17</a:t>
                </a:r>
                <a:r>
                  <a:rPr lang="en-NZ" sz="4000" b="1" i="1" dirty="0" smtClean="0"/>
                  <a:t>&lt;</a:t>
                </a:r>
                <a:r>
                  <a:rPr lang="en-NZ" sz="4000" b="1" i="1" dirty="0" smtClean="0">
                    <a:solidFill>
                      <a:srgbClr val="C00000"/>
                    </a:solidFill>
                  </a:rPr>
                  <a:t>18</a:t>
                </a:r>
                <a:r>
                  <a:rPr lang="en-NZ" sz="4000" i="1" dirty="0" smtClean="0"/>
                  <a:t> </a:t>
                </a:r>
                <a14:m>
                  <m:oMath xmlns:m="http://schemas.openxmlformats.org/officeDocument/2006/math">
                    <m:r>
                      <a:rPr lang="en-NZ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 i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4000" b="1" i="1" dirty="0" smtClean="0">
                    <a:solidFill>
                      <a:srgbClr val="002060"/>
                    </a:solidFill>
                  </a:rPr>
                  <a:t>go to </a:t>
                </a:r>
                <a:r>
                  <a:rPr lang="en-US" sz="4000" b="1" i="1" dirty="0" smtClean="0">
                    <a:solidFill>
                      <a:srgbClr val="002060"/>
                    </a:solidFill>
                  </a:rPr>
                  <a:t>left</a:t>
                </a:r>
                <a:endParaRPr lang="en-US" sz="4000" b="1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4" y="5114016"/>
                <a:ext cx="4358886" cy="707886"/>
              </a:xfrm>
              <a:prstGeom prst="rect">
                <a:avLst/>
              </a:prstGeom>
              <a:blipFill>
                <a:blip r:embed="rId3"/>
                <a:stretch>
                  <a:fillRect l="-5035" t="-15517" r="-391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10402414" y="3211646"/>
            <a:ext cx="440873" cy="580568"/>
          </a:xfrm>
          <a:prstGeom prst="straightConnector1">
            <a:avLst/>
          </a:prstGeom>
          <a:ln w="762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18468" y="5363455"/>
            <a:ext cx="1250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200" i="1" dirty="0" smtClean="0"/>
              <a:t>…</a:t>
            </a:r>
            <a:r>
              <a:rPr lang="en-NZ" sz="4000" i="1" dirty="0" smtClean="0"/>
              <a:t> 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6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9" grpId="0" animBg="1"/>
      <p:bldP spid="20" grpId="0"/>
      <p:bldP spid="21" grpId="0"/>
      <p:bldP spid="22" grpId="0"/>
      <p:bldP spid="25" grpId="0"/>
      <p:bldP spid="2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46" y="2390505"/>
            <a:ext cx="1144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Write a recursive algorithm for searching an element in BST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369130" y="3526970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searchBST</a:t>
            </a:r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3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x,bsTree</a:t>
            </a:r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815" y="4378032"/>
            <a:ext cx="9206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/>
              <a:t>Is it </a:t>
            </a:r>
            <a:r>
              <a:rPr lang="en-NZ" sz="9600" i="1" dirty="0" smtClean="0">
                <a:solidFill>
                  <a:srgbClr val="00B050"/>
                </a:solidFill>
              </a:rPr>
              <a:t>O(n)</a:t>
            </a:r>
            <a:r>
              <a:rPr lang="en-NZ" sz="9600" dirty="0" smtClean="0"/>
              <a:t> or </a:t>
            </a:r>
            <a:r>
              <a:rPr lang="en-NZ" sz="9600" i="1" dirty="0" smtClean="0">
                <a:solidFill>
                  <a:srgbClr val="00B050"/>
                </a:solidFill>
              </a:rPr>
              <a:t>O(h)</a:t>
            </a:r>
            <a:r>
              <a:rPr lang="en-NZ" sz="9600" dirty="0" smtClean="0"/>
              <a:t>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332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cap="none" dirty="0" err="1" smtClean="0">
                <a:solidFill>
                  <a:srgbClr val="FFC000"/>
                </a:solidFill>
              </a:rPr>
              <a:t>isBST</a:t>
            </a:r>
            <a:r>
              <a:rPr lang="en-NZ" b="1" cap="none" dirty="0" smtClean="0">
                <a:solidFill>
                  <a:srgbClr val="FFC000"/>
                </a:solidFill>
              </a:rPr>
              <a:t>??</a:t>
            </a:r>
            <a:endParaRPr lang="en-US" b="1" cap="none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92" y="2035885"/>
            <a:ext cx="11069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How do you check whether a </a:t>
            </a:r>
            <a:r>
              <a:rPr lang="en-NZ" sz="4000" b="1" dirty="0" smtClean="0">
                <a:solidFill>
                  <a:srgbClr val="00B050"/>
                </a:solidFill>
              </a:rPr>
              <a:t>BT</a:t>
            </a:r>
            <a:r>
              <a:rPr lang="en-NZ" sz="4000" dirty="0" smtClean="0"/>
              <a:t> is a </a:t>
            </a:r>
            <a:r>
              <a:rPr lang="en-NZ" sz="4000" b="1" dirty="0" smtClean="0">
                <a:solidFill>
                  <a:srgbClr val="0070C0"/>
                </a:solidFill>
              </a:rPr>
              <a:t>BST</a:t>
            </a:r>
            <a:r>
              <a:rPr lang="en-NZ" sz="4000" dirty="0" smtClean="0"/>
              <a:t> or not??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10384991" y="283464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49860" y="3330747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701368" y="370549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</p:cNvCxnSpPr>
          <p:nvPr/>
        </p:nvCxnSpPr>
        <p:spPr>
          <a:xfrm>
            <a:off x="10875584" y="3302935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903154" y="370549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668023" y="4188823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363222" y="457635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393748" y="4199917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403895" y="462425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466236" y="4199917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070016" y="457635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47853" y="535577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10788483" y="5085439"/>
            <a:ext cx="246753" cy="2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466236" y="535577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15731" y="535577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8903115" y="5044650"/>
            <a:ext cx="251074" cy="3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0"/>
          </p:cNvCxnSpPr>
          <p:nvPr/>
        </p:nvCxnSpPr>
        <p:spPr>
          <a:xfrm>
            <a:off x="9528657" y="5049004"/>
            <a:ext cx="224962" cy="30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192" y="3241011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ax(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3265" y="367763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2061" y="4114255"/>
            <a:ext cx="422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59517" y="5654976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if a </a:t>
            </a:r>
            <a:r>
              <a:rPr lang="en-NZ" sz="4000" b="1" dirty="0" smtClean="0">
                <a:solidFill>
                  <a:srgbClr val="00B050"/>
                </a:solidFill>
              </a:rPr>
              <a:t>BT</a:t>
            </a:r>
            <a:r>
              <a:rPr lang="en-NZ" sz="4000" dirty="0" smtClean="0"/>
              <a:t> is a </a:t>
            </a:r>
            <a:r>
              <a:rPr lang="en-NZ" sz="4000" b="1" dirty="0" smtClean="0">
                <a:solidFill>
                  <a:srgbClr val="0070C0"/>
                </a:solidFill>
              </a:rPr>
              <a:t>BST</a:t>
            </a:r>
            <a:endParaRPr lang="en-US" sz="4000" dirty="0"/>
          </a:p>
        </p:txBody>
      </p:sp>
      <p:sp>
        <p:nvSpPr>
          <p:cNvPr id="29" name="Up Arrow 28"/>
          <p:cNvSpPr/>
          <p:nvPr/>
        </p:nvSpPr>
        <p:spPr>
          <a:xfrm>
            <a:off x="4513265" y="4641668"/>
            <a:ext cx="484632" cy="978408"/>
          </a:xfrm>
          <a:prstGeom prst="upArrow">
            <a:avLst/>
          </a:prstGeom>
          <a:solidFill>
            <a:srgbClr val="CCFF33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cap="none" dirty="0" err="1" smtClean="0">
                <a:solidFill>
                  <a:srgbClr val="FFC000"/>
                </a:solidFill>
              </a:rPr>
              <a:t>isBST</a:t>
            </a:r>
            <a:r>
              <a:rPr lang="en-NZ" b="1" cap="none" dirty="0" smtClean="0">
                <a:solidFill>
                  <a:srgbClr val="FFC000"/>
                </a:solidFill>
              </a:rPr>
              <a:t>??</a:t>
            </a:r>
            <a:endParaRPr lang="en-US" b="1" cap="none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92" y="2035885"/>
            <a:ext cx="11069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How do you check whether a </a:t>
            </a:r>
            <a:r>
              <a:rPr lang="en-NZ" sz="4000" b="1" dirty="0" smtClean="0">
                <a:solidFill>
                  <a:srgbClr val="00B050"/>
                </a:solidFill>
              </a:rPr>
              <a:t>BT</a:t>
            </a:r>
            <a:r>
              <a:rPr lang="en-NZ" sz="4000" dirty="0" smtClean="0"/>
              <a:t> is a </a:t>
            </a:r>
            <a:r>
              <a:rPr lang="en-NZ" sz="4000" b="1" dirty="0" smtClean="0">
                <a:solidFill>
                  <a:srgbClr val="0070C0"/>
                </a:solidFill>
              </a:rPr>
              <a:t>BST</a:t>
            </a:r>
            <a:r>
              <a:rPr lang="en-NZ" sz="4000" dirty="0" smtClean="0"/>
              <a:t> or not??</a:t>
            </a:r>
            <a:endParaRPr lang="en-US" sz="4000" dirty="0"/>
          </a:p>
        </p:txBody>
      </p:sp>
      <p:sp>
        <p:nvSpPr>
          <p:cNvPr id="5" name="Oval 4"/>
          <p:cNvSpPr/>
          <p:nvPr/>
        </p:nvSpPr>
        <p:spPr>
          <a:xfrm>
            <a:off x="10384991" y="283464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49860" y="3330747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701368" y="370549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</p:cNvCxnSpPr>
          <p:nvPr/>
        </p:nvCxnSpPr>
        <p:spPr>
          <a:xfrm>
            <a:off x="10875584" y="3302935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903154" y="370549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0668023" y="4188823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363222" y="457635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393748" y="4199917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1403895" y="462425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21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466236" y="4199917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070016" y="457635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47853" y="535577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10788483" y="5085439"/>
            <a:ext cx="246753" cy="2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466236" y="535577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15731" y="535577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>
                <a:solidFill>
                  <a:schemeClr val="tx1"/>
                </a:solidFill>
              </a:rPr>
              <a:t>2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8903115" y="5044650"/>
            <a:ext cx="251074" cy="3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8" idx="0"/>
          </p:cNvCxnSpPr>
          <p:nvPr/>
        </p:nvCxnSpPr>
        <p:spPr>
          <a:xfrm>
            <a:off x="9528657" y="5049004"/>
            <a:ext cx="224962" cy="30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1192" y="3241011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ax(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13265" y="367763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2061" y="4114255"/>
            <a:ext cx="422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59517" y="5654976"/>
            <a:ext cx="4144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00B050"/>
                </a:solidFill>
              </a:rPr>
              <a:t>BT</a:t>
            </a:r>
            <a:r>
              <a:rPr lang="en-NZ" sz="4000" dirty="0" smtClean="0"/>
              <a:t> is </a:t>
            </a:r>
            <a:r>
              <a:rPr lang="en-NZ" sz="4000" dirty="0" smtClean="0">
                <a:solidFill>
                  <a:srgbClr val="FF0000"/>
                </a:solidFill>
              </a:rPr>
              <a:t>NOT</a:t>
            </a:r>
            <a:r>
              <a:rPr lang="en-NZ" sz="4000" dirty="0" smtClean="0"/>
              <a:t> a </a:t>
            </a:r>
            <a:r>
              <a:rPr lang="en-NZ" sz="4000" b="1" dirty="0" smtClean="0">
                <a:solidFill>
                  <a:srgbClr val="0070C0"/>
                </a:solidFill>
              </a:rPr>
              <a:t>BST</a:t>
            </a:r>
            <a:endParaRPr lang="en-US" sz="4000" dirty="0"/>
          </a:p>
        </p:txBody>
      </p:sp>
      <p:sp>
        <p:nvSpPr>
          <p:cNvPr id="29" name="Up Arrow 28"/>
          <p:cNvSpPr/>
          <p:nvPr/>
        </p:nvSpPr>
        <p:spPr>
          <a:xfrm rot="10800000">
            <a:off x="4513265" y="4641668"/>
            <a:ext cx="484632" cy="978408"/>
          </a:xfrm>
          <a:prstGeom prst="upArrow">
            <a:avLst/>
          </a:prstGeom>
          <a:solidFill>
            <a:srgbClr val="CCFF33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9880" y="3661088"/>
            <a:ext cx="11512239" cy="1246495"/>
          </a:xfrm>
          <a:prstGeom prst="rect">
            <a:avLst/>
          </a:prstGeom>
          <a:solidFill>
            <a:srgbClr val="CCFF33"/>
          </a:solidFill>
        </p:spPr>
        <p:txBody>
          <a:bodyPr wrap="square" rtlCol="0">
            <a:spAutoFit/>
          </a:bodyPr>
          <a:lstStyle/>
          <a:p>
            <a:r>
              <a:rPr lang="en-NZ" sz="7500" dirty="0" smtClean="0"/>
              <a:t>Can you write the algorithm?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7969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Difference between </a:t>
            </a:r>
            <a:r>
              <a:rPr lang="en-NZ" i="1" dirty="0" smtClean="0">
                <a:solidFill>
                  <a:srgbClr val="FFC000"/>
                </a:solidFill>
              </a:rPr>
              <a:t>leaf</a:t>
            </a:r>
            <a:r>
              <a:rPr lang="en-NZ" dirty="0" smtClean="0"/>
              <a:t> and </a:t>
            </a:r>
            <a:r>
              <a:rPr lang="en-NZ" i="1" dirty="0" smtClean="0">
                <a:solidFill>
                  <a:srgbClr val="FFC000"/>
                </a:solidFill>
              </a:rPr>
              <a:t>leaf-node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9530" y="2050867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75210" y="2521129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5907" y="288253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</p:cNvCxnSpPr>
          <p:nvPr/>
        </p:nvCxnSpPr>
        <p:spPr>
          <a:xfrm>
            <a:off x="1640123" y="2519161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32562" y="3405049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27761" y="379258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58287" y="3416143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68434" y="384047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67693" y="292172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1109" y="1953176"/>
            <a:ext cx="7747057" cy="646331"/>
          </a:xfrm>
          <a:prstGeom prst="rect">
            <a:avLst/>
          </a:prstGeom>
          <a:solidFill>
            <a:srgbClr val="CCFF33"/>
          </a:solidFill>
          <a:ln w="57150">
            <a:solidFill>
              <a:srgbClr val="CCFF33"/>
            </a:solidFill>
          </a:ln>
        </p:spPr>
        <p:txBody>
          <a:bodyPr wrap="none" rtlCol="0">
            <a:spAutoFit/>
          </a:bodyPr>
          <a:lstStyle/>
          <a:p>
            <a:r>
              <a:rPr lang="en-NZ" sz="3600" i="1" dirty="0">
                <a:solidFill>
                  <a:srgbClr val="00B0F0"/>
                </a:solidFill>
              </a:rPr>
              <a:t>l</a:t>
            </a:r>
            <a:r>
              <a:rPr lang="en-NZ" sz="3600" i="1" dirty="0" smtClean="0">
                <a:solidFill>
                  <a:srgbClr val="00B0F0"/>
                </a:solidFill>
              </a:rPr>
              <a:t>eaf-node: </a:t>
            </a:r>
            <a:r>
              <a:rPr lang="en-NZ" sz="3600" dirty="0" smtClean="0"/>
              <a:t>any node that has no children</a:t>
            </a:r>
            <a:endParaRPr lang="en-US" sz="3600" dirty="0"/>
          </a:p>
        </p:txBody>
      </p:sp>
      <p:sp>
        <p:nvSpPr>
          <p:cNvPr id="15" name="Oval 14"/>
          <p:cNvSpPr/>
          <p:nvPr/>
        </p:nvSpPr>
        <p:spPr>
          <a:xfrm>
            <a:off x="2196003" y="3840478"/>
            <a:ext cx="529046" cy="5680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58610" y="3794968"/>
            <a:ext cx="529046" cy="5680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3122" y="2899952"/>
            <a:ext cx="529046" cy="56802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71109" y="2881829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eft(left(T))=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521" y="1858163"/>
            <a:ext cx="67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00B050"/>
                </a:solidFill>
              </a:rPr>
              <a:t>T: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0277" y="286502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46949" y="3414373"/>
            <a:ext cx="136528" cy="2195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71108" y="3295488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left(left(T))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38126" y="326936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1108" y="3783872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right(left(T))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4882" y="375774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984073" y="3408047"/>
            <a:ext cx="143688" cy="1997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2585" y="4579298"/>
            <a:ext cx="4808945" cy="646331"/>
          </a:xfrm>
          <a:prstGeom prst="rect">
            <a:avLst/>
          </a:prstGeom>
          <a:solidFill>
            <a:srgbClr val="CCFF33"/>
          </a:solidFill>
          <a:ln w="57150">
            <a:solidFill>
              <a:srgbClr val="CCFF33"/>
            </a:solidFill>
          </a:ln>
        </p:spPr>
        <p:txBody>
          <a:bodyPr wrap="none" rtlCol="0">
            <a:spAutoFit/>
          </a:bodyPr>
          <a:lstStyle/>
          <a:p>
            <a:r>
              <a:rPr lang="en-NZ" sz="3600" i="1" dirty="0" smtClean="0">
                <a:solidFill>
                  <a:srgbClr val="00B0F0"/>
                </a:solidFill>
              </a:rPr>
              <a:t>How to check a leaf-node?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069771" y="5368038"/>
            <a:ext cx="877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(left(T)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(right(T)</a:t>
            </a:r>
            <a:r>
              <a:rPr lang="en-NZ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69771" y="5810189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leaf-node</a:t>
            </a:r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/>
      <p:bldP spid="20" grpId="0"/>
      <p:bldP spid="22" grpId="0"/>
      <p:bldP spid="23" grpId="0"/>
      <p:bldP spid="24" grpId="0"/>
      <p:bldP spid="25" grpId="0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5343" y="209005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countLeaf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8589" y="3344092"/>
            <a:ext cx="1035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Write a recursive algorithm that counts the number of leaf nodes of a binary tree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72216" y="4351906"/>
            <a:ext cx="9206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/>
              <a:t>Is it </a:t>
            </a:r>
            <a:r>
              <a:rPr lang="en-NZ" sz="9600" i="1" dirty="0" smtClean="0">
                <a:solidFill>
                  <a:srgbClr val="00B050"/>
                </a:solidFill>
              </a:rPr>
              <a:t>O(n)</a:t>
            </a:r>
            <a:r>
              <a:rPr lang="en-NZ" sz="9600" dirty="0" smtClean="0"/>
              <a:t> or </a:t>
            </a:r>
            <a:r>
              <a:rPr lang="en-NZ" sz="9600" i="1" dirty="0" smtClean="0">
                <a:solidFill>
                  <a:srgbClr val="00B050"/>
                </a:solidFill>
              </a:rPr>
              <a:t>O(h)</a:t>
            </a:r>
            <a:r>
              <a:rPr lang="en-NZ" sz="9600" dirty="0" smtClean="0"/>
              <a:t>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341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>
                <a:solidFill>
                  <a:srgbClr val="FFC000"/>
                </a:solidFill>
              </a:rPr>
              <a:t>d</a:t>
            </a:r>
            <a:r>
              <a:rPr lang="en-NZ" i="1" cap="none" dirty="0" smtClean="0">
                <a:solidFill>
                  <a:srgbClr val="FFC000"/>
                </a:solidFill>
              </a:rPr>
              <a:t>elete</a:t>
            </a:r>
            <a:r>
              <a:rPr lang="en-NZ" dirty="0" smtClean="0"/>
              <a:t> leaf-nodes of a </a:t>
            </a:r>
            <a:r>
              <a:rPr lang="en-NZ" dirty="0" err="1" smtClean="0"/>
              <a:t>bt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075" y="1894115"/>
            <a:ext cx="9617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/>
              <a:t> that deletes the leaf nodes of a binary tree.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502229" y="252113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227909" y="2991393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18606" y="3352800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</p:cNvCxnSpPr>
          <p:nvPr/>
        </p:nvCxnSpPr>
        <p:spPr>
          <a:xfrm>
            <a:off x="1992822" y="2989425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0986" y="3886407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21133" y="431074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20392" y="339198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180115" y="3352800"/>
            <a:ext cx="1907176" cy="587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4983" y="2279570"/>
            <a:ext cx="976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00B050"/>
                </a:solidFill>
              </a:rPr>
              <a:t>T1: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1737" y="300445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(T1)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72549" y="252113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598229" y="2991393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5"/>
          </p:cNvCxnSpPr>
          <p:nvPr/>
        </p:nvCxnSpPr>
        <p:spPr>
          <a:xfrm>
            <a:off x="8363142" y="2989425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81306" y="3886407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390712" y="339198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6961" y="2328054"/>
            <a:ext cx="976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00B050"/>
                </a:solidFill>
              </a:rPr>
              <a:t>T2: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4" grpId="0" animBg="1"/>
      <p:bldP spid="15" grpId="0"/>
      <p:bldP spid="16" grpId="0"/>
      <p:bldP spid="17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>
                <a:solidFill>
                  <a:srgbClr val="FFC000"/>
                </a:solidFill>
              </a:rPr>
              <a:t>d</a:t>
            </a:r>
            <a:r>
              <a:rPr lang="en-NZ" i="1" cap="none" dirty="0" smtClean="0">
                <a:solidFill>
                  <a:srgbClr val="FFC000"/>
                </a:solidFill>
              </a:rPr>
              <a:t>elete</a:t>
            </a:r>
            <a:r>
              <a:rPr lang="en-NZ" dirty="0" smtClean="0"/>
              <a:t> leaf-nodes of a </a:t>
            </a:r>
            <a:r>
              <a:rPr lang="en-NZ" dirty="0" err="1" smtClean="0"/>
              <a:t>bt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075" y="1894115"/>
            <a:ext cx="9617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/>
              <a:t> that deletes the leaf nodes of a binary tree.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2697" y="2560312"/>
            <a:ext cx="5307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delLeaf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binT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binary tree (BT)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binary tree </a:t>
            </a:r>
            <a:r>
              <a:rPr lang="en-NZ" dirty="0" smtClean="0">
                <a:solidFill>
                  <a:srgbClr val="00B0F0"/>
                </a:solidFill>
              </a:rPr>
              <a:t>without the previous leaf nodes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727" y="3470579"/>
            <a:ext cx="5207553" cy="41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697" y="3524615"/>
            <a:ext cx="1110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leaf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(deletes leaf node)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else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dirty="0" err="1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30137" y="4741817"/>
            <a:ext cx="6871063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3820" y="4705110"/>
            <a:ext cx="210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i="1" dirty="0"/>
              <a:t>m</a:t>
            </a:r>
            <a:r>
              <a:rPr lang="en-NZ" sz="2400" i="1" dirty="0" smtClean="0"/>
              <a:t>akes a new BT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240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6" grpId="0" uiExpand="1" build="p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cap="none" dirty="0">
                <a:solidFill>
                  <a:srgbClr val="FFC000"/>
                </a:solidFill>
              </a:rPr>
              <a:t>d</a:t>
            </a:r>
            <a:r>
              <a:rPr lang="en-NZ" i="1" cap="none" dirty="0" smtClean="0">
                <a:solidFill>
                  <a:srgbClr val="FFC000"/>
                </a:solidFill>
              </a:rPr>
              <a:t>elete</a:t>
            </a:r>
            <a:r>
              <a:rPr lang="en-NZ" dirty="0" smtClean="0"/>
              <a:t> leaf-nodes of a </a:t>
            </a:r>
            <a:r>
              <a:rPr lang="en-NZ" dirty="0" err="1" smtClean="0"/>
              <a:t>bt</a:t>
            </a:r>
            <a:r>
              <a:rPr lang="en-NZ" dirty="0" smtClean="0"/>
              <a:t> -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32410" y="1985552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58090" y="2455814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8787" y="281722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</p:cNvCxnSpPr>
          <p:nvPr/>
        </p:nvCxnSpPr>
        <p:spPr>
          <a:xfrm>
            <a:off x="1823003" y="2453846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41167" y="3350828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51314" y="377516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50573" y="2856409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3544" y="1923478"/>
            <a:ext cx="8112034" cy="1015663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leaf </a:t>
            </a:r>
            <a:r>
              <a:rPr lang="en-NZ" sz="105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(deletes leaf node)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1200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sz="1200" dirty="0" err="1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200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sz="12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05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92329" y="2050868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3544" y="304047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1: 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3544" y="344959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4: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7501" y="343958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NZ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283509" y="331915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48000" y="3436526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1400" b="1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,delLeaf(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705990" y="3592290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338702" y="297615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42659" y="34365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035315" y="3895115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68971" y="42286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1: </a:t>
            </a:r>
            <a:r>
              <a:rPr lang="en-NZ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6035315" y="4552721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84795" y="490541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2: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34426" y="5213191"/>
            <a:ext cx="1408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wn Arrow 36"/>
          <p:cNvSpPr/>
          <p:nvPr/>
        </p:nvSpPr>
        <p:spPr>
          <a:xfrm>
            <a:off x="8304785" y="3896299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35647" y="424168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1: 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43132" y="491542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4: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6459" y="490541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NZ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delLeaf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58761" y="490235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1400" b="1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,delLeaf(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739908" y="490235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09174" y="491542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95864" y="4739095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8318992" y="4536400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9375030" y="5171674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706584" y="547945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1: </a:t>
            </a:r>
            <a:r>
              <a:rPr lang="en-NZ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9372928" y="5738234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722408" y="601254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2: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477214" y="547945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 1: </a:t>
            </a:r>
            <a:r>
              <a:rPr lang="en-NZ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11143558" y="5738234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493038" y="601254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2: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8787863" y="6283231"/>
            <a:ext cx="3332650" cy="9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own Arrow 54"/>
          <p:cNvSpPr/>
          <p:nvPr/>
        </p:nvSpPr>
        <p:spPr>
          <a:xfrm>
            <a:off x="10988709" y="5168444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853544" y="3436525"/>
            <a:ext cx="5805217" cy="307777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7043132" y="4915419"/>
            <a:ext cx="5060549" cy="301171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992" y="5044262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leaf,</a:t>
            </a:r>
            <a:r>
              <a:rPr lang="en-NZ" sz="2000" b="1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node(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leaf,</a:t>
            </a:r>
            <a:r>
              <a:rPr lang="en-NZ" sz="2000" b="1" dirty="0" smtClean="0">
                <a:solidFill>
                  <a:srgbClr val="DF11D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,leaf)</a:t>
            </a:r>
            <a:r>
              <a:rPr lang="en-NZ" sz="2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0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386133" y="5460283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315023" y="5917482"/>
            <a:ext cx="123363" cy="179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5"/>
          </p:cNvCxnSpPr>
          <p:nvPr/>
        </p:nvCxnSpPr>
        <p:spPr>
          <a:xfrm>
            <a:off x="2876726" y="5928577"/>
            <a:ext cx="84173" cy="18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746086" y="611995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  <p:bldP spid="26" grpId="0"/>
      <p:bldP spid="27" grpId="0"/>
      <p:bldP spid="28" grpId="0" animBg="1"/>
      <p:bldP spid="29" grpId="0"/>
      <p:bldP spid="31" grpId="0" animBg="1"/>
      <p:bldP spid="32" grpId="0" animBg="1"/>
      <p:bldP spid="33" grpId="0"/>
      <p:bldP spid="9" grpId="0" animBg="1"/>
      <p:bldP spid="34" grpId="0"/>
      <p:bldP spid="35" grpId="0" animBg="1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/>
      <p:bldP spid="50" grpId="0"/>
      <p:bldP spid="51" grpId="0" animBg="1"/>
      <p:bldP spid="52" grpId="0"/>
      <p:bldP spid="55" grpId="0" animBg="1"/>
      <p:bldP spid="56" grpId="0" animBg="1"/>
      <p:bldP spid="57" grpId="0" animBg="1"/>
      <p:bldP spid="58" grpId="0"/>
      <p:bldP spid="59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 node in a </a:t>
            </a:r>
            <a:r>
              <a:rPr lang="en-NZ" dirty="0" err="1" smtClean="0"/>
              <a:t>bt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075" y="1894115"/>
            <a:ext cx="9690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/>
              <a:t> that finds the max node value of a binary tree.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8012" y="2351304"/>
            <a:ext cx="3422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maxBT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binT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binary tree (BT)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the maximum node value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85589" y="3265712"/>
            <a:ext cx="3257917" cy="89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075" y="3266398"/>
            <a:ext cx="117959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NZ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 (empty tree)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AutoNum type="arabicPeriod"/>
            </a:pP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2 (single-node tree)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NZ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(check right subtree)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AutoNum type="arabicPeriod" startAt="6"/>
            </a:pP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Tx/>
              <a:buAutoNum type="arabicPeriod" startAt="6"/>
            </a:pP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NZ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(check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subtree)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 startAt="6"/>
            </a:pP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pPr marL="228600" indent="-228600">
              <a:buFontTx/>
              <a:buAutoNum type="arabicPeriod" startAt="6"/>
            </a:pP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NZ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1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call(check both sides)</a:t>
            </a:r>
          </a:p>
          <a:p>
            <a:pPr marL="228600" indent="-228600">
              <a:buFontTx/>
              <a:buAutoNum type="arabicPeriod" startAt="6"/>
            </a:pP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7688" y="2351304"/>
            <a:ext cx="1888659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NZ" sz="1600" dirty="0" smtClean="0">
                <a:solidFill>
                  <a:srgbClr val="00B0F0"/>
                </a:solidFill>
              </a:rPr>
              <a:t>Algorithm: </a:t>
            </a:r>
            <a:r>
              <a:rPr lang="en-NZ" sz="1600" dirty="0" smtClean="0">
                <a:solidFill>
                  <a:srgbClr val="7030A0"/>
                </a:solidFill>
              </a:rPr>
              <a:t>max(</a:t>
            </a:r>
            <a:r>
              <a:rPr lang="en-NZ" sz="1600" dirty="0" err="1" smtClean="0">
                <a:solidFill>
                  <a:srgbClr val="7030A0"/>
                </a:solidFill>
              </a:rPr>
              <a:t>a,b</a:t>
            </a:r>
            <a:r>
              <a:rPr lang="en-NZ" sz="1600" dirty="0" smtClean="0">
                <a:solidFill>
                  <a:srgbClr val="7030A0"/>
                </a:solidFill>
              </a:rPr>
              <a:t>)</a:t>
            </a:r>
            <a:endParaRPr lang="en-NZ" sz="1600" dirty="0"/>
          </a:p>
          <a:p>
            <a:pPr marL="342900" indent="-342900">
              <a:buAutoNum type="arabicPeriod"/>
            </a:pPr>
            <a:r>
              <a:rPr lang="en-NZ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a&gt;b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AutoNum type="arabicPeriod"/>
            </a:pPr>
            <a:r>
              <a:rPr lang="en-NZ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342900" indent="-342900">
              <a:buAutoNum type="arabicPeriod"/>
            </a:pPr>
            <a:r>
              <a:rPr lang="en-NZ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342900" indent="-342900">
              <a:buAutoNum type="arabicPeriod"/>
            </a:pPr>
            <a:r>
              <a:rPr lang="en-NZ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342900" indent="-342900">
              <a:buAutoNum type="arabicPeriod"/>
            </a:pP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uiExpand="1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Maximum node in a binary tree – </a:t>
            </a:r>
            <a:r>
              <a:rPr lang="en-NZ" dirty="0" smtClean="0">
                <a:solidFill>
                  <a:srgbClr val="FFC000"/>
                </a:solidFill>
              </a:rPr>
              <a:t>trace!!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9530" y="2050867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15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75210" y="2521129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5907" y="2882536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5"/>
          </p:cNvCxnSpPr>
          <p:nvPr/>
        </p:nvCxnSpPr>
        <p:spPr>
          <a:xfrm>
            <a:off x="1640123" y="2519161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67693" y="292172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32562" y="3405049"/>
            <a:ext cx="313509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27761" y="3831771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58287" y="3416143"/>
            <a:ext cx="319304" cy="485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168434" y="384047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3321" y="2076994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51194" y="253062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15,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3685" y="25306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8577" y="25355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096000" y="2436220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48317" y="2171598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10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2559" y="2725779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31492" y="2725779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921833" y="2921724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38275" y="345273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15,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17,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7465488" y="3111345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28066" y="345273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10,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0557" y="34527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85547" y="34576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71057" y="3320140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856196" y="3322314"/>
            <a:ext cx="574766" cy="54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b="1" dirty="0" smtClean="0">
                <a:solidFill>
                  <a:schemeClr val="tx1"/>
                </a:solidFill>
              </a:rPr>
              <a:t>18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6551" y="429391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15,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17,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16342" y="429391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10,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7,18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076475" y="3883598"/>
            <a:ext cx="248194" cy="352693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2339339">
            <a:off x="8769425" y="3811162"/>
            <a:ext cx="253914" cy="472218"/>
          </a:xfrm>
          <a:prstGeom prst="downArrow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237321" y="42937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18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9461" y="4906687"/>
            <a:ext cx="7107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4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NZ" sz="4000" b="1" dirty="0" smtClean="0"/>
              <a:t> comparisons for </a:t>
            </a:r>
            <a:r>
              <a:rPr lang="en-NZ" sz="4000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4000" b="1" dirty="0" smtClean="0"/>
              <a:t> nodes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382522" y="5570708"/>
                <a:ext cx="2215222" cy="1107996"/>
              </a:xfrm>
              <a:prstGeom prst="rect">
                <a:avLst/>
              </a:prstGeom>
              <a:solidFill>
                <a:srgbClr val="CCFF33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522" y="5570708"/>
                <a:ext cx="2215222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Maximum node in a </a:t>
            </a:r>
            <a:r>
              <a:rPr lang="en-NZ" dirty="0" err="1" smtClean="0"/>
              <a:t>bst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075" y="1894115"/>
            <a:ext cx="10427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a recursive algorithm 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maxBST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bsT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/>
              <a:t> that finds the max node value of a </a:t>
            </a:r>
            <a:r>
              <a:rPr lang="en-NZ" sz="2000" i="1" dirty="0" smtClean="0">
                <a:solidFill>
                  <a:srgbClr val="00B050"/>
                </a:solidFill>
              </a:rPr>
              <a:t>binary search tree</a:t>
            </a:r>
            <a:r>
              <a:rPr lang="en-NZ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8012" y="2320351"/>
            <a:ext cx="612359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00B050"/>
                </a:solidFill>
              </a:rPr>
              <a:t>Facts about any BST: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000" dirty="0" smtClean="0"/>
              <a:t>The </a:t>
            </a:r>
            <a:r>
              <a:rPr lang="en-NZ" sz="2000" dirty="0" smtClean="0">
                <a:solidFill>
                  <a:srgbClr val="00B0F0"/>
                </a:solidFill>
              </a:rPr>
              <a:t>smallest</a:t>
            </a:r>
            <a:r>
              <a:rPr lang="en-NZ" sz="2000" dirty="0" smtClean="0"/>
              <a:t> number can be found on the</a:t>
            </a:r>
            <a:r>
              <a:rPr lang="en-NZ" sz="2000" dirty="0" smtClean="0">
                <a:solidFill>
                  <a:srgbClr val="00B0F0"/>
                </a:solidFill>
              </a:rPr>
              <a:t> left subtree.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2000" dirty="0" smtClean="0"/>
              <a:t>The </a:t>
            </a:r>
            <a:r>
              <a:rPr lang="en-NZ" sz="2000" dirty="0" smtClean="0">
                <a:solidFill>
                  <a:srgbClr val="FF3300"/>
                </a:solidFill>
              </a:rPr>
              <a:t>largest</a:t>
            </a:r>
            <a:r>
              <a:rPr lang="en-NZ" sz="2000" dirty="0" smtClean="0"/>
              <a:t> number can be found on the</a:t>
            </a:r>
            <a:r>
              <a:rPr lang="en-NZ" sz="2000" dirty="0" smtClean="0">
                <a:solidFill>
                  <a:srgbClr val="FF3300"/>
                </a:solidFill>
              </a:rPr>
              <a:t> right subtree.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012" y="3370205"/>
            <a:ext cx="3709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maxBST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bsT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binary search tree (BST)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the maximum node value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8012" y="4241283"/>
            <a:ext cx="37098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635" y="4293535"/>
            <a:ext cx="8630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4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(empty right subtree)</a:t>
            </a:r>
            <a:endParaRPr lang="en-NZ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maxBST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(check right subtree)</a:t>
            </a:r>
          </a:p>
          <a:p>
            <a:pPr marL="342900" indent="-342900">
              <a:buAutoNum type="arabicPeriod"/>
            </a:pP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7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/>
      <p:bldP spid="14" grpId="0" uiExpand="1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12220</TotalTime>
  <Words>843</Words>
  <Application>Microsoft Office PowerPoint</Application>
  <PresentationFormat>Widescreen</PresentationFormat>
  <Paragraphs>214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Courier New</vt:lpstr>
      <vt:lpstr>Gill Sans MT</vt:lpstr>
      <vt:lpstr>Wingdings</vt:lpstr>
      <vt:lpstr>Wingdings 2</vt:lpstr>
      <vt:lpstr>Dividend</vt:lpstr>
      <vt:lpstr>Introduction to algorithms </vt:lpstr>
      <vt:lpstr>Difference between leaf and leaf-node</vt:lpstr>
      <vt:lpstr>homework</vt:lpstr>
      <vt:lpstr>delete leaf-nodes of a bt</vt:lpstr>
      <vt:lpstr>delete leaf-nodes of a bt</vt:lpstr>
      <vt:lpstr>delete leaf-nodes of a bt - trace</vt:lpstr>
      <vt:lpstr>Max node in a bt</vt:lpstr>
      <vt:lpstr>Maximum node in a binary tree – trace!!</vt:lpstr>
      <vt:lpstr>Maximum node in a bst</vt:lpstr>
      <vt:lpstr>Maximum node in a bst – trace!!</vt:lpstr>
      <vt:lpstr>Searching for a node in bst</vt:lpstr>
      <vt:lpstr>homework</vt:lpstr>
      <vt:lpstr>isBST??</vt:lpstr>
      <vt:lpstr>isBST??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285</cp:revision>
  <cp:lastPrinted>2020-03-13T05:36:27Z</cp:lastPrinted>
  <dcterms:created xsi:type="dcterms:W3CDTF">2020-03-10T06:29:02Z</dcterms:created>
  <dcterms:modified xsi:type="dcterms:W3CDTF">2021-11-22T02:23:12Z</dcterms:modified>
</cp:coreProperties>
</file>