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274" r:id="rId3"/>
    <p:sldId id="275" r:id="rId4"/>
    <p:sldId id="276" r:id="rId5"/>
    <p:sldId id="277" r:id="rId6"/>
    <p:sldId id="290" r:id="rId7"/>
    <p:sldId id="278" r:id="rId8"/>
    <p:sldId id="291" r:id="rId9"/>
    <p:sldId id="292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1D0"/>
    <a:srgbClr val="FF3300"/>
    <a:srgbClr val="000000"/>
    <a:srgbClr val="CCFF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</a:t>
            </a:r>
            <a:r>
              <a:rPr lang="en-NZ" sz="9600" dirty="0">
                <a:solidFill>
                  <a:srgbClr val="FF0000"/>
                </a:solidFill>
              </a:rPr>
              <a:t>9</a:t>
            </a:r>
            <a:r>
              <a:rPr lang="en-NZ" sz="96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w/c:29 </a:t>
            </a:r>
            <a:r>
              <a:rPr lang="en-NZ" sz="2400" smtClean="0">
                <a:solidFill>
                  <a:srgbClr val="FF0000"/>
                </a:solidFill>
              </a:rPr>
              <a:t>November </a:t>
            </a:r>
            <a:r>
              <a:rPr lang="en-NZ" sz="2400" smtClean="0">
                <a:solidFill>
                  <a:srgbClr val="FF0000"/>
                </a:solidFill>
              </a:rPr>
              <a:t>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Deleting a node from </a:t>
            </a:r>
            <a:r>
              <a:rPr lang="en-NZ" dirty="0" err="1" smtClean="0"/>
              <a:t>bst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1811378"/>
            <a:ext cx="1128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Delete node value 8.5; keeping balanced minimal BST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95453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62737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15106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2178" y="375339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67987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31635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02941" y="38187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51017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22327" y="4419598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-8" y="4362994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8031" y="440218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68732" y="505967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08962" y="5042260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167051" y="3104605"/>
            <a:ext cx="888275" cy="583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83233" y="2638693"/>
            <a:ext cx="0" cy="411480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139662" y="2634337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724513" y="310024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98055" y="3135082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53954" y="374903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329763" y="377080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814584" y="3779516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85890" y="381434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12793" y="4432661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05276" y="441524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61768" y="4358638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490980" y="439782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830508" y="5055323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inserting a new node onto a </a:t>
            </a:r>
            <a:r>
              <a:rPr lang="en-NZ" dirty="0" err="1" smtClean="0"/>
              <a:t>bst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1811378"/>
            <a:ext cx="1128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Insert node value 2.3; keeping balanced minimal BST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95453" y="2612567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01926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32224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1367" y="375339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7176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48753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0059" y="38187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0206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39445" y="4419598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181" y="4362994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5149" y="440218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07921" y="505967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917470" y="2638693"/>
            <a:ext cx="0" cy="411480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165788" y="2634337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85324" y="3100249"/>
            <a:ext cx="670557" cy="5486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rgbClr val="FFFF00"/>
                </a:solidFill>
              </a:rPr>
              <a:t>2.3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424181" y="3135082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4765" y="374903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90574" y="377080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840710" y="3779516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012016" y="381434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73604" y="4432661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31402" y="441524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22579" y="4371701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517106" y="4397829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791319" y="5055323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21834" y="494211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algorithm – </a:t>
            </a:r>
            <a:r>
              <a:rPr lang="en-NZ" cap="none" dirty="0" err="1" smtClean="0">
                <a:solidFill>
                  <a:srgbClr val="DF11D0"/>
                </a:solidFill>
              </a:rPr>
              <a:t>insert</a:t>
            </a:r>
            <a:r>
              <a:rPr lang="en-NZ" dirty="0" err="1" smtClean="0">
                <a:solidFill>
                  <a:srgbClr val="DF11D0"/>
                </a:solidFill>
              </a:rPr>
              <a:t>BST</a:t>
            </a:r>
            <a:r>
              <a:rPr lang="en-NZ" dirty="0" smtClean="0">
                <a:solidFill>
                  <a:srgbClr val="DF11D0"/>
                </a:solidFill>
              </a:rPr>
              <a:t>(</a:t>
            </a:r>
            <a:r>
              <a:rPr lang="en-NZ" cap="none" dirty="0" err="1" smtClean="0">
                <a:solidFill>
                  <a:srgbClr val="00B0F0"/>
                </a:solidFill>
              </a:rPr>
              <a:t>t,x</a:t>
            </a:r>
            <a:r>
              <a:rPr lang="en-NZ" dirty="0" smtClean="0">
                <a:solidFill>
                  <a:srgbClr val="DF11D0"/>
                </a:solidFill>
              </a:rPr>
              <a:t>)</a:t>
            </a:r>
            <a:endParaRPr lang="en-US" dirty="0">
              <a:solidFill>
                <a:srgbClr val="DF11D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599" y="2105303"/>
                <a:ext cx="11514909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en-US" sz="2000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GB" sz="2000" dirty="0" err="1" smtClean="0">
                    <a:solidFill>
                      <a:srgbClr val="DF11D0"/>
                    </a:solidFill>
                  </a:rPr>
                  <a:t>insertBST</a:t>
                </a:r>
                <a:r>
                  <a:rPr lang="en-GB" sz="2000" b="0" dirty="0" smtClean="0">
                    <a:solidFill>
                      <a:srgbClr val="DF11D0"/>
                    </a:solidFill>
                  </a:rPr>
                  <a:t>(</a:t>
                </a:r>
                <a:r>
                  <a:rPr lang="en-GB" sz="2000" dirty="0" err="1" smtClean="0">
                    <a:solidFill>
                      <a:srgbClr val="00B0F0"/>
                    </a:solidFill>
                  </a:rPr>
                  <a:t>t,x</a:t>
                </a:r>
                <a:r>
                  <a:rPr lang="en-GB" sz="2000" b="0" dirty="0" smtClean="0">
                    <a:solidFill>
                      <a:srgbClr val="DF11D0"/>
                    </a:solidFill>
                  </a:rPr>
                  <a:t>)</a:t>
                </a:r>
                <a:endParaRPr lang="en-GB" sz="2000" b="0" dirty="0">
                  <a:solidFill>
                    <a:srgbClr val="DF11D0"/>
                  </a:solidFill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  <a:ea typeface="Calibri" pitchFamily="34" charset="0"/>
                    <a:cs typeface="Calibri" pitchFamily="34" charset="0"/>
                  </a:rPr>
                  <a:t>Requires</a:t>
                </a:r>
                <a:r>
                  <a:rPr lang="en-GB" sz="2000" b="0" dirty="0">
                    <a:solidFill>
                      <a:srgbClr val="FF0000"/>
                    </a:solidFill>
                    <a:ea typeface="Calibri" pitchFamily="34" charset="0"/>
                    <a:cs typeface="Calibri" pitchFamily="34" charset="0"/>
                  </a:rPr>
                  <a:t>: </a:t>
                </a:r>
                <a:r>
                  <a:rPr lang="en-GB" sz="2000" b="0" dirty="0" smtClean="0">
                    <a:ea typeface="Calibri" pitchFamily="34" charset="0"/>
                    <a:cs typeface="Calibri" pitchFamily="34" charset="0"/>
                  </a:rPr>
                  <a:t>a </a:t>
                </a:r>
                <a:r>
                  <a:rPr lang="en-GB" sz="2000" b="0" dirty="0">
                    <a:ea typeface="Calibri" pitchFamily="34" charset="0"/>
                    <a:cs typeface="Calibri" pitchFamily="34" charset="0"/>
                  </a:rPr>
                  <a:t>Binary Search Tree </a:t>
                </a:r>
                <a:r>
                  <a:rPr lang="en-GB" sz="2000" b="0" dirty="0" smtClean="0">
                    <a:solidFill>
                      <a:srgbClr val="00B0F0"/>
                    </a:solidFill>
                    <a:ea typeface="Calibri" pitchFamily="34" charset="0"/>
                    <a:cs typeface="Calibri" pitchFamily="34" charset="0"/>
                  </a:rPr>
                  <a:t>t </a:t>
                </a:r>
                <a:r>
                  <a:rPr lang="en-GB" sz="2000" b="0" dirty="0" smtClean="0">
                    <a:ea typeface="Calibri" pitchFamily="34" charset="0"/>
                    <a:cs typeface="Calibri" pitchFamily="34" charset="0"/>
                  </a:rPr>
                  <a:t>and a node value </a:t>
                </a:r>
                <a:r>
                  <a:rPr lang="en-GB" sz="2000" b="0" dirty="0" smtClean="0">
                    <a:solidFill>
                      <a:srgbClr val="00B0F0"/>
                    </a:solidFill>
                    <a:ea typeface="Calibri" pitchFamily="34" charset="0"/>
                    <a:cs typeface="Calibri" pitchFamily="34" charset="0"/>
                  </a:rPr>
                  <a:t>x</a:t>
                </a:r>
                <a:endParaRPr lang="en-GB" sz="2000" b="0" dirty="0">
                  <a:solidFill>
                    <a:srgbClr val="00B0F0"/>
                  </a:solidFill>
                  <a:ea typeface="Calibri" pitchFamily="34" charset="0"/>
                  <a:cs typeface="Calibri" pitchFamily="34" charset="0"/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  <a:ea typeface="Calibri" pitchFamily="34" charset="0"/>
                    <a:cs typeface="Calibri" pitchFamily="34" charset="0"/>
                  </a:rPr>
                  <a:t>Returns</a:t>
                </a:r>
                <a:r>
                  <a:rPr lang="en-GB" sz="2000" b="0" dirty="0">
                    <a:solidFill>
                      <a:srgbClr val="FF0000"/>
                    </a:solidFill>
                    <a:ea typeface="Calibri" pitchFamily="34" charset="0"/>
                    <a:cs typeface="Calibri" pitchFamily="34" charset="0"/>
                  </a:rPr>
                  <a:t>:</a:t>
                </a:r>
                <a:r>
                  <a:rPr lang="en-GB" sz="2000" b="0" dirty="0">
                    <a:ea typeface="Calibri" pitchFamily="34" charset="0"/>
                    <a:cs typeface="Calibri" pitchFamily="34" charset="0"/>
                  </a:rPr>
                  <a:t> </a:t>
                </a:r>
                <a:r>
                  <a:rPr lang="en-GB" sz="2000" dirty="0" smtClean="0">
                    <a:ea typeface="Calibri" pitchFamily="34" charset="0"/>
                    <a:cs typeface="Calibri" pitchFamily="34" charset="0"/>
                  </a:rPr>
                  <a:t>a new </a:t>
                </a:r>
                <a:r>
                  <a:rPr lang="en-GB" sz="2000" b="1" u="sng" dirty="0" smtClean="0">
                    <a:ea typeface="Calibri" pitchFamily="34" charset="0"/>
                    <a:cs typeface="Calibri" pitchFamily="34" charset="0"/>
                  </a:rPr>
                  <a:t>BST</a:t>
                </a:r>
                <a:r>
                  <a:rPr lang="en-GB" sz="2000" dirty="0" smtClean="0">
                    <a:ea typeface="Calibri" pitchFamily="34" charset="0"/>
                    <a:cs typeface="Calibri" pitchFamily="34" charset="0"/>
                  </a:rPr>
                  <a:t> with extra node value </a:t>
                </a:r>
                <a:r>
                  <a:rPr lang="en-GB" sz="2000" dirty="0" smtClean="0">
                    <a:solidFill>
                      <a:srgbClr val="00B0F0"/>
                    </a:solidFill>
                    <a:ea typeface="Calibri" pitchFamily="34" charset="0"/>
                    <a:cs typeface="Calibri" pitchFamily="34" charset="0"/>
                  </a:rPr>
                  <a:t>x</a:t>
                </a:r>
              </a:p>
              <a:p>
                <a:endParaRPr lang="en-US" sz="2000" dirty="0">
                  <a:solidFill>
                    <a:srgbClr val="0000CC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if</a:t>
                </a:r>
                <a:r>
                  <a:rPr lang="en-US" sz="2000" dirty="0">
                    <a:solidFill>
                      <a:srgbClr val="0000CC"/>
                    </a:solidFill>
                  </a:rPr>
                  <a:t> </a:t>
                </a:r>
                <a:r>
                  <a:rPr lang="en-US" sz="2000" b="0" dirty="0" err="1" smtClean="0">
                    <a:solidFill>
                      <a:srgbClr val="00B050"/>
                    </a:solidFill>
                  </a:rPr>
                  <a:t>isLeaf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sz="2000" b="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then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return 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node(</a:t>
                </a:r>
                <a:r>
                  <a:rPr lang="en-US" sz="2000" b="0" dirty="0" err="1" smtClean="0">
                    <a:solidFill>
                      <a:srgbClr val="00B050"/>
                    </a:solidFill>
                  </a:rPr>
                  <a:t>leaf,</a:t>
                </a:r>
                <a:r>
                  <a:rPr lang="en-US" sz="2000" b="0" dirty="0" err="1" smtClean="0">
                    <a:solidFill>
                      <a:srgbClr val="00B0F0"/>
                    </a:solidFill>
                  </a:rPr>
                  <a:t>x</a:t>
                </a:r>
                <a:r>
                  <a:rPr lang="en-US" sz="2000" b="0" dirty="0" err="1" smtClean="0">
                    <a:solidFill>
                      <a:srgbClr val="00B050"/>
                    </a:solidFill>
                  </a:rPr>
                  <a:t>,leaf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)</a:t>
                </a:r>
                <a:endParaRPr lang="en-US" sz="20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else if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root(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) </a:t>
                </a:r>
                <a:r>
                  <a:rPr lang="en-US" sz="2000" dirty="0" smtClean="0"/>
                  <a:t>==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then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return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t</a:t>
                </a:r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else if 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root(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) </a:t>
                </a:r>
                <a:r>
                  <a:rPr lang="en-US" sz="2000" dirty="0" smtClean="0"/>
                  <a:t>&lt;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then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  return 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node(</a:t>
                </a:r>
                <a:r>
                  <a:rPr lang="en-US" sz="2000" dirty="0" err="1" smtClean="0">
                    <a:solidFill>
                      <a:srgbClr val="DF11D0"/>
                    </a:solidFill>
                  </a:rPr>
                  <a:t>insertBST</a:t>
                </a:r>
                <a:r>
                  <a:rPr lang="en-US" sz="2000" dirty="0" smtClean="0">
                    <a:solidFill>
                      <a:srgbClr val="DF11D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left(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sz="2000" dirty="0" smtClean="0">
                    <a:solidFill>
                      <a:srgbClr val="DF11D0"/>
                    </a:solidFill>
                  </a:rPr>
                  <a:t>,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DF11D0"/>
                    </a:solidFill>
                  </a:rPr>
                  <a:t>)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,root(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),right(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))</a:t>
                </a:r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else</a:t>
                </a:r>
                <a:r>
                  <a:rPr lang="en-US" sz="2000" dirty="0">
                    <a:solidFill>
                      <a:srgbClr val="0000CC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   return 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node(left(</a:t>
                </a:r>
                <a:r>
                  <a:rPr lang="en-US" sz="2000" b="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),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root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sz="2000" b="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),</a:t>
                </a:r>
                <a:r>
                  <a:rPr lang="en-US" sz="2000" b="0" dirty="0" err="1" smtClean="0">
                    <a:solidFill>
                      <a:srgbClr val="DF11D0"/>
                    </a:solidFill>
                  </a:rPr>
                  <a:t>insertBST</a:t>
                </a:r>
                <a:r>
                  <a:rPr lang="en-US" sz="2000" b="0" dirty="0" smtClean="0">
                    <a:solidFill>
                      <a:srgbClr val="DF11D0"/>
                    </a:solidFill>
                  </a:rPr>
                  <a:t>(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right(</a:t>
                </a:r>
                <a:r>
                  <a:rPr lang="en-US" sz="2000" b="0" dirty="0" smtClean="0">
                    <a:solidFill>
                      <a:srgbClr val="00B0F0"/>
                    </a:solidFill>
                  </a:rPr>
                  <a:t>t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sz="2000" b="0" dirty="0" smtClean="0">
                    <a:solidFill>
                      <a:srgbClr val="DF11D0"/>
                    </a:solidFill>
                  </a:rPr>
                  <a:t>,</a:t>
                </a:r>
                <a:r>
                  <a:rPr lang="en-US" sz="2000" b="0" dirty="0" smtClean="0">
                    <a:solidFill>
                      <a:srgbClr val="00B0F0"/>
                    </a:solidFill>
                  </a:rPr>
                  <a:t>x</a:t>
                </a:r>
                <a:r>
                  <a:rPr lang="en-US" sz="2000" b="0" dirty="0" smtClean="0">
                    <a:solidFill>
                      <a:srgbClr val="DF11D0"/>
                    </a:solidFill>
                  </a:rPr>
                  <a:t>)</a:t>
                </a:r>
                <a:r>
                  <a:rPr lang="en-US" sz="2000" b="0" dirty="0" smtClean="0">
                    <a:solidFill>
                      <a:srgbClr val="00B050"/>
                    </a:solidFill>
                  </a:rPr>
                  <a:t>)</a:t>
                </a:r>
                <a:endParaRPr lang="en-US" sz="2000" b="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2060"/>
                    </a:solidFill>
                  </a:rPr>
                  <a:t>end if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2105303"/>
                <a:ext cx="11514909" cy="4093428"/>
              </a:xfrm>
              <a:prstGeom prst="rect">
                <a:avLst/>
              </a:prstGeom>
              <a:blipFill>
                <a:blip r:embed="rId2"/>
                <a:stretch>
                  <a:fillRect l="-52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406640" y="1933297"/>
            <a:ext cx="224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002060"/>
                </a:solidFill>
              </a:rPr>
              <a:t>Question: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279" y="2690947"/>
            <a:ext cx="647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3300"/>
                </a:solidFill>
              </a:rPr>
              <a:t>Which of the insertion algorithms is faster?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2238" y="3487780"/>
            <a:ext cx="4689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DF11D0"/>
                </a:solidFill>
              </a:rPr>
              <a:t>Sorted Lists </a:t>
            </a:r>
            <a:r>
              <a:rPr lang="en-NZ" sz="4000" dirty="0" smtClean="0">
                <a:solidFill>
                  <a:srgbClr val="00B050"/>
                </a:solidFill>
              </a:rPr>
              <a:t>OR</a:t>
            </a:r>
            <a:r>
              <a:rPr lang="en-NZ" sz="4000" dirty="0" smtClean="0"/>
              <a:t> </a:t>
            </a:r>
            <a:r>
              <a:rPr lang="en-NZ" sz="4000" dirty="0" smtClean="0">
                <a:solidFill>
                  <a:srgbClr val="DF11D0"/>
                </a:solidFill>
              </a:rPr>
              <a:t>BST</a:t>
            </a:r>
            <a:r>
              <a:rPr lang="en-NZ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83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tree traversal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1415" y="1983533"/>
            <a:ext cx="5218232" cy="3894752"/>
            <a:chOff x="1177925" y="1239838"/>
            <a:chExt cx="6923088" cy="42735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419475" y="1773238"/>
              <a:ext cx="865188" cy="71913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70375" y="1773238"/>
              <a:ext cx="733425" cy="71913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36813" y="2924175"/>
              <a:ext cx="865187" cy="72072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87713" y="2924175"/>
              <a:ext cx="733425" cy="72072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46613" y="2924175"/>
              <a:ext cx="865187" cy="72072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97513" y="2924175"/>
              <a:ext cx="733425" cy="72072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737225" y="4076700"/>
              <a:ext cx="863600" cy="72072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88125" y="4076700"/>
              <a:ext cx="733425" cy="72072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4140200" y="1239838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 dirty="0">
                  <a:latin typeface="Arial" pitchFamily="34" charset="0"/>
                </a:rPr>
                <a:t>9</a:t>
              </a:r>
              <a:endParaRPr lang="zh-MO" altLang="en-US" sz="2400" b="1" dirty="0">
                <a:latin typeface="Arial" pitchFamily="34" charset="0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3132138" y="2492375"/>
              <a:ext cx="5222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6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2268538" y="3644900"/>
              <a:ext cx="2873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2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5080000" y="2492375"/>
              <a:ext cx="7842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12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7" name="TextBox 29"/>
            <p:cNvSpPr txBox="1">
              <a:spLocks noChangeArrowheads="1"/>
            </p:cNvSpPr>
            <p:nvPr/>
          </p:nvSpPr>
          <p:spPr bwMode="auto">
            <a:xfrm>
              <a:off x="4356100" y="3644900"/>
              <a:ext cx="723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10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6227763" y="3644900"/>
              <a:ext cx="865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15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5354638" y="4941888"/>
              <a:ext cx="10890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14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7164388" y="4941888"/>
              <a:ext cx="936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16</a:t>
              </a:r>
              <a:endParaRPr lang="zh-MO" altLang="en-US" sz="2400" b="1">
                <a:latin typeface="Arial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560513" y="4187825"/>
              <a:ext cx="865187" cy="71913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11413" y="4187825"/>
              <a:ext cx="733425" cy="71913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5"/>
            <p:cNvSpPr txBox="1">
              <a:spLocks noChangeArrowheads="1"/>
            </p:cNvSpPr>
            <p:nvPr/>
          </p:nvSpPr>
          <p:spPr bwMode="auto">
            <a:xfrm>
              <a:off x="1177925" y="5051425"/>
              <a:ext cx="5445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1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24" name="TextBox 36"/>
            <p:cNvSpPr txBox="1">
              <a:spLocks noChangeArrowheads="1"/>
            </p:cNvSpPr>
            <p:nvPr/>
          </p:nvSpPr>
          <p:spPr bwMode="auto">
            <a:xfrm>
              <a:off x="2987675" y="5051425"/>
              <a:ext cx="936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3</a:t>
              </a:r>
              <a:endParaRPr lang="zh-MO" altLang="en-US" sz="2400" b="1"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16135" y="2325189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 smtClean="0"/>
              <a:t>Preorder</a:t>
            </a:r>
            <a:r>
              <a:rPr lang="en-NZ" sz="3200" dirty="0" smtClean="0"/>
              <a:t> (NLR):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24842" y="3182987"/>
            <a:ext cx="309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 smtClean="0"/>
              <a:t>Postorder</a:t>
            </a:r>
            <a:r>
              <a:rPr lang="en-NZ" sz="3200" dirty="0" smtClean="0"/>
              <a:t> (LRN):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85801" y="3910157"/>
            <a:ext cx="268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 smtClean="0"/>
              <a:t>Inorder</a:t>
            </a:r>
            <a:r>
              <a:rPr lang="en-NZ" sz="3200" dirty="0" smtClean="0"/>
              <a:t> (LNR):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980422" y="3918853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FF0000"/>
                </a:solidFill>
              </a:rPr>
              <a:t>[1,2,3,6,9,10,12,14,15,16]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76066" y="3143787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70C0"/>
                </a:solidFill>
              </a:rPr>
              <a:t>[1,3,2,6,10,14,16,15,12,9]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4773" y="2342599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B050"/>
                </a:solidFill>
              </a:rPr>
              <a:t>[9,6,2,1,3,12,10,15,14,16]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Write an algorithm for </a:t>
            </a:r>
            <a:r>
              <a:rPr lang="en-NZ" dirty="0" err="1" smtClean="0">
                <a:solidFill>
                  <a:srgbClr val="FF0000"/>
                </a:solidFill>
              </a:rPr>
              <a:t>inorder</a:t>
            </a:r>
            <a:r>
              <a:rPr lang="en-NZ" dirty="0" smtClean="0"/>
              <a:t> traversal of a </a:t>
            </a:r>
            <a:r>
              <a:rPr lang="en-NZ" dirty="0" err="1" smtClean="0"/>
              <a:t>bst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108" y="19745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Algorithm: </a:t>
            </a:r>
            <a:r>
              <a:rPr lang="en-GB" altLang="en-US" dirty="0" err="1" smtClean="0">
                <a:solidFill>
                  <a:srgbClr val="DF11D0"/>
                </a:solidFill>
              </a:rPr>
              <a:t>inOrder</a:t>
            </a:r>
            <a:r>
              <a:rPr lang="en-GB" dirty="0" smtClean="0">
                <a:solidFill>
                  <a:srgbClr val="DF11D0"/>
                </a:solidFill>
              </a:rPr>
              <a:t>(</a:t>
            </a:r>
            <a:r>
              <a:rPr lang="en-GB" dirty="0" smtClean="0">
                <a:solidFill>
                  <a:srgbClr val="00B0F0"/>
                </a:solidFill>
              </a:rPr>
              <a:t>t</a:t>
            </a:r>
            <a:r>
              <a:rPr lang="en-GB" dirty="0" smtClean="0">
                <a:solidFill>
                  <a:srgbClr val="DF11D0"/>
                </a:solidFill>
              </a:rPr>
              <a:t>)</a:t>
            </a:r>
            <a:endParaRPr lang="en-GB" dirty="0">
              <a:solidFill>
                <a:srgbClr val="DF11D0"/>
              </a:solidFill>
            </a:endParaRPr>
          </a:p>
          <a:p>
            <a:r>
              <a:rPr lang="en-GB" dirty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Requires: </a:t>
            </a:r>
            <a:r>
              <a:rPr lang="en-GB" dirty="0">
                <a:ea typeface="Calibri" pitchFamily="34" charset="0"/>
                <a:cs typeface="Calibri" pitchFamily="34" charset="0"/>
              </a:rPr>
              <a:t>a Binary Search Tree </a:t>
            </a:r>
            <a:r>
              <a:rPr lang="en-GB" dirty="0">
                <a:solidFill>
                  <a:srgbClr val="00B0F0"/>
                </a:solidFill>
                <a:ea typeface="Calibri" pitchFamily="34" charset="0"/>
                <a:cs typeface="Calibri" pitchFamily="34" charset="0"/>
              </a:rPr>
              <a:t>t </a:t>
            </a:r>
          </a:p>
          <a:p>
            <a:r>
              <a:rPr lang="en-GB" dirty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Returns:</a:t>
            </a:r>
            <a:r>
              <a:rPr lang="en-GB" dirty="0">
                <a:ea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ea typeface="Calibri" pitchFamily="34" charset="0"/>
                <a:cs typeface="Calibri" pitchFamily="34" charset="0"/>
              </a:rPr>
              <a:t>a </a:t>
            </a:r>
            <a:r>
              <a:rPr lang="en-GB" b="1" u="sng" dirty="0" smtClean="0">
                <a:ea typeface="Calibri" pitchFamily="34" charset="0"/>
                <a:cs typeface="Calibri" pitchFamily="34" charset="0"/>
              </a:rPr>
              <a:t>sorted list </a:t>
            </a:r>
            <a:r>
              <a:rPr lang="en-GB" dirty="0" smtClean="0">
                <a:ea typeface="Calibri" pitchFamily="34" charset="0"/>
                <a:cs typeface="Calibri" pitchFamily="34" charset="0"/>
              </a:rPr>
              <a:t>of BST’s node values</a:t>
            </a:r>
            <a:endParaRPr lang="en-GB" dirty="0">
              <a:solidFill>
                <a:srgbClr val="00B0F0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1977" y="1907172"/>
            <a:ext cx="478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FFC000"/>
                </a:solidFill>
              </a:rPr>
              <a:t>TWO OPTIONS: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5691" y="2704006"/>
            <a:ext cx="706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Z" sz="3200" dirty="0" smtClean="0"/>
              <a:t>Obtain node values in </a:t>
            </a:r>
          </a:p>
          <a:p>
            <a:r>
              <a:rPr lang="en-NZ" sz="3200" dirty="0" smtClean="0">
                <a:solidFill>
                  <a:srgbClr val="FF0000"/>
                </a:solidFill>
              </a:rPr>
              <a:t>	any order </a:t>
            </a:r>
            <a:r>
              <a:rPr lang="en-NZ" sz="3200" dirty="0" smtClean="0">
                <a:solidFill>
                  <a:srgbClr val="00B050"/>
                </a:solidFill>
              </a:rPr>
              <a:t>(e.g. Breadth first) </a:t>
            </a:r>
            <a:r>
              <a:rPr lang="en-NZ" sz="3200" dirty="0" smtClean="0"/>
              <a:t>and </a:t>
            </a:r>
          </a:p>
          <a:p>
            <a:r>
              <a:rPr lang="en-NZ" sz="3200" dirty="0"/>
              <a:t>	</a:t>
            </a:r>
            <a:r>
              <a:rPr lang="en-NZ" sz="3200" dirty="0" smtClean="0"/>
              <a:t>put in a list; then apply </a:t>
            </a:r>
            <a:r>
              <a:rPr lang="en-NZ" sz="3200" dirty="0" smtClean="0">
                <a:solidFill>
                  <a:srgbClr val="7030A0"/>
                </a:solidFill>
              </a:rPr>
              <a:t>merge-sort.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5691" y="4502328"/>
            <a:ext cx="74763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 smtClean="0"/>
              <a:t>2.	Obtain node values in </a:t>
            </a:r>
          </a:p>
          <a:p>
            <a:r>
              <a:rPr lang="en-NZ" sz="3200" dirty="0" smtClean="0">
                <a:solidFill>
                  <a:srgbClr val="FF0000"/>
                </a:solidFill>
              </a:rPr>
              <a:t>	the right order </a:t>
            </a:r>
            <a:r>
              <a:rPr lang="en-NZ" sz="3200" dirty="0" smtClean="0">
                <a:solidFill>
                  <a:srgbClr val="00B050"/>
                </a:solidFill>
              </a:rPr>
              <a:t>(e.g. LNR) </a:t>
            </a:r>
            <a:r>
              <a:rPr lang="en-NZ" sz="3200" dirty="0" smtClean="0"/>
              <a:t>and </a:t>
            </a:r>
          </a:p>
          <a:p>
            <a:r>
              <a:rPr lang="en-NZ" sz="3200" dirty="0"/>
              <a:t>	</a:t>
            </a:r>
            <a:r>
              <a:rPr lang="en-NZ" sz="3200" dirty="0" smtClean="0"/>
              <a:t>put in smaller sorted lists; then apply 	</a:t>
            </a:r>
            <a:r>
              <a:rPr lang="en-NZ" sz="3200" dirty="0" smtClean="0">
                <a:solidFill>
                  <a:srgbClr val="7030A0"/>
                </a:solidFill>
              </a:rPr>
              <a:t>merge </a:t>
            </a:r>
            <a:r>
              <a:rPr lang="en-NZ" sz="3200" dirty="0" smtClean="0">
                <a:solidFill>
                  <a:srgbClr val="000000"/>
                </a:solidFill>
              </a:rPr>
              <a:t>OR</a:t>
            </a:r>
            <a:r>
              <a:rPr lang="en-NZ" sz="3200" dirty="0" smtClean="0">
                <a:solidFill>
                  <a:srgbClr val="7030A0"/>
                </a:solidFill>
              </a:rPr>
              <a:t> </a:t>
            </a:r>
            <a:r>
              <a:rPr lang="en-NZ" sz="3200" dirty="0" err="1" smtClean="0">
                <a:solidFill>
                  <a:srgbClr val="7030A0"/>
                </a:solidFill>
              </a:rPr>
              <a:t>concLists</a:t>
            </a:r>
            <a:r>
              <a:rPr lang="en-NZ" sz="3200" dirty="0" smtClean="0">
                <a:solidFill>
                  <a:srgbClr val="7030A0"/>
                </a:solidFill>
              </a:rPr>
              <a:t> </a:t>
            </a:r>
            <a:r>
              <a:rPr lang="en-NZ" sz="3200" dirty="0" smtClean="0">
                <a:solidFill>
                  <a:srgbClr val="0070C0"/>
                </a:solidFill>
              </a:rPr>
              <a:t>(from 	CW3).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Option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108" y="19353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Algorithm: </a:t>
            </a:r>
            <a:r>
              <a:rPr lang="en-GB" altLang="en-US" dirty="0" err="1" smtClean="0">
                <a:solidFill>
                  <a:srgbClr val="DF11D0"/>
                </a:solidFill>
              </a:rPr>
              <a:t>inOrder</a:t>
            </a:r>
            <a:r>
              <a:rPr lang="en-GB" dirty="0" smtClean="0">
                <a:solidFill>
                  <a:srgbClr val="DF11D0"/>
                </a:solidFill>
              </a:rPr>
              <a:t>(</a:t>
            </a:r>
            <a:r>
              <a:rPr lang="en-GB" dirty="0" smtClean="0">
                <a:solidFill>
                  <a:srgbClr val="00B0F0"/>
                </a:solidFill>
              </a:rPr>
              <a:t>t</a:t>
            </a:r>
            <a:r>
              <a:rPr lang="en-GB" dirty="0" smtClean="0">
                <a:solidFill>
                  <a:srgbClr val="DF11D0"/>
                </a:solidFill>
              </a:rPr>
              <a:t>)</a:t>
            </a:r>
            <a:endParaRPr lang="en-GB" dirty="0">
              <a:solidFill>
                <a:srgbClr val="DF11D0"/>
              </a:solidFill>
            </a:endParaRPr>
          </a:p>
          <a:p>
            <a:r>
              <a:rPr lang="en-GB" dirty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Requires: </a:t>
            </a:r>
            <a:r>
              <a:rPr lang="en-GB" dirty="0">
                <a:ea typeface="Calibri" pitchFamily="34" charset="0"/>
                <a:cs typeface="Calibri" pitchFamily="34" charset="0"/>
              </a:rPr>
              <a:t>a Binary Search Tree </a:t>
            </a:r>
            <a:r>
              <a:rPr lang="en-GB" dirty="0">
                <a:solidFill>
                  <a:srgbClr val="00B0F0"/>
                </a:solidFill>
                <a:ea typeface="Calibri" pitchFamily="34" charset="0"/>
                <a:cs typeface="Calibri" pitchFamily="34" charset="0"/>
              </a:rPr>
              <a:t>t </a:t>
            </a:r>
          </a:p>
          <a:p>
            <a:r>
              <a:rPr lang="en-GB" dirty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Returns:</a:t>
            </a:r>
            <a:r>
              <a:rPr lang="en-GB" dirty="0">
                <a:ea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ea typeface="Calibri" pitchFamily="34" charset="0"/>
                <a:cs typeface="Calibri" pitchFamily="34" charset="0"/>
              </a:rPr>
              <a:t>a </a:t>
            </a:r>
            <a:r>
              <a:rPr lang="en-GB" b="1" u="sng" dirty="0" smtClean="0">
                <a:ea typeface="Calibri" pitchFamily="34" charset="0"/>
                <a:cs typeface="Calibri" pitchFamily="34" charset="0"/>
              </a:rPr>
              <a:t>sorted list </a:t>
            </a:r>
            <a:r>
              <a:rPr lang="en-GB" dirty="0" smtClean="0">
                <a:ea typeface="Calibri" pitchFamily="34" charset="0"/>
                <a:cs typeface="Calibri" pitchFamily="34" charset="0"/>
              </a:rPr>
              <a:t>of BST’s node values</a:t>
            </a:r>
            <a:endParaRPr lang="en-GB" dirty="0">
              <a:solidFill>
                <a:srgbClr val="00B0F0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570" y="3213463"/>
            <a:ext cx="991111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800" dirty="0" smtClean="0"/>
              <a:t>if </a:t>
            </a:r>
            <a:r>
              <a:rPr lang="en-NZ" sz="2800" dirty="0" err="1" smtClean="0">
                <a:solidFill>
                  <a:srgbClr val="00B050"/>
                </a:solidFill>
              </a:rPr>
              <a:t>isLeaf</a:t>
            </a:r>
            <a:r>
              <a:rPr lang="en-NZ" sz="2800" dirty="0" smtClean="0">
                <a:solidFill>
                  <a:srgbClr val="00B050"/>
                </a:solidFill>
              </a:rPr>
              <a:t>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</a:t>
            </a:r>
            <a:r>
              <a:rPr lang="en-NZ" sz="2800" dirty="0" smtClean="0"/>
              <a:t> then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NZ" sz="2800" dirty="0"/>
              <a:t> </a:t>
            </a:r>
            <a:r>
              <a:rPr lang="en-NZ" sz="2800" dirty="0" smtClean="0"/>
              <a:t>	return </a:t>
            </a:r>
            <a:r>
              <a:rPr lang="en-NZ" sz="2800" dirty="0" smtClean="0">
                <a:solidFill>
                  <a:srgbClr val="00B0F0"/>
                </a:solidFill>
              </a:rPr>
              <a:t>Nil</a:t>
            </a:r>
          </a:p>
          <a:p>
            <a:pPr marL="342900" indent="-342900">
              <a:buAutoNum type="arabicPeriod"/>
            </a:pPr>
            <a:r>
              <a:rPr lang="en-NZ" sz="2800" dirty="0" smtClean="0"/>
              <a:t>else</a:t>
            </a:r>
          </a:p>
          <a:p>
            <a:pPr marL="342900" indent="-342900">
              <a:buAutoNum type="arabicPeriod"/>
            </a:pPr>
            <a:r>
              <a:rPr lang="en-NZ" sz="2800" dirty="0" smtClean="0"/>
              <a:t> 	Let </a:t>
            </a:r>
            <a:r>
              <a:rPr lang="en-NZ" sz="2800" dirty="0" smtClean="0">
                <a:solidFill>
                  <a:srgbClr val="FF3300"/>
                </a:solidFill>
              </a:rPr>
              <a:t>L</a:t>
            </a:r>
            <a:r>
              <a:rPr lang="en-NZ" sz="2800" dirty="0" smtClean="0"/>
              <a:t>=</a:t>
            </a:r>
            <a:r>
              <a:rPr lang="en-NZ" sz="2800" dirty="0" smtClean="0">
                <a:solidFill>
                  <a:srgbClr val="00B0F0"/>
                </a:solidFill>
              </a:rPr>
              <a:t>cons(</a:t>
            </a:r>
            <a:r>
              <a:rPr lang="en-NZ" sz="2800" dirty="0" smtClean="0">
                <a:solidFill>
                  <a:srgbClr val="00B050"/>
                </a:solidFill>
              </a:rPr>
              <a:t>root(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),</a:t>
            </a:r>
            <a:r>
              <a:rPr lang="en-NZ" sz="2800" dirty="0" err="1" smtClean="0">
                <a:solidFill>
                  <a:srgbClr val="7030A0"/>
                </a:solidFill>
              </a:rPr>
              <a:t>concLists</a:t>
            </a:r>
            <a:r>
              <a:rPr lang="en-NZ" sz="2800" dirty="0" smtClean="0">
                <a:solidFill>
                  <a:srgbClr val="7030A0"/>
                </a:solidFill>
              </a:rPr>
              <a:t>(</a:t>
            </a:r>
            <a:r>
              <a:rPr lang="en-NZ" sz="2800" dirty="0" err="1" smtClean="0">
                <a:solidFill>
                  <a:srgbClr val="DF11D0"/>
                </a:solidFill>
              </a:rPr>
              <a:t>inOrder</a:t>
            </a:r>
            <a:r>
              <a:rPr lang="en-NZ" sz="2800" dirty="0" smtClean="0">
                <a:solidFill>
                  <a:srgbClr val="DF11D0"/>
                </a:solidFill>
              </a:rPr>
              <a:t>(</a:t>
            </a:r>
            <a:r>
              <a:rPr lang="en-NZ" sz="2800" dirty="0" smtClean="0">
                <a:solidFill>
                  <a:srgbClr val="00B050"/>
                </a:solidFill>
              </a:rPr>
              <a:t>left(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</a:t>
            </a:r>
            <a:r>
              <a:rPr lang="en-NZ" sz="2800" dirty="0" smtClean="0">
                <a:solidFill>
                  <a:srgbClr val="DF11D0"/>
                </a:solidFill>
              </a:rPr>
              <a:t>)</a:t>
            </a:r>
            <a:r>
              <a:rPr lang="en-NZ" sz="2800" dirty="0" smtClean="0">
                <a:solidFill>
                  <a:srgbClr val="00B050"/>
                </a:solidFill>
              </a:rPr>
              <a:t>,</a:t>
            </a:r>
            <a:r>
              <a:rPr lang="en-NZ" sz="2800" dirty="0" err="1" smtClean="0">
                <a:solidFill>
                  <a:srgbClr val="DF11D0"/>
                </a:solidFill>
              </a:rPr>
              <a:t>inOrder</a:t>
            </a:r>
            <a:r>
              <a:rPr lang="en-NZ" sz="2800" dirty="0" smtClean="0">
                <a:solidFill>
                  <a:srgbClr val="DF11D0"/>
                </a:solidFill>
              </a:rPr>
              <a:t>(</a:t>
            </a:r>
            <a:r>
              <a:rPr lang="en-NZ" sz="2800" dirty="0" smtClean="0">
                <a:solidFill>
                  <a:srgbClr val="00B050"/>
                </a:solidFill>
              </a:rPr>
              <a:t>right(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</a:t>
            </a:r>
            <a:r>
              <a:rPr lang="en-NZ" sz="2800" dirty="0" smtClean="0">
                <a:solidFill>
                  <a:srgbClr val="DF11D0"/>
                </a:solidFill>
              </a:rPr>
              <a:t>)</a:t>
            </a:r>
            <a:r>
              <a:rPr lang="en-NZ" sz="2800" dirty="0" smtClean="0">
                <a:solidFill>
                  <a:srgbClr val="7030A0"/>
                </a:solidFill>
              </a:rPr>
              <a:t>)</a:t>
            </a:r>
            <a:r>
              <a:rPr lang="en-NZ" sz="2800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NZ" sz="2800" dirty="0"/>
              <a:t> </a:t>
            </a:r>
            <a:r>
              <a:rPr lang="en-NZ" sz="2800" dirty="0" smtClean="0"/>
              <a:t>	return </a:t>
            </a:r>
            <a:r>
              <a:rPr lang="en-NZ" sz="2800" dirty="0" err="1" smtClean="0">
                <a:solidFill>
                  <a:srgbClr val="7030A0"/>
                </a:solidFill>
              </a:rPr>
              <a:t>mergeSort</a:t>
            </a:r>
            <a:r>
              <a:rPr lang="en-NZ" sz="2800" dirty="0" smtClean="0">
                <a:solidFill>
                  <a:srgbClr val="7030A0"/>
                </a:solidFill>
              </a:rPr>
              <a:t>(</a:t>
            </a:r>
            <a:r>
              <a:rPr lang="en-NZ" sz="2800" dirty="0" smtClean="0">
                <a:solidFill>
                  <a:srgbClr val="FF3300"/>
                </a:solidFill>
              </a:rPr>
              <a:t>L</a:t>
            </a:r>
            <a:r>
              <a:rPr lang="en-NZ" sz="2800" dirty="0" smtClean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NZ" sz="2800" dirty="0" err="1" smtClean="0"/>
              <a:t>endif</a:t>
            </a:r>
            <a:endParaRPr lang="en-NZ" sz="2800" dirty="0" smtClean="0"/>
          </a:p>
          <a:p>
            <a:pPr marL="342900" indent="-342900">
              <a:buAutoNum type="arabicPeriod"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5286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Option 1 – trace!!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32394" y="1923005"/>
            <a:ext cx="2106807" cy="2120573"/>
            <a:chOff x="2268536" y="1239838"/>
            <a:chExt cx="3442623" cy="3074378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420041" y="1773275"/>
              <a:ext cx="864147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69613" y="1773275"/>
              <a:ext cx="735045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37204" y="2925014"/>
              <a:ext cx="864147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86775" y="2925014"/>
              <a:ext cx="735045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4140200" y="1239838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9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3132138" y="2431678"/>
              <a:ext cx="52228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6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2268536" y="3644900"/>
              <a:ext cx="297768" cy="6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 dirty="0">
                  <a:latin typeface="Arial" pitchFamily="34" charset="0"/>
                </a:rPr>
                <a:t>2</a:t>
              </a:r>
              <a:endParaRPr lang="zh-MO" altLang="en-US" sz="2400" b="1" dirty="0">
                <a:latin typeface="Arial" pitchFamily="34" charset="0"/>
              </a:endParaRPr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3654425" y="3644900"/>
              <a:ext cx="6302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7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7" name="TextBox 28"/>
            <p:cNvSpPr txBox="1">
              <a:spLocks noChangeArrowheads="1"/>
            </p:cNvSpPr>
            <p:nvPr/>
          </p:nvSpPr>
          <p:spPr bwMode="auto">
            <a:xfrm>
              <a:off x="4577746" y="2377880"/>
              <a:ext cx="1133413" cy="6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 dirty="0">
                  <a:latin typeface="Arial" pitchFamily="34" charset="0"/>
                </a:rPr>
                <a:t>12</a:t>
              </a:r>
              <a:endParaRPr lang="zh-MO" altLang="en-US" sz="2400" b="1" dirty="0">
                <a:latin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0625" y="4545880"/>
            <a:ext cx="72653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 smtClean="0"/>
              <a:t>if </a:t>
            </a:r>
            <a:r>
              <a:rPr lang="en-NZ" sz="2000" dirty="0" err="1" smtClean="0">
                <a:solidFill>
                  <a:srgbClr val="00B050"/>
                </a:solidFill>
              </a:rPr>
              <a:t>isLeaf</a:t>
            </a:r>
            <a:r>
              <a:rPr lang="en-NZ" sz="2000" dirty="0" smtClean="0">
                <a:solidFill>
                  <a:srgbClr val="00B050"/>
                </a:solidFill>
              </a:rPr>
              <a:t>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</a:t>
            </a:r>
            <a:r>
              <a:rPr lang="en-NZ" sz="2000" dirty="0" smtClean="0"/>
              <a:t> then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NZ" sz="2000" dirty="0"/>
              <a:t> </a:t>
            </a:r>
            <a:r>
              <a:rPr lang="en-NZ" sz="2000" dirty="0" smtClean="0"/>
              <a:t>	return </a:t>
            </a:r>
            <a:r>
              <a:rPr lang="en-NZ" sz="2000" dirty="0" smtClean="0">
                <a:solidFill>
                  <a:srgbClr val="00B0F0"/>
                </a:solidFill>
              </a:rPr>
              <a:t>Nil</a:t>
            </a:r>
          </a:p>
          <a:p>
            <a:pPr marL="342900" indent="-342900">
              <a:buAutoNum type="arabicPeriod"/>
            </a:pPr>
            <a:r>
              <a:rPr lang="en-NZ" sz="2000" dirty="0" smtClean="0"/>
              <a:t>else</a:t>
            </a:r>
          </a:p>
          <a:p>
            <a:pPr marL="342900" indent="-342900">
              <a:buAutoNum type="arabicPeriod"/>
            </a:pPr>
            <a:r>
              <a:rPr lang="en-NZ" sz="2000" dirty="0" smtClean="0"/>
              <a:t> 	Let </a:t>
            </a:r>
            <a:r>
              <a:rPr lang="en-NZ" sz="2000" dirty="0" smtClean="0">
                <a:solidFill>
                  <a:srgbClr val="FF3300"/>
                </a:solidFill>
              </a:rPr>
              <a:t>L</a:t>
            </a:r>
            <a:r>
              <a:rPr lang="en-NZ" sz="2000" dirty="0" smtClean="0"/>
              <a:t>=</a:t>
            </a:r>
            <a:r>
              <a:rPr lang="en-NZ" sz="2000" dirty="0" smtClean="0">
                <a:solidFill>
                  <a:srgbClr val="00B0F0"/>
                </a:solidFill>
              </a:rPr>
              <a:t>cons(</a:t>
            </a:r>
            <a:r>
              <a:rPr lang="en-NZ" sz="2000" dirty="0" smtClean="0">
                <a:solidFill>
                  <a:srgbClr val="00B050"/>
                </a:solidFill>
              </a:rPr>
              <a:t>root(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),</a:t>
            </a:r>
            <a:r>
              <a:rPr lang="en-NZ" sz="2000" dirty="0" err="1" smtClean="0">
                <a:solidFill>
                  <a:srgbClr val="7030A0"/>
                </a:solidFill>
              </a:rPr>
              <a:t>concLists</a:t>
            </a:r>
            <a:r>
              <a:rPr lang="en-NZ" sz="2000" dirty="0" smtClean="0">
                <a:solidFill>
                  <a:srgbClr val="7030A0"/>
                </a:solidFill>
              </a:rPr>
              <a:t>(</a:t>
            </a:r>
            <a:r>
              <a:rPr lang="en-NZ" sz="2000" dirty="0" err="1" smtClean="0">
                <a:solidFill>
                  <a:srgbClr val="DF11D0"/>
                </a:solidFill>
              </a:rPr>
              <a:t>inOrder</a:t>
            </a:r>
            <a:r>
              <a:rPr lang="en-NZ" sz="2000" dirty="0" smtClean="0">
                <a:solidFill>
                  <a:srgbClr val="DF11D0"/>
                </a:solidFill>
              </a:rPr>
              <a:t>(</a:t>
            </a:r>
            <a:r>
              <a:rPr lang="en-NZ" sz="2000" dirty="0" smtClean="0">
                <a:solidFill>
                  <a:srgbClr val="00B050"/>
                </a:solidFill>
              </a:rPr>
              <a:t>left(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</a:t>
            </a:r>
            <a:r>
              <a:rPr lang="en-NZ" sz="2000" dirty="0" smtClean="0">
                <a:solidFill>
                  <a:srgbClr val="DF11D0"/>
                </a:solidFill>
              </a:rPr>
              <a:t>)</a:t>
            </a:r>
            <a:r>
              <a:rPr lang="en-NZ" sz="2000" dirty="0" smtClean="0">
                <a:solidFill>
                  <a:srgbClr val="00B050"/>
                </a:solidFill>
              </a:rPr>
              <a:t>,</a:t>
            </a:r>
            <a:r>
              <a:rPr lang="en-NZ" sz="2000" dirty="0" err="1" smtClean="0">
                <a:solidFill>
                  <a:srgbClr val="DF11D0"/>
                </a:solidFill>
              </a:rPr>
              <a:t>inOrder</a:t>
            </a:r>
            <a:r>
              <a:rPr lang="en-NZ" sz="2000" dirty="0" smtClean="0">
                <a:solidFill>
                  <a:srgbClr val="DF11D0"/>
                </a:solidFill>
              </a:rPr>
              <a:t>(</a:t>
            </a:r>
            <a:r>
              <a:rPr lang="en-NZ" sz="2000" dirty="0" smtClean="0">
                <a:solidFill>
                  <a:srgbClr val="00B050"/>
                </a:solidFill>
              </a:rPr>
              <a:t>right(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</a:t>
            </a:r>
            <a:r>
              <a:rPr lang="en-NZ" sz="2000" dirty="0" smtClean="0">
                <a:solidFill>
                  <a:srgbClr val="DF11D0"/>
                </a:solidFill>
              </a:rPr>
              <a:t>)</a:t>
            </a:r>
            <a:r>
              <a:rPr lang="en-NZ" sz="2000" dirty="0" smtClean="0">
                <a:solidFill>
                  <a:srgbClr val="7030A0"/>
                </a:solidFill>
              </a:rPr>
              <a:t>)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NZ" sz="2000" dirty="0"/>
              <a:t> </a:t>
            </a:r>
            <a:r>
              <a:rPr lang="en-NZ" sz="2000" dirty="0" smtClean="0"/>
              <a:t>	return </a:t>
            </a:r>
            <a:r>
              <a:rPr lang="en-NZ" sz="2000" dirty="0" err="1" smtClean="0">
                <a:solidFill>
                  <a:srgbClr val="7030A0"/>
                </a:solidFill>
              </a:rPr>
              <a:t>mergeSort</a:t>
            </a:r>
            <a:r>
              <a:rPr lang="en-NZ" sz="2000" dirty="0" smtClean="0">
                <a:solidFill>
                  <a:srgbClr val="7030A0"/>
                </a:solidFill>
              </a:rPr>
              <a:t>(</a:t>
            </a:r>
            <a:r>
              <a:rPr lang="en-NZ" sz="2000" dirty="0" smtClean="0">
                <a:solidFill>
                  <a:srgbClr val="FF3300"/>
                </a:solidFill>
              </a:rPr>
              <a:t>L</a:t>
            </a:r>
            <a:r>
              <a:rPr lang="en-NZ" sz="2000" dirty="0" smtClean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NZ" sz="2000" dirty="0" err="1" smtClean="0"/>
              <a:t>endif</a:t>
            </a:r>
            <a:endParaRPr lang="en-NZ" sz="2000" dirty="0" smtClean="0"/>
          </a:p>
          <a:p>
            <a:pPr marL="342900" indent="-342900">
              <a:buAutoNum type="arabicPeriod"/>
            </a:pPr>
            <a:endParaRPr lang="en-NZ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8331" y="1874790"/>
            <a:ext cx="7239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3300"/>
                </a:solidFill>
              </a:rPr>
              <a:t>L</a:t>
            </a:r>
            <a:r>
              <a:rPr lang="en-NZ" dirty="0" smtClean="0"/>
              <a:t>=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 smtClean="0">
                <a:solidFill>
                  <a:srgbClr val="00B050"/>
                </a:solidFill>
              </a:rPr>
              <a:t>9,</a:t>
            </a:r>
            <a:r>
              <a:rPr lang="en-NZ" dirty="0" smtClean="0">
                <a:solidFill>
                  <a:srgbClr val="7030A0"/>
                </a:solidFill>
              </a:rPr>
              <a:t>concLists(</a:t>
            </a:r>
            <a:r>
              <a:rPr lang="en-NZ" sz="3200" dirty="0" err="1" smtClean="0">
                <a:solidFill>
                  <a:srgbClr val="DF11D0"/>
                </a:solidFill>
              </a:rPr>
              <a:t>inOrder</a:t>
            </a:r>
            <a:r>
              <a:rPr lang="en-NZ" sz="3200" dirty="0" smtClean="0">
                <a:solidFill>
                  <a:srgbClr val="DF11D0"/>
                </a:solidFill>
              </a:rPr>
              <a:t>( </a:t>
            </a:r>
            <a:r>
              <a:rPr lang="en-NZ" sz="3200" dirty="0" smtClean="0">
                <a:solidFill>
                  <a:srgbClr val="00B050"/>
                </a:solidFill>
              </a:rPr>
              <a:t>        </a:t>
            </a:r>
            <a:r>
              <a:rPr lang="en-NZ" sz="3200" dirty="0" smtClean="0">
                <a:solidFill>
                  <a:srgbClr val="DF11D0"/>
                </a:solidFill>
              </a:rPr>
              <a:t>)</a:t>
            </a:r>
            <a:r>
              <a:rPr lang="en-NZ" sz="3200" dirty="0" smtClean="0">
                <a:solidFill>
                  <a:srgbClr val="00B050"/>
                </a:solidFill>
              </a:rPr>
              <a:t>,</a:t>
            </a:r>
            <a:r>
              <a:rPr lang="en-NZ" sz="3200" dirty="0" err="1" smtClean="0">
                <a:solidFill>
                  <a:srgbClr val="DF11D0"/>
                </a:solidFill>
              </a:rPr>
              <a:t>inOrder</a:t>
            </a:r>
            <a:r>
              <a:rPr lang="en-NZ" sz="3200" dirty="0" smtClean="0">
                <a:solidFill>
                  <a:srgbClr val="DF11D0"/>
                </a:solidFill>
              </a:rPr>
              <a:t>(      )</a:t>
            </a:r>
            <a:r>
              <a:rPr lang="en-NZ" dirty="0" smtClean="0">
                <a:solidFill>
                  <a:srgbClr val="7030A0"/>
                </a:solidFill>
              </a:rPr>
              <a:t>)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>
              <a:solidFill>
                <a:srgbClr val="00B0F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6405061" y="2009855"/>
            <a:ext cx="528838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6924979" y="2009855"/>
            <a:ext cx="449831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830345" y="1669573"/>
            <a:ext cx="319627" cy="3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MO" sz="2400" b="1" dirty="0">
                <a:latin typeface="Arial" pitchFamily="34" charset="0"/>
              </a:rPr>
              <a:t>6</a:t>
            </a:r>
            <a:endParaRPr lang="zh-MO" altLang="en-US" sz="2400" b="1" dirty="0">
              <a:latin typeface="Arial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01840" y="2506401"/>
            <a:ext cx="182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MO" sz="2400" b="1" dirty="0">
                <a:latin typeface="Arial" pitchFamily="34" charset="0"/>
              </a:rPr>
              <a:t>2</a:t>
            </a:r>
            <a:endParaRPr lang="zh-MO" altLang="en-US" sz="2400" b="1" dirty="0">
              <a:latin typeface="Arial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49973" y="2506401"/>
            <a:ext cx="385691" cy="3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MO" sz="2400" b="1">
                <a:latin typeface="Arial" pitchFamily="34" charset="0"/>
              </a:rPr>
              <a:t>7</a:t>
            </a:r>
            <a:endParaRPr lang="zh-MO" altLang="en-US" sz="2400" b="1">
              <a:latin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8947972" y="2070814"/>
            <a:ext cx="528838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9467890" y="2070814"/>
            <a:ext cx="449831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242626" y="1730532"/>
            <a:ext cx="544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zh-MO" sz="2400" b="1" dirty="0" smtClean="0">
                <a:latin typeface="Arial" pitchFamily="34" charset="0"/>
              </a:rPr>
              <a:t>12</a:t>
            </a:r>
            <a:endParaRPr lang="zh-MO" altLang="en-US" sz="2400" b="1" dirty="0">
              <a:latin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8331" y="4148082"/>
            <a:ext cx="727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3300"/>
                </a:solidFill>
              </a:rPr>
              <a:t>L</a:t>
            </a:r>
            <a:r>
              <a:rPr lang="en-NZ" dirty="0" smtClean="0"/>
              <a:t>=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 smtClean="0">
                <a:solidFill>
                  <a:srgbClr val="00B050"/>
                </a:solidFill>
              </a:rPr>
              <a:t>9,</a:t>
            </a:r>
            <a:r>
              <a:rPr lang="en-NZ" dirty="0">
                <a:solidFill>
                  <a:srgbClr val="7030A0"/>
                </a:solidFill>
              </a:rPr>
              <a:t> </a:t>
            </a:r>
            <a:r>
              <a:rPr lang="en-NZ" dirty="0" err="1" smtClean="0">
                <a:solidFill>
                  <a:srgbClr val="7030A0"/>
                </a:solidFill>
              </a:rPr>
              <a:t>concLists</a:t>
            </a:r>
            <a:r>
              <a:rPr lang="en-NZ" dirty="0" smtClean="0">
                <a:solidFill>
                  <a:srgbClr val="7030A0"/>
                </a:solidFill>
              </a:rPr>
              <a:t>(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 smtClean="0">
                <a:solidFill>
                  <a:srgbClr val="00B050"/>
                </a:solidFill>
              </a:rPr>
              <a:t>6,</a:t>
            </a:r>
            <a:r>
              <a:rPr lang="en-NZ" dirty="0">
                <a:solidFill>
                  <a:srgbClr val="7030A0"/>
                </a:solidFill>
              </a:rPr>
              <a:t> </a:t>
            </a:r>
            <a:r>
              <a:rPr lang="en-NZ" dirty="0" err="1" smtClean="0">
                <a:solidFill>
                  <a:srgbClr val="7030A0"/>
                </a:solidFill>
              </a:rPr>
              <a:t>concLists</a:t>
            </a:r>
            <a:r>
              <a:rPr lang="en-NZ" dirty="0" smtClean="0">
                <a:solidFill>
                  <a:srgbClr val="7030A0"/>
                </a:solidFill>
              </a:rPr>
              <a:t>(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 smtClean="0">
                <a:solidFill>
                  <a:srgbClr val="00B050"/>
                </a:solidFill>
              </a:rPr>
              <a:t>2,Nil</a:t>
            </a:r>
            <a:r>
              <a:rPr lang="en-NZ" dirty="0" smtClean="0">
                <a:solidFill>
                  <a:srgbClr val="00B0F0"/>
                </a:solidFill>
              </a:rPr>
              <a:t>),cons(</a:t>
            </a:r>
            <a:r>
              <a:rPr lang="en-NZ" dirty="0" smtClean="0">
                <a:solidFill>
                  <a:srgbClr val="00B050"/>
                </a:solidFill>
              </a:rPr>
              <a:t>7,Nil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r>
              <a:rPr lang="en-NZ" dirty="0" smtClean="0">
                <a:solidFill>
                  <a:srgbClr val="7030A0"/>
                </a:solidFill>
              </a:rPr>
              <a:t>),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 smtClean="0">
                <a:solidFill>
                  <a:srgbClr val="00B050"/>
                </a:solidFill>
              </a:rPr>
              <a:t>12,Nil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r>
              <a:rPr lang="en-NZ" dirty="0" smtClean="0">
                <a:solidFill>
                  <a:srgbClr val="7030A0"/>
                </a:solidFill>
              </a:rPr>
              <a:t>)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2264" y="2686311"/>
            <a:ext cx="268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.</a:t>
            </a:r>
          </a:p>
          <a:p>
            <a:r>
              <a:rPr lang="en-NZ" sz="2400" b="1" dirty="0" smtClean="0"/>
              <a:t>.</a:t>
            </a:r>
          </a:p>
          <a:p>
            <a:r>
              <a:rPr lang="en-NZ" sz="2400" b="1" dirty="0" smtClean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73975" y="4522553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3300"/>
                </a:solidFill>
              </a:rPr>
              <a:t>L</a:t>
            </a:r>
            <a:r>
              <a:rPr lang="en-NZ" dirty="0" smtClean="0"/>
              <a:t>=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 smtClean="0">
                <a:solidFill>
                  <a:srgbClr val="00B050"/>
                </a:solidFill>
              </a:rPr>
              <a:t>9,</a:t>
            </a:r>
            <a:r>
              <a:rPr lang="en-NZ" dirty="0">
                <a:solidFill>
                  <a:srgbClr val="7030A0"/>
                </a:solidFill>
              </a:rPr>
              <a:t> </a:t>
            </a:r>
            <a:r>
              <a:rPr lang="en-NZ" dirty="0" err="1" smtClean="0">
                <a:solidFill>
                  <a:srgbClr val="7030A0"/>
                </a:solidFill>
              </a:rPr>
              <a:t>concLists</a:t>
            </a:r>
            <a:r>
              <a:rPr lang="en-NZ" dirty="0" smtClean="0">
                <a:solidFill>
                  <a:srgbClr val="7030A0"/>
                </a:solidFill>
              </a:rPr>
              <a:t>( </a:t>
            </a:r>
            <a:r>
              <a:rPr lang="en-NZ" dirty="0" smtClean="0">
                <a:solidFill>
                  <a:srgbClr val="DF11D0"/>
                </a:solidFill>
              </a:rPr>
              <a:t>[6,2,7],[12] </a:t>
            </a:r>
            <a:r>
              <a:rPr lang="en-NZ" dirty="0" smtClean="0">
                <a:solidFill>
                  <a:srgbClr val="7030A0"/>
                </a:solidFill>
              </a:rPr>
              <a:t>)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83090" y="453126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=</a:t>
            </a:r>
            <a:r>
              <a:rPr lang="en-NZ" dirty="0">
                <a:solidFill>
                  <a:srgbClr val="00B0F0"/>
                </a:solidFill>
              </a:rPr>
              <a:t> </a:t>
            </a:r>
            <a:r>
              <a:rPr lang="en-NZ" dirty="0" smtClean="0">
                <a:solidFill>
                  <a:srgbClr val="DF11D0"/>
                </a:solidFill>
              </a:rPr>
              <a:t>[9,6,2,7,12]</a:t>
            </a:r>
            <a:endParaRPr lang="en-NZ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8734" y="4971046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7030A0"/>
                </a:solidFill>
              </a:rPr>
              <a:t>mergeSort</a:t>
            </a:r>
            <a:r>
              <a:rPr lang="en-NZ" dirty="0" smtClean="0">
                <a:solidFill>
                  <a:srgbClr val="7030A0"/>
                </a:solidFill>
              </a:rPr>
              <a:t>( </a:t>
            </a:r>
            <a:r>
              <a:rPr lang="en-NZ" dirty="0" smtClean="0">
                <a:solidFill>
                  <a:srgbClr val="DF11D0"/>
                </a:solidFill>
              </a:rPr>
              <a:t>[9,6,2,7,12] </a:t>
            </a:r>
            <a:r>
              <a:rPr lang="en-NZ" dirty="0" smtClean="0">
                <a:solidFill>
                  <a:srgbClr val="7030A0"/>
                </a:solidFill>
              </a:rPr>
              <a:t>)</a:t>
            </a:r>
            <a:endParaRPr lang="en-NZ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16992" y="498410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=</a:t>
            </a:r>
            <a:r>
              <a:rPr lang="en-NZ" dirty="0">
                <a:solidFill>
                  <a:srgbClr val="00B0F0"/>
                </a:solidFill>
              </a:rPr>
              <a:t> </a:t>
            </a:r>
            <a:r>
              <a:rPr lang="en-NZ" dirty="0" smtClean="0">
                <a:solidFill>
                  <a:srgbClr val="DF11D0"/>
                </a:solidFill>
              </a:rPr>
              <a:t>[2,6,7,9,12]</a:t>
            </a:r>
            <a:endParaRPr lang="en-N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Option ii – the actual </a:t>
            </a:r>
            <a:r>
              <a:rPr lang="en-NZ" cap="none" dirty="0" err="1" smtClean="0">
                <a:solidFill>
                  <a:srgbClr val="DF11D0"/>
                </a:solidFill>
              </a:rPr>
              <a:t>inOrder</a:t>
            </a:r>
            <a:r>
              <a:rPr lang="en-NZ" cap="none" dirty="0" smtClean="0">
                <a:solidFill>
                  <a:srgbClr val="DF11D0"/>
                </a:solidFill>
              </a:rPr>
              <a:t> (LNR)</a:t>
            </a:r>
            <a:endParaRPr lang="en-US" cap="none" dirty="0">
              <a:solidFill>
                <a:srgbClr val="DF11D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108" y="19353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Algorithm: </a:t>
            </a:r>
            <a:r>
              <a:rPr lang="en-GB" altLang="en-US" dirty="0" smtClean="0">
                <a:solidFill>
                  <a:srgbClr val="DF11D0"/>
                </a:solidFill>
              </a:rPr>
              <a:t>LNR</a:t>
            </a:r>
            <a:r>
              <a:rPr lang="en-GB" dirty="0" smtClean="0">
                <a:solidFill>
                  <a:srgbClr val="DF11D0"/>
                </a:solidFill>
              </a:rPr>
              <a:t>(</a:t>
            </a:r>
            <a:r>
              <a:rPr lang="en-GB" dirty="0" smtClean="0">
                <a:solidFill>
                  <a:srgbClr val="00B0F0"/>
                </a:solidFill>
              </a:rPr>
              <a:t>t</a:t>
            </a:r>
            <a:r>
              <a:rPr lang="en-GB" dirty="0" smtClean="0">
                <a:solidFill>
                  <a:srgbClr val="DF11D0"/>
                </a:solidFill>
              </a:rPr>
              <a:t>)</a:t>
            </a:r>
            <a:endParaRPr lang="en-GB" dirty="0">
              <a:solidFill>
                <a:srgbClr val="DF11D0"/>
              </a:solidFill>
            </a:endParaRPr>
          </a:p>
          <a:p>
            <a:r>
              <a:rPr lang="en-GB" dirty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Requires: </a:t>
            </a:r>
            <a:r>
              <a:rPr lang="en-GB" dirty="0">
                <a:ea typeface="Calibri" pitchFamily="34" charset="0"/>
                <a:cs typeface="Calibri" pitchFamily="34" charset="0"/>
              </a:rPr>
              <a:t>a Binary Search Tree </a:t>
            </a:r>
            <a:r>
              <a:rPr lang="en-GB" dirty="0">
                <a:solidFill>
                  <a:srgbClr val="00B0F0"/>
                </a:solidFill>
                <a:ea typeface="Calibri" pitchFamily="34" charset="0"/>
                <a:cs typeface="Calibri" pitchFamily="34" charset="0"/>
              </a:rPr>
              <a:t>t </a:t>
            </a:r>
          </a:p>
          <a:p>
            <a:r>
              <a:rPr lang="en-GB" dirty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Returns:</a:t>
            </a:r>
            <a:r>
              <a:rPr lang="en-GB" dirty="0">
                <a:ea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ea typeface="Calibri" pitchFamily="34" charset="0"/>
                <a:cs typeface="Calibri" pitchFamily="34" charset="0"/>
              </a:rPr>
              <a:t>a </a:t>
            </a:r>
            <a:r>
              <a:rPr lang="en-GB" b="1" u="sng" dirty="0" smtClean="0">
                <a:ea typeface="Calibri" pitchFamily="34" charset="0"/>
                <a:cs typeface="Calibri" pitchFamily="34" charset="0"/>
              </a:rPr>
              <a:t>sorted list </a:t>
            </a:r>
            <a:r>
              <a:rPr lang="en-GB" dirty="0" smtClean="0">
                <a:ea typeface="Calibri" pitchFamily="34" charset="0"/>
                <a:cs typeface="Calibri" pitchFamily="34" charset="0"/>
              </a:rPr>
              <a:t>of BST’s node values</a:t>
            </a:r>
            <a:endParaRPr lang="en-GB" dirty="0">
              <a:solidFill>
                <a:srgbClr val="00B0F0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570" y="3213463"/>
            <a:ext cx="1019535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800" dirty="0" smtClean="0"/>
              <a:t>if </a:t>
            </a:r>
            <a:r>
              <a:rPr lang="en-NZ" sz="2800" dirty="0" err="1" smtClean="0">
                <a:solidFill>
                  <a:srgbClr val="00B050"/>
                </a:solidFill>
              </a:rPr>
              <a:t>isLeaf</a:t>
            </a:r>
            <a:r>
              <a:rPr lang="en-NZ" sz="2800" dirty="0" smtClean="0">
                <a:solidFill>
                  <a:srgbClr val="00B050"/>
                </a:solidFill>
              </a:rPr>
              <a:t>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</a:t>
            </a:r>
            <a:r>
              <a:rPr lang="en-NZ" sz="2800" dirty="0" smtClean="0"/>
              <a:t> then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NZ" sz="2800" dirty="0"/>
              <a:t> </a:t>
            </a:r>
            <a:r>
              <a:rPr lang="en-NZ" sz="2800" dirty="0" smtClean="0"/>
              <a:t>	return </a:t>
            </a:r>
            <a:r>
              <a:rPr lang="en-NZ" sz="2800" dirty="0" smtClean="0">
                <a:solidFill>
                  <a:srgbClr val="00B0F0"/>
                </a:solidFill>
              </a:rPr>
              <a:t>Nil</a:t>
            </a:r>
          </a:p>
          <a:p>
            <a:pPr marL="342900" indent="-342900">
              <a:buAutoNum type="arabicPeriod"/>
            </a:pPr>
            <a:r>
              <a:rPr lang="en-NZ" sz="2800" dirty="0" smtClean="0"/>
              <a:t>else</a:t>
            </a:r>
            <a:endParaRPr lang="en-NZ" sz="28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NZ" sz="2800" dirty="0"/>
              <a:t> </a:t>
            </a:r>
            <a:r>
              <a:rPr lang="en-NZ" sz="2800" dirty="0" smtClean="0"/>
              <a:t>	return </a:t>
            </a:r>
            <a:r>
              <a:rPr lang="en-NZ" sz="2800" dirty="0" smtClean="0">
                <a:solidFill>
                  <a:srgbClr val="7030A0"/>
                </a:solidFill>
              </a:rPr>
              <a:t>merge(</a:t>
            </a:r>
            <a:r>
              <a:rPr lang="en-NZ" sz="2800" dirty="0" smtClean="0">
                <a:solidFill>
                  <a:srgbClr val="DF11D0"/>
                </a:solidFill>
              </a:rPr>
              <a:t>LNR(</a:t>
            </a:r>
            <a:r>
              <a:rPr lang="en-NZ" sz="2800" dirty="0" smtClean="0">
                <a:solidFill>
                  <a:srgbClr val="00B050"/>
                </a:solidFill>
              </a:rPr>
              <a:t>left(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</a:t>
            </a:r>
            <a:r>
              <a:rPr lang="en-NZ" sz="2800" dirty="0" smtClean="0">
                <a:solidFill>
                  <a:srgbClr val="DF11D0"/>
                </a:solidFill>
              </a:rPr>
              <a:t>)</a:t>
            </a:r>
            <a:r>
              <a:rPr lang="en-NZ" sz="2800" dirty="0" smtClean="0">
                <a:solidFill>
                  <a:srgbClr val="7030A0"/>
                </a:solidFill>
              </a:rPr>
              <a:t>,merge(</a:t>
            </a:r>
            <a:r>
              <a:rPr lang="en-NZ" sz="2800" dirty="0" smtClean="0">
                <a:solidFill>
                  <a:srgbClr val="00B0F0"/>
                </a:solidFill>
              </a:rPr>
              <a:t>cons(</a:t>
            </a:r>
            <a:r>
              <a:rPr lang="en-NZ" sz="2800" dirty="0" smtClean="0">
                <a:solidFill>
                  <a:srgbClr val="00B050"/>
                </a:solidFill>
              </a:rPr>
              <a:t>root(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),</a:t>
            </a:r>
            <a:r>
              <a:rPr lang="en-NZ" sz="2800" dirty="0" smtClean="0">
                <a:solidFill>
                  <a:srgbClr val="00B0F0"/>
                </a:solidFill>
              </a:rPr>
              <a:t>Nil)</a:t>
            </a:r>
            <a:r>
              <a:rPr lang="en-NZ" sz="2800" dirty="0" smtClean="0">
                <a:solidFill>
                  <a:srgbClr val="7030A0"/>
                </a:solidFill>
              </a:rPr>
              <a:t>,</a:t>
            </a:r>
            <a:r>
              <a:rPr lang="en-NZ" sz="2800" dirty="0" smtClean="0">
                <a:solidFill>
                  <a:srgbClr val="DF11D0"/>
                </a:solidFill>
              </a:rPr>
              <a:t>LNR(</a:t>
            </a:r>
            <a:r>
              <a:rPr lang="en-NZ" sz="2800" dirty="0" smtClean="0">
                <a:solidFill>
                  <a:srgbClr val="00B050"/>
                </a:solidFill>
              </a:rPr>
              <a:t>right(</a:t>
            </a:r>
            <a:r>
              <a:rPr lang="en-NZ" sz="2800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>
                <a:solidFill>
                  <a:srgbClr val="00B050"/>
                </a:solidFill>
              </a:rPr>
              <a:t>)</a:t>
            </a:r>
            <a:r>
              <a:rPr lang="en-NZ" sz="2800" dirty="0" smtClean="0">
                <a:solidFill>
                  <a:srgbClr val="DF11D0"/>
                </a:solidFill>
              </a:rPr>
              <a:t>)</a:t>
            </a:r>
            <a:r>
              <a:rPr lang="en-NZ" sz="2800" dirty="0" smtClean="0">
                <a:solidFill>
                  <a:srgbClr val="7030A0"/>
                </a:solidFill>
              </a:rPr>
              <a:t>))</a:t>
            </a:r>
          </a:p>
          <a:p>
            <a:pPr marL="342900" indent="-342900">
              <a:buAutoNum type="arabicPeriod"/>
            </a:pPr>
            <a:r>
              <a:rPr lang="en-NZ" sz="2800" dirty="0" err="1" smtClean="0"/>
              <a:t>endif</a:t>
            </a:r>
            <a:endParaRPr lang="en-NZ" sz="2800" dirty="0" smtClean="0"/>
          </a:p>
          <a:p>
            <a:pPr marL="342900" indent="-342900">
              <a:buAutoNum type="arabicPeriod"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298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LNR trace!!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93205" y="1870753"/>
            <a:ext cx="2106807" cy="2120573"/>
            <a:chOff x="2268536" y="1239838"/>
            <a:chExt cx="3442623" cy="3074378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420041" y="1773275"/>
              <a:ext cx="864147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69613" y="1773275"/>
              <a:ext cx="735045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37204" y="2925014"/>
              <a:ext cx="864147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86775" y="2925014"/>
              <a:ext cx="735045" cy="7193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24"/>
            <p:cNvSpPr txBox="1">
              <a:spLocks noChangeArrowheads="1"/>
            </p:cNvSpPr>
            <p:nvPr/>
          </p:nvSpPr>
          <p:spPr bwMode="auto">
            <a:xfrm>
              <a:off x="4140200" y="1239838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9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3132138" y="2431678"/>
              <a:ext cx="52228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6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2268536" y="3644900"/>
              <a:ext cx="297768" cy="6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 dirty="0">
                  <a:latin typeface="Arial" pitchFamily="34" charset="0"/>
                </a:rPr>
                <a:t>2</a:t>
              </a:r>
              <a:endParaRPr lang="zh-MO" altLang="en-US" sz="2400" b="1" dirty="0">
                <a:latin typeface="Arial" pitchFamily="34" charset="0"/>
              </a:endParaRPr>
            </a:p>
          </p:txBody>
        </p:sp>
        <p:sp>
          <p:nvSpPr>
            <p:cNvPr id="12" name="TextBox 27"/>
            <p:cNvSpPr txBox="1">
              <a:spLocks noChangeArrowheads="1"/>
            </p:cNvSpPr>
            <p:nvPr/>
          </p:nvSpPr>
          <p:spPr bwMode="auto">
            <a:xfrm>
              <a:off x="3654425" y="3644900"/>
              <a:ext cx="6302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>
                  <a:latin typeface="Arial" pitchFamily="34" charset="0"/>
                </a:rPr>
                <a:t>7</a:t>
              </a:r>
              <a:endParaRPr lang="zh-MO" altLang="en-US" sz="2400" b="1">
                <a:latin typeface="Arial" pitchFamily="34" charset="0"/>
              </a:endParaRPr>
            </a:p>
          </p:txBody>
        </p:sp>
        <p:sp>
          <p:nvSpPr>
            <p:cNvPr id="13" name="TextBox 28"/>
            <p:cNvSpPr txBox="1">
              <a:spLocks noChangeArrowheads="1"/>
            </p:cNvSpPr>
            <p:nvPr/>
          </p:nvSpPr>
          <p:spPr bwMode="auto">
            <a:xfrm>
              <a:off x="4577746" y="2377880"/>
              <a:ext cx="1133413" cy="6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MO" sz="2400" b="1" dirty="0">
                  <a:latin typeface="Arial" pitchFamily="34" charset="0"/>
                </a:rPr>
                <a:t>12</a:t>
              </a:r>
              <a:endParaRPr lang="zh-MO" altLang="en-US" sz="2400" b="1" dirty="0">
                <a:latin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7562" y="4754885"/>
            <a:ext cx="746839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 smtClean="0"/>
              <a:t>if </a:t>
            </a:r>
            <a:r>
              <a:rPr lang="en-NZ" sz="2000" dirty="0" err="1" smtClean="0">
                <a:solidFill>
                  <a:srgbClr val="00B050"/>
                </a:solidFill>
              </a:rPr>
              <a:t>isLeaf</a:t>
            </a:r>
            <a:r>
              <a:rPr lang="en-NZ" sz="2000" dirty="0" smtClean="0">
                <a:solidFill>
                  <a:srgbClr val="00B050"/>
                </a:solidFill>
              </a:rPr>
              <a:t>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</a:t>
            </a:r>
            <a:r>
              <a:rPr lang="en-NZ" sz="2000" dirty="0" smtClean="0"/>
              <a:t> then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NZ" sz="2000" dirty="0"/>
              <a:t> </a:t>
            </a:r>
            <a:r>
              <a:rPr lang="en-NZ" sz="2000" dirty="0" smtClean="0"/>
              <a:t>	return </a:t>
            </a:r>
            <a:r>
              <a:rPr lang="en-NZ" sz="2000" dirty="0" smtClean="0">
                <a:solidFill>
                  <a:srgbClr val="00B0F0"/>
                </a:solidFill>
              </a:rPr>
              <a:t>Nil</a:t>
            </a:r>
          </a:p>
          <a:p>
            <a:pPr marL="342900" indent="-342900">
              <a:buAutoNum type="arabicPeriod"/>
            </a:pPr>
            <a:r>
              <a:rPr lang="en-NZ" sz="2000" dirty="0" smtClean="0"/>
              <a:t>else</a:t>
            </a:r>
            <a:endParaRPr lang="en-NZ" sz="20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NZ" sz="2000" dirty="0"/>
              <a:t> </a:t>
            </a:r>
            <a:r>
              <a:rPr lang="en-NZ" sz="2000" dirty="0" smtClean="0"/>
              <a:t>	return </a:t>
            </a:r>
            <a:r>
              <a:rPr lang="en-NZ" sz="2000" dirty="0" smtClean="0">
                <a:solidFill>
                  <a:srgbClr val="7030A0"/>
                </a:solidFill>
              </a:rPr>
              <a:t>merge(</a:t>
            </a:r>
            <a:r>
              <a:rPr lang="en-NZ" sz="2000" dirty="0" smtClean="0">
                <a:solidFill>
                  <a:srgbClr val="DF11D0"/>
                </a:solidFill>
              </a:rPr>
              <a:t>LNR(</a:t>
            </a:r>
            <a:r>
              <a:rPr lang="en-NZ" sz="2000" dirty="0" smtClean="0">
                <a:solidFill>
                  <a:srgbClr val="00B050"/>
                </a:solidFill>
              </a:rPr>
              <a:t>left(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</a:t>
            </a:r>
            <a:r>
              <a:rPr lang="en-NZ" sz="2000" dirty="0" smtClean="0">
                <a:solidFill>
                  <a:srgbClr val="DF11D0"/>
                </a:solidFill>
              </a:rPr>
              <a:t>)</a:t>
            </a:r>
            <a:r>
              <a:rPr lang="en-NZ" sz="2000" dirty="0" smtClean="0">
                <a:solidFill>
                  <a:srgbClr val="7030A0"/>
                </a:solidFill>
              </a:rPr>
              <a:t>,merge(</a:t>
            </a:r>
            <a:r>
              <a:rPr lang="en-NZ" sz="2000" dirty="0" smtClean="0">
                <a:solidFill>
                  <a:srgbClr val="00B0F0"/>
                </a:solidFill>
              </a:rPr>
              <a:t>cons(</a:t>
            </a:r>
            <a:r>
              <a:rPr lang="en-NZ" sz="2000" dirty="0" smtClean="0">
                <a:solidFill>
                  <a:srgbClr val="00B050"/>
                </a:solidFill>
              </a:rPr>
              <a:t>root(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),</a:t>
            </a:r>
            <a:r>
              <a:rPr lang="en-NZ" sz="2000" dirty="0" smtClean="0">
                <a:solidFill>
                  <a:srgbClr val="00B0F0"/>
                </a:solidFill>
              </a:rPr>
              <a:t>Nil)</a:t>
            </a:r>
            <a:r>
              <a:rPr lang="en-NZ" sz="2000" dirty="0" smtClean="0">
                <a:solidFill>
                  <a:srgbClr val="7030A0"/>
                </a:solidFill>
              </a:rPr>
              <a:t>,</a:t>
            </a:r>
            <a:r>
              <a:rPr lang="en-NZ" sz="2000" dirty="0" smtClean="0">
                <a:solidFill>
                  <a:srgbClr val="DF11D0"/>
                </a:solidFill>
              </a:rPr>
              <a:t>LNR(</a:t>
            </a:r>
            <a:r>
              <a:rPr lang="en-NZ" sz="2000" dirty="0" smtClean="0">
                <a:solidFill>
                  <a:srgbClr val="00B050"/>
                </a:solidFill>
              </a:rPr>
              <a:t>right(</a:t>
            </a:r>
            <a:r>
              <a:rPr lang="en-NZ" sz="2000" dirty="0" smtClean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50"/>
                </a:solidFill>
              </a:rPr>
              <a:t>)</a:t>
            </a:r>
            <a:r>
              <a:rPr lang="en-NZ" sz="2000" dirty="0" smtClean="0">
                <a:solidFill>
                  <a:srgbClr val="DF11D0"/>
                </a:solidFill>
              </a:rPr>
              <a:t>)</a:t>
            </a:r>
            <a:r>
              <a:rPr lang="en-NZ" sz="2000" dirty="0" smtClean="0">
                <a:solidFill>
                  <a:srgbClr val="7030A0"/>
                </a:solidFill>
              </a:rPr>
              <a:t>))</a:t>
            </a:r>
          </a:p>
          <a:p>
            <a:pPr marL="342900" indent="-342900">
              <a:buAutoNum type="arabicPeriod"/>
            </a:pPr>
            <a:r>
              <a:rPr lang="en-NZ" sz="2000" dirty="0" err="1" smtClean="0"/>
              <a:t>endif</a:t>
            </a:r>
            <a:endParaRPr lang="en-NZ" sz="2000" dirty="0" smtClean="0"/>
          </a:p>
          <a:p>
            <a:pPr marL="342900" indent="-342900">
              <a:buAutoNum type="arabicPeriod"/>
            </a:pPr>
            <a:endParaRPr lang="en-NZ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92731" y="2238695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merge(</a:t>
            </a:r>
            <a:r>
              <a:rPr lang="en-NZ" sz="3600" dirty="0" smtClean="0">
                <a:solidFill>
                  <a:srgbClr val="DF11D0"/>
                </a:solidFill>
              </a:rPr>
              <a:t>LNR(       )</a:t>
            </a:r>
            <a:r>
              <a:rPr lang="en-NZ" sz="3600" dirty="0" smtClean="0">
                <a:solidFill>
                  <a:srgbClr val="7030A0"/>
                </a:solidFill>
              </a:rPr>
              <a:t>,</a:t>
            </a:r>
            <a:r>
              <a:rPr lang="en-NZ" dirty="0" smtClean="0">
                <a:solidFill>
                  <a:srgbClr val="7030A0"/>
                </a:solidFill>
              </a:rPr>
              <a:t>merge(</a:t>
            </a:r>
            <a:r>
              <a:rPr lang="en-NZ" dirty="0" smtClean="0">
                <a:solidFill>
                  <a:srgbClr val="00B0F0"/>
                </a:solidFill>
              </a:rPr>
              <a:t>cons(</a:t>
            </a:r>
            <a:r>
              <a:rPr lang="en-NZ" dirty="0">
                <a:solidFill>
                  <a:srgbClr val="00B050"/>
                </a:solidFill>
              </a:rPr>
              <a:t>9</a:t>
            </a:r>
            <a:r>
              <a:rPr lang="en-NZ" dirty="0" smtClean="0">
                <a:solidFill>
                  <a:srgbClr val="00B050"/>
                </a:solidFill>
              </a:rPr>
              <a:t>,</a:t>
            </a:r>
            <a:r>
              <a:rPr lang="en-NZ" dirty="0" smtClean="0">
                <a:solidFill>
                  <a:srgbClr val="00B0F0"/>
                </a:solidFill>
              </a:rPr>
              <a:t>Nil</a:t>
            </a:r>
            <a:r>
              <a:rPr lang="en-NZ" dirty="0">
                <a:solidFill>
                  <a:srgbClr val="00B0F0"/>
                </a:solidFill>
              </a:rPr>
              <a:t>)</a:t>
            </a:r>
            <a:r>
              <a:rPr lang="en-NZ" dirty="0">
                <a:solidFill>
                  <a:srgbClr val="7030A0"/>
                </a:solidFill>
              </a:rPr>
              <a:t>,</a:t>
            </a:r>
            <a:r>
              <a:rPr lang="en-NZ" sz="3600" dirty="0" smtClean="0">
                <a:solidFill>
                  <a:srgbClr val="DF11D0"/>
                </a:solidFill>
              </a:rPr>
              <a:t>LNR(      </a:t>
            </a:r>
            <a:r>
              <a:rPr lang="en-NZ" sz="3600" dirty="0" smtClean="0">
                <a:solidFill>
                  <a:srgbClr val="00B050"/>
                </a:solidFill>
              </a:rPr>
              <a:t> </a:t>
            </a:r>
            <a:r>
              <a:rPr lang="en-NZ" sz="3600" dirty="0" smtClean="0">
                <a:solidFill>
                  <a:srgbClr val="DF11D0"/>
                </a:solidFill>
              </a:rPr>
              <a:t>)</a:t>
            </a:r>
            <a:r>
              <a:rPr lang="en-NZ" dirty="0" smtClean="0">
                <a:solidFill>
                  <a:srgbClr val="7030A0"/>
                </a:solidFill>
              </a:rPr>
              <a:t>))</a:t>
            </a:r>
            <a:endParaRPr lang="en-NZ" dirty="0">
              <a:solidFill>
                <a:srgbClr val="7030A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5608227" y="2336429"/>
            <a:ext cx="528838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6128145" y="2336429"/>
            <a:ext cx="449831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33511" y="1996147"/>
            <a:ext cx="319627" cy="3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MO" sz="2400" b="1" dirty="0">
                <a:latin typeface="Arial" pitchFamily="34" charset="0"/>
              </a:rPr>
              <a:t>6</a:t>
            </a:r>
            <a:endParaRPr lang="zh-MO" altLang="en-US" sz="2400" b="1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505006" y="2832975"/>
            <a:ext cx="182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MO" sz="2400" b="1" dirty="0">
                <a:latin typeface="Arial" pitchFamily="34" charset="0"/>
              </a:rPr>
              <a:t>2</a:t>
            </a:r>
            <a:endParaRPr lang="zh-MO" altLang="en-US" sz="2400" b="1" dirty="0">
              <a:latin typeface="Arial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53139" y="2832975"/>
            <a:ext cx="385691" cy="3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MO" sz="2400" b="1">
                <a:latin typeface="Arial" pitchFamily="34" charset="0"/>
              </a:rPr>
              <a:t>7</a:t>
            </a:r>
            <a:endParaRPr lang="zh-MO" altLang="en-US" sz="2400" b="1">
              <a:latin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9470488" y="2501892"/>
            <a:ext cx="528838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9990406" y="2501892"/>
            <a:ext cx="449831" cy="49616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765142" y="2161610"/>
            <a:ext cx="544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zh-MO" sz="2400" b="1" dirty="0" smtClean="0">
                <a:latin typeface="Arial" pitchFamily="34" charset="0"/>
              </a:rPr>
              <a:t>12</a:t>
            </a:r>
            <a:endParaRPr lang="zh-MO" altLang="en-US" sz="2400" b="1" dirty="0"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7955" y="4063142"/>
            <a:ext cx="1010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merge(merge(</a:t>
            </a:r>
            <a:r>
              <a:rPr lang="en-NZ" dirty="0" smtClean="0">
                <a:solidFill>
                  <a:srgbClr val="00B0F0"/>
                </a:solidFill>
              </a:rPr>
              <a:t>[ ]</a:t>
            </a:r>
            <a:r>
              <a:rPr lang="en-NZ" dirty="0" smtClean="0">
                <a:solidFill>
                  <a:srgbClr val="7030A0"/>
                </a:solidFill>
              </a:rPr>
              <a:t>,merge(</a:t>
            </a:r>
            <a:r>
              <a:rPr lang="en-NZ" dirty="0" smtClean="0">
                <a:solidFill>
                  <a:srgbClr val="00B0F0"/>
                </a:solidFill>
              </a:rPr>
              <a:t>[2]</a:t>
            </a:r>
            <a:r>
              <a:rPr lang="en-NZ" dirty="0" smtClean="0">
                <a:solidFill>
                  <a:srgbClr val="7030A0"/>
                </a:solidFill>
              </a:rPr>
              <a:t>,</a:t>
            </a:r>
            <a:r>
              <a:rPr lang="en-NZ" dirty="0" smtClean="0">
                <a:solidFill>
                  <a:srgbClr val="00B0F0"/>
                </a:solidFill>
              </a:rPr>
              <a:t>[ ]</a:t>
            </a:r>
            <a:r>
              <a:rPr lang="en-NZ" dirty="0" smtClean="0">
                <a:solidFill>
                  <a:srgbClr val="7030A0"/>
                </a:solidFill>
              </a:rPr>
              <a:t>),merge(</a:t>
            </a:r>
            <a:r>
              <a:rPr lang="en-NZ" dirty="0" smtClean="0">
                <a:solidFill>
                  <a:srgbClr val="00B0F0"/>
                </a:solidFill>
              </a:rPr>
              <a:t>[6]</a:t>
            </a:r>
            <a:r>
              <a:rPr lang="en-NZ" dirty="0" smtClean="0">
                <a:solidFill>
                  <a:srgbClr val="7030A0"/>
                </a:solidFill>
              </a:rPr>
              <a:t>,merge(</a:t>
            </a:r>
            <a:r>
              <a:rPr lang="en-NZ" dirty="0" smtClean="0">
                <a:solidFill>
                  <a:srgbClr val="00B0F0"/>
                </a:solidFill>
              </a:rPr>
              <a:t>[ ]</a:t>
            </a:r>
            <a:r>
              <a:rPr lang="en-NZ" dirty="0" smtClean="0">
                <a:solidFill>
                  <a:srgbClr val="7030A0"/>
                </a:solidFill>
              </a:rPr>
              <a:t>,merge(</a:t>
            </a:r>
            <a:r>
              <a:rPr lang="en-NZ" dirty="0" smtClean="0">
                <a:solidFill>
                  <a:srgbClr val="00B0F0"/>
                </a:solidFill>
              </a:rPr>
              <a:t>[7],[ ]</a:t>
            </a:r>
            <a:r>
              <a:rPr lang="en-NZ" dirty="0" smtClean="0">
                <a:solidFill>
                  <a:srgbClr val="7030A0"/>
                </a:solidFill>
              </a:rPr>
              <a:t>)))),merge(</a:t>
            </a:r>
            <a:r>
              <a:rPr lang="en-NZ" dirty="0" smtClean="0">
                <a:solidFill>
                  <a:srgbClr val="00B0F0"/>
                </a:solidFill>
              </a:rPr>
              <a:t>[9],</a:t>
            </a:r>
            <a:r>
              <a:rPr lang="en-NZ" dirty="0" smtClean="0">
                <a:solidFill>
                  <a:srgbClr val="7030A0"/>
                </a:solidFill>
              </a:rPr>
              <a:t>merge(</a:t>
            </a:r>
            <a:r>
              <a:rPr lang="en-NZ" dirty="0" smtClean="0">
                <a:solidFill>
                  <a:srgbClr val="00B0F0"/>
                </a:solidFill>
              </a:rPr>
              <a:t>[ ],</a:t>
            </a:r>
            <a:r>
              <a:rPr lang="en-NZ" dirty="0" smtClean="0">
                <a:solidFill>
                  <a:srgbClr val="7030A0"/>
                </a:solidFill>
              </a:rPr>
              <a:t>merge(</a:t>
            </a:r>
            <a:r>
              <a:rPr lang="en-NZ" dirty="0" smtClean="0">
                <a:solidFill>
                  <a:srgbClr val="00B0F0"/>
                </a:solidFill>
              </a:rPr>
              <a:t>[12], [ ]</a:t>
            </a:r>
            <a:r>
              <a:rPr lang="en-NZ" dirty="0" smtClean="0">
                <a:solidFill>
                  <a:srgbClr val="7030A0"/>
                </a:solidFill>
              </a:rPr>
              <a:t>))))</a:t>
            </a:r>
            <a:endParaRPr lang="en-NZ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0757" y="4515991"/>
            <a:ext cx="21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merge(</a:t>
            </a:r>
            <a:r>
              <a:rPr lang="en-NZ" dirty="0" smtClean="0">
                <a:solidFill>
                  <a:srgbClr val="00B0F0"/>
                </a:solidFill>
              </a:rPr>
              <a:t>[2,6,7], [9,12]</a:t>
            </a:r>
            <a:r>
              <a:rPr lang="en-NZ" dirty="0" smtClean="0">
                <a:solidFill>
                  <a:srgbClr val="7030A0"/>
                </a:solidFill>
              </a:rPr>
              <a:t>)</a:t>
            </a:r>
            <a:endParaRPr lang="en-NZ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1775" y="4511635"/>
            <a:ext cx="21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= </a:t>
            </a:r>
            <a:r>
              <a:rPr lang="en-NZ" dirty="0" smtClean="0">
                <a:solidFill>
                  <a:srgbClr val="DF11D0"/>
                </a:solidFill>
              </a:rPr>
              <a:t>[2,6,7, 9,12]</a:t>
            </a:r>
            <a:endParaRPr lang="en-NZ" dirty="0">
              <a:solidFill>
                <a:srgbClr val="DF11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6997" y="1894111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/>
              <a:t>L=[1,2,3,4,5,6,7,8,0,2.5,8.5,9,10]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2608216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L=[0,1,2,2.5,3,4,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,6,7,8,8.5,9,10]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0306" y="2638696"/>
            <a:ext cx="236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FF0000"/>
                </a:solidFill>
              </a:rPr>
              <a:t>Sorted list!!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L=[0,1,2,2.5,3,4,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,6,7,8,8.5,9,10]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L=[0,1,</a:t>
            </a:r>
            <a:r>
              <a:rPr lang="en-NZ" sz="4000" dirty="0" smtClean="0">
                <a:solidFill>
                  <a:srgbClr val="DF11D0"/>
                </a:solidFill>
              </a:rPr>
              <a:t>2</a:t>
            </a:r>
            <a:r>
              <a:rPr lang="en-NZ" sz="4000" dirty="0" smtClean="0">
                <a:solidFill>
                  <a:srgbClr val="00B050"/>
                </a:solidFill>
              </a:rPr>
              <a:t>,2.5,3,4,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,6,7,8,</a:t>
            </a:r>
            <a:r>
              <a:rPr lang="en-NZ" sz="4000" dirty="0" smtClean="0">
                <a:solidFill>
                  <a:srgbClr val="DF11D0"/>
                </a:solidFill>
              </a:rPr>
              <a:t>8.5</a:t>
            </a:r>
            <a:r>
              <a:rPr lang="en-NZ" sz="4000" dirty="0" smtClean="0">
                <a:solidFill>
                  <a:srgbClr val="00B050"/>
                </a:solidFill>
              </a:rPr>
              <a:t>,9,10]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19453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48404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L=[0,1,</a:t>
            </a:r>
            <a:r>
              <a:rPr lang="en-NZ" sz="4000" dirty="0" smtClean="0">
                <a:solidFill>
                  <a:srgbClr val="DF11D0"/>
                </a:solidFill>
              </a:rPr>
              <a:t>2</a:t>
            </a:r>
            <a:r>
              <a:rPr lang="en-NZ" sz="4000" dirty="0" smtClean="0">
                <a:solidFill>
                  <a:srgbClr val="00B050"/>
                </a:solidFill>
              </a:rPr>
              <a:t>,2.5,</a:t>
            </a:r>
            <a:r>
              <a:rPr lang="en-NZ" sz="4000" dirty="0" smtClean="0">
                <a:solidFill>
                  <a:srgbClr val="DF11D0"/>
                </a:solidFill>
              </a:rPr>
              <a:t>3</a:t>
            </a:r>
            <a:r>
              <a:rPr lang="en-NZ" sz="4000" dirty="0" smtClean="0">
                <a:solidFill>
                  <a:srgbClr val="00B050"/>
                </a:solidFill>
              </a:rPr>
              <a:t>,4,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,6,</a:t>
            </a:r>
            <a:r>
              <a:rPr lang="en-NZ" sz="4000" dirty="0" smtClean="0">
                <a:solidFill>
                  <a:srgbClr val="DF11D0"/>
                </a:solidFill>
              </a:rPr>
              <a:t>7</a:t>
            </a:r>
            <a:r>
              <a:rPr lang="en-NZ" sz="4000" dirty="0" smtClean="0">
                <a:solidFill>
                  <a:srgbClr val="00B050"/>
                </a:solidFill>
              </a:rPr>
              <a:t>,8,</a:t>
            </a:r>
            <a:r>
              <a:rPr lang="en-NZ" sz="4000" dirty="0" smtClean="0">
                <a:solidFill>
                  <a:srgbClr val="DF11D0"/>
                </a:solidFill>
              </a:rPr>
              <a:t>8.5</a:t>
            </a:r>
            <a:r>
              <a:rPr lang="en-NZ" sz="4000" dirty="0" smtClean="0">
                <a:solidFill>
                  <a:srgbClr val="00B050"/>
                </a:solidFill>
              </a:rPr>
              <a:t>,9,10]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5760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2908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41821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21689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</a:t>
            </a:r>
            <a:r>
              <a:rPr lang="en-NZ" sz="4000" dirty="0" smtClean="0">
                <a:solidFill>
                  <a:srgbClr val="DF11D0"/>
                </a:solidFill>
              </a:rPr>
              <a:t>1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2</a:t>
            </a:r>
            <a:r>
              <a:rPr lang="en-NZ" sz="4000" dirty="0" smtClean="0">
                <a:solidFill>
                  <a:srgbClr val="00B050"/>
                </a:solidFill>
              </a:rPr>
              <a:t>,2.5,</a:t>
            </a:r>
            <a:r>
              <a:rPr lang="en-NZ" sz="4000" dirty="0" smtClean="0">
                <a:solidFill>
                  <a:srgbClr val="DF11D0"/>
                </a:solidFill>
              </a:rPr>
              <a:t>3</a:t>
            </a:r>
            <a:r>
              <a:rPr lang="en-NZ" sz="4000" dirty="0" smtClean="0">
                <a:solidFill>
                  <a:srgbClr val="00B050"/>
                </a:solidFill>
              </a:rPr>
              <a:t>,4,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,6,</a:t>
            </a:r>
            <a:r>
              <a:rPr lang="en-NZ" sz="4000" dirty="0" smtClean="0">
                <a:solidFill>
                  <a:srgbClr val="DF11D0"/>
                </a:solidFill>
              </a:rPr>
              <a:t>7</a:t>
            </a:r>
            <a:r>
              <a:rPr lang="en-NZ" sz="4000" dirty="0" smtClean="0">
                <a:solidFill>
                  <a:srgbClr val="00B050"/>
                </a:solidFill>
              </a:rPr>
              <a:t>,8,</a:t>
            </a:r>
            <a:r>
              <a:rPr lang="en-NZ" sz="4000" dirty="0" smtClean="0">
                <a:solidFill>
                  <a:srgbClr val="DF11D0"/>
                </a:solidFill>
              </a:rPr>
              <a:t>8.5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9</a:t>
            </a:r>
            <a:r>
              <a:rPr lang="en-NZ" sz="4000" dirty="0" smtClean="0">
                <a:solidFill>
                  <a:srgbClr val="00B050"/>
                </a:solidFill>
              </a:rPr>
              <a:t>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5760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52908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39886" y="375339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41821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21689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2995" y="38187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</a:t>
            </a:r>
            <a:r>
              <a:rPr lang="en-NZ" sz="4000" dirty="0" smtClean="0">
                <a:solidFill>
                  <a:srgbClr val="DF11D0"/>
                </a:solidFill>
              </a:rPr>
              <a:t>1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2</a:t>
            </a:r>
            <a:r>
              <a:rPr lang="en-NZ" sz="4000" dirty="0" smtClean="0">
                <a:solidFill>
                  <a:srgbClr val="00B050"/>
                </a:solidFill>
              </a:rPr>
              <a:t>,2.5,</a:t>
            </a:r>
            <a:r>
              <a:rPr lang="en-NZ" sz="4000" dirty="0" smtClean="0">
                <a:solidFill>
                  <a:srgbClr val="DF11D0"/>
                </a:solidFill>
              </a:rPr>
              <a:t>3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4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6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7</a:t>
            </a:r>
            <a:r>
              <a:rPr lang="en-NZ" sz="4000" dirty="0" smtClean="0">
                <a:solidFill>
                  <a:srgbClr val="00B050"/>
                </a:solidFill>
              </a:rPr>
              <a:t>,8,</a:t>
            </a:r>
            <a:r>
              <a:rPr lang="en-NZ" sz="4000" dirty="0" smtClean="0">
                <a:solidFill>
                  <a:srgbClr val="DF11D0"/>
                </a:solidFill>
              </a:rPr>
              <a:t>8.5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9</a:t>
            </a:r>
            <a:r>
              <a:rPr lang="en-NZ" sz="4000" dirty="0" smtClean="0">
                <a:solidFill>
                  <a:srgbClr val="00B050"/>
                </a:solidFill>
              </a:rPr>
              <a:t>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44681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97050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4122" y="375339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9931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13579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84885" y="38187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32961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04271" y="4419598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L=[0,</a:t>
            </a:r>
            <a:r>
              <a:rPr lang="en-NZ" sz="4000" dirty="0" smtClean="0">
                <a:solidFill>
                  <a:srgbClr val="DF11D0"/>
                </a:solidFill>
              </a:rPr>
              <a:t>1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2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2.5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3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4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6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7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8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8.5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9</a:t>
            </a:r>
            <a:r>
              <a:rPr lang="en-NZ" sz="4000" dirty="0" smtClean="0">
                <a:solidFill>
                  <a:srgbClr val="00B050"/>
                </a:solidFill>
              </a:rPr>
              <a:t>,10]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44681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97050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4122" y="375339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9931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13579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84885" y="38187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32961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04271" y="4419598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09061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50661" y="44243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balanced BST from a sorted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641" y="1968134"/>
            <a:ext cx="6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L=[</a:t>
            </a:r>
            <a:r>
              <a:rPr lang="en-NZ" sz="4000" dirty="0" smtClean="0">
                <a:solidFill>
                  <a:srgbClr val="DF11D0"/>
                </a:solidFill>
              </a:rPr>
              <a:t>0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1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2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2.5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3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4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6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7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8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8.5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9</a:t>
            </a:r>
            <a:r>
              <a:rPr lang="en-NZ" sz="4000" dirty="0" smtClean="0">
                <a:solidFill>
                  <a:srgbClr val="00B050"/>
                </a:solidFill>
              </a:rPr>
              <a:t>,</a:t>
            </a:r>
            <a:r>
              <a:rPr lang="en-NZ" sz="4000" dirty="0" smtClean="0">
                <a:solidFill>
                  <a:srgbClr val="DF11D0"/>
                </a:solidFill>
              </a:rPr>
              <a:t>10</a:t>
            </a:r>
            <a:r>
              <a:rPr lang="en-NZ" sz="4000" dirty="0" smtClean="0">
                <a:solidFill>
                  <a:srgbClr val="00B050"/>
                </a:solidFill>
              </a:rPr>
              <a:t>]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77397" y="263869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44681" y="31046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97050" y="3139438"/>
            <a:ext cx="609595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4122" y="375339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9931" y="377516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13579" y="3783872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84885" y="3818705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32961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04271" y="4419598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09061" y="44370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2.5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50661" y="44243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37461" y="43989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96861" y="4449717"/>
            <a:ext cx="670557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5463" y="5564773"/>
            <a:ext cx="2795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>
                <a:solidFill>
                  <a:srgbClr val="DF11D0"/>
                </a:solidFill>
              </a:rPr>
              <a:t>d</a:t>
            </a:r>
            <a:r>
              <a:rPr lang="en-NZ" sz="4800" dirty="0" smtClean="0">
                <a:solidFill>
                  <a:srgbClr val="DF11D0"/>
                </a:solidFill>
              </a:rPr>
              <a:t>epth = 4 </a:t>
            </a:r>
            <a:endParaRPr lang="en-US" sz="4800" dirty="0">
              <a:solidFill>
                <a:srgbClr val="DF11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11477</TotalTime>
  <Words>720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Calibri</vt:lpstr>
      <vt:lpstr>Cambria Math</vt:lpstr>
      <vt:lpstr>Gill Sans MT</vt:lpstr>
      <vt:lpstr>Wingdings 2</vt:lpstr>
      <vt:lpstr>Dividend</vt:lpstr>
      <vt:lpstr>Introduction to algorithms </vt:lpstr>
      <vt:lpstr>Minimal balanced BST from a list</vt:lpstr>
      <vt:lpstr>Minimal balanced BST from a sorted list</vt:lpstr>
      <vt:lpstr>Minimal balanced BST from a sorted list</vt:lpstr>
      <vt:lpstr>Minimal balanced BST from a sorted list</vt:lpstr>
      <vt:lpstr>Minimal balanced BST from a sorted list</vt:lpstr>
      <vt:lpstr>Minimal balanced BST from a sorted list</vt:lpstr>
      <vt:lpstr>Minimal balanced BST from a sorted list</vt:lpstr>
      <vt:lpstr>Minimal balanced BST from a sorted list</vt:lpstr>
      <vt:lpstr>Deleting a node from bst</vt:lpstr>
      <vt:lpstr>inserting a new node onto a bst</vt:lpstr>
      <vt:lpstr>Insert algorithm – insertBST(t,x)</vt:lpstr>
      <vt:lpstr>Binary search tree traversal</vt:lpstr>
      <vt:lpstr>Write an algorithm for inorder traversal of a bst</vt:lpstr>
      <vt:lpstr>Option 1</vt:lpstr>
      <vt:lpstr>Option 1 – trace!!</vt:lpstr>
      <vt:lpstr>Option ii – the actual inOrder (LNR)</vt:lpstr>
      <vt:lpstr>LNR trace!!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288</cp:revision>
  <cp:lastPrinted>2020-03-13T05:36:27Z</cp:lastPrinted>
  <dcterms:created xsi:type="dcterms:W3CDTF">2020-03-10T06:29:02Z</dcterms:created>
  <dcterms:modified xsi:type="dcterms:W3CDTF">2021-12-03T14:16:42Z</dcterms:modified>
</cp:coreProperties>
</file>