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38"/>
  </p:handoutMasterIdLst>
  <p:sldIdLst>
    <p:sldId id="256" r:id="rId2"/>
    <p:sldId id="258" r:id="rId3"/>
    <p:sldId id="259" r:id="rId4"/>
    <p:sldId id="260" r:id="rId5"/>
    <p:sldId id="261" r:id="rId6"/>
    <p:sldId id="284" r:id="rId7"/>
    <p:sldId id="263" r:id="rId8"/>
    <p:sldId id="285" r:id="rId9"/>
    <p:sldId id="286" r:id="rId10"/>
    <p:sldId id="287" r:id="rId11"/>
    <p:sldId id="288" r:id="rId12"/>
    <p:sldId id="289" r:id="rId13"/>
    <p:sldId id="264" r:id="rId14"/>
    <p:sldId id="266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  <p:sldId id="304" r:id="rId30"/>
    <p:sldId id="305" r:id="rId31"/>
    <p:sldId id="306" r:id="rId32"/>
    <p:sldId id="307" r:id="rId33"/>
    <p:sldId id="308" r:id="rId34"/>
    <p:sldId id="309" r:id="rId35"/>
    <p:sldId id="310" r:id="rId36"/>
    <p:sldId id="311" r:id="rId3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DF11D0"/>
    <a:srgbClr val="CCFF33"/>
    <a:srgbClr val="FFFF6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12/15/2021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567548"/>
            <a:ext cx="10993549" cy="1476102"/>
          </a:xfrm>
        </p:spPr>
        <p:txBody>
          <a:bodyPr>
            <a:normAutofit/>
          </a:bodyPr>
          <a:lstStyle/>
          <a:p>
            <a:r>
              <a:rPr lang="en-NZ" dirty="0" smtClean="0"/>
              <a:t>Introduction to algorithms</a:t>
            </a:r>
            <a:br>
              <a:rPr lang="en-NZ" dirty="0" smtClean="0"/>
            </a:b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7988"/>
            <a:ext cx="10993546" cy="1204716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2406" y="743433"/>
            <a:ext cx="2342334" cy="234233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33591" y="3605341"/>
            <a:ext cx="10578843" cy="1972491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NZ" sz="9600" dirty="0" smtClean="0">
                <a:solidFill>
                  <a:srgbClr val="FF0000"/>
                </a:solidFill>
              </a:rPr>
              <a:t>Seminar 10 </a:t>
            </a:r>
          </a:p>
          <a:p>
            <a:pPr algn="ctr"/>
            <a:r>
              <a:rPr lang="en-NZ" sz="2400" dirty="0" smtClean="0">
                <a:solidFill>
                  <a:srgbClr val="FF0000"/>
                </a:solidFill>
              </a:rPr>
              <a:t>w/c: </a:t>
            </a:r>
            <a:r>
              <a:rPr lang="en-US" altLang="zh-CN" sz="2400" dirty="0" smtClean="0">
                <a:solidFill>
                  <a:srgbClr val="FF0000"/>
                </a:solidFill>
              </a:rPr>
              <a:t>6</a:t>
            </a:r>
            <a:r>
              <a:rPr lang="en-NZ" sz="2400" dirty="0" smtClean="0">
                <a:solidFill>
                  <a:srgbClr val="FF0000"/>
                </a:solidFill>
              </a:rPr>
              <a:t> December 202</a:t>
            </a:r>
            <a:r>
              <a:rPr lang="en-US" altLang="zh-CN" sz="2400" dirty="0" smtClean="0">
                <a:solidFill>
                  <a:srgbClr val="FF0000"/>
                </a:solidFill>
              </a:rPr>
              <a:t>1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0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Counting the spanning trees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55361" y="221099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4"/>
          </p:cNvCxnSpPr>
          <p:nvPr/>
        </p:nvCxnSpPr>
        <p:spPr>
          <a:xfrm flipH="1">
            <a:off x="600889" y="2328564"/>
            <a:ext cx="213255" cy="10285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6" idx="4"/>
          </p:cNvCxnSpPr>
          <p:nvPr/>
        </p:nvCxnSpPr>
        <p:spPr>
          <a:xfrm>
            <a:off x="1540388" y="2300653"/>
            <a:ext cx="211579" cy="10194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62584" y="407560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2505" y="33702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98162" y="32918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236807" y="3409398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9" idx="1"/>
          </p:cNvCxnSpPr>
          <p:nvPr/>
        </p:nvCxnSpPr>
        <p:spPr>
          <a:xfrm>
            <a:off x="601182" y="3432030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2"/>
          </p:cNvCxnSpPr>
          <p:nvPr/>
        </p:nvCxnSpPr>
        <p:spPr>
          <a:xfrm flipV="1">
            <a:off x="578911" y="3350616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8252" y="18896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546347" y="19329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49237" y="31505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4864" y="30070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328261" y="1802904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/>
              <a:t>Delete any two edges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3049401" y="5235375"/>
                <a:ext cx="1862433" cy="81798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01" y="5235375"/>
                <a:ext cx="1862433" cy="81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/>
          <p:cNvSpPr/>
          <p:nvPr/>
        </p:nvSpPr>
        <p:spPr>
          <a:xfrm>
            <a:off x="1481605" y="218308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96" idx="2"/>
          </p:cNvCxnSpPr>
          <p:nvPr/>
        </p:nvCxnSpPr>
        <p:spPr>
          <a:xfrm flipV="1">
            <a:off x="839586" y="2241871"/>
            <a:ext cx="642019" cy="173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250813" y="39800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16" name="Oval 115"/>
          <p:cNvSpPr/>
          <p:nvPr/>
        </p:nvSpPr>
        <p:spPr>
          <a:xfrm>
            <a:off x="2836754" y="265997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6" idx="4"/>
          </p:cNvCxnSpPr>
          <p:nvPr/>
        </p:nvCxnSpPr>
        <p:spPr>
          <a:xfrm flipH="1">
            <a:off x="2682282" y="2777538"/>
            <a:ext cx="213255" cy="1028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5" idx="4"/>
          </p:cNvCxnSpPr>
          <p:nvPr/>
        </p:nvCxnSpPr>
        <p:spPr>
          <a:xfrm>
            <a:off x="3621781" y="2749627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243977" y="452457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03898" y="381918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779555" y="37408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3318200" y="3858372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1"/>
          </p:cNvCxnSpPr>
          <p:nvPr/>
        </p:nvCxnSpPr>
        <p:spPr>
          <a:xfrm>
            <a:off x="2682575" y="3881004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59645" y="23386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627740" y="238196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830630" y="35994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406257" y="34560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35" name="Oval 134"/>
          <p:cNvSpPr/>
          <p:nvPr/>
        </p:nvSpPr>
        <p:spPr>
          <a:xfrm>
            <a:off x="3562998" y="263206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32206" y="44290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43" name="Oval 142"/>
          <p:cNvSpPr/>
          <p:nvPr/>
        </p:nvSpPr>
        <p:spPr>
          <a:xfrm>
            <a:off x="4775212" y="25885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>
            <a:stCxn id="169" idx="4"/>
          </p:cNvCxnSpPr>
          <p:nvPr/>
        </p:nvCxnSpPr>
        <p:spPr>
          <a:xfrm>
            <a:off x="5560239" y="2678179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182435" y="44531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42356" y="37477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718013" y="36693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5256658" y="37869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48" idx="2"/>
          </p:cNvCxnSpPr>
          <p:nvPr/>
        </p:nvCxnSpPr>
        <p:spPr>
          <a:xfrm flipV="1">
            <a:off x="4598762" y="37281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698103" y="22671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566198" y="23105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69088" y="3528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344715" y="33846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69" name="Oval 168"/>
          <p:cNvSpPr/>
          <p:nvPr/>
        </p:nvSpPr>
        <p:spPr>
          <a:xfrm>
            <a:off x="5501456" y="25606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endCxn id="169" idx="2"/>
          </p:cNvCxnSpPr>
          <p:nvPr/>
        </p:nvCxnSpPr>
        <p:spPr>
          <a:xfrm flipV="1">
            <a:off x="4859437" y="2619397"/>
            <a:ext cx="642019" cy="1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270664" y="43576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72" name="Oval 171"/>
          <p:cNvSpPr/>
          <p:nvPr/>
        </p:nvSpPr>
        <p:spPr>
          <a:xfrm>
            <a:off x="6968097" y="25885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85" idx="4"/>
          </p:cNvCxnSpPr>
          <p:nvPr/>
        </p:nvCxnSpPr>
        <p:spPr>
          <a:xfrm>
            <a:off x="7753124" y="2678179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375320" y="44531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735241" y="37477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910898" y="36693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7449543" y="37869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75" idx="1"/>
          </p:cNvCxnSpPr>
          <p:nvPr/>
        </p:nvCxnSpPr>
        <p:spPr>
          <a:xfrm>
            <a:off x="6813918" y="3809556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77" idx="2"/>
          </p:cNvCxnSpPr>
          <p:nvPr/>
        </p:nvCxnSpPr>
        <p:spPr>
          <a:xfrm flipV="1">
            <a:off x="6791647" y="37281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890988" y="22671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7759083" y="23105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61973" y="3528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6537600" y="33846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85" name="Oval 184"/>
          <p:cNvSpPr/>
          <p:nvPr/>
        </p:nvSpPr>
        <p:spPr>
          <a:xfrm>
            <a:off x="7694341" y="25606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7463549" y="43576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88" name="Oval 187"/>
          <p:cNvSpPr/>
          <p:nvPr/>
        </p:nvSpPr>
        <p:spPr>
          <a:xfrm>
            <a:off x="9058752" y="258033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4"/>
          </p:cNvCxnSpPr>
          <p:nvPr/>
        </p:nvCxnSpPr>
        <p:spPr>
          <a:xfrm flipH="1">
            <a:off x="8904280" y="2697896"/>
            <a:ext cx="213255" cy="1028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24" idx="4"/>
          </p:cNvCxnSpPr>
          <p:nvPr/>
        </p:nvCxnSpPr>
        <p:spPr>
          <a:xfrm>
            <a:off x="9843779" y="2669985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9465975" y="444493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8825896" y="37395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0001553" y="366116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>
            <a:endCxn id="194" idx="2"/>
          </p:cNvCxnSpPr>
          <p:nvPr/>
        </p:nvCxnSpPr>
        <p:spPr>
          <a:xfrm flipV="1">
            <a:off x="8882302" y="3719948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8981643" y="2259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9849738" y="230232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0052628" y="351984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8628255" y="33764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224" name="Oval 223"/>
          <p:cNvSpPr/>
          <p:nvPr/>
        </p:nvSpPr>
        <p:spPr>
          <a:xfrm>
            <a:off x="9784996" y="255242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>
            <a:endCxn id="224" idx="2"/>
          </p:cNvCxnSpPr>
          <p:nvPr/>
        </p:nvCxnSpPr>
        <p:spPr>
          <a:xfrm flipV="1">
            <a:off x="9142977" y="2611203"/>
            <a:ext cx="642019" cy="1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554204" y="43494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387737" y="2552420"/>
            <a:ext cx="4232366" cy="191792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 flipV="1">
            <a:off x="6610482" y="2523143"/>
            <a:ext cx="3953376" cy="178213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29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Counting the spanning trees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55361" y="221099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4"/>
          </p:cNvCxnSpPr>
          <p:nvPr/>
        </p:nvCxnSpPr>
        <p:spPr>
          <a:xfrm flipH="1">
            <a:off x="600889" y="2328564"/>
            <a:ext cx="213255" cy="10285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6" idx="4"/>
          </p:cNvCxnSpPr>
          <p:nvPr/>
        </p:nvCxnSpPr>
        <p:spPr>
          <a:xfrm>
            <a:off x="1540388" y="2300653"/>
            <a:ext cx="211579" cy="10194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62584" y="407560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2505" y="33702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98162" y="32918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236807" y="3409398"/>
            <a:ext cx="494012" cy="683423"/>
          </a:xfrm>
          <a:prstGeom prst="line">
            <a:avLst/>
          </a:prstGeom>
          <a:ln w="38100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9" idx="1"/>
          </p:cNvCxnSpPr>
          <p:nvPr/>
        </p:nvCxnSpPr>
        <p:spPr>
          <a:xfrm>
            <a:off x="601182" y="3432030"/>
            <a:ext cx="578619" cy="660791"/>
          </a:xfrm>
          <a:prstGeom prst="line">
            <a:avLst/>
          </a:prstGeom>
          <a:ln w="38100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2"/>
          </p:cNvCxnSpPr>
          <p:nvPr/>
        </p:nvCxnSpPr>
        <p:spPr>
          <a:xfrm flipV="1">
            <a:off x="578911" y="3350616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8252" y="18896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546347" y="19329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49237" y="31505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4864" y="30070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328261" y="1802904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/>
              <a:t>Delete any two edges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3049401" y="5235375"/>
                <a:ext cx="1862433" cy="81798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01" y="5235375"/>
                <a:ext cx="1862433" cy="81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/>
          <p:cNvSpPr/>
          <p:nvPr/>
        </p:nvSpPr>
        <p:spPr>
          <a:xfrm>
            <a:off x="1481605" y="218308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96" idx="2"/>
          </p:cNvCxnSpPr>
          <p:nvPr/>
        </p:nvCxnSpPr>
        <p:spPr>
          <a:xfrm flipV="1">
            <a:off x="839586" y="2241871"/>
            <a:ext cx="642019" cy="173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250813" y="39800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16" name="Oval 115"/>
          <p:cNvSpPr/>
          <p:nvPr/>
        </p:nvSpPr>
        <p:spPr>
          <a:xfrm>
            <a:off x="2836754" y="265997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6" idx="4"/>
          </p:cNvCxnSpPr>
          <p:nvPr/>
        </p:nvCxnSpPr>
        <p:spPr>
          <a:xfrm flipH="1">
            <a:off x="2682282" y="2777538"/>
            <a:ext cx="213255" cy="1028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5" idx="4"/>
          </p:cNvCxnSpPr>
          <p:nvPr/>
        </p:nvCxnSpPr>
        <p:spPr>
          <a:xfrm>
            <a:off x="3621781" y="2749627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243977" y="452457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03898" y="381918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779555" y="37408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3318200" y="3858372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1"/>
          </p:cNvCxnSpPr>
          <p:nvPr/>
        </p:nvCxnSpPr>
        <p:spPr>
          <a:xfrm>
            <a:off x="2682575" y="3881004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59645" y="23386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627740" y="238196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830630" y="35994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406257" y="34560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35" name="Oval 134"/>
          <p:cNvSpPr/>
          <p:nvPr/>
        </p:nvSpPr>
        <p:spPr>
          <a:xfrm>
            <a:off x="3562998" y="263206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32206" y="44290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43" name="Oval 142"/>
          <p:cNvSpPr/>
          <p:nvPr/>
        </p:nvSpPr>
        <p:spPr>
          <a:xfrm>
            <a:off x="4775212" y="25885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>
            <a:stCxn id="169" idx="4"/>
          </p:cNvCxnSpPr>
          <p:nvPr/>
        </p:nvCxnSpPr>
        <p:spPr>
          <a:xfrm>
            <a:off x="5560239" y="2678179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182435" y="44531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42356" y="37477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718013" y="36693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5256658" y="37869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48" idx="2"/>
          </p:cNvCxnSpPr>
          <p:nvPr/>
        </p:nvCxnSpPr>
        <p:spPr>
          <a:xfrm flipV="1">
            <a:off x="4598762" y="37281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698103" y="22671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566198" y="23105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69088" y="3528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344715" y="33846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69" name="Oval 168"/>
          <p:cNvSpPr/>
          <p:nvPr/>
        </p:nvSpPr>
        <p:spPr>
          <a:xfrm>
            <a:off x="5501456" y="25606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endCxn id="169" idx="2"/>
          </p:cNvCxnSpPr>
          <p:nvPr/>
        </p:nvCxnSpPr>
        <p:spPr>
          <a:xfrm flipV="1">
            <a:off x="4859437" y="2619397"/>
            <a:ext cx="642019" cy="1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270664" y="43576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72" name="Oval 171"/>
          <p:cNvSpPr/>
          <p:nvPr/>
        </p:nvSpPr>
        <p:spPr>
          <a:xfrm>
            <a:off x="6968097" y="25885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85" idx="4"/>
          </p:cNvCxnSpPr>
          <p:nvPr/>
        </p:nvCxnSpPr>
        <p:spPr>
          <a:xfrm>
            <a:off x="7753124" y="2678179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375320" y="44531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735241" y="37477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910898" y="36693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7449543" y="37869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75" idx="1"/>
          </p:cNvCxnSpPr>
          <p:nvPr/>
        </p:nvCxnSpPr>
        <p:spPr>
          <a:xfrm>
            <a:off x="6813918" y="3809556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77" idx="2"/>
          </p:cNvCxnSpPr>
          <p:nvPr/>
        </p:nvCxnSpPr>
        <p:spPr>
          <a:xfrm flipV="1">
            <a:off x="6791647" y="37281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890988" y="22671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7759083" y="23105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61973" y="3528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6537600" y="33846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85" name="Oval 184"/>
          <p:cNvSpPr/>
          <p:nvPr/>
        </p:nvSpPr>
        <p:spPr>
          <a:xfrm>
            <a:off x="7694341" y="25606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7463549" y="43576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88" name="Oval 187"/>
          <p:cNvSpPr/>
          <p:nvPr/>
        </p:nvSpPr>
        <p:spPr>
          <a:xfrm>
            <a:off x="9058752" y="258033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4"/>
          </p:cNvCxnSpPr>
          <p:nvPr/>
        </p:nvCxnSpPr>
        <p:spPr>
          <a:xfrm flipH="1">
            <a:off x="8904280" y="2697896"/>
            <a:ext cx="213255" cy="1028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24" idx="4"/>
          </p:cNvCxnSpPr>
          <p:nvPr/>
        </p:nvCxnSpPr>
        <p:spPr>
          <a:xfrm>
            <a:off x="9843779" y="2669985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9465975" y="444493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8825896" y="37395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0001553" y="366116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>
            <a:endCxn id="194" idx="2"/>
          </p:cNvCxnSpPr>
          <p:nvPr/>
        </p:nvCxnSpPr>
        <p:spPr>
          <a:xfrm flipV="1">
            <a:off x="8882302" y="3719948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8981643" y="2259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9849738" y="230232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0052628" y="351984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8628255" y="33764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224" name="Oval 223"/>
          <p:cNvSpPr/>
          <p:nvPr/>
        </p:nvSpPr>
        <p:spPr>
          <a:xfrm>
            <a:off x="9784996" y="255242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>
            <a:endCxn id="224" idx="2"/>
          </p:cNvCxnSpPr>
          <p:nvPr/>
        </p:nvCxnSpPr>
        <p:spPr>
          <a:xfrm flipV="1">
            <a:off x="9142977" y="2611203"/>
            <a:ext cx="642019" cy="1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554204" y="43494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387737" y="2552420"/>
            <a:ext cx="4232366" cy="191792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 flipV="1">
            <a:off x="6610482" y="2523143"/>
            <a:ext cx="3953376" cy="178213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2359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Counting the spanning trees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55361" y="221099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4"/>
          </p:cNvCxnSpPr>
          <p:nvPr/>
        </p:nvCxnSpPr>
        <p:spPr>
          <a:xfrm flipH="1">
            <a:off x="600889" y="2328564"/>
            <a:ext cx="213255" cy="10285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6" idx="4"/>
          </p:cNvCxnSpPr>
          <p:nvPr/>
        </p:nvCxnSpPr>
        <p:spPr>
          <a:xfrm>
            <a:off x="1540388" y="2300653"/>
            <a:ext cx="211579" cy="10194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62584" y="407560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2505" y="33702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98162" y="32918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236807" y="3409398"/>
            <a:ext cx="494012" cy="683423"/>
          </a:xfrm>
          <a:prstGeom prst="line">
            <a:avLst/>
          </a:prstGeom>
          <a:ln w="38100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9" idx="1"/>
          </p:cNvCxnSpPr>
          <p:nvPr/>
        </p:nvCxnSpPr>
        <p:spPr>
          <a:xfrm>
            <a:off x="601182" y="3432030"/>
            <a:ext cx="578619" cy="660791"/>
          </a:xfrm>
          <a:prstGeom prst="line">
            <a:avLst/>
          </a:prstGeom>
          <a:ln w="38100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2"/>
          </p:cNvCxnSpPr>
          <p:nvPr/>
        </p:nvCxnSpPr>
        <p:spPr>
          <a:xfrm flipV="1">
            <a:off x="578911" y="3350616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8252" y="18896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546347" y="19329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49237" y="31505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4864" y="30070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328261" y="1802904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/>
              <a:t>Delete any two edges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3049401" y="5235375"/>
                <a:ext cx="2981008" cy="81798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NZ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200" b="0" i="1" smtClean="0">
                          <a:solidFill>
                            <a:srgbClr val="DF11D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NZ" sz="3200" i="1">
                              <a:solidFill>
                                <a:srgbClr val="DF11D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i="1">
                                  <a:solidFill>
                                    <a:srgbClr val="DF11D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DF11D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i="1">
                                    <a:solidFill>
                                      <a:srgbClr val="DF11D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01" y="5235375"/>
                <a:ext cx="2981008" cy="81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/>
          <p:cNvSpPr/>
          <p:nvPr/>
        </p:nvSpPr>
        <p:spPr>
          <a:xfrm>
            <a:off x="1481605" y="218308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96" idx="2"/>
          </p:cNvCxnSpPr>
          <p:nvPr/>
        </p:nvCxnSpPr>
        <p:spPr>
          <a:xfrm flipV="1">
            <a:off x="839586" y="2241871"/>
            <a:ext cx="642019" cy="173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250813" y="39800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16" name="Oval 115"/>
          <p:cNvSpPr/>
          <p:nvPr/>
        </p:nvSpPr>
        <p:spPr>
          <a:xfrm>
            <a:off x="2836754" y="265997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6" idx="4"/>
          </p:cNvCxnSpPr>
          <p:nvPr/>
        </p:nvCxnSpPr>
        <p:spPr>
          <a:xfrm flipH="1">
            <a:off x="2682282" y="2777538"/>
            <a:ext cx="213255" cy="1028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5" idx="4"/>
          </p:cNvCxnSpPr>
          <p:nvPr/>
        </p:nvCxnSpPr>
        <p:spPr>
          <a:xfrm>
            <a:off x="3621781" y="2749627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243977" y="452457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03898" y="381918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779555" y="37408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3318200" y="3858372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1"/>
          </p:cNvCxnSpPr>
          <p:nvPr/>
        </p:nvCxnSpPr>
        <p:spPr>
          <a:xfrm>
            <a:off x="2682575" y="3881004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59645" y="23386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627740" y="238196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830630" y="35994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406257" y="34560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35" name="Oval 134"/>
          <p:cNvSpPr/>
          <p:nvPr/>
        </p:nvSpPr>
        <p:spPr>
          <a:xfrm>
            <a:off x="3562998" y="263206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32206" y="44290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43" name="Oval 142"/>
          <p:cNvSpPr/>
          <p:nvPr/>
        </p:nvSpPr>
        <p:spPr>
          <a:xfrm>
            <a:off x="4775212" y="25885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>
            <a:stCxn id="169" idx="4"/>
          </p:cNvCxnSpPr>
          <p:nvPr/>
        </p:nvCxnSpPr>
        <p:spPr>
          <a:xfrm>
            <a:off x="5560239" y="2678179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182435" y="44531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42356" y="37477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718013" y="36693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5256658" y="37869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48" idx="2"/>
          </p:cNvCxnSpPr>
          <p:nvPr/>
        </p:nvCxnSpPr>
        <p:spPr>
          <a:xfrm flipV="1">
            <a:off x="4598762" y="37281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698103" y="22671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566198" y="23105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69088" y="3528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344715" y="33846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69" name="Oval 168"/>
          <p:cNvSpPr/>
          <p:nvPr/>
        </p:nvSpPr>
        <p:spPr>
          <a:xfrm>
            <a:off x="5501456" y="25606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endCxn id="169" idx="2"/>
          </p:cNvCxnSpPr>
          <p:nvPr/>
        </p:nvCxnSpPr>
        <p:spPr>
          <a:xfrm flipV="1">
            <a:off x="4859437" y="2619397"/>
            <a:ext cx="642019" cy="1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270664" y="43576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72" name="Oval 171"/>
          <p:cNvSpPr/>
          <p:nvPr/>
        </p:nvSpPr>
        <p:spPr>
          <a:xfrm>
            <a:off x="6968097" y="25885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85" idx="4"/>
          </p:cNvCxnSpPr>
          <p:nvPr/>
        </p:nvCxnSpPr>
        <p:spPr>
          <a:xfrm>
            <a:off x="7753124" y="2678179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375320" y="44531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735241" y="37477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910898" y="36693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7449543" y="37869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75" idx="1"/>
          </p:cNvCxnSpPr>
          <p:nvPr/>
        </p:nvCxnSpPr>
        <p:spPr>
          <a:xfrm>
            <a:off x="6813918" y="3809556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77" idx="2"/>
          </p:cNvCxnSpPr>
          <p:nvPr/>
        </p:nvCxnSpPr>
        <p:spPr>
          <a:xfrm flipV="1">
            <a:off x="6791647" y="37281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890988" y="22671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7759083" y="23105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61973" y="3528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6537600" y="33846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85" name="Oval 184"/>
          <p:cNvSpPr/>
          <p:nvPr/>
        </p:nvSpPr>
        <p:spPr>
          <a:xfrm>
            <a:off x="7694341" y="25606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7463549" y="43576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88" name="Oval 187"/>
          <p:cNvSpPr/>
          <p:nvPr/>
        </p:nvSpPr>
        <p:spPr>
          <a:xfrm>
            <a:off x="9058752" y="258033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4"/>
          </p:cNvCxnSpPr>
          <p:nvPr/>
        </p:nvCxnSpPr>
        <p:spPr>
          <a:xfrm flipH="1">
            <a:off x="8904280" y="2697896"/>
            <a:ext cx="213255" cy="1028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24" idx="4"/>
          </p:cNvCxnSpPr>
          <p:nvPr/>
        </p:nvCxnSpPr>
        <p:spPr>
          <a:xfrm>
            <a:off x="9843779" y="2669985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9465975" y="444493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8825896" y="37395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0001553" y="366116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>
            <a:endCxn id="194" idx="2"/>
          </p:cNvCxnSpPr>
          <p:nvPr/>
        </p:nvCxnSpPr>
        <p:spPr>
          <a:xfrm flipV="1">
            <a:off x="8882302" y="3719948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8981643" y="2259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9849738" y="230232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0052628" y="351984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8628255" y="33764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224" name="Oval 223"/>
          <p:cNvSpPr/>
          <p:nvPr/>
        </p:nvSpPr>
        <p:spPr>
          <a:xfrm>
            <a:off x="9784996" y="255242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>
            <a:endCxn id="224" idx="2"/>
          </p:cNvCxnSpPr>
          <p:nvPr/>
        </p:nvCxnSpPr>
        <p:spPr>
          <a:xfrm flipV="1">
            <a:off x="9142977" y="2611203"/>
            <a:ext cx="642019" cy="1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554204" y="43494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387737" y="2552420"/>
            <a:ext cx="4232366" cy="191792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 flipV="1">
            <a:off x="6610482" y="2523143"/>
            <a:ext cx="3953376" cy="178213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/>
              <p:cNvSpPr txBox="1"/>
              <p:nvPr/>
            </p:nvSpPr>
            <p:spPr>
              <a:xfrm>
                <a:off x="6038852" y="5396625"/>
                <a:ext cx="3410998" cy="49244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N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=15</m:t>
                      </m:r>
                      <m:r>
                        <a:rPr lang="en-NZ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NZ" sz="3200" b="0" i="1" smtClean="0">
                          <a:solidFill>
                            <a:srgbClr val="DF11D0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N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=11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80" name="TextBox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8852" y="5396625"/>
                <a:ext cx="3410998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/>
          <p:cNvSpPr txBox="1"/>
          <p:nvPr/>
        </p:nvSpPr>
        <p:spPr>
          <a:xfrm>
            <a:off x="9465975" y="5396625"/>
            <a:ext cx="1965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0070C0"/>
                </a:solidFill>
              </a:rPr>
              <a:t>s</a:t>
            </a:r>
            <a:r>
              <a:rPr lang="en-NZ" sz="2400" dirty="0" smtClean="0">
                <a:solidFill>
                  <a:srgbClr val="0070C0"/>
                </a:solidFill>
              </a:rPr>
              <a:t>panning trees</a:t>
            </a:r>
            <a:endParaRPr lang="en-US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4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Spanning trees of a complete graph with </a:t>
            </a:r>
            <a:r>
              <a:rPr lang="en-NZ" sz="4000" cap="none" dirty="0" smtClean="0">
                <a:solidFill>
                  <a:srgbClr val="FFC000"/>
                </a:solidFill>
              </a:rPr>
              <a:t>n</a:t>
            </a:r>
            <a:r>
              <a:rPr lang="en-NZ" dirty="0" smtClean="0"/>
              <a:t> vertices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02907" y="2353621"/>
            <a:ext cx="9936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The number of spanning trees of a complete graph with </a:t>
            </a:r>
            <a:r>
              <a:rPr lang="en-NZ" sz="2800" b="1" i="1" dirty="0" smtClean="0">
                <a:solidFill>
                  <a:srgbClr val="FF0000"/>
                </a:solidFill>
              </a:rPr>
              <a:t>n</a:t>
            </a:r>
            <a:r>
              <a:rPr lang="en-NZ" sz="2800" dirty="0" smtClean="0"/>
              <a:t> vertices: 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186321" y="3514506"/>
                <a:ext cx="3821209" cy="15388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96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NZ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NZ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NZ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NZ" sz="9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−2)</m:t>
                          </m:r>
                        </m:sup>
                      </m:sSup>
                    </m:oMath>
                  </m:oMathPara>
                </a14:m>
                <a:endParaRPr lang="en-US" sz="96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6321" y="3514506"/>
                <a:ext cx="3821209" cy="15388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4666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96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236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6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9084" y="2722856"/>
            <a:ext cx="421833" cy="50047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8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9084" y="2722856"/>
            <a:ext cx="421833" cy="50047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1588" y="3606958"/>
            <a:ext cx="441423" cy="78785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606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9084" y="2722856"/>
            <a:ext cx="421833" cy="50047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1588" y="3606958"/>
            <a:ext cx="441423" cy="78785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912218" y="3666168"/>
            <a:ext cx="17419" cy="62266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Complete graphs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5757" y="1841860"/>
            <a:ext cx="118262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800" dirty="0" smtClean="0"/>
              <a:t>Draw a </a:t>
            </a:r>
            <a:r>
              <a:rPr lang="en-NZ" sz="2800" dirty="0" smtClean="0">
                <a:solidFill>
                  <a:srgbClr val="00B050"/>
                </a:solidFill>
              </a:rPr>
              <a:t>complete graph </a:t>
            </a:r>
            <a:r>
              <a:rPr lang="en-NZ" sz="2800" dirty="0" smtClean="0"/>
              <a:t>with </a:t>
            </a:r>
            <a:r>
              <a:rPr lang="en-NZ" sz="2800" dirty="0" smtClean="0">
                <a:solidFill>
                  <a:srgbClr val="FF0000"/>
                </a:solidFill>
              </a:rPr>
              <a:t>6</a:t>
            </a:r>
            <a:r>
              <a:rPr lang="en-NZ" sz="2800" dirty="0" smtClean="0"/>
              <a:t> vertices. How many </a:t>
            </a:r>
            <a:r>
              <a:rPr lang="en-NZ" sz="2800" dirty="0" smtClean="0">
                <a:solidFill>
                  <a:srgbClr val="0070C0"/>
                </a:solidFill>
              </a:rPr>
              <a:t>edges</a:t>
            </a:r>
            <a:r>
              <a:rPr lang="en-NZ" sz="2800" dirty="0" smtClean="0"/>
              <a:t> do you need to draw?</a:t>
            </a:r>
            <a:endParaRPr lang="en-US" sz="2800" dirty="0"/>
          </a:p>
        </p:txBody>
      </p:sp>
      <p:sp>
        <p:nvSpPr>
          <p:cNvPr id="6" name="Oval 5"/>
          <p:cNvSpPr/>
          <p:nvPr/>
        </p:nvSpPr>
        <p:spPr>
          <a:xfrm>
            <a:off x="2373084" y="4685212"/>
            <a:ext cx="365760" cy="378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457301" y="2738847"/>
            <a:ext cx="365760" cy="378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35683" y="5246917"/>
            <a:ext cx="365760" cy="378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D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567647" y="3405048"/>
            <a:ext cx="365760" cy="378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4332516" y="4437018"/>
            <a:ext cx="365760" cy="378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cxnSp>
        <p:nvCxnSpPr>
          <p:cNvPr id="22" name="Straight Connector 21"/>
          <p:cNvCxnSpPr>
            <a:stCxn id="7" idx="4"/>
          </p:cNvCxnSpPr>
          <p:nvPr/>
        </p:nvCxnSpPr>
        <p:spPr>
          <a:xfrm flipH="1">
            <a:off x="2573383" y="3117669"/>
            <a:ext cx="1066798" cy="866502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7" idx="4"/>
            <a:endCxn id="6" idx="7"/>
          </p:cNvCxnSpPr>
          <p:nvPr/>
        </p:nvCxnSpPr>
        <p:spPr>
          <a:xfrm flipH="1">
            <a:off x="2685280" y="3117669"/>
            <a:ext cx="954901" cy="1623020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7" idx="4"/>
            <a:endCxn id="8" idx="0"/>
          </p:cNvCxnSpPr>
          <p:nvPr/>
        </p:nvCxnSpPr>
        <p:spPr>
          <a:xfrm>
            <a:off x="3640181" y="3117669"/>
            <a:ext cx="78382" cy="2129248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7" idx="4"/>
            <a:endCxn id="10" idx="1"/>
          </p:cNvCxnSpPr>
          <p:nvPr/>
        </p:nvCxnSpPr>
        <p:spPr>
          <a:xfrm>
            <a:off x="3640181" y="3117669"/>
            <a:ext cx="745899" cy="1374826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7" idx="4"/>
            <a:endCxn id="9" idx="1"/>
          </p:cNvCxnSpPr>
          <p:nvPr/>
        </p:nvCxnSpPr>
        <p:spPr>
          <a:xfrm>
            <a:off x="3640181" y="3117669"/>
            <a:ext cx="981030" cy="342856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endCxn id="6" idx="7"/>
          </p:cNvCxnSpPr>
          <p:nvPr/>
        </p:nvCxnSpPr>
        <p:spPr>
          <a:xfrm>
            <a:off x="2573383" y="3984171"/>
            <a:ext cx="111897" cy="756518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endCxn id="8" idx="0"/>
          </p:cNvCxnSpPr>
          <p:nvPr/>
        </p:nvCxnSpPr>
        <p:spPr>
          <a:xfrm>
            <a:off x="2573383" y="3984171"/>
            <a:ext cx="1145180" cy="1262746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endCxn id="10" idx="1"/>
          </p:cNvCxnSpPr>
          <p:nvPr/>
        </p:nvCxnSpPr>
        <p:spPr>
          <a:xfrm>
            <a:off x="2573383" y="3984171"/>
            <a:ext cx="1812697" cy="508324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9" idx="1"/>
          </p:cNvCxnSpPr>
          <p:nvPr/>
        </p:nvCxnSpPr>
        <p:spPr>
          <a:xfrm flipV="1">
            <a:off x="2573383" y="3460525"/>
            <a:ext cx="2047828" cy="523646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6" idx="7"/>
            <a:endCxn id="8" idx="0"/>
          </p:cNvCxnSpPr>
          <p:nvPr/>
        </p:nvCxnSpPr>
        <p:spPr>
          <a:xfrm>
            <a:off x="2685280" y="4740689"/>
            <a:ext cx="1033283" cy="506228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10" idx="1"/>
          </p:cNvCxnSpPr>
          <p:nvPr/>
        </p:nvCxnSpPr>
        <p:spPr>
          <a:xfrm flipV="1">
            <a:off x="2685280" y="4492495"/>
            <a:ext cx="1700800" cy="248194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6" idx="7"/>
            <a:endCxn id="9" idx="1"/>
          </p:cNvCxnSpPr>
          <p:nvPr/>
        </p:nvCxnSpPr>
        <p:spPr>
          <a:xfrm flipV="1">
            <a:off x="2685280" y="3460525"/>
            <a:ext cx="1935931" cy="1280164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>
            <a:off x="2233747" y="3709853"/>
            <a:ext cx="365760" cy="37882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cxnSp>
        <p:nvCxnSpPr>
          <p:cNvPr id="53" name="Straight Connector 52"/>
          <p:cNvCxnSpPr>
            <a:stCxn id="8" idx="0"/>
            <a:endCxn id="10" idx="1"/>
          </p:cNvCxnSpPr>
          <p:nvPr/>
        </p:nvCxnSpPr>
        <p:spPr>
          <a:xfrm flipV="1">
            <a:off x="3718563" y="4492495"/>
            <a:ext cx="667517" cy="754422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8" idx="0"/>
            <a:endCxn id="9" idx="1"/>
          </p:cNvCxnSpPr>
          <p:nvPr/>
        </p:nvCxnSpPr>
        <p:spPr>
          <a:xfrm flipV="1">
            <a:off x="3718563" y="3460525"/>
            <a:ext cx="902648" cy="1786392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10" idx="1"/>
            <a:endCxn id="9" idx="2"/>
          </p:cNvCxnSpPr>
          <p:nvPr/>
        </p:nvCxnSpPr>
        <p:spPr>
          <a:xfrm flipV="1">
            <a:off x="4386080" y="3594459"/>
            <a:ext cx="181567" cy="898036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100353" y="2782385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>
                <a:solidFill>
                  <a:srgbClr val="0070C0"/>
                </a:solidFill>
              </a:rPr>
              <a:t>Edges</a:t>
            </a:r>
            <a:r>
              <a:rPr lang="en-NZ" sz="3600" dirty="0" smtClean="0"/>
              <a:t>=</a:t>
            </a:r>
            <a:endParaRPr lang="en-US" sz="3600" dirty="0"/>
          </a:p>
        </p:txBody>
      </p:sp>
      <p:sp>
        <p:nvSpPr>
          <p:cNvPr id="63" name="TextBox 62"/>
          <p:cNvSpPr txBox="1"/>
          <p:nvPr/>
        </p:nvSpPr>
        <p:spPr>
          <a:xfrm>
            <a:off x="7572104" y="2764968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>
                <a:solidFill>
                  <a:srgbClr val="DF11D0"/>
                </a:solidFill>
              </a:rPr>
              <a:t>5</a:t>
            </a:r>
            <a:r>
              <a:rPr lang="en-NZ" sz="3600" dirty="0" smtClean="0"/>
              <a:t>+</a:t>
            </a:r>
            <a:endParaRPr lang="en-US" sz="3600" dirty="0"/>
          </a:p>
        </p:txBody>
      </p:sp>
      <p:sp>
        <p:nvSpPr>
          <p:cNvPr id="64" name="TextBox 63"/>
          <p:cNvSpPr txBox="1"/>
          <p:nvPr/>
        </p:nvSpPr>
        <p:spPr>
          <a:xfrm>
            <a:off x="7580817" y="3374563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>
                <a:solidFill>
                  <a:srgbClr val="DF11D0"/>
                </a:solidFill>
              </a:rPr>
              <a:t>4</a:t>
            </a:r>
            <a:r>
              <a:rPr lang="en-NZ" sz="3600" dirty="0" smtClean="0"/>
              <a:t>+</a:t>
            </a:r>
            <a:endParaRPr lang="en-US" sz="3600" dirty="0"/>
          </a:p>
        </p:txBody>
      </p:sp>
      <p:sp>
        <p:nvSpPr>
          <p:cNvPr id="65" name="TextBox 64"/>
          <p:cNvSpPr txBox="1"/>
          <p:nvPr/>
        </p:nvSpPr>
        <p:spPr>
          <a:xfrm>
            <a:off x="7589526" y="3984164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>
                <a:solidFill>
                  <a:srgbClr val="DF11D0"/>
                </a:solidFill>
              </a:rPr>
              <a:t>3</a:t>
            </a:r>
            <a:r>
              <a:rPr lang="en-NZ" sz="3600" dirty="0" smtClean="0"/>
              <a:t>+</a:t>
            </a:r>
            <a:endParaRPr lang="en-US" sz="3600" dirty="0"/>
          </a:p>
        </p:txBody>
      </p:sp>
      <p:sp>
        <p:nvSpPr>
          <p:cNvPr id="66" name="TextBox 65"/>
          <p:cNvSpPr txBox="1"/>
          <p:nvPr/>
        </p:nvSpPr>
        <p:spPr>
          <a:xfrm>
            <a:off x="7598238" y="4554572"/>
            <a:ext cx="684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>
                <a:solidFill>
                  <a:srgbClr val="DF11D0"/>
                </a:solidFill>
              </a:rPr>
              <a:t>2</a:t>
            </a:r>
            <a:r>
              <a:rPr lang="en-NZ" sz="3600" dirty="0" smtClean="0"/>
              <a:t>+</a:t>
            </a:r>
            <a:endParaRPr lang="en-US" sz="3600" dirty="0"/>
          </a:p>
        </p:txBody>
      </p:sp>
      <p:sp>
        <p:nvSpPr>
          <p:cNvPr id="67" name="TextBox 66"/>
          <p:cNvSpPr txBox="1"/>
          <p:nvPr/>
        </p:nvSpPr>
        <p:spPr>
          <a:xfrm>
            <a:off x="7580822" y="5124984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>
                <a:solidFill>
                  <a:srgbClr val="DF11D0"/>
                </a:solidFill>
              </a:rPr>
              <a:t>1</a:t>
            </a:r>
            <a:r>
              <a:rPr lang="en-NZ" sz="3600" dirty="0" smtClean="0"/>
              <a:t>=</a:t>
            </a:r>
            <a:r>
              <a:rPr lang="en-NZ" sz="3600" dirty="0" smtClean="0">
                <a:solidFill>
                  <a:srgbClr val="DF11D0"/>
                </a:solidFill>
              </a:rPr>
              <a:t>15</a:t>
            </a:r>
            <a:endParaRPr lang="en-US" sz="3600" dirty="0">
              <a:solidFill>
                <a:srgbClr val="DF11D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9019912" y="2658287"/>
                <a:ext cx="2623332" cy="32682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sz="4400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4400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lang="en-NZ" sz="4400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NZ" sz="4400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NZ" sz="4400" b="0" i="1" smtClean="0">
                                  <a:solidFill>
                                    <a:srgbClr val="FF33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NZ" sz="4400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NZ" sz="4400" b="0" dirty="0" smtClean="0">
                  <a:solidFill>
                    <a:srgbClr val="FF3300"/>
                  </a:solidFill>
                  <a:ea typeface="Cambria Math" panose="02040503050406030204" pitchFamily="18" charset="0"/>
                </a:endParaRPr>
              </a:p>
              <a:p>
                <a:endParaRPr lang="en-NZ" sz="4400" b="0" dirty="0" smtClean="0">
                  <a:solidFill>
                    <a:srgbClr val="FF3300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NZ" sz="4400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NZ" sz="4400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6×5</m:t>
                          </m:r>
                        </m:num>
                        <m:den>
                          <m:r>
                            <a:rPr lang="en-NZ" sz="4400" b="0" i="1" smtClean="0">
                              <a:solidFill>
                                <a:srgbClr val="FF33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NZ" sz="4400" b="0" i="1" smtClean="0">
                          <a:solidFill>
                            <a:srgbClr val="FF33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NZ" sz="4400" b="0" dirty="0" smtClean="0">
                  <a:solidFill>
                    <a:srgbClr val="FF33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9912" y="2658287"/>
                <a:ext cx="2623332" cy="32682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8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51" grpId="0" animBg="1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9084" y="2722856"/>
            <a:ext cx="421833" cy="50047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1588" y="3606958"/>
            <a:ext cx="441423" cy="78785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912218" y="3666168"/>
            <a:ext cx="17419" cy="62266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606409" y="2743457"/>
            <a:ext cx="548103" cy="51353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498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9084" y="2722856"/>
            <a:ext cx="421833" cy="50047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1588" y="3606958"/>
            <a:ext cx="441423" cy="78785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912218" y="3666168"/>
            <a:ext cx="17419" cy="62266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606409" y="2743457"/>
            <a:ext cx="548103" cy="51353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>
            <a:off x="3238517" y="2808483"/>
            <a:ext cx="1196897" cy="62674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126480" y="3213460"/>
            <a:ext cx="4328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dirty="0" smtClean="0">
                <a:solidFill>
                  <a:srgbClr val="FF0000"/>
                </a:solidFill>
              </a:rPr>
              <a:t>CYCLE!!</a:t>
            </a:r>
            <a:endParaRPr lang="en-US" sz="8000" b="1" dirty="0">
              <a:solidFill>
                <a:srgbClr val="FF0000"/>
              </a:solidFill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3396347" y="2956549"/>
            <a:ext cx="285206" cy="351914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143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9084" y="2722856"/>
            <a:ext cx="421833" cy="50047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1588" y="3606958"/>
            <a:ext cx="441423" cy="78785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912218" y="3666168"/>
            <a:ext cx="17419" cy="62266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606409" y="2743457"/>
            <a:ext cx="548103" cy="51353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888384" y="3610212"/>
            <a:ext cx="1157170" cy="75274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26480" y="3213460"/>
            <a:ext cx="4328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dirty="0" smtClean="0">
                <a:solidFill>
                  <a:srgbClr val="FF0000"/>
                </a:solidFill>
              </a:rPr>
              <a:t>CYCLE!!</a:t>
            </a:r>
            <a:endParaRPr lang="en-US" sz="8000" b="1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4270470" y="3622737"/>
            <a:ext cx="285206" cy="351914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66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9084" y="2722856"/>
            <a:ext cx="421833" cy="50047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1588" y="3606958"/>
            <a:ext cx="441423" cy="78785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912218" y="3666168"/>
            <a:ext cx="17419" cy="62266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606409" y="2743457"/>
            <a:ext cx="548103" cy="51353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4" idx="4"/>
          </p:cNvCxnSpPr>
          <p:nvPr/>
        </p:nvCxnSpPr>
        <p:spPr>
          <a:xfrm flipH="1">
            <a:off x="3705176" y="2799800"/>
            <a:ext cx="747089" cy="147120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6126480" y="3213460"/>
            <a:ext cx="432842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0" b="1" dirty="0" smtClean="0">
                <a:solidFill>
                  <a:srgbClr val="FF0000"/>
                </a:solidFill>
              </a:rPr>
              <a:t>CYCLE!!</a:t>
            </a:r>
            <a:endParaRPr lang="en-US" sz="8000" b="1" dirty="0">
              <a:solidFill>
                <a:srgbClr val="FF00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816515" y="3255044"/>
            <a:ext cx="285206" cy="351914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98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9084" y="2722856"/>
            <a:ext cx="421833" cy="50047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1588" y="3606958"/>
            <a:ext cx="441423" cy="78785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912218" y="3666168"/>
            <a:ext cx="17419" cy="62266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606409" y="2743457"/>
            <a:ext cx="548103" cy="51353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3" idx="2"/>
            <a:endCxn id="10" idx="6"/>
          </p:cNvCxnSpPr>
          <p:nvPr/>
        </p:nvCxnSpPr>
        <p:spPr>
          <a:xfrm flipH="1" flipV="1">
            <a:off x="3910153" y="4537163"/>
            <a:ext cx="1005841" cy="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9084" y="2722856"/>
            <a:ext cx="421833" cy="50047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1588" y="3606958"/>
            <a:ext cx="441423" cy="78785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912218" y="3666168"/>
            <a:ext cx="17419" cy="62266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606409" y="2743457"/>
            <a:ext cx="548103" cy="51353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3" idx="2"/>
            <a:endCxn id="10" idx="6"/>
          </p:cNvCxnSpPr>
          <p:nvPr/>
        </p:nvCxnSpPr>
        <p:spPr>
          <a:xfrm flipH="1" flipV="1">
            <a:off x="3910153" y="4537163"/>
            <a:ext cx="1005841" cy="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405149" y="3400686"/>
            <a:ext cx="42853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b="1" dirty="0" smtClean="0">
                <a:solidFill>
                  <a:srgbClr val="C00000"/>
                </a:solidFill>
              </a:rPr>
              <a:t>STOP!!</a:t>
            </a:r>
            <a:endParaRPr lang="en-US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1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</a:t>
            </a:r>
            <a:r>
              <a:rPr lang="en-NZ" b="1" dirty="0" err="1" smtClean="0">
                <a:solidFill>
                  <a:srgbClr val="FFC000"/>
                </a:solidFill>
              </a:rPr>
              <a:t>kruskal</a:t>
            </a:r>
            <a:r>
              <a:rPr lang="en-NZ" b="1" dirty="0" smtClean="0">
                <a:solidFill>
                  <a:srgbClr val="FFC000"/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3090996" y="2791090"/>
            <a:ext cx="21769" cy="56605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2472698" y="4550234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 flipV="1">
            <a:off x="3322325" y="2594604"/>
            <a:ext cx="879573" cy="4355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29658" y="4536002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929084" y="2722856"/>
            <a:ext cx="421833" cy="50047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 flipH="1">
            <a:off x="2431588" y="3606958"/>
            <a:ext cx="441423" cy="78785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H="1">
            <a:off x="912218" y="3666168"/>
            <a:ext cx="17419" cy="62266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H="1" flipV="1">
            <a:off x="4606409" y="2743457"/>
            <a:ext cx="548103" cy="51353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13" idx="2"/>
            <a:endCxn id="10" idx="6"/>
          </p:cNvCxnSpPr>
          <p:nvPr/>
        </p:nvCxnSpPr>
        <p:spPr>
          <a:xfrm flipH="1" flipV="1">
            <a:off x="3910153" y="4537163"/>
            <a:ext cx="1005841" cy="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263278" y="5434822"/>
            <a:ext cx="11933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i="1" dirty="0" smtClean="0">
                <a:solidFill>
                  <a:srgbClr val="00B0F0"/>
                </a:solidFill>
              </a:rPr>
              <a:t>MINUMUM COST= </a:t>
            </a:r>
            <a:r>
              <a:rPr lang="en-NZ" sz="4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1+1+2+2+2+2+3+3+4 </a:t>
            </a:r>
            <a:r>
              <a:rPr lang="en-NZ" sz="4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NZ" sz="4800" b="1" dirty="0" smtClean="0">
                <a:solidFill>
                  <a:srgbClr val="DF11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4800" b="1" dirty="0">
              <a:solidFill>
                <a:srgbClr val="DF11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031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PRIM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>
            <a:endCxn id="6" idx="0"/>
          </p:cNvCxnSpPr>
          <p:nvPr/>
        </p:nvCxnSpPr>
        <p:spPr>
          <a:xfrm flipH="1">
            <a:off x="920928" y="2725754"/>
            <a:ext cx="428897" cy="4877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05660" y="3682266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36483" y="3290251"/>
            <a:ext cx="380442" cy="311387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6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PRIM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>
            <a:endCxn id="6" idx="0"/>
          </p:cNvCxnSpPr>
          <p:nvPr/>
        </p:nvCxnSpPr>
        <p:spPr>
          <a:xfrm flipH="1">
            <a:off x="920928" y="2725754"/>
            <a:ext cx="428897" cy="4877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05660" y="3682266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36483" y="3290251"/>
            <a:ext cx="380442" cy="311387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1138636" y="4524103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37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PRIM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>
            <a:endCxn id="6" idx="0"/>
          </p:cNvCxnSpPr>
          <p:nvPr/>
        </p:nvCxnSpPr>
        <p:spPr>
          <a:xfrm flipH="1">
            <a:off x="920928" y="2725754"/>
            <a:ext cx="428897" cy="4877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05660" y="3682266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36483" y="3290251"/>
            <a:ext cx="380442" cy="311387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1138636" y="4524103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497726" y="4550226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9937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Bipartite graphs</a:t>
            </a:r>
            <a:endParaRPr lang="en-US" dirty="0"/>
          </a:p>
        </p:txBody>
      </p:sp>
      <p:pic>
        <p:nvPicPr>
          <p:cNvPr id="4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43" t="18518" r="65982" b="17094"/>
          <a:stretch>
            <a:fillRect/>
          </a:stretch>
        </p:blipFill>
        <p:spPr bwMode="auto">
          <a:xfrm>
            <a:off x="5917488" y="1913493"/>
            <a:ext cx="5826033" cy="4639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/>
          <p:cNvCxnSpPr>
            <a:stCxn id="4" idx="1"/>
            <a:endCxn id="4" idx="3"/>
          </p:cNvCxnSpPr>
          <p:nvPr/>
        </p:nvCxnSpPr>
        <p:spPr>
          <a:xfrm>
            <a:off x="5917488" y="4233347"/>
            <a:ext cx="5826033" cy="0"/>
          </a:xfrm>
          <a:prstGeom prst="line">
            <a:avLst/>
          </a:prstGeom>
          <a:ln w="38100">
            <a:solidFill>
              <a:srgbClr val="DF11D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72184" y="1907175"/>
            <a:ext cx="53533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 smtClean="0"/>
              <a:t>Which one is </a:t>
            </a:r>
            <a:r>
              <a:rPr lang="en-NZ" sz="4000" b="1" dirty="0" smtClean="0">
                <a:solidFill>
                  <a:srgbClr val="00B0F0"/>
                </a:solidFill>
              </a:rPr>
              <a:t>bipartite</a:t>
            </a:r>
            <a:r>
              <a:rPr lang="en-NZ" sz="4000" dirty="0" smtClean="0"/>
              <a:t>?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67828" y="4985664"/>
            <a:ext cx="20104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000" dirty="0">
                <a:solidFill>
                  <a:srgbClr val="FF3300"/>
                </a:solidFill>
              </a:rPr>
              <a:t>R</a:t>
            </a:r>
            <a:r>
              <a:rPr lang="en-NZ" sz="4000" dirty="0" smtClean="0">
                <a:solidFill>
                  <a:srgbClr val="FF3300"/>
                </a:solidFill>
              </a:rPr>
              <a:t>eason?</a:t>
            </a:r>
            <a:r>
              <a:rPr lang="en-NZ" sz="4000" dirty="0" smtClean="0"/>
              <a:t> </a:t>
            </a:r>
            <a:endParaRPr lang="en-US" sz="4000" dirty="0"/>
          </a:p>
        </p:txBody>
      </p:sp>
      <p:sp>
        <p:nvSpPr>
          <p:cNvPr id="9" name="Rectangle 8"/>
          <p:cNvSpPr/>
          <p:nvPr/>
        </p:nvSpPr>
        <p:spPr>
          <a:xfrm>
            <a:off x="11126315" y="2774070"/>
            <a:ext cx="747320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8000" b="1" dirty="0">
                <a:solidFill>
                  <a:srgbClr val="FF3300"/>
                </a:solidFill>
              </a:rPr>
              <a:t>√</a:t>
            </a:r>
            <a:endParaRPr lang="en-US" sz="8000" b="1" dirty="0">
              <a:solidFill>
                <a:srgbClr val="FF33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030865" y="4615935"/>
            <a:ext cx="84350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Z" sz="8800" b="1" dirty="0">
                <a:solidFill>
                  <a:srgbClr val="FF3300"/>
                </a:solidFill>
              </a:rPr>
              <a:t>×</a:t>
            </a:r>
            <a:endParaRPr lang="en-US" sz="8800" b="1" dirty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8451669" y="5094514"/>
            <a:ext cx="1397725" cy="326572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503920" y="5460274"/>
            <a:ext cx="718457" cy="13063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9562012" y="5133703"/>
            <a:ext cx="313508" cy="182880"/>
          </a:xfrm>
          <a:prstGeom prst="line">
            <a:avLst/>
          </a:prstGeom>
          <a:ln w="28575">
            <a:solidFill>
              <a:srgbClr val="DF11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18388" y="5094512"/>
            <a:ext cx="34579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>
                <a:solidFill>
                  <a:srgbClr val="002060"/>
                </a:solidFill>
              </a:rPr>
              <a:t>Triangular Cycle!!</a:t>
            </a:r>
            <a:endParaRPr lang="en-US" sz="3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337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PRIM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>
            <a:endCxn id="6" idx="0"/>
          </p:cNvCxnSpPr>
          <p:nvPr/>
        </p:nvCxnSpPr>
        <p:spPr>
          <a:xfrm flipH="1">
            <a:off x="920928" y="2725754"/>
            <a:ext cx="428897" cy="4877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05660" y="3682266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36483" y="3290251"/>
            <a:ext cx="380442" cy="311387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1138636" y="4524103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497726" y="4550226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9" idx="7"/>
          </p:cNvCxnSpPr>
          <p:nvPr/>
        </p:nvCxnSpPr>
        <p:spPr>
          <a:xfrm flipH="1">
            <a:off x="2423700" y="3635949"/>
            <a:ext cx="423681" cy="73548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84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PRIM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>
            <a:endCxn id="6" idx="0"/>
          </p:cNvCxnSpPr>
          <p:nvPr/>
        </p:nvCxnSpPr>
        <p:spPr>
          <a:xfrm flipH="1">
            <a:off x="920928" y="2725754"/>
            <a:ext cx="428897" cy="4877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05660" y="3682266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36483" y="3290251"/>
            <a:ext cx="380442" cy="311387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1138636" y="4524103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497726" y="4550226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9" idx="7"/>
          </p:cNvCxnSpPr>
          <p:nvPr/>
        </p:nvCxnSpPr>
        <p:spPr>
          <a:xfrm flipH="1">
            <a:off x="2423700" y="3635949"/>
            <a:ext cx="423681" cy="73548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5" idx="0"/>
          </p:cNvCxnSpPr>
          <p:nvPr/>
        </p:nvCxnSpPr>
        <p:spPr>
          <a:xfrm flipV="1">
            <a:off x="3093723" y="2788470"/>
            <a:ext cx="18505" cy="57303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23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PRIM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>
            <a:endCxn id="6" idx="0"/>
          </p:cNvCxnSpPr>
          <p:nvPr/>
        </p:nvCxnSpPr>
        <p:spPr>
          <a:xfrm flipH="1">
            <a:off x="920928" y="2725754"/>
            <a:ext cx="428897" cy="4877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05660" y="3682266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36483" y="3290251"/>
            <a:ext cx="380442" cy="311387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1138636" y="4524103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497726" y="4550226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9" idx="7"/>
          </p:cNvCxnSpPr>
          <p:nvPr/>
        </p:nvCxnSpPr>
        <p:spPr>
          <a:xfrm flipH="1">
            <a:off x="2423700" y="3635949"/>
            <a:ext cx="423681" cy="73548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5" idx="0"/>
          </p:cNvCxnSpPr>
          <p:nvPr/>
        </p:nvCxnSpPr>
        <p:spPr>
          <a:xfrm flipV="1">
            <a:off x="3093723" y="2788470"/>
            <a:ext cx="18505" cy="57303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4" idx="2"/>
          </p:cNvCxnSpPr>
          <p:nvPr/>
        </p:nvCxnSpPr>
        <p:spPr>
          <a:xfrm flipV="1">
            <a:off x="3331022" y="2577731"/>
            <a:ext cx="892643" cy="871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727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PRIM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>
            <a:endCxn id="6" idx="0"/>
          </p:cNvCxnSpPr>
          <p:nvPr/>
        </p:nvCxnSpPr>
        <p:spPr>
          <a:xfrm flipH="1">
            <a:off x="920928" y="2725754"/>
            <a:ext cx="428897" cy="4877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05660" y="3682266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36483" y="3290251"/>
            <a:ext cx="380442" cy="311387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1138636" y="4524103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497726" y="4550226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9" idx="7"/>
          </p:cNvCxnSpPr>
          <p:nvPr/>
        </p:nvCxnSpPr>
        <p:spPr>
          <a:xfrm flipH="1">
            <a:off x="2423700" y="3635949"/>
            <a:ext cx="423681" cy="73548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5" idx="0"/>
          </p:cNvCxnSpPr>
          <p:nvPr/>
        </p:nvCxnSpPr>
        <p:spPr>
          <a:xfrm flipV="1">
            <a:off x="3093723" y="2788470"/>
            <a:ext cx="18505" cy="57303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4" idx="2"/>
          </p:cNvCxnSpPr>
          <p:nvPr/>
        </p:nvCxnSpPr>
        <p:spPr>
          <a:xfrm flipV="1">
            <a:off x="3331022" y="2577731"/>
            <a:ext cx="892643" cy="871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26973" y="2734757"/>
            <a:ext cx="514910" cy="49122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71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PRIM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>
            <a:endCxn id="6" idx="0"/>
          </p:cNvCxnSpPr>
          <p:nvPr/>
        </p:nvCxnSpPr>
        <p:spPr>
          <a:xfrm flipH="1">
            <a:off x="920928" y="2725754"/>
            <a:ext cx="428897" cy="4877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05660" y="3682266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36483" y="3290251"/>
            <a:ext cx="380442" cy="311387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1138636" y="4524103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497726" y="4550226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9" idx="7"/>
          </p:cNvCxnSpPr>
          <p:nvPr/>
        </p:nvCxnSpPr>
        <p:spPr>
          <a:xfrm flipH="1">
            <a:off x="2423700" y="3635949"/>
            <a:ext cx="423681" cy="73548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5" idx="0"/>
          </p:cNvCxnSpPr>
          <p:nvPr/>
        </p:nvCxnSpPr>
        <p:spPr>
          <a:xfrm flipV="1">
            <a:off x="3093723" y="2788470"/>
            <a:ext cx="18505" cy="57303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4" idx="2"/>
          </p:cNvCxnSpPr>
          <p:nvPr/>
        </p:nvCxnSpPr>
        <p:spPr>
          <a:xfrm flipV="1">
            <a:off x="3331022" y="2577731"/>
            <a:ext cx="892643" cy="871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26973" y="2734757"/>
            <a:ext cx="514910" cy="49122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410483" y="2930423"/>
            <a:ext cx="285206" cy="351914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311826" y="3620701"/>
            <a:ext cx="285206" cy="351914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783878" y="3263666"/>
            <a:ext cx="285206" cy="351914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158066" y="3677852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84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PRIM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6"/>
            <a:endCxn id="13" idx="2"/>
          </p:cNvCxnSpPr>
          <p:nvPr/>
        </p:nvCxnSpPr>
        <p:spPr>
          <a:xfrm>
            <a:off x="3910153" y="4537163"/>
            <a:ext cx="1005841" cy="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2"/>
            <a:endCxn id="8" idx="6"/>
          </p:cNvCxnSpPr>
          <p:nvPr/>
        </p:nvCxnSpPr>
        <p:spPr>
          <a:xfrm flipH="1" flipV="1">
            <a:off x="1733006" y="2555961"/>
            <a:ext cx="1153886" cy="174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7" idx="7"/>
            <a:endCxn id="15" idx="2"/>
          </p:cNvCxnSpPr>
          <p:nvPr/>
        </p:nvCxnSpPr>
        <p:spPr>
          <a:xfrm flipV="1">
            <a:off x="1065154" y="3583573"/>
            <a:ext cx="1799969" cy="7617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7" idx="7"/>
            <a:endCxn id="11" idx="3"/>
          </p:cNvCxnSpPr>
          <p:nvPr/>
        </p:nvCxnSpPr>
        <p:spPr>
          <a:xfrm flipV="1">
            <a:off x="1065154" y="2730402"/>
            <a:ext cx="1888693" cy="1614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14" idx="4"/>
            <a:endCxn id="10" idx="0"/>
          </p:cNvCxnSpPr>
          <p:nvPr/>
        </p:nvCxnSpPr>
        <p:spPr>
          <a:xfrm flipH="1">
            <a:off x="3681553" y="2799800"/>
            <a:ext cx="770712" cy="15152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4" idx="4"/>
            <a:endCxn id="15" idx="7"/>
          </p:cNvCxnSpPr>
          <p:nvPr/>
        </p:nvCxnSpPr>
        <p:spPr>
          <a:xfrm flipH="1">
            <a:off x="3255368" y="2799800"/>
            <a:ext cx="1196897" cy="6267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12" idx="3"/>
            <a:endCxn id="10" idx="7"/>
          </p:cNvCxnSpPr>
          <p:nvPr/>
        </p:nvCxnSpPr>
        <p:spPr>
          <a:xfrm flipH="1">
            <a:off x="3843198" y="3627388"/>
            <a:ext cx="1157170" cy="7527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306394" y="4545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133600" y="2242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037803" y="35182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1829898" y="313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06596" y="3239561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3.8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396347" y="29304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28016" y="3618404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>
            <a:endCxn id="6" idx="0"/>
          </p:cNvCxnSpPr>
          <p:nvPr/>
        </p:nvCxnSpPr>
        <p:spPr>
          <a:xfrm flipH="1">
            <a:off x="920928" y="2725754"/>
            <a:ext cx="428897" cy="4877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05660" y="3682266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ight Arrow 67"/>
          <p:cNvSpPr/>
          <p:nvPr/>
        </p:nvSpPr>
        <p:spPr>
          <a:xfrm>
            <a:off x="236483" y="3290251"/>
            <a:ext cx="380442" cy="311387"/>
          </a:xfrm>
          <a:prstGeom prst="rightArrow">
            <a:avLst/>
          </a:prstGeom>
          <a:solidFill>
            <a:srgbClr val="FF33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Connector 69"/>
          <p:cNvCxnSpPr/>
          <p:nvPr/>
        </p:nvCxnSpPr>
        <p:spPr>
          <a:xfrm>
            <a:off x="1138636" y="4524103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497726" y="4550226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9" idx="7"/>
          </p:cNvCxnSpPr>
          <p:nvPr/>
        </p:nvCxnSpPr>
        <p:spPr>
          <a:xfrm flipH="1">
            <a:off x="2423700" y="3635949"/>
            <a:ext cx="423681" cy="73548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5" idx="0"/>
          </p:cNvCxnSpPr>
          <p:nvPr/>
        </p:nvCxnSpPr>
        <p:spPr>
          <a:xfrm flipV="1">
            <a:off x="3093723" y="2788470"/>
            <a:ext cx="18505" cy="57303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4" idx="2"/>
          </p:cNvCxnSpPr>
          <p:nvPr/>
        </p:nvCxnSpPr>
        <p:spPr>
          <a:xfrm flipV="1">
            <a:off x="3331022" y="2577731"/>
            <a:ext cx="892643" cy="871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26973" y="2734757"/>
            <a:ext cx="514910" cy="49122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flipH="1">
            <a:off x="3410483" y="2930423"/>
            <a:ext cx="285206" cy="351914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>
            <a:off x="4311826" y="3620701"/>
            <a:ext cx="285206" cy="351914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>
            <a:off x="3783878" y="3263666"/>
            <a:ext cx="285206" cy="351914"/>
          </a:xfrm>
          <a:prstGeom prst="line">
            <a:avLst/>
          </a:prstGeom>
          <a:ln w="28575">
            <a:solidFill>
              <a:srgbClr val="FF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158066" y="3677852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6405149" y="3400686"/>
            <a:ext cx="42853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b="1" dirty="0" smtClean="0">
                <a:solidFill>
                  <a:srgbClr val="C00000"/>
                </a:solidFill>
              </a:rPr>
              <a:t>STOP!!</a:t>
            </a:r>
            <a:endParaRPr lang="en-US" sz="9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381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Find the minimum spanning tree (MST) </a:t>
            </a:r>
            <a:r>
              <a:rPr lang="en-NZ" b="1" dirty="0" smtClean="0">
                <a:solidFill>
                  <a:srgbClr val="FFC000"/>
                </a:solidFill>
              </a:rPr>
              <a:t>– PRIM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692328" y="3213460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B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674909" y="428026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A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1275806" y="233389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C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2033455" y="430638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D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52953" y="431509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E</a:t>
            </a:r>
            <a:endParaRPr lang="en-US" dirty="0"/>
          </a:p>
        </p:txBody>
      </p:sp>
      <p:sp>
        <p:nvSpPr>
          <p:cNvPr id="11" name="Oval 10"/>
          <p:cNvSpPr/>
          <p:nvPr/>
        </p:nvSpPr>
        <p:spPr>
          <a:xfrm>
            <a:off x="2886892" y="235130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G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4933413" y="3248293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I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915994" y="4315097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J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223665" y="2355662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 smtClean="0"/>
              <a:t>H</a:t>
            </a:r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2865123" y="3361504"/>
            <a:ext cx="457200" cy="444138"/>
          </a:xfrm>
          <a:prstGeom prst="ellipse">
            <a:avLst/>
          </a:prstGeom>
          <a:solidFill>
            <a:srgbClr val="DF11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dirty="0"/>
              <a:t>F</a:t>
            </a:r>
            <a:endParaRPr lang="en-US" dirty="0"/>
          </a:p>
        </p:txBody>
      </p:sp>
      <p:cxnSp>
        <p:nvCxnSpPr>
          <p:cNvPr id="17" name="Straight Connector 16"/>
          <p:cNvCxnSpPr>
            <a:stCxn id="7" idx="6"/>
            <a:endCxn id="9" idx="2"/>
          </p:cNvCxnSpPr>
          <p:nvPr/>
        </p:nvCxnSpPr>
        <p:spPr>
          <a:xfrm>
            <a:off x="1132109" y="4502333"/>
            <a:ext cx="901346" cy="261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9" idx="6"/>
            <a:endCxn id="10" idx="2"/>
          </p:cNvCxnSpPr>
          <p:nvPr/>
        </p:nvCxnSpPr>
        <p:spPr>
          <a:xfrm>
            <a:off x="2490655" y="4528456"/>
            <a:ext cx="962298" cy="87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3" idx="0"/>
            <a:endCxn id="12" idx="4"/>
          </p:cNvCxnSpPr>
          <p:nvPr/>
        </p:nvCxnSpPr>
        <p:spPr>
          <a:xfrm flipV="1">
            <a:off x="5144594" y="3692431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12" idx="0"/>
            <a:endCxn id="14" idx="5"/>
          </p:cNvCxnSpPr>
          <p:nvPr/>
        </p:nvCxnSpPr>
        <p:spPr>
          <a:xfrm flipH="1" flipV="1">
            <a:off x="4613910" y="2734757"/>
            <a:ext cx="548103" cy="513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4" idx="2"/>
            <a:endCxn id="11" idx="6"/>
          </p:cNvCxnSpPr>
          <p:nvPr/>
        </p:nvCxnSpPr>
        <p:spPr>
          <a:xfrm flipH="1" flipV="1">
            <a:off x="3344092" y="2573376"/>
            <a:ext cx="879573" cy="435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8" idx="3"/>
            <a:endCxn id="6" idx="0"/>
          </p:cNvCxnSpPr>
          <p:nvPr/>
        </p:nvCxnSpPr>
        <p:spPr>
          <a:xfrm flipH="1">
            <a:off x="920928" y="2712987"/>
            <a:ext cx="421833" cy="500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4"/>
            <a:endCxn id="7" idx="0"/>
          </p:cNvCxnSpPr>
          <p:nvPr/>
        </p:nvCxnSpPr>
        <p:spPr>
          <a:xfrm flipH="1">
            <a:off x="903509" y="3657598"/>
            <a:ext cx="17419" cy="6226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11" idx="4"/>
            <a:endCxn id="15" idx="0"/>
          </p:cNvCxnSpPr>
          <p:nvPr/>
        </p:nvCxnSpPr>
        <p:spPr>
          <a:xfrm flipH="1">
            <a:off x="3093723" y="2795445"/>
            <a:ext cx="21769" cy="5660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5" idx="2"/>
            <a:endCxn id="9" idx="7"/>
          </p:cNvCxnSpPr>
          <p:nvPr/>
        </p:nvCxnSpPr>
        <p:spPr>
          <a:xfrm flipH="1">
            <a:off x="2423700" y="3583573"/>
            <a:ext cx="441423" cy="78785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528354" y="45110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587933" y="223374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590799" y="392755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62149" y="268222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22661" y="37751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216444" y="392755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898580" y="27083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834642" y="451103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869475" y="2913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6579322" y="1877160"/>
            <a:ext cx="4169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3600" dirty="0" smtClean="0"/>
              <a:t>EDGES SELECTED: </a:t>
            </a:r>
            <a:r>
              <a:rPr lang="en-NZ" sz="3600" b="1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en-US" sz="3600" b="1" dirty="0">
              <a:solidFill>
                <a:srgbClr val="00B0F0"/>
              </a:solidFill>
            </a:endParaRPr>
          </a:p>
        </p:txBody>
      </p:sp>
      <p:cxnSp>
        <p:nvCxnSpPr>
          <p:cNvPr id="48" name="Straight Connector 47"/>
          <p:cNvCxnSpPr>
            <a:endCxn id="6" idx="0"/>
          </p:cNvCxnSpPr>
          <p:nvPr/>
        </p:nvCxnSpPr>
        <p:spPr>
          <a:xfrm flipH="1">
            <a:off x="920928" y="2725754"/>
            <a:ext cx="428897" cy="487706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905660" y="3682266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1138636" y="4524103"/>
            <a:ext cx="901346" cy="26123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2497726" y="4550226"/>
            <a:ext cx="962298" cy="870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9" idx="7"/>
          </p:cNvCxnSpPr>
          <p:nvPr/>
        </p:nvCxnSpPr>
        <p:spPr>
          <a:xfrm flipH="1">
            <a:off x="2423700" y="3635949"/>
            <a:ext cx="423681" cy="73548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5" idx="0"/>
          </p:cNvCxnSpPr>
          <p:nvPr/>
        </p:nvCxnSpPr>
        <p:spPr>
          <a:xfrm flipV="1">
            <a:off x="3093723" y="2788470"/>
            <a:ext cx="18505" cy="573034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14" idx="2"/>
          </p:cNvCxnSpPr>
          <p:nvPr/>
        </p:nvCxnSpPr>
        <p:spPr>
          <a:xfrm flipV="1">
            <a:off x="3331022" y="2577731"/>
            <a:ext cx="892643" cy="8710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4626973" y="2734757"/>
            <a:ext cx="514910" cy="491221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5158066" y="3677852"/>
            <a:ext cx="15242" cy="619767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5321" y="5303146"/>
            <a:ext cx="119330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800" i="1" dirty="0" smtClean="0">
                <a:solidFill>
                  <a:srgbClr val="00B0F0"/>
                </a:solidFill>
              </a:rPr>
              <a:t>MINUMUM COST= </a:t>
            </a:r>
            <a:r>
              <a:rPr lang="en-NZ" sz="4800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1+1+2+2+2+2+3+3+4 </a:t>
            </a:r>
            <a:r>
              <a:rPr lang="en-NZ" sz="4800" dirty="0" smtClean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NZ" sz="4800" b="1" dirty="0" smtClean="0">
                <a:solidFill>
                  <a:srgbClr val="DF11D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endParaRPr lang="en-US" sz="4800" b="1" dirty="0">
              <a:solidFill>
                <a:srgbClr val="DF11D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15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FFC000"/>
                </a:solidFill>
              </a:rPr>
              <a:t>Split the vertices into two sets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7119272" y="2886891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8448417" y="3849188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FF0000"/>
                </a:solidFill>
                <a:latin typeface="Algerian" panose="04020705040A02060702" pitchFamily="82" charset="0"/>
              </a:rPr>
              <a:t>J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8888202" y="5096508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FF0000"/>
                </a:solidFill>
                <a:latin typeface="Algerian" panose="04020705040A02060702" pitchFamily="82" charset="0"/>
              </a:rPr>
              <a:t>I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7119272" y="4301850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FF0000"/>
                </a:solidFill>
                <a:latin typeface="Algerian" panose="04020705040A02060702" pitchFamily="82" charset="0"/>
              </a:rPr>
              <a:t>K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8429913" y="2270943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FF0000"/>
                </a:solidFill>
                <a:latin typeface="Algerian" panose="04020705040A02060702" pitchFamily="82" charset="0"/>
              </a:rPr>
              <a:t>B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9569645" y="4301850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FF0000"/>
                </a:solidFill>
                <a:latin typeface="Algerian" panose="04020705040A02060702" pitchFamily="82" charset="0"/>
              </a:rPr>
              <a:t>H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69645" y="2896780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FF0000"/>
                </a:solidFill>
                <a:latin typeface="Algerian" panose="04020705040A02060702" pitchFamily="82" charset="0"/>
              </a:rPr>
              <a:t>C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42" name="Oval 41"/>
          <p:cNvSpPr/>
          <p:nvPr/>
        </p:nvSpPr>
        <p:spPr>
          <a:xfrm>
            <a:off x="10454110" y="5087616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FF0000"/>
                </a:solidFill>
                <a:latin typeface="Algerian" panose="04020705040A02060702" pitchFamily="82" charset="0"/>
              </a:rPr>
              <a:t>G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45" name="Oval 44"/>
          <p:cNvSpPr/>
          <p:nvPr/>
        </p:nvSpPr>
        <p:spPr>
          <a:xfrm>
            <a:off x="11083849" y="4212020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FF0000"/>
                </a:solidFill>
                <a:latin typeface="Algerian" panose="04020705040A02060702" pitchFamily="82" charset="0"/>
              </a:rPr>
              <a:t>F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46" name="Oval 45"/>
          <p:cNvSpPr/>
          <p:nvPr/>
        </p:nvSpPr>
        <p:spPr>
          <a:xfrm>
            <a:off x="11590816" y="2942912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FF0000"/>
                </a:solidFill>
                <a:latin typeface="Algerian" panose="04020705040A02060702" pitchFamily="82" charset="0"/>
              </a:rPr>
              <a:t>E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47" name="Oval 46"/>
          <p:cNvSpPr/>
          <p:nvPr/>
        </p:nvSpPr>
        <p:spPr>
          <a:xfrm>
            <a:off x="10628826" y="2477771"/>
            <a:ext cx="509451" cy="509452"/>
          </a:xfrm>
          <a:prstGeom prst="ellipse">
            <a:avLst/>
          </a:prstGeom>
          <a:solidFill>
            <a:srgbClr val="FFFF6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Z" sz="2000" dirty="0">
                <a:solidFill>
                  <a:srgbClr val="FF0000"/>
                </a:solidFill>
                <a:latin typeface="Algerian" panose="04020705040A02060702" pitchFamily="82" charset="0"/>
              </a:rPr>
              <a:t>D</a:t>
            </a:r>
            <a:endParaRPr lang="en-US" sz="2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628723" y="2614346"/>
            <a:ext cx="810482" cy="43583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3" idx="5"/>
            <a:endCxn id="30" idx="1"/>
          </p:cNvCxnSpPr>
          <p:nvPr/>
        </p:nvCxnSpPr>
        <p:spPr>
          <a:xfrm>
            <a:off x="7554116" y="3321735"/>
            <a:ext cx="968908" cy="60206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7646645" y="4661664"/>
            <a:ext cx="1480768" cy="41830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endCxn id="30" idx="3"/>
          </p:cNvCxnSpPr>
          <p:nvPr/>
        </p:nvCxnSpPr>
        <p:spPr>
          <a:xfrm flipV="1">
            <a:off x="7598088" y="4284032"/>
            <a:ext cx="924936" cy="1672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32" idx="0"/>
          </p:cNvCxnSpPr>
          <p:nvPr/>
        </p:nvCxnSpPr>
        <p:spPr>
          <a:xfrm flipV="1">
            <a:off x="9142928" y="4787208"/>
            <a:ext cx="534311" cy="3093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endCxn id="38" idx="3"/>
          </p:cNvCxnSpPr>
          <p:nvPr/>
        </p:nvCxnSpPr>
        <p:spPr>
          <a:xfrm flipV="1">
            <a:off x="8712317" y="3331624"/>
            <a:ext cx="931935" cy="5224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30" idx="6"/>
            <a:endCxn id="37" idx="1"/>
          </p:cNvCxnSpPr>
          <p:nvPr/>
        </p:nvCxnSpPr>
        <p:spPr>
          <a:xfrm>
            <a:off x="8957868" y="4103914"/>
            <a:ext cx="686384" cy="27254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30" idx="6"/>
            <a:endCxn id="46" idx="3"/>
          </p:cNvCxnSpPr>
          <p:nvPr/>
        </p:nvCxnSpPr>
        <p:spPr>
          <a:xfrm flipV="1">
            <a:off x="8957868" y="3377756"/>
            <a:ext cx="2707555" cy="7261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47" idx="2"/>
          </p:cNvCxnSpPr>
          <p:nvPr/>
        </p:nvCxnSpPr>
        <p:spPr>
          <a:xfrm flipV="1">
            <a:off x="10102541" y="2732497"/>
            <a:ext cx="526285" cy="3008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38" idx="1"/>
          </p:cNvCxnSpPr>
          <p:nvPr/>
        </p:nvCxnSpPr>
        <p:spPr>
          <a:xfrm>
            <a:off x="8958628" y="2548009"/>
            <a:ext cx="685624" cy="42337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5" idx="0"/>
            <a:endCxn id="46" idx="3"/>
          </p:cNvCxnSpPr>
          <p:nvPr/>
        </p:nvCxnSpPr>
        <p:spPr>
          <a:xfrm flipV="1">
            <a:off x="11338575" y="3377756"/>
            <a:ext cx="326848" cy="83426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7" idx="4"/>
            <a:endCxn id="42" idx="0"/>
          </p:cNvCxnSpPr>
          <p:nvPr/>
        </p:nvCxnSpPr>
        <p:spPr>
          <a:xfrm flipH="1">
            <a:off x="10708836" y="2987223"/>
            <a:ext cx="174716" cy="210039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32" idx="6"/>
            <a:endCxn id="42" idx="2"/>
          </p:cNvCxnSpPr>
          <p:nvPr/>
        </p:nvCxnSpPr>
        <p:spPr>
          <a:xfrm flipV="1">
            <a:off x="9397653" y="5342342"/>
            <a:ext cx="1056457" cy="88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45" idx="2"/>
          </p:cNvCxnSpPr>
          <p:nvPr/>
        </p:nvCxnSpPr>
        <p:spPr>
          <a:xfrm flipV="1">
            <a:off x="10099821" y="4466746"/>
            <a:ext cx="984028" cy="8357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46" idx="1"/>
          </p:cNvCxnSpPr>
          <p:nvPr/>
        </p:nvCxnSpPr>
        <p:spPr>
          <a:xfrm>
            <a:off x="11138277" y="2877196"/>
            <a:ext cx="527146" cy="140324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36" idx="5"/>
            <a:endCxn id="37" idx="1"/>
          </p:cNvCxnSpPr>
          <p:nvPr/>
        </p:nvCxnSpPr>
        <p:spPr>
          <a:xfrm>
            <a:off x="8864757" y="2705787"/>
            <a:ext cx="779495" cy="167067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36" idx="4"/>
            <a:endCxn id="34" idx="0"/>
          </p:cNvCxnSpPr>
          <p:nvPr/>
        </p:nvCxnSpPr>
        <p:spPr>
          <a:xfrm flipH="1">
            <a:off x="7373998" y="2780395"/>
            <a:ext cx="1310641" cy="152145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018107" y="2832261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A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3211232" y="2832260"/>
            <a:ext cx="383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FF0000"/>
                </a:solidFill>
                <a:latin typeface="Algerian" panose="04020705040A02060702" pitchFamily="82" charset="0"/>
              </a:rPr>
              <a:t>B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3211232" y="3426238"/>
            <a:ext cx="3433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J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92" name="Straight Connector 91"/>
          <p:cNvCxnSpPr/>
          <p:nvPr/>
        </p:nvCxnSpPr>
        <p:spPr>
          <a:xfrm flipV="1">
            <a:off x="2409083" y="3063093"/>
            <a:ext cx="77602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2409083" y="3063094"/>
            <a:ext cx="776023" cy="62010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2001219" y="3399271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FF0000"/>
                </a:solidFill>
                <a:latin typeface="Algerian" panose="04020705040A02060702" pitchFamily="82" charset="0"/>
              </a:rPr>
              <a:t>K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 flipV="1">
            <a:off x="2394275" y="3678202"/>
            <a:ext cx="77602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2394275" y="3102283"/>
            <a:ext cx="816957" cy="55394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3255948" y="3964101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FF0000"/>
                </a:solidFill>
                <a:latin typeface="Algerian" panose="04020705040A02060702" pitchFamily="82" charset="0"/>
              </a:rPr>
              <a:t>I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>
            <a:off x="2391538" y="3683901"/>
            <a:ext cx="823995" cy="4964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/>
          <p:cNvSpPr txBox="1"/>
          <p:nvPr/>
        </p:nvSpPr>
        <p:spPr>
          <a:xfrm>
            <a:off x="2018936" y="3973910"/>
            <a:ext cx="378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H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108" name="Straight Connector 107"/>
          <p:cNvCxnSpPr>
            <a:stCxn id="107" idx="3"/>
            <a:endCxn id="90" idx="1"/>
          </p:cNvCxnSpPr>
          <p:nvPr/>
        </p:nvCxnSpPr>
        <p:spPr>
          <a:xfrm flipV="1">
            <a:off x="2397566" y="3063093"/>
            <a:ext cx="813666" cy="114165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V="1">
            <a:off x="2428323" y="4206519"/>
            <a:ext cx="77602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 flipV="1">
            <a:off x="2389388" y="3670134"/>
            <a:ext cx="808781" cy="54559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3211232" y="4461701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F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119" name="Straight Connector 118"/>
          <p:cNvCxnSpPr/>
          <p:nvPr/>
        </p:nvCxnSpPr>
        <p:spPr>
          <a:xfrm>
            <a:off x="2415488" y="4227260"/>
            <a:ext cx="823995" cy="496492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030959" y="4461700"/>
            <a:ext cx="375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FF0000"/>
                </a:solidFill>
                <a:latin typeface="Algerian" panose="04020705040A02060702" pitchFamily="82" charset="0"/>
              </a:rPr>
              <a:t>E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121" name="Straight Connector 120"/>
          <p:cNvCxnSpPr/>
          <p:nvPr/>
        </p:nvCxnSpPr>
        <p:spPr>
          <a:xfrm flipV="1">
            <a:off x="2437368" y="4734535"/>
            <a:ext cx="77602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/>
          <p:nvPr/>
        </p:nvCxnSpPr>
        <p:spPr>
          <a:xfrm flipV="1">
            <a:off x="2431953" y="3683197"/>
            <a:ext cx="766216" cy="102351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3205622" y="4956659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>
                <a:solidFill>
                  <a:srgbClr val="FF0000"/>
                </a:solidFill>
                <a:latin typeface="Algerian" panose="04020705040A02060702" pitchFamily="82" charset="0"/>
              </a:rPr>
              <a:t>D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125" name="Straight Connector 124"/>
          <p:cNvCxnSpPr/>
          <p:nvPr/>
        </p:nvCxnSpPr>
        <p:spPr>
          <a:xfrm>
            <a:off x="2436763" y="4729586"/>
            <a:ext cx="768859" cy="44484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2026952" y="5456896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G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2033364" y="4959298"/>
            <a:ext cx="364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dirty="0" smtClean="0">
                <a:solidFill>
                  <a:srgbClr val="FF0000"/>
                </a:solidFill>
                <a:latin typeface="Algerian" panose="04020705040A02060702" pitchFamily="82" charset="0"/>
              </a:rPr>
              <a:t>C</a:t>
            </a:r>
            <a:endParaRPr lang="en-US" sz="24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cxnSp>
        <p:nvCxnSpPr>
          <p:cNvPr id="129" name="Straight Connector 128"/>
          <p:cNvCxnSpPr/>
          <p:nvPr/>
        </p:nvCxnSpPr>
        <p:spPr>
          <a:xfrm flipV="1">
            <a:off x="2419412" y="5185212"/>
            <a:ext cx="776023" cy="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/>
          <p:nvPr/>
        </p:nvCxnSpPr>
        <p:spPr>
          <a:xfrm flipV="1">
            <a:off x="2421612" y="5194597"/>
            <a:ext cx="785131" cy="480069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endCxn id="90" idx="1"/>
          </p:cNvCxnSpPr>
          <p:nvPr/>
        </p:nvCxnSpPr>
        <p:spPr>
          <a:xfrm flipV="1">
            <a:off x="2414031" y="3063093"/>
            <a:ext cx="797201" cy="210977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Freeform 137"/>
          <p:cNvSpPr/>
          <p:nvPr/>
        </p:nvSpPr>
        <p:spPr>
          <a:xfrm>
            <a:off x="1267097" y="2338251"/>
            <a:ext cx="2808514" cy="2834640"/>
          </a:xfrm>
          <a:custGeom>
            <a:avLst/>
            <a:gdLst>
              <a:gd name="connsiteX0" fmla="*/ 809897 w 2808514"/>
              <a:gd name="connsiteY0" fmla="*/ 2834640 h 2834640"/>
              <a:gd name="connsiteX1" fmla="*/ 692332 w 2808514"/>
              <a:gd name="connsiteY1" fmla="*/ 2795452 h 2834640"/>
              <a:gd name="connsiteX2" fmla="*/ 653143 w 2808514"/>
              <a:gd name="connsiteY2" fmla="*/ 2769326 h 2834640"/>
              <a:gd name="connsiteX3" fmla="*/ 613954 w 2808514"/>
              <a:gd name="connsiteY3" fmla="*/ 2756263 h 2834640"/>
              <a:gd name="connsiteX4" fmla="*/ 496389 w 2808514"/>
              <a:gd name="connsiteY4" fmla="*/ 2677886 h 2834640"/>
              <a:gd name="connsiteX5" fmla="*/ 378823 w 2808514"/>
              <a:gd name="connsiteY5" fmla="*/ 2599509 h 2834640"/>
              <a:gd name="connsiteX6" fmla="*/ 339634 w 2808514"/>
              <a:gd name="connsiteY6" fmla="*/ 2573383 h 2834640"/>
              <a:gd name="connsiteX7" fmla="*/ 274320 w 2808514"/>
              <a:gd name="connsiteY7" fmla="*/ 2481943 h 2834640"/>
              <a:gd name="connsiteX8" fmla="*/ 222069 w 2808514"/>
              <a:gd name="connsiteY8" fmla="*/ 2403566 h 2834640"/>
              <a:gd name="connsiteX9" fmla="*/ 169817 w 2808514"/>
              <a:gd name="connsiteY9" fmla="*/ 2312126 h 2834640"/>
              <a:gd name="connsiteX10" fmla="*/ 156754 w 2808514"/>
              <a:gd name="connsiteY10" fmla="*/ 2272938 h 2834640"/>
              <a:gd name="connsiteX11" fmla="*/ 104503 w 2808514"/>
              <a:gd name="connsiteY11" fmla="*/ 2194560 h 2834640"/>
              <a:gd name="connsiteX12" fmla="*/ 65314 w 2808514"/>
              <a:gd name="connsiteY12" fmla="*/ 2103120 h 2834640"/>
              <a:gd name="connsiteX13" fmla="*/ 26126 w 2808514"/>
              <a:gd name="connsiteY13" fmla="*/ 1933303 h 2834640"/>
              <a:gd name="connsiteX14" fmla="*/ 0 w 2808514"/>
              <a:gd name="connsiteY14" fmla="*/ 1841863 h 2834640"/>
              <a:gd name="connsiteX15" fmla="*/ 13063 w 2808514"/>
              <a:gd name="connsiteY15" fmla="*/ 1593669 h 2834640"/>
              <a:gd name="connsiteX16" fmla="*/ 26126 w 2808514"/>
              <a:gd name="connsiteY16" fmla="*/ 1541418 h 2834640"/>
              <a:gd name="connsiteX17" fmla="*/ 39189 w 2808514"/>
              <a:gd name="connsiteY17" fmla="*/ 1254035 h 2834640"/>
              <a:gd name="connsiteX18" fmla="*/ 52252 w 2808514"/>
              <a:gd name="connsiteY18" fmla="*/ 1214846 h 2834640"/>
              <a:gd name="connsiteX19" fmla="*/ 65314 w 2808514"/>
              <a:gd name="connsiteY19" fmla="*/ 1149532 h 2834640"/>
              <a:gd name="connsiteX20" fmla="*/ 78377 w 2808514"/>
              <a:gd name="connsiteY20" fmla="*/ 1058092 h 2834640"/>
              <a:gd name="connsiteX21" fmla="*/ 91440 w 2808514"/>
              <a:gd name="connsiteY21" fmla="*/ 1018903 h 2834640"/>
              <a:gd name="connsiteX22" fmla="*/ 104503 w 2808514"/>
              <a:gd name="connsiteY22" fmla="*/ 966652 h 2834640"/>
              <a:gd name="connsiteX23" fmla="*/ 130629 w 2808514"/>
              <a:gd name="connsiteY23" fmla="*/ 888275 h 2834640"/>
              <a:gd name="connsiteX24" fmla="*/ 143692 w 2808514"/>
              <a:gd name="connsiteY24" fmla="*/ 849086 h 2834640"/>
              <a:gd name="connsiteX25" fmla="*/ 182880 w 2808514"/>
              <a:gd name="connsiteY25" fmla="*/ 718458 h 2834640"/>
              <a:gd name="connsiteX26" fmla="*/ 235132 w 2808514"/>
              <a:gd name="connsiteY26" fmla="*/ 640080 h 2834640"/>
              <a:gd name="connsiteX27" fmla="*/ 261257 w 2808514"/>
              <a:gd name="connsiteY27" fmla="*/ 600892 h 2834640"/>
              <a:gd name="connsiteX28" fmla="*/ 300446 w 2808514"/>
              <a:gd name="connsiteY28" fmla="*/ 548640 h 2834640"/>
              <a:gd name="connsiteX29" fmla="*/ 352697 w 2808514"/>
              <a:gd name="connsiteY29" fmla="*/ 470263 h 2834640"/>
              <a:gd name="connsiteX30" fmla="*/ 391886 w 2808514"/>
              <a:gd name="connsiteY30" fmla="*/ 444138 h 2834640"/>
              <a:gd name="connsiteX31" fmla="*/ 457200 w 2808514"/>
              <a:gd name="connsiteY31" fmla="*/ 378823 h 2834640"/>
              <a:gd name="connsiteX32" fmla="*/ 496389 w 2808514"/>
              <a:gd name="connsiteY32" fmla="*/ 365760 h 2834640"/>
              <a:gd name="connsiteX33" fmla="*/ 574766 w 2808514"/>
              <a:gd name="connsiteY33" fmla="*/ 313509 h 2834640"/>
              <a:gd name="connsiteX34" fmla="*/ 627017 w 2808514"/>
              <a:gd name="connsiteY34" fmla="*/ 287383 h 2834640"/>
              <a:gd name="connsiteX35" fmla="*/ 718457 w 2808514"/>
              <a:gd name="connsiteY35" fmla="*/ 222069 h 2834640"/>
              <a:gd name="connsiteX36" fmla="*/ 796834 w 2808514"/>
              <a:gd name="connsiteY36" fmla="*/ 169818 h 2834640"/>
              <a:gd name="connsiteX37" fmla="*/ 875212 w 2808514"/>
              <a:gd name="connsiteY37" fmla="*/ 143692 h 2834640"/>
              <a:gd name="connsiteX38" fmla="*/ 914400 w 2808514"/>
              <a:gd name="connsiteY38" fmla="*/ 130629 h 2834640"/>
              <a:gd name="connsiteX39" fmla="*/ 966652 w 2808514"/>
              <a:gd name="connsiteY39" fmla="*/ 117566 h 2834640"/>
              <a:gd name="connsiteX40" fmla="*/ 1045029 w 2808514"/>
              <a:gd name="connsiteY40" fmla="*/ 65315 h 2834640"/>
              <a:gd name="connsiteX41" fmla="*/ 1149532 w 2808514"/>
              <a:gd name="connsiteY41" fmla="*/ 39189 h 2834640"/>
              <a:gd name="connsiteX42" fmla="*/ 1201783 w 2808514"/>
              <a:gd name="connsiteY42" fmla="*/ 26126 h 2834640"/>
              <a:gd name="connsiteX43" fmla="*/ 1293223 w 2808514"/>
              <a:gd name="connsiteY43" fmla="*/ 13063 h 2834640"/>
              <a:gd name="connsiteX44" fmla="*/ 1502229 w 2808514"/>
              <a:gd name="connsiteY44" fmla="*/ 0 h 2834640"/>
              <a:gd name="connsiteX45" fmla="*/ 1802674 w 2808514"/>
              <a:gd name="connsiteY45" fmla="*/ 13063 h 2834640"/>
              <a:gd name="connsiteX46" fmla="*/ 1854926 w 2808514"/>
              <a:gd name="connsiteY46" fmla="*/ 26126 h 2834640"/>
              <a:gd name="connsiteX47" fmla="*/ 1933303 w 2808514"/>
              <a:gd name="connsiteY47" fmla="*/ 52252 h 2834640"/>
              <a:gd name="connsiteX48" fmla="*/ 1972492 w 2808514"/>
              <a:gd name="connsiteY48" fmla="*/ 65315 h 2834640"/>
              <a:gd name="connsiteX49" fmla="*/ 2063932 w 2808514"/>
              <a:gd name="connsiteY49" fmla="*/ 104503 h 2834640"/>
              <a:gd name="connsiteX50" fmla="*/ 2142309 w 2808514"/>
              <a:gd name="connsiteY50" fmla="*/ 130629 h 2834640"/>
              <a:gd name="connsiteX51" fmla="*/ 2181497 w 2808514"/>
              <a:gd name="connsiteY51" fmla="*/ 143692 h 2834640"/>
              <a:gd name="connsiteX52" fmla="*/ 2377440 w 2808514"/>
              <a:gd name="connsiteY52" fmla="*/ 143692 h 2834640"/>
              <a:gd name="connsiteX53" fmla="*/ 2495006 w 2808514"/>
              <a:gd name="connsiteY53" fmla="*/ 235132 h 2834640"/>
              <a:gd name="connsiteX54" fmla="*/ 2547257 w 2808514"/>
              <a:gd name="connsiteY54" fmla="*/ 248195 h 2834640"/>
              <a:gd name="connsiteX55" fmla="*/ 2612572 w 2808514"/>
              <a:gd name="connsiteY55" fmla="*/ 326572 h 2834640"/>
              <a:gd name="connsiteX56" fmla="*/ 2651760 w 2808514"/>
              <a:gd name="connsiteY56" fmla="*/ 352698 h 2834640"/>
              <a:gd name="connsiteX57" fmla="*/ 2704012 w 2808514"/>
              <a:gd name="connsiteY57" fmla="*/ 431075 h 2834640"/>
              <a:gd name="connsiteX58" fmla="*/ 2730137 w 2808514"/>
              <a:gd name="connsiteY58" fmla="*/ 470263 h 2834640"/>
              <a:gd name="connsiteX59" fmla="*/ 2769326 w 2808514"/>
              <a:gd name="connsiteY59" fmla="*/ 561703 h 2834640"/>
              <a:gd name="connsiteX60" fmla="*/ 2782389 w 2808514"/>
              <a:gd name="connsiteY60" fmla="*/ 600892 h 2834640"/>
              <a:gd name="connsiteX61" fmla="*/ 2808514 w 2808514"/>
              <a:gd name="connsiteY61" fmla="*/ 731520 h 2834640"/>
              <a:gd name="connsiteX62" fmla="*/ 2795452 w 2808514"/>
              <a:gd name="connsiteY62" fmla="*/ 953589 h 2834640"/>
              <a:gd name="connsiteX63" fmla="*/ 2782389 w 2808514"/>
              <a:gd name="connsiteY63" fmla="*/ 992778 h 2834640"/>
              <a:gd name="connsiteX64" fmla="*/ 2743200 w 2808514"/>
              <a:gd name="connsiteY64" fmla="*/ 1031966 h 2834640"/>
              <a:gd name="connsiteX65" fmla="*/ 2717074 w 2808514"/>
              <a:gd name="connsiteY65" fmla="*/ 1071155 h 2834640"/>
              <a:gd name="connsiteX66" fmla="*/ 2638697 w 2808514"/>
              <a:gd name="connsiteY66" fmla="*/ 1123406 h 2834640"/>
              <a:gd name="connsiteX67" fmla="*/ 2599509 w 2808514"/>
              <a:gd name="connsiteY67" fmla="*/ 1149532 h 2834640"/>
              <a:gd name="connsiteX68" fmla="*/ 2521132 w 2808514"/>
              <a:gd name="connsiteY68" fmla="*/ 1175658 h 2834640"/>
              <a:gd name="connsiteX69" fmla="*/ 2481943 w 2808514"/>
              <a:gd name="connsiteY69" fmla="*/ 1214846 h 2834640"/>
              <a:gd name="connsiteX70" fmla="*/ 2442754 w 2808514"/>
              <a:gd name="connsiteY70" fmla="*/ 1240972 h 2834640"/>
              <a:gd name="connsiteX71" fmla="*/ 2416629 w 2808514"/>
              <a:gd name="connsiteY71" fmla="*/ 1280160 h 2834640"/>
              <a:gd name="connsiteX72" fmla="*/ 2338252 w 2808514"/>
              <a:gd name="connsiteY72" fmla="*/ 1306286 h 2834640"/>
              <a:gd name="connsiteX73" fmla="*/ 2299063 w 2808514"/>
              <a:gd name="connsiteY73" fmla="*/ 1332412 h 2834640"/>
              <a:gd name="connsiteX74" fmla="*/ 2207623 w 2808514"/>
              <a:gd name="connsiteY74" fmla="*/ 1358538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2808514" h="2834640">
                <a:moveTo>
                  <a:pt x="809897" y="2834640"/>
                </a:moveTo>
                <a:cubicBezTo>
                  <a:pt x="770709" y="2821577"/>
                  <a:pt x="726702" y="2818366"/>
                  <a:pt x="692332" y="2795452"/>
                </a:cubicBezTo>
                <a:cubicBezTo>
                  <a:pt x="679269" y="2786743"/>
                  <a:pt x="667185" y="2776347"/>
                  <a:pt x="653143" y="2769326"/>
                </a:cubicBezTo>
                <a:cubicBezTo>
                  <a:pt x="640827" y="2763168"/>
                  <a:pt x="625991" y="2762950"/>
                  <a:pt x="613954" y="2756263"/>
                </a:cubicBezTo>
                <a:cubicBezTo>
                  <a:pt x="613934" y="2756252"/>
                  <a:pt x="515993" y="2690955"/>
                  <a:pt x="496389" y="2677886"/>
                </a:cubicBezTo>
                <a:lnTo>
                  <a:pt x="378823" y="2599509"/>
                </a:lnTo>
                <a:lnTo>
                  <a:pt x="339634" y="2573383"/>
                </a:lnTo>
                <a:cubicBezTo>
                  <a:pt x="254705" y="2445987"/>
                  <a:pt x="387730" y="2643958"/>
                  <a:pt x="274320" y="2481943"/>
                </a:cubicBezTo>
                <a:cubicBezTo>
                  <a:pt x="256314" y="2456220"/>
                  <a:pt x="231998" y="2433354"/>
                  <a:pt x="222069" y="2403566"/>
                </a:cubicBezTo>
                <a:cubicBezTo>
                  <a:pt x="202121" y="2343724"/>
                  <a:pt x="217268" y="2375393"/>
                  <a:pt x="169817" y="2312126"/>
                </a:cubicBezTo>
                <a:cubicBezTo>
                  <a:pt x="165463" y="2299063"/>
                  <a:pt x="163441" y="2284975"/>
                  <a:pt x="156754" y="2272938"/>
                </a:cubicBezTo>
                <a:cubicBezTo>
                  <a:pt x="141505" y="2245490"/>
                  <a:pt x="114433" y="2224348"/>
                  <a:pt x="104503" y="2194560"/>
                </a:cubicBezTo>
                <a:cubicBezTo>
                  <a:pt x="85282" y="2136898"/>
                  <a:pt x="97598" y="2167688"/>
                  <a:pt x="65314" y="2103120"/>
                </a:cubicBezTo>
                <a:cubicBezTo>
                  <a:pt x="45211" y="2002598"/>
                  <a:pt x="57637" y="2059344"/>
                  <a:pt x="26126" y="1933303"/>
                </a:cubicBezTo>
                <a:cubicBezTo>
                  <a:pt x="9724" y="1867695"/>
                  <a:pt x="18740" y="1898083"/>
                  <a:pt x="0" y="1841863"/>
                </a:cubicBezTo>
                <a:cubicBezTo>
                  <a:pt x="4354" y="1759132"/>
                  <a:pt x="5886" y="1676203"/>
                  <a:pt x="13063" y="1593669"/>
                </a:cubicBezTo>
                <a:cubicBezTo>
                  <a:pt x="14618" y="1575783"/>
                  <a:pt x="24749" y="1559318"/>
                  <a:pt x="26126" y="1541418"/>
                </a:cubicBezTo>
                <a:cubicBezTo>
                  <a:pt x="33481" y="1445807"/>
                  <a:pt x="31542" y="1349623"/>
                  <a:pt x="39189" y="1254035"/>
                </a:cubicBezTo>
                <a:cubicBezTo>
                  <a:pt x="40287" y="1240309"/>
                  <a:pt x="48912" y="1228205"/>
                  <a:pt x="52252" y="1214846"/>
                </a:cubicBezTo>
                <a:cubicBezTo>
                  <a:pt x="57637" y="1193306"/>
                  <a:pt x="61664" y="1171432"/>
                  <a:pt x="65314" y="1149532"/>
                </a:cubicBezTo>
                <a:cubicBezTo>
                  <a:pt x="70376" y="1119161"/>
                  <a:pt x="72339" y="1088284"/>
                  <a:pt x="78377" y="1058092"/>
                </a:cubicBezTo>
                <a:cubicBezTo>
                  <a:pt x="81077" y="1044590"/>
                  <a:pt x="87657" y="1032143"/>
                  <a:pt x="91440" y="1018903"/>
                </a:cubicBezTo>
                <a:cubicBezTo>
                  <a:pt x="96372" y="1001641"/>
                  <a:pt x="99344" y="983848"/>
                  <a:pt x="104503" y="966652"/>
                </a:cubicBezTo>
                <a:cubicBezTo>
                  <a:pt x="112416" y="940275"/>
                  <a:pt x="121920" y="914401"/>
                  <a:pt x="130629" y="888275"/>
                </a:cubicBezTo>
                <a:cubicBezTo>
                  <a:pt x="134983" y="875212"/>
                  <a:pt x="140353" y="862445"/>
                  <a:pt x="143692" y="849086"/>
                </a:cubicBezTo>
                <a:cubicBezTo>
                  <a:pt x="150994" y="819874"/>
                  <a:pt x="170156" y="737543"/>
                  <a:pt x="182880" y="718458"/>
                </a:cubicBezTo>
                <a:lnTo>
                  <a:pt x="235132" y="640080"/>
                </a:lnTo>
                <a:cubicBezTo>
                  <a:pt x="243840" y="627017"/>
                  <a:pt x="251837" y="613451"/>
                  <a:pt x="261257" y="600892"/>
                </a:cubicBezTo>
                <a:cubicBezTo>
                  <a:pt x="274320" y="583475"/>
                  <a:pt x="287961" y="566476"/>
                  <a:pt x="300446" y="548640"/>
                </a:cubicBezTo>
                <a:cubicBezTo>
                  <a:pt x="318452" y="522917"/>
                  <a:pt x="326571" y="487680"/>
                  <a:pt x="352697" y="470263"/>
                </a:cubicBezTo>
                <a:lnTo>
                  <a:pt x="391886" y="444138"/>
                </a:lnTo>
                <a:cubicBezTo>
                  <a:pt x="418011" y="404950"/>
                  <a:pt x="413658" y="400594"/>
                  <a:pt x="457200" y="378823"/>
                </a:cubicBezTo>
                <a:cubicBezTo>
                  <a:pt x="469516" y="372665"/>
                  <a:pt x="484352" y="372447"/>
                  <a:pt x="496389" y="365760"/>
                </a:cubicBezTo>
                <a:cubicBezTo>
                  <a:pt x="523837" y="350511"/>
                  <a:pt x="546682" y="327551"/>
                  <a:pt x="574766" y="313509"/>
                </a:cubicBezTo>
                <a:cubicBezTo>
                  <a:pt x="592183" y="304800"/>
                  <a:pt x="610110" y="297044"/>
                  <a:pt x="627017" y="287383"/>
                </a:cubicBezTo>
                <a:cubicBezTo>
                  <a:pt x="660063" y="268499"/>
                  <a:pt x="687286" y="243889"/>
                  <a:pt x="718457" y="222069"/>
                </a:cubicBezTo>
                <a:cubicBezTo>
                  <a:pt x="744180" y="204063"/>
                  <a:pt x="767046" y="179747"/>
                  <a:pt x="796834" y="169818"/>
                </a:cubicBezTo>
                <a:lnTo>
                  <a:pt x="875212" y="143692"/>
                </a:lnTo>
                <a:cubicBezTo>
                  <a:pt x="888275" y="139338"/>
                  <a:pt x="901042" y="133969"/>
                  <a:pt x="914400" y="130629"/>
                </a:cubicBezTo>
                <a:lnTo>
                  <a:pt x="966652" y="117566"/>
                </a:lnTo>
                <a:cubicBezTo>
                  <a:pt x="992778" y="100149"/>
                  <a:pt x="1014567" y="72930"/>
                  <a:pt x="1045029" y="65315"/>
                </a:cubicBezTo>
                <a:lnTo>
                  <a:pt x="1149532" y="39189"/>
                </a:lnTo>
                <a:cubicBezTo>
                  <a:pt x="1166949" y="34835"/>
                  <a:pt x="1184010" y="28665"/>
                  <a:pt x="1201783" y="26126"/>
                </a:cubicBezTo>
                <a:cubicBezTo>
                  <a:pt x="1232263" y="21772"/>
                  <a:pt x="1262549" y="15730"/>
                  <a:pt x="1293223" y="13063"/>
                </a:cubicBezTo>
                <a:cubicBezTo>
                  <a:pt x="1362765" y="7016"/>
                  <a:pt x="1432560" y="4354"/>
                  <a:pt x="1502229" y="0"/>
                </a:cubicBezTo>
                <a:cubicBezTo>
                  <a:pt x="1602377" y="4354"/>
                  <a:pt x="1702705" y="5658"/>
                  <a:pt x="1802674" y="13063"/>
                </a:cubicBezTo>
                <a:cubicBezTo>
                  <a:pt x="1820578" y="14389"/>
                  <a:pt x="1837730" y="20967"/>
                  <a:pt x="1854926" y="26126"/>
                </a:cubicBezTo>
                <a:cubicBezTo>
                  <a:pt x="1881303" y="34039"/>
                  <a:pt x="1907177" y="43543"/>
                  <a:pt x="1933303" y="52252"/>
                </a:cubicBezTo>
                <a:lnTo>
                  <a:pt x="1972492" y="65315"/>
                </a:lnTo>
                <a:cubicBezTo>
                  <a:pt x="2098632" y="107362"/>
                  <a:pt x="1902519" y="39939"/>
                  <a:pt x="2063932" y="104503"/>
                </a:cubicBezTo>
                <a:cubicBezTo>
                  <a:pt x="2089501" y="114731"/>
                  <a:pt x="2116183" y="121920"/>
                  <a:pt x="2142309" y="130629"/>
                </a:cubicBezTo>
                <a:lnTo>
                  <a:pt x="2181497" y="143692"/>
                </a:lnTo>
                <a:cubicBezTo>
                  <a:pt x="2257883" y="124596"/>
                  <a:pt x="2276210" y="113918"/>
                  <a:pt x="2377440" y="143692"/>
                </a:cubicBezTo>
                <a:cubicBezTo>
                  <a:pt x="2506501" y="181651"/>
                  <a:pt x="2412838" y="188178"/>
                  <a:pt x="2495006" y="235132"/>
                </a:cubicBezTo>
                <a:cubicBezTo>
                  <a:pt x="2510594" y="244039"/>
                  <a:pt x="2529840" y="243841"/>
                  <a:pt x="2547257" y="248195"/>
                </a:cubicBezTo>
                <a:cubicBezTo>
                  <a:pt x="2572946" y="286728"/>
                  <a:pt x="2574854" y="295140"/>
                  <a:pt x="2612572" y="326572"/>
                </a:cubicBezTo>
                <a:cubicBezTo>
                  <a:pt x="2624633" y="336623"/>
                  <a:pt x="2638697" y="343989"/>
                  <a:pt x="2651760" y="352698"/>
                </a:cubicBezTo>
                <a:lnTo>
                  <a:pt x="2704012" y="431075"/>
                </a:lnTo>
                <a:cubicBezTo>
                  <a:pt x="2712720" y="444138"/>
                  <a:pt x="2725172" y="455369"/>
                  <a:pt x="2730137" y="470263"/>
                </a:cubicBezTo>
                <a:cubicBezTo>
                  <a:pt x="2760772" y="562169"/>
                  <a:pt x="2720900" y="448710"/>
                  <a:pt x="2769326" y="561703"/>
                </a:cubicBezTo>
                <a:cubicBezTo>
                  <a:pt x="2774750" y="574359"/>
                  <a:pt x="2778606" y="587652"/>
                  <a:pt x="2782389" y="600892"/>
                </a:cubicBezTo>
                <a:cubicBezTo>
                  <a:pt x="2797979" y="655458"/>
                  <a:pt x="2798249" y="669927"/>
                  <a:pt x="2808514" y="731520"/>
                </a:cubicBezTo>
                <a:cubicBezTo>
                  <a:pt x="2804160" y="805543"/>
                  <a:pt x="2802830" y="879806"/>
                  <a:pt x="2795452" y="953589"/>
                </a:cubicBezTo>
                <a:cubicBezTo>
                  <a:pt x="2794082" y="967290"/>
                  <a:pt x="2790027" y="981321"/>
                  <a:pt x="2782389" y="992778"/>
                </a:cubicBezTo>
                <a:cubicBezTo>
                  <a:pt x="2772142" y="1008149"/>
                  <a:pt x="2755027" y="1017774"/>
                  <a:pt x="2743200" y="1031966"/>
                </a:cubicBezTo>
                <a:cubicBezTo>
                  <a:pt x="2733149" y="1044027"/>
                  <a:pt x="2728889" y="1060817"/>
                  <a:pt x="2717074" y="1071155"/>
                </a:cubicBezTo>
                <a:cubicBezTo>
                  <a:pt x="2693444" y="1091831"/>
                  <a:pt x="2664823" y="1105989"/>
                  <a:pt x="2638697" y="1123406"/>
                </a:cubicBezTo>
                <a:cubicBezTo>
                  <a:pt x="2625634" y="1132115"/>
                  <a:pt x="2614403" y="1144567"/>
                  <a:pt x="2599509" y="1149532"/>
                </a:cubicBezTo>
                <a:lnTo>
                  <a:pt x="2521132" y="1175658"/>
                </a:lnTo>
                <a:cubicBezTo>
                  <a:pt x="2508069" y="1188721"/>
                  <a:pt x="2496135" y="1203020"/>
                  <a:pt x="2481943" y="1214846"/>
                </a:cubicBezTo>
                <a:cubicBezTo>
                  <a:pt x="2469882" y="1224897"/>
                  <a:pt x="2453855" y="1229871"/>
                  <a:pt x="2442754" y="1240972"/>
                </a:cubicBezTo>
                <a:cubicBezTo>
                  <a:pt x="2431653" y="1252073"/>
                  <a:pt x="2429942" y="1271839"/>
                  <a:pt x="2416629" y="1280160"/>
                </a:cubicBezTo>
                <a:cubicBezTo>
                  <a:pt x="2393276" y="1294756"/>
                  <a:pt x="2361166" y="1291010"/>
                  <a:pt x="2338252" y="1306286"/>
                </a:cubicBezTo>
                <a:cubicBezTo>
                  <a:pt x="2325189" y="1314995"/>
                  <a:pt x="2313410" y="1326036"/>
                  <a:pt x="2299063" y="1332412"/>
                </a:cubicBezTo>
                <a:cubicBezTo>
                  <a:pt x="2237182" y="1359915"/>
                  <a:pt x="2244963" y="1358538"/>
                  <a:pt x="2207623" y="1358538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/>
          <p:cNvCxnSpPr/>
          <p:nvPr/>
        </p:nvCxnSpPr>
        <p:spPr>
          <a:xfrm flipV="1">
            <a:off x="2409973" y="4221060"/>
            <a:ext cx="819849" cy="143999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/>
          <p:cNvSpPr txBox="1"/>
          <p:nvPr/>
        </p:nvSpPr>
        <p:spPr>
          <a:xfrm>
            <a:off x="2621719" y="5394042"/>
            <a:ext cx="70766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7200" i="1" dirty="0" smtClean="0">
                <a:solidFill>
                  <a:srgbClr val="00B050"/>
                </a:solidFill>
              </a:rPr>
              <a:t>No triangular cycles</a:t>
            </a:r>
            <a:endParaRPr lang="en-US" sz="72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45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8" grpId="0"/>
      <p:bldP spid="104" grpId="0"/>
      <p:bldP spid="107" grpId="0"/>
      <p:bldP spid="118" grpId="0"/>
      <p:bldP spid="120" grpId="0"/>
      <p:bldP spid="124" grpId="0"/>
      <p:bldP spid="127" grpId="0"/>
      <p:bldP spid="128" grpId="0"/>
      <p:bldP spid="138" grpId="0" animBg="1"/>
      <p:bldP spid="14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Eulerian tour? Eulerian path?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971" y="2274241"/>
            <a:ext cx="4019354" cy="388664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9635" y="1867983"/>
            <a:ext cx="8590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For an </a:t>
            </a:r>
            <a:r>
              <a:rPr lang="en-NZ" sz="2800" b="1" dirty="0">
                <a:solidFill>
                  <a:srgbClr val="FF0000"/>
                </a:solidFill>
              </a:rPr>
              <a:t>E</a:t>
            </a:r>
            <a:r>
              <a:rPr lang="en-NZ" sz="2800" b="1" dirty="0" smtClean="0">
                <a:solidFill>
                  <a:srgbClr val="FF0000"/>
                </a:solidFill>
              </a:rPr>
              <a:t>ulerian tour </a:t>
            </a:r>
            <a:r>
              <a:rPr lang="en-NZ" sz="2800" dirty="0" smtClean="0"/>
              <a:t>all vertices must be of </a:t>
            </a:r>
            <a:r>
              <a:rPr lang="en-NZ" sz="2800" dirty="0" smtClean="0">
                <a:solidFill>
                  <a:srgbClr val="00B0F0"/>
                </a:solidFill>
              </a:rPr>
              <a:t>even degree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11338560" y="5368834"/>
            <a:ext cx="365765" cy="418012"/>
          </a:xfrm>
          <a:prstGeom prst="straightConnector1">
            <a:avLst/>
          </a:prstGeom>
          <a:ln w="57150">
            <a:solidFill>
              <a:srgbClr val="DF1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8125099" y="5821683"/>
            <a:ext cx="492030" cy="461555"/>
          </a:xfrm>
          <a:prstGeom prst="straightConnector1">
            <a:avLst/>
          </a:prstGeom>
          <a:ln w="57150">
            <a:solidFill>
              <a:srgbClr val="DF11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059780" y="6191797"/>
            <a:ext cx="5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odd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8716" y="5795551"/>
            <a:ext cx="54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odd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35279" y="2621275"/>
            <a:ext cx="3180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b="1" dirty="0" smtClean="0"/>
              <a:t>NO</a:t>
            </a:r>
            <a:r>
              <a:rPr lang="en-NZ" sz="2800" dirty="0" smtClean="0"/>
              <a:t> </a:t>
            </a:r>
            <a:r>
              <a:rPr lang="en-NZ" sz="2800" b="1" dirty="0">
                <a:solidFill>
                  <a:srgbClr val="FF0000"/>
                </a:solidFill>
              </a:rPr>
              <a:t>E</a:t>
            </a:r>
            <a:r>
              <a:rPr lang="en-NZ" sz="2800" b="1" dirty="0" smtClean="0">
                <a:solidFill>
                  <a:srgbClr val="FF0000"/>
                </a:solidFill>
              </a:rPr>
              <a:t>ulerian tour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35279" y="3339732"/>
            <a:ext cx="832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For an </a:t>
            </a:r>
            <a:r>
              <a:rPr lang="en-NZ" sz="2800" b="1" dirty="0">
                <a:solidFill>
                  <a:srgbClr val="FF0000"/>
                </a:solidFill>
              </a:rPr>
              <a:t>E</a:t>
            </a:r>
            <a:r>
              <a:rPr lang="en-NZ" sz="2800" b="1" dirty="0" smtClean="0">
                <a:solidFill>
                  <a:srgbClr val="FF0000"/>
                </a:solidFill>
              </a:rPr>
              <a:t>ulerian path </a:t>
            </a:r>
            <a:r>
              <a:rPr lang="en-NZ" sz="2800" dirty="0" smtClean="0"/>
              <a:t>at most 2 vertices of </a:t>
            </a:r>
            <a:r>
              <a:rPr lang="en-NZ" sz="2800" dirty="0" smtClean="0">
                <a:solidFill>
                  <a:srgbClr val="00B0F0"/>
                </a:solidFill>
              </a:rPr>
              <a:t>odd degree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43986" y="4119149"/>
            <a:ext cx="36182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Has an </a:t>
            </a:r>
            <a:r>
              <a:rPr lang="en-NZ" sz="2800" b="1" dirty="0">
                <a:solidFill>
                  <a:srgbClr val="FF0000"/>
                </a:solidFill>
              </a:rPr>
              <a:t>E</a:t>
            </a:r>
            <a:r>
              <a:rPr lang="en-NZ" sz="2800" b="1" dirty="0" smtClean="0">
                <a:solidFill>
                  <a:srgbClr val="FF0000"/>
                </a:solidFill>
              </a:rPr>
              <a:t>ulerian path </a:t>
            </a:r>
            <a:endParaRPr lang="en-US" sz="2800" dirty="0">
              <a:solidFill>
                <a:srgbClr val="00B0F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9630" y="4820194"/>
            <a:ext cx="5711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/>
              <a:t>Start at </a:t>
            </a:r>
            <a:r>
              <a:rPr lang="en-NZ" sz="2800" b="1" dirty="0" smtClean="0">
                <a:solidFill>
                  <a:srgbClr val="00B0F0"/>
                </a:solidFill>
              </a:rPr>
              <a:t>R</a:t>
            </a:r>
            <a:r>
              <a:rPr lang="en-NZ" sz="2800" dirty="0" smtClean="0"/>
              <a:t> and end in </a:t>
            </a:r>
            <a:r>
              <a:rPr lang="en-NZ" sz="2800" b="1" dirty="0" smtClean="0">
                <a:solidFill>
                  <a:srgbClr val="00B0F0"/>
                </a:solidFill>
              </a:rPr>
              <a:t>T</a:t>
            </a:r>
            <a:r>
              <a:rPr lang="en-NZ" sz="2800" dirty="0" smtClean="0"/>
              <a:t> or vice versa.</a:t>
            </a:r>
            <a:r>
              <a:rPr lang="en-NZ" sz="2800" b="1" dirty="0" smtClean="0">
                <a:solidFill>
                  <a:srgbClr val="FF0000"/>
                </a:solidFill>
              </a:rPr>
              <a:t> </a:t>
            </a:r>
            <a:endParaRPr lang="en-US" sz="2800" dirty="0">
              <a:solidFill>
                <a:srgbClr val="00B0F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0724606" y="3971109"/>
            <a:ext cx="365760" cy="84908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9953897" y="2899954"/>
            <a:ext cx="535577" cy="54864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382547" y="2899954"/>
            <a:ext cx="957396" cy="962998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8617129" y="3644537"/>
            <a:ext cx="1584962" cy="326572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9862457" y="3931920"/>
            <a:ext cx="431074" cy="431074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0032269" y="4694621"/>
            <a:ext cx="757650" cy="177825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9170126" y="5225143"/>
            <a:ext cx="1619793" cy="36576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9170126" y="4820194"/>
            <a:ext cx="431074" cy="548640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8617129" y="4441371"/>
            <a:ext cx="722814" cy="174872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reeform 37"/>
          <p:cNvSpPr/>
          <p:nvPr/>
        </p:nvSpPr>
        <p:spPr>
          <a:xfrm>
            <a:off x="7861363" y="4441370"/>
            <a:ext cx="707871" cy="1162595"/>
          </a:xfrm>
          <a:custGeom>
            <a:avLst/>
            <a:gdLst>
              <a:gd name="connsiteX0" fmla="*/ 276797 w 707871"/>
              <a:gd name="connsiteY0" fmla="*/ 0 h 1280160"/>
              <a:gd name="connsiteX1" fmla="*/ 15540 w 707871"/>
              <a:gd name="connsiteY1" fmla="*/ 927463 h 1280160"/>
              <a:gd name="connsiteX2" fmla="*/ 681746 w 707871"/>
              <a:gd name="connsiteY2" fmla="*/ 1280160 h 1280160"/>
              <a:gd name="connsiteX3" fmla="*/ 681746 w 707871"/>
              <a:gd name="connsiteY3" fmla="*/ 1280160 h 1280160"/>
              <a:gd name="connsiteX4" fmla="*/ 707871 w 707871"/>
              <a:gd name="connsiteY4" fmla="*/ 128016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871" h="1280160">
                <a:moveTo>
                  <a:pt x="276797" y="0"/>
                </a:moveTo>
                <a:cubicBezTo>
                  <a:pt x="112422" y="357051"/>
                  <a:pt x="-51952" y="714103"/>
                  <a:pt x="15540" y="927463"/>
                </a:cubicBezTo>
                <a:cubicBezTo>
                  <a:pt x="83031" y="1140823"/>
                  <a:pt x="681746" y="1280160"/>
                  <a:pt x="681746" y="1280160"/>
                </a:cubicBezTo>
                <a:lnTo>
                  <a:pt x="681746" y="1280160"/>
                </a:lnTo>
                <a:lnTo>
                  <a:pt x="707871" y="1280160"/>
                </a:lnTo>
              </a:path>
            </a:pathLst>
          </a:custGeom>
          <a:noFill/>
          <a:ln w="38100"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8408673" y="5577840"/>
            <a:ext cx="160562" cy="13062"/>
          </a:xfrm>
          <a:prstGeom prst="straightConnector1">
            <a:avLst/>
          </a:prstGeom>
          <a:ln w="38100">
            <a:solidFill>
              <a:srgbClr val="FF33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990109" y="557348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>
                <a:solidFill>
                  <a:srgbClr val="00B050"/>
                </a:solidFill>
              </a:rPr>
              <a:t>END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9182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  <p:bldP spid="12" grpId="0"/>
      <p:bldP spid="13" grpId="0"/>
      <p:bldP spid="14" grpId="0"/>
      <p:bldP spid="15" grpId="0"/>
      <p:bldP spid="38" grpId="0" animBg="1"/>
      <p:bldP spid="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b="1" dirty="0" smtClean="0">
                <a:solidFill>
                  <a:srgbClr val="FFC000"/>
                </a:solidFill>
              </a:rPr>
              <a:t>School bus routing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167" y="3160908"/>
            <a:ext cx="5801535" cy="239110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4976944" y="3500849"/>
            <a:ext cx="2090057" cy="16459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928059" y="4039382"/>
            <a:ext cx="1241045" cy="369332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NZ" b="1" dirty="0" smtClean="0">
                <a:solidFill>
                  <a:srgbClr val="CCFF33"/>
                </a:solidFill>
              </a:rPr>
              <a:t>SCHOOL</a:t>
            </a:r>
            <a:endParaRPr lang="en-US" b="1" dirty="0">
              <a:solidFill>
                <a:srgbClr val="CCFF3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" y="1969804"/>
            <a:ext cx="9676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Find a path from </a:t>
            </a:r>
            <a:r>
              <a:rPr lang="en-NZ" b="1" dirty="0" smtClean="0"/>
              <a:t>SCHOOL</a:t>
            </a:r>
            <a:r>
              <a:rPr lang="en-NZ" dirty="0" smtClean="0"/>
              <a:t> to </a:t>
            </a:r>
            <a:r>
              <a:rPr lang="en-NZ" b="1" dirty="0" smtClean="0"/>
              <a:t>SCHOOL </a:t>
            </a:r>
            <a:r>
              <a:rPr lang="en-NZ" dirty="0" smtClean="0"/>
              <a:t>for the bus. Each street </a:t>
            </a:r>
            <a:r>
              <a:rPr lang="en-NZ" b="1" dirty="0" smtClean="0"/>
              <a:t>MUST</a:t>
            </a:r>
            <a:r>
              <a:rPr lang="en-NZ" dirty="0" smtClean="0"/>
              <a:t> be traversed only </a:t>
            </a:r>
            <a:r>
              <a:rPr lang="en-NZ" b="1" dirty="0" smtClean="0"/>
              <a:t>ONCE!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532365" y="2408318"/>
            <a:ext cx="2979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cap="all" dirty="0" smtClean="0">
                <a:solidFill>
                  <a:srgbClr val="DF11D0"/>
                </a:solidFill>
              </a:rPr>
              <a:t>Does such path exist??</a:t>
            </a:r>
            <a:endParaRPr lang="en-US" b="1" i="1" cap="all" dirty="0">
              <a:solidFill>
                <a:srgbClr val="DF11D0"/>
              </a:solidFill>
            </a:endParaRPr>
          </a:p>
        </p:txBody>
      </p:sp>
      <p:pic>
        <p:nvPicPr>
          <p:cNvPr id="1026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89" y="3416202"/>
            <a:ext cx="633500" cy="60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388776" y="2408318"/>
            <a:ext cx="2476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i="1" cap="all" dirty="0" smtClean="0">
                <a:solidFill>
                  <a:srgbClr val="FF3300"/>
                </a:solidFill>
              </a:rPr>
              <a:t>Yes!</a:t>
            </a:r>
            <a:r>
              <a:rPr lang="en-NZ" b="1" i="1" cap="all" dirty="0" smtClean="0">
                <a:solidFill>
                  <a:srgbClr val="DF11D0"/>
                </a:solidFill>
              </a:rPr>
              <a:t> </a:t>
            </a:r>
            <a:r>
              <a:rPr lang="en-NZ" b="1" i="1" cap="all" dirty="0" smtClean="0">
                <a:solidFill>
                  <a:srgbClr val="00B0F0"/>
                </a:solidFill>
              </a:rPr>
              <a:t>Eulerian tour</a:t>
            </a:r>
            <a:endParaRPr lang="en-US" b="1" i="1" cap="all" dirty="0">
              <a:solidFill>
                <a:srgbClr val="00B0F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474720" y="4382588"/>
            <a:ext cx="1149531" cy="842555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11629" y="3574177"/>
            <a:ext cx="0" cy="149926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16133" y="3443570"/>
            <a:ext cx="1972496" cy="502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31252" y="3526975"/>
            <a:ext cx="1137962" cy="723199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7331252" y="4349931"/>
            <a:ext cx="1094291" cy="77071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75704" y="3574176"/>
            <a:ext cx="0" cy="1499263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5016133" y="3574176"/>
            <a:ext cx="1800631" cy="143762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016133" y="5199021"/>
            <a:ext cx="1972496" cy="5027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67177" y="3548050"/>
            <a:ext cx="1821452" cy="1473656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V="1">
            <a:off x="3486690" y="3357155"/>
            <a:ext cx="1124498" cy="666812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See the source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4594" y="3426107"/>
            <a:ext cx="633500" cy="603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677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Counting the spanning trees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1010184" y="219890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3"/>
          </p:cNvCxnSpPr>
          <p:nvPr/>
        </p:nvCxnSpPr>
        <p:spPr>
          <a:xfrm flipH="1">
            <a:off x="600888" y="2299252"/>
            <a:ext cx="426513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1066590" y="2286189"/>
            <a:ext cx="709956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62584" y="377515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2505" y="30697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98162" y="299138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236807" y="3108950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9" idx="1"/>
          </p:cNvCxnSpPr>
          <p:nvPr/>
        </p:nvCxnSpPr>
        <p:spPr>
          <a:xfrm>
            <a:off x="601182" y="3131582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2"/>
          </p:cNvCxnSpPr>
          <p:nvPr/>
        </p:nvCxnSpPr>
        <p:spPr>
          <a:xfrm flipV="1">
            <a:off x="578911" y="3050168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1083807" y="195279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650851" y="2651445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265908" y="3607707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4864" y="270663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733211" y="1907408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/>
              <a:t>Delete any two edges</a:t>
            </a:r>
            <a:endParaRPr lang="en-US" sz="2400" b="1" i="1" dirty="0"/>
          </a:p>
        </p:txBody>
      </p:sp>
      <p:sp>
        <p:nvSpPr>
          <p:cNvPr id="89" name="Oval 88"/>
          <p:cNvSpPr/>
          <p:nvPr/>
        </p:nvSpPr>
        <p:spPr>
          <a:xfrm>
            <a:off x="3278775" y="263868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/>
          <p:cNvCxnSpPr>
            <a:stCxn id="89" idx="3"/>
          </p:cNvCxnSpPr>
          <p:nvPr/>
        </p:nvCxnSpPr>
        <p:spPr>
          <a:xfrm flipH="1">
            <a:off x="2869479" y="2739034"/>
            <a:ext cx="426513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3335181" y="2725971"/>
            <a:ext cx="709956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/>
          <p:nvPr/>
        </p:nvSpPr>
        <p:spPr>
          <a:xfrm>
            <a:off x="3431175" y="421493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/>
          <p:cNvSpPr/>
          <p:nvPr/>
        </p:nvSpPr>
        <p:spPr>
          <a:xfrm>
            <a:off x="2791096" y="350954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3966753" y="343116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/>
          <p:nvPr/>
        </p:nvCxnSpPr>
        <p:spPr>
          <a:xfrm flipH="1">
            <a:off x="3505398" y="3548732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3352398" y="239257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919442" y="3091227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00" name="TextBox 99"/>
          <p:cNvSpPr txBox="1"/>
          <p:nvPr/>
        </p:nvSpPr>
        <p:spPr>
          <a:xfrm>
            <a:off x="3534499" y="404748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01" name="TextBox 100"/>
          <p:cNvSpPr txBox="1"/>
          <p:nvPr/>
        </p:nvSpPr>
        <p:spPr>
          <a:xfrm>
            <a:off x="2593455" y="314641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02" name="Oval 101"/>
          <p:cNvSpPr/>
          <p:nvPr/>
        </p:nvSpPr>
        <p:spPr>
          <a:xfrm>
            <a:off x="5228361" y="262146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/>
          <p:cNvCxnSpPr/>
          <p:nvPr/>
        </p:nvCxnSpPr>
        <p:spPr>
          <a:xfrm>
            <a:off x="5284767" y="2708754"/>
            <a:ext cx="709956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5380761" y="419772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4740682" y="349232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5916339" y="341395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/>
          <p:cNvCxnSpPr>
            <a:endCxn id="105" idx="1"/>
          </p:cNvCxnSpPr>
          <p:nvPr/>
        </p:nvCxnSpPr>
        <p:spPr>
          <a:xfrm>
            <a:off x="4819359" y="3554147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endCxn id="107" idx="2"/>
          </p:cNvCxnSpPr>
          <p:nvPr/>
        </p:nvCxnSpPr>
        <p:spPr>
          <a:xfrm flipV="1">
            <a:off x="4797088" y="3472733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5301984" y="237535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869028" y="30740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13" name="TextBox 112"/>
          <p:cNvSpPr txBox="1"/>
          <p:nvPr/>
        </p:nvSpPr>
        <p:spPr>
          <a:xfrm>
            <a:off x="5484085" y="4030272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14" name="TextBox 113"/>
          <p:cNvSpPr txBox="1"/>
          <p:nvPr/>
        </p:nvSpPr>
        <p:spPr>
          <a:xfrm>
            <a:off x="4543041" y="312920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28" name="Oval 127"/>
          <p:cNvSpPr/>
          <p:nvPr/>
        </p:nvSpPr>
        <p:spPr>
          <a:xfrm>
            <a:off x="7183828" y="257337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9" name="Straight Connector 128"/>
          <p:cNvCxnSpPr>
            <a:stCxn id="128" idx="3"/>
          </p:cNvCxnSpPr>
          <p:nvPr/>
        </p:nvCxnSpPr>
        <p:spPr>
          <a:xfrm flipH="1">
            <a:off x="6774532" y="2673726"/>
            <a:ext cx="426513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Oval 130"/>
          <p:cNvSpPr/>
          <p:nvPr/>
        </p:nvSpPr>
        <p:spPr>
          <a:xfrm>
            <a:off x="7336228" y="41496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Oval 131"/>
          <p:cNvSpPr/>
          <p:nvPr/>
        </p:nvSpPr>
        <p:spPr>
          <a:xfrm>
            <a:off x="6696149" y="34442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Oval 132"/>
          <p:cNvSpPr/>
          <p:nvPr/>
        </p:nvSpPr>
        <p:spPr>
          <a:xfrm>
            <a:off x="7871806" y="33658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Straight Connector 133"/>
          <p:cNvCxnSpPr/>
          <p:nvPr/>
        </p:nvCxnSpPr>
        <p:spPr>
          <a:xfrm flipH="1">
            <a:off x="7410451" y="34834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endCxn id="133" idx="2"/>
          </p:cNvCxnSpPr>
          <p:nvPr/>
        </p:nvCxnSpPr>
        <p:spPr>
          <a:xfrm flipV="1">
            <a:off x="6752555" y="34246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7257451" y="2327268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38" name="TextBox 137"/>
          <p:cNvSpPr txBox="1"/>
          <p:nvPr/>
        </p:nvSpPr>
        <p:spPr>
          <a:xfrm>
            <a:off x="7824495" y="302591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39" name="TextBox 138"/>
          <p:cNvSpPr txBox="1"/>
          <p:nvPr/>
        </p:nvSpPr>
        <p:spPr>
          <a:xfrm>
            <a:off x="7439552" y="398218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40" name="TextBox 139"/>
          <p:cNvSpPr txBox="1"/>
          <p:nvPr/>
        </p:nvSpPr>
        <p:spPr>
          <a:xfrm>
            <a:off x="6498508" y="30811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8605981" y="2392576"/>
            <a:ext cx="14157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9600" b="1" dirty="0" smtClean="0">
                <a:solidFill>
                  <a:srgbClr val="002060"/>
                </a:solidFill>
              </a:rPr>
              <a:t>…</a:t>
            </a:r>
            <a:endParaRPr lang="en-US" sz="9600" b="1" dirty="0">
              <a:solidFill>
                <a:srgbClr val="002060"/>
              </a:solidFill>
            </a:endParaRPr>
          </a:p>
        </p:txBody>
      </p:sp>
      <p:sp>
        <p:nvSpPr>
          <p:cNvPr id="154" name="Oval 153"/>
          <p:cNvSpPr/>
          <p:nvPr/>
        </p:nvSpPr>
        <p:spPr>
          <a:xfrm>
            <a:off x="1162147" y="480958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5" name="Straight Connector 154"/>
          <p:cNvCxnSpPr>
            <a:stCxn id="154" idx="3"/>
          </p:cNvCxnSpPr>
          <p:nvPr/>
        </p:nvCxnSpPr>
        <p:spPr>
          <a:xfrm flipH="1">
            <a:off x="752851" y="4909929"/>
            <a:ext cx="426513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/>
          <p:cNvCxnSpPr/>
          <p:nvPr/>
        </p:nvCxnSpPr>
        <p:spPr>
          <a:xfrm>
            <a:off x="1218553" y="4896866"/>
            <a:ext cx="709956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Oval 156"/>
          <p:cNvSpPr/>
          <p:nvPr/>
        </p:nvSpPr>
        <p:spPr>
          <a:xfrm>
            <a:off x="1314547" y="63858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 157"/>
          <p:cNvSpPr/>
          <p:nvPr/>
        </p:nvSpPr>
        <p:spPr>
          <a:xfrm>
            <a:off x="674468" y="568043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 158"/>
          <p:cNvSpPr/>
          <p:nvPr/>
        </p:nvSpPr>
        <p:spPr>
          <a:xfrm>
            <a:off x="1850125" y="560206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0" name="Straight Connector 159"/>
          <p:cNvCxnSpPr/>
          <p:nvPr/>
        </p:nvCxnSpPr>
        <p:spPr>
          <a:xfrm flipH="1">
            <a:off x="1388770" y="5719627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endCxn id="157" idx="1"/>
          </p:cNvCxnSpPr>
          <p:nvPr/>
        </p:nvCxnSpPr>
        <p:spPr>
          <a:xfrm>
            <a:off x="753145" y="5742259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/>
          <p:cNvCxnSpPr/>
          <p:nvPr/>
        </p:nvCxnSpPr>
        <p:spPr>
          <a:xfrm flipV="1">
            <a:off x="757000" y="5660845"/>
            <a:ext cx="1119251" cy="759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1235770" y="456347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64" name="TextBox 163"/>
          <p:cNvSpPr txBox="1"/>
          <p:nvPr/>
        </p:nvSpPr>
        <p:spPr>
          <a:xfrm>
            <a:off x="1802814" y="526212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65" name="TextBox 164"/>
          <p:cNvSpPr txBox="1"/>
          <p:nvPr/>
        </p:nvSpPr>
        <p:spPr>
          <a:xfrm>
            <a:off x="1417871" y="621838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66" name="TextBox 165"/>
          <p:cNvSpPr txBox="1"/>
          <p:nvPr/>
        </p:nvSpPr>
        <p:spPr>
          <a:xfrm>
            <a:off x="476827" y="531731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93" name="Oval 192"/>
          <p:cNvSpPr/>
          <p:nvPr/>
        </p:nvSpPr>
        <p:spPr>
          <a:xfrm>
            <a:off x="3143350" y="485747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/>
          <p:cNvSpPr/>
          <p:nvPr/>
        </p:nvSpPr>
        <p:spPr>
          <a:xfrm>
            <a:off x="3295750" y="643372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/>
          <p:cNvSpPr/>
          <p:nvPr/>
        </p:nvSpPr>
        <p:spPr>
          <a:xfrm>
            <a:off x="2655671" y="572833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/>
          <p:cNvSpPr/>
          <p:nvPr/>
        </p:nvSpPr>
        <p:spPr>
          <a:xfrm>
            <a:off x="3831328" y="564995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9" name="Straight Connector 198"/>
          <p:cNvCxnSpPr/>
          <p:nvPr/>
        </p:nvCxnSpPr>
        <p:spPr>
          <a:xfrm flipH="1">
            <a:off x="3369973" y="5767523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>
            <a:endCxn id="196" idx="1"/>
          </p:cNvCxnSpPr>
          <p:nvPr/>
        </p:nvCxnSpPr>
        <p:spPr>
          <a:xfrm>
            <a:off x="2734348" y="5790155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2738203" y="5708741"/>
            <a:ext cx="1119251" cy="759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201"/>
          <p:cNvSpPr txBox="1"/>
          <p:nvPr/>
        </p:nvSpPr>
        <p:spPr>
          <a:xfrm>
            <a:off x="3216973" y="4611367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203" name="TextBox 202"/>
          <p:cNvSpPr txBox="1"/>
          <p:nvPr/>
        </p:nvSpPr>
        <p:spPr>
          <a:xfrm>
            <a:off x="3784017" y="5310018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204" name="TextBox 203"/>
          <p:cNvSpPr txBox="1"/>
          <p:nvPr/>
        </p:nvSpPr>
        <p:spPr>
          <a:xfrm>
            <a:off x="3399074" y="626628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205" name="TextBox 204"/>
          <p:cNvSpPr txBox="1"/>
          <p:nvPr/>
        </p:nvSpPr>
        <p:spPr>
          <a:xfrm>
            <a:off x="2458030" y="53652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206" name="Oval 205"/>
          <p:cNvSpPr/>
          <p:nvPr/>
        </p:nvSpPr>
        <p:spPr>
          <a:xfrm>
            <a:off x="5102784" y="483135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7" name="Straight Connector 206"/>
          <p:cNvCxnSpPr>
            <a:stCxn id="206" idx="3"/>
          </p:cNvCxnSpPr>
          <p:nvPr/>
        </p:nvCxnSpPr>
        <p:spPr>
          <a:xfrm flipH="1">
            <a:off x="4693488" y="4931699"/>
            <a:ext cx="426513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5159190" y="4918636"/>
            <a:ext cx="709956" cy="7574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5255184" y="640760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/>
          <p:cNvSpPr/>
          <p:nvPr/>
        </p:nvSpPr>
        <p:spPr>
          <a:xfrm>
            <a:off x="4615105" y="570220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/>
          <p:cNvSpPr/>
          <p:nvPr/>
        </p:nvSpPr>
        <p:spPr>
          <a:xfrm>
            <a:off x="5790762" y="562383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4" name="Straight Connector 213"/>
          <p:cNvCxnSpPr/>
          <p:nvPr/>
        </p:nvCxnSpPr>
        <p:spPr>
          <a:xfrm flipV="1">
            <a:off x="4697637" y="5682615"/>
            <a:ext cx="1119251" cy="7599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/>
          <p:cNvSpPr txBox="1"/>
          <p:nvPr/>
        </p:nvSpPr>
        <p:spPr>
          <a:xfrm>
            <a:off x="5150281" y="454605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216" name="TextBox 215"/>
          <p:cNvSpPr txBox="1"/>
          <p:nvPr/>
        </p:nvSpPr>
        <p:spPr>
          <a:xfrm>
            <a:off x="5743451" y="528389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217" name="TextBox 216"/>
          <p:cNvSpPr txBox="1"/>
          <p:nvPr/>
        </p:nvSpPr>
        <p:spPr>
          <a:xfrm>
            <a:off x="5358508" y="6240154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218" name="TextBox 217"/>
          <p:cNvSpPr txBox="1"/>
          <p:nvPr/>
        </p:nvSpPr>
        <p:spPr>
          <a:xfrm>
            <a:off x="4417464" y="5339083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935725" y="4362995"/>
            <a:ext cx="9174926" cy="800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5804611" y="4493477"/>
                <a:ext cx="6164573" cy="8311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2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NZ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NZ" sz="3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=10−1−1=8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611" y="4493477"/>
                <a:ext cx="6164573" cy="831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99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fill="hold">
                      <p:stCondLst>
                        <p:cond delay="indefinite"/>
                      </p:stCondLst>
                      <p:childTnLst>
                        <p:par>
                          <p:cTn id="277" fill="hold">
                            <p:stCondLst>
                              <p:cond delay="0"/>
                            </p:stCondLst>
                            <p:childTnLst>
                              <p:par>
                                <p:cTn id="2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9" grpId="0" animBg="1"/>
      <p:bldP spid="70" grpId="0" animBg="1"/>
      <p:bldP spid="71" grpId="0" animBg="1"/>
      <p:bldP spid="75" grpId="0"/>
      <p:bldP spid="76" grpId="0"/>
      <p:bldP spid="77" grpId="0"/>
      <p:bldP spid="78" grpId="0"/>
      <p:bldP spid="88" grpId="0"/>
      <p:bldP spid="3" grpId="0"/>
      <p:bldP spid="89" grpId="0" animBg="1"/>
      <p:bldP spid="92" grpId="0" animBg="1"/>
      <p:bldP spid="93" grpId="0" animBg="1"/>
      <p:bldP spid="94" grpId="0" animBg="1"/>
      <p:bldP spid="98" grpId="0"/>
      <p:bldP spid="99" grpId="0"/>
      <p:bldP spid="100" grpId="0"/>
      <p:bldP spid="101" grpId="0"/>
      <p:bldP spid="102" grpId="0" animBg="1"/>
      <p:bldP spid="105" grpId="0" animBg="1"/>
      <p:bldP spid="106" grpId="0" animBg="1"/>
      <p:bldP spid="107" grpId="0" animBg="1"/>
      <p:bldP spid="111" grpId="0"/>
      <p:bldP spid="112" grpId="0"/>
      <p:bldP spid="113" grpId="0"/>
      <p:bldP spid="114" grpId="0"/>
      <p:bldP spid="128" grpId="0" animBg="1"/>
      <p:bldP spid="131" grpId="0" animBg="1"/>
      <p:bldP spid="132" grpId="0" animBg="1"/>
      <p:bldP spid="133" grpId="0" animBg="1"/>
      <p:bldP spid="137" grpId="0"/>
      <p:bldP spid="138" grpId="0"/>
      <p:bldP spid="139" grpId="0"/>
      <p:bldP spid="140" grpId="0"/>
      <p:bldP spid="11" grpId="0"/>
      <p:bldP spid="154" grpId="0" animBg="1"/>
      <p:bldP spid="157" grpId="0" animBg="1"/>
      <p:bldP spid="158" grpId="0" animBg="1"/>
      <p:bldP spid="159" grpId="0" animBg="1"/>
      <p:bldP spid="163" grpId="0"/>
      <p:bldP spid="164" grpId="0"/>
      <p:bldP spid="165" grpId="0"/>
      <p:bldP spid="166" grpId="0"/>
      <p:bldP spid="193" grpId="0" animBg="1"/>
      <p:bldP spid="196" grpId="0" animBg="1"/>
      <p:bldP spid="197" grpId="0" animBg="1"/>
      <p:bldP spid="198" grpId="0" animBg="1"/>
      <p:bldP spid="202" grpId="0"/>
      <p:bldP spid="203" grpId="0"/>
      <p:bldP spid="204" grpId="0"/>
      <p:bldP spid="205" grpId="0"/>
      <p:bldP spid="206" grpId="0" animBg="1"/>
      <p:bldP spid="209" grpId="0" animBg="1"/>
      <p:bldP spid="210" grpId="0" animBg="1"/>
      <p:bldP spid="211" grpId="0" animBg="1"/>
      <p:bldP spid="215" grpId="0"/>
      <p:bldP spid="216" grpId="0"/>
      <p:bldP spid="217" grpId="0"/>
      <p:bldP spid="218" grpId="0"/>
      <p:bldP spid="2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Counting the spanning trees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55361" y="221099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4"/>
          </p:cNvCxnSpPr>
          <p:nvPr/>
        </p:nvCxnSpPr>
        <p:spPr>
          <a:xfrm flipH="1">
            <a:off x="600889" y="2328564"/>
            <a:ext cx="213255" cy="102858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6" idx="4"/>
          </p:cNvCxnSpPr>
          <p:nvPr/>
        </p:nvCxnSpPr>
        <p:spPr>
          <a:xfrm>
            <a:off x="1540388" y="2300653"/>
            <a:ext cx="211579" cy="101944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62584" y="407560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2505" y="33702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98162" y="32918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236807" y="3409398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9" idx="1"/>
          </p:cNvCxnSpPr>
          <p:nvPr/>
        </p:nvCxnSpPr>
        <p:spPr>
          <a:xfrm>
            <a:off x="601182" y="3432030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2"/>
          </p:cNvCxnSpPr>
          <p:nvPr/>
        </p:nvCxnSpPr>
        <p:spPr>
          <a:xfrm flipV="1">
            <a:off x="578911" y="3350616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8252" y="18896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546347" y="19329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49237" y="31505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4864" y="30070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328261" y="1802904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/>
              <a:t>Delete any two edges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3049401" y="5235375"/>
                <a:ext cx="743858" cy="81798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01" y="5235375"/>
                <a:ext cx="743858" cy="81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/>
          <p:cNvSpPr/>
          <p:nvPr/>
        </p:nvSpPr>
        <p:spPr>
          <a:xfrm>
            <a:off x="1481605" y="218308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96" idx="2"/>
          </p:cNvCxnSpPr>
          <p:nvPr/>
        </p:nvCxnSpPr>
        <p:spPr>
          <a:xfrm flipV="1">
            <a:off x="839586" y="2241871"/>
            <a:ext cx="642019" cy="17399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250813" y="39800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16" name="Oval 115"/>
          <p:cNvSpPr/>
          <p:nvPr/>
        </p:nvSpPr>
        <p:spPr>
          <a:xfrm>
            <a:off x="2836754" y="265997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6" idx="4"/>
          </p:cNvCxnSpPr>
          <p:nvPr/>
        </p:nvCxnSpPr>
        <p:spPr>
          <a:xfrm flipH="1">
            <a:off x="2682282" y="2777538"/>
            <a:ext cx="213255" cy="1028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5" idx="4"/>
          </p:cNvCxnSpPr>
          <p:nvPr/>
        </p:nvCxnSpPr>
        <p:spPr>
          <a:xfrm>
            <a:off x="3621781" y="2749627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243977" y="452457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03898" y="381918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779555" y="37408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3318200" y="3858372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1"/>
          </p:cNvCxnSpPr>
          <p:nvPr/>
        </p:nvCxnSpPr>
        <p:spPr>
          <a:xfrm>
            <a:off x="2682575" y="3881004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59645" y="23386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627740" y="238196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830630" y="35994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406257" y="34560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35" name="Oval 134"/>
          <p:cNvSpPr/>
          <p:nvPr/>
        </p:nvSpPr>
        <p:spPr>
          <a:xfrm>
            <a:off x="3562998" y="263206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32206" y="44290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43" name="Oval 142"/>
          <p:cNvSpPr/>
          <p:nvPr/>
        </p:nvSpPr>
        <p:spPr>
          <a:xfrm>
            <a:off x="4775212" y="25885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>
            <a:stCxn id="169" idx="4"/>
          </p:cNvCxnSpPr>
          <p:nvPr/>
        </p:nvCxnSpPr>
        <p:spPr>
          <a:xfrm>
            <a:off x="5560239" y="2678179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182435" y="44531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42356" y="37477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718013" y="36693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5256658" y="37869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48" idx="2"/>
          </p:cNvCxnSpPr>
          <p:nvPr/>
        </p:nvCxnSpPr>
        <p:spPr>
          <a:xfrm flipV="1">
            <a:off x="4598762" y="37281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698103" y="22671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566198" y="23105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69088" y="3528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344715" y="33846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69" name="Oval 168"/>
          <p:cNvSpPr/>
          <p:nvPr/>
        </p:nvSpPr>
        <p:spPr>
          <a:xfrm>
            <a:off x="5501456" y="25606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endCxn id="169" idx="2"/>
          </p:cNvCxnSpPr>
          <p:nvPr/>
        </p:nvCxnSpPr>
        <p:spPr>
          <a:xfrm flipV="1">
            <a:off x="4859437" y="2619397"/>
            <a:ext cx="642019" cy="1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270664" y="43576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72" name="Oval 171"/>
          <p:cNvSpPr/>
          <p:nvPr/>
        </p:nvSpPr>
        <p:spPr>
          <a:xfrm>
            <a:off x="6968097" y="25885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85" idx="4"/>
          </p:cNvCxnSpPr>
          <p:nvPr/>
        </p:nvCxnSpPr>
        <p:spPr>
          <a:xfrm>
            <a:off x="7753124" y="2678179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375320" y="44531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735241" y="37477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910898" y="36693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7449543" y="37869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75" idx="1"/>
          </p:cNvCxnSpPr>
          <p:nvPr/>
        </p:nvCxnSpPr>
        <p:spPr>
          <a:xfrm>
            <a:off x="6813918" y="3809556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77" idx="2"/>
          </p:cNvCxnSpPr>
          <p:nvPr/>
        </p:nvCxnSpPr>
        <p:spPr>
          <a:xfrm flipV="1">
            <a:off x="6791647" y="37281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890988" y="22671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7759083" y="23105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61973" y="3528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6537600" y="33846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85" name="Oval 184"/>
          <p:cNvSpPr/>
          <p:nvPr/>
        </p:nvSpPr>
        <p:spPr>
          <a:xfrm>
            <a:off x="7694341" y="25606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7463549" y="43576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88" name="Oval 187"/>
          <p:cNvSpPr/>
          <p:nvPr/>
        </p:nvSpPr>
        <p:spPr>
          <a:xfrm>
            <a:off x="9058752" y="258033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4"/>
          </p:cNvCxnSpPr>
          <p:nvPr/>
        </p:nvCxnSpPr>
        <p:spPr>
          <a:xfrm flipH="1">
            <a:off x="8904280" y="2697896"/>
            <a:ext cx="213255" cy="1028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24" idx="4"/>
          </p:cNvCxnSpPr>
          <p:nvPr/>
        </p:nvCxnSpPr>
        <p:spPr>
          <a:xfrm>
            <a:off x="9843779" y="2669985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9465975" y="444493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8825896" y="37395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0001553" y="366116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>
            <a:endCxn id="194" idx="2"/>
          </p:cNvCxnSpPr>
          <p:nvPr/>
        </p:nvCxnSpPr>
        <p:spPr>
          <a:xfrm flipV="1">
            <a:off x="8882302" y="3719948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8981643" y="2259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9849738" y="230232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0052628" y="351984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8628255" y="33764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224" name="Oval 223"/>
          <p:cNvSpPr/>
          <p:nvPr/>
        </p:nvSpPr>
        <p:spPr>
          <a:xfrm>
            <a:off x="9784996" y="255242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>
            <a:endCxn id="224" idx="2"/>
          </p:cNvCxnSpPr>
          <p:nvPr/>
        </p:nvCxnSpPr>
        <p:spPr>
          <a:xfrm flipV="1">
            <a:off x="9142977" y="2611203"/>
            <a:ext cx="642019" cy="1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554204" y="43494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387737" y="2552420"/>
            <a:ext cx="4232366" cy="191792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 flipV="1">
            <a:off x="6610482" y="2523143"/>
            <a:ext cx="3953376" cy="178213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3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9" grpId="0" animBg="1"/>
      <p:bldP spid="70" grpId="0" animBg="1"/>
      <p:bldP spid="71" grpId="0" animBg="1"/>
      <p:bldP spid="75" grpId="0"/>
      <p:bldP spid="76" grpId="0"/>
      <p:bldP spid="77" grpId="0"/>
      <p:bldP spid="78" grpId="0"/>
      <p:bldP spid="88" grpId="0"/>
      <p:bldP spid="3" grpId="0"/>
      <p:bldP spid="219" grpId="0" animBg="1"/>
      <p:bldP spid="96" grpId="0" animBg="1"/>
      <p:bldP spid="115" grpId="0"/>
      <p:bldP spid="116" grpId="0" animBg="1"/>
      <p:bldP spid="119" grpId="0" animBg="1"/>
      <p:bldP spid="120" grpId="0" animBg="1"/>
      <p:bldP spid="121" grpId="0" animBg="1"/>
      <p:bldP spid="125" grpId="0"/>
      <p:bldP spid="126" grpId="0"/>
      <p:bldP spid="127" grpId="0"/>
      <p:bldP spid="130" grpId="0"/>
      <p:bldP spid="135" grpId="0" animBg="1"/>
      <p:bldP spid="142" grpId="0"/>
      <p:bldP spid="143" grpId="0" animBg="1"/>
      <p:bldP spid="146" grpId="0" animBg="1"/>
      <p:bldP spid="147" grpId="0" animBg="1"/>
      <p:bldP spid="148" grpId="0" animBg="1"/>
      <p:bldP spid="152" grpId="0"/>
      <p:bldP spid="153" grpId="0"/>
      <p:bldP spid="167" grpId="0"/>
      <p:bldP spid="168" grpId="0"/>
      <p:bldP spid="169" grpId="0" animBg="1"/>
      <p:bldP spid="171" grpId="0"/>
      <p:bldP spid="172" grpId="0" animBg="1"/>
      <p:bldP spid="175" grpId="0" animBg="1"/>
      <p:bldP spid="176" grpId="0" animBg="1"/>
      <p:bldP spid="177" grpId="0" animBg="1"/>
      <p:bldP spid="181" grpId="0"/>
      <p:bldP spid="182" grpId="0"/>
      <p:bldP spid="183" grpId="0"/>
      <p:bldP spid="184" grpId="0"/>
      <p:bldP spid="185" grpId="0" animBg="1"/>
      <p:bldP spid="187" grpId="0"/>
      <p:bldP spid="188" grpId="0" animBg="1"/>
      <p:bldP spid="191" grpId="0" animBg="1"/>
      <p:bldP spid="192" grpId="0" animBg="1"/>
      <p:bldP spid="194" grpId="0" animBg="1"/>
      <p:bldP spid="220" grpId="0"/>
      <p:bldP spid="221" grpId="0"/>
      <p:bldP spid="222" grpId="0"/>
      <p:bldP spid="223" grpId="0"/>
      <p:bldP spid="224" grpId="0" animBg="1"/>
      <p:bldP spid="2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/>
              <a:t>Counting the spanning trees</a:t>
            </a:r>
            <a:endParaRPr lang="en-US" dirty="0"/>
          </a:p>
        </p:txBody>
      </p:sp>
      <p:sp>
        <p:nvSpPr>
          <p:cNvPr id="57" name="Oval 56"/>
          <p:cNvSpPr/>
          <p:nvPr/>
        </p:nvSpPr>
        <p:spPr>
          <a:xfrm>
            <a:off x="755361" y="221099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>
            <a:stCxn id="57" idx="4"/>
          </p:cNvCxnSpPr>
          <p:nvPr/>
        </p:nvCxnSpPr>
        <p:spPr>
          <a:xfrm flipH="1">
            <a:off x="600889" y="2328564"/>
            <a:ext cx="213255" cy="102858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96" idx="4"/>
          </p:cNvCxnSpPr>
          <p:nvPr/>
        </p:nvCxnSpPr>
        <p:spPr>
          <a:xfrm>
            <a:off x="1540388" y="2300653"/>
            <a:ext cx="211579" cy="101944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/>
          <p:cNvSpPr/>
          <p:nvPr/>
        </p:nvSpPr>
        <p:spPr>
          <a:xfrm>
            <a:off x="1162584" y="407560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522505" y="33702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98162" y="32918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H="1">
            <a:off x="1236807" y="3409398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endCxn id="69" idx="1"/>
          </p:cNvCxnSpPr>
          <p:nvPr/>
        </p:nvCxnSpPr>
        <p:spPr>
          <a:xfrm>
            <a:off x="601182" y="3432030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1" idx="2"/>
          </p:cNvCxnSpPr>
          <p:nvPr/>
        </p:nvCxnSpPr>
        <p:spPr>
          <a:xfrm flipV="1">
            <a:off x="578911" y="3350616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678252" y="188967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1546347" y="193299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1749237" y="3150509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24864" y="3007084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NZ" sz="3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NZ" sz="32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=6</m:t>
                      </m:r>
                      <m:r>
                        <a:rPr lang="en-NZ" sz="3200" b="0" i="1" smtClean="0">
                          <a:solidFill>
                            <a:srgbClr val="FF66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begChr m:val="|"/>
                          <m:endChr m:val="|"/>
                          <m:ctrlPr>
                            <a:rPr lang="en-NZ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NZ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e>
                      </m:d>
                      <m:r>
                        <a:rPr lang="en-NZ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86" y="1841159"/>
                <a:ext cx="4428969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328261" y="1802904"/>
            <a:ext cx="30735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400" b="1" i="1" dirty="0" smtClean="0"/>
              <a:t>Delete any two edges</a:t>
            </a:r>
            <a:endParaRPr lang="en-US" sz="2400" b="1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9" name="TextBox 218"/>
              <p:cNvSpPr txBox="1"/>
              <p:nvPr/>
            </p:nvSpPr>
            <p:spPr>
              <a:xfrm>
                <a:off x="3049401" y="5235375"/>
                <a:ext cx="743858" cy="817981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NZ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NZ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NZ" sz="32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rgbClr val="FF6600"/>
                  </a:solidFill>
                </a:endParaRPr>
              </a:p>
            </p:txBody>
          </p:sp>
        </mc:Choice>
        <mc:Fallback xmlns="">
          <p:sp>
            <p:nvSpPr>
              <p:cNvPr id="219" name="TextBox 2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01" y="5235375"/>
                <a:ext cx="743858" cy="8179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Oval 95"/>
          <p:cNvSpPr/>
          <p:nvPr/>
        </p:nvSpPr>
        <p:spPr>
          <a:xfrm>
            <a:off x="1481605" y="218308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/>
          <p:cNvCxnSpPr>
            <a:endCxn id="96" idx="2"/>
          </p:cNvCxnSpPr>
          <p:nvPr/>
        </p:nvCxnSpPr>
        <p:spPr>
          <a:xfrm flipV="1">
            <a:off x="839586" y="2241871"/>
            <a:ext cx="642019" cy="17399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250813" y="3980082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16" name="Oval 115"/>
          <p:cNvSpPr/>
          <p:nvPr/>
        </p:nvSpPr>
        <p:spPr>
          <a:xfrm>
            <a:off x="2836754" y="265997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Connector 116"/>
          <p:cNvCxnSpPr>
            <a:stCxn id="116" idx="4"/>
          </p:cNvCxnSpPr>
          <p:nvPr/>
        </p:nvCxnSpPr>
        <p:spPr>
          <a:xfrm flipH="1">
            <a:off x="2682282" y="2777538"/>
            <a:ext cx="213255" cy="1028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135" idx="4"/>
          </p:cNvCxnSpPr>
          <p:nvPr/>
        </p:nvCxnSpPr>
        <p:spPr>
          <a:xfrm>
            <a:off x="3621781" y="2749627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3243977" y="4524578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/>
          <p:cNvSpPr/>
          <p:nvPr/>
        </p:nvSpPr>
        <p:spPr>
          <a:xfrm>
            <a:off x="2603898" y="381918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/>
          <p:cNvSpPr/>
          <p:nvPr/>
        </p:nvSpPr>
        <p:spPr>
          <a:xfrm>
            <a:off x="3779555" y="3740807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/>
          <p:cNvCxnSpPr/>
          <p:nvPr/>
        </p:nvCxnSpPr>
        <p:spPr>
          <a:xfrm flipH="1">
            <a:off x="3318200" y="3858372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endCxn id="119" idx="1"/>
          </p:cNvCxnSpPr>
          <p:nvPr/>
        </p:nvCxnSpPr>
        <p:spPr>
          <a:xfrm>
            <a:off x="2682575" y="3881004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/>
          <p:cNvSpPr txBox="1"/>
          <p:nvPr/>
        </p:nvSpPr>
        <p:spPr>
          <a:xfrm>
            <a:off x="2759645" y="233864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26" name="TextBox 125"/>
          <p:cNvSpPr txBox="1"/>
          <p:nvPr/>
        </p:nvSpPr>
        <p:spPr>
          <a:xfrm>
            <a:off x="3627740" y="2381964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27" name="TextBox 126"/>
          <p:cNvSpPr txBox="1"/>
          <p:nvPr/>
        </p:nvSpPr>
        <p:spPr>
          <a:xfrm>
            <a:off x="3830630" y="3599483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30" name="TextBox 129"/>
          <p:cNvSpPr txBox="1"/>
          <p:nvPr/>
        </p:nvSpPr>
        <p:spPr>
          <a:xfrm>
            <a:off x="2406257" y="3456058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35" name="Oval 134"/>
          <p:cNvSpPr/>
          <p:nvPr/>
        </p:nvSpPr>
        <p:spPr>
          <a:xfrm>
            <a:off x="3562998" y="2632062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TextBox 141"/>
          <p:cNvSpPr txBox="1"/>
          <p:nvPr/>
        </p:nvSpPr>
        <p:spPr>
          <a:xfrm>
            <a:off x="3332206" y="442905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43" name="Oval 142"/>
          <p:cNvSpPr/>
          <p:nvPr/>
        </p:nvSpPr>
        <p:spPr>
          <a:xfrm>
            <a:off x="4775212" y="25885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Connector 144"/>
          <p:cNvCxnSpPr>
            <a:stCxn id="169" idx="4"/>
          </p:cNvCxnSpPr>
          <p:nvPr/>
        </p:nvCxnSpPr>
        <p:spPr>
          <a:xfrm>
            <a:off x="5560239" y="2678179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Oval 145"/>
          <p:cNvSpPr/>
          <p:nvPr/>
        </p:nvSpPr>
        <p:spPr>
          <a:xfrm>
            <a:off x="5182435" y="44531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Oval 146"/>
          <p:cNvSpPr/>
          <p:nvPr/>
        </p:nvSpPr>
        <p:spPr>
          <a:xfrm>
            <a:off x="4542356" y="37477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Oval 147"/>
          <p:cNvSpPr/>
          <p:nvPr/>
        </p:nvSpPr>
        <p:spPr>
          <a:xfrm>
            <a:off x="5718013" y="36693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Straight Connector 148"/>
          <p:cNvCxnSpPr/>
          <p:nvPr/>
        </p:nvCxnSpPr>
        <p:spPr>
          <a:xfrm flipH="1">
            <a:off x="5256658" y="37869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/>
          <p:cNvCxnSpPr>
            <a:endCxn id="148" idx="2"/>
          </p:cNvCxnSpPr>
          <p:nvPr/>
        </p:nvCxnSpPr>
        <p:spPr>
          <a:xfrm flipV="1">
            <a:off x="4598762" y="37281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4698103" y="22671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53" name="TextBox 152"/>
          <p:cNvSpPr txBox="1"/>
          <p:nvPr/>
        </p:nvSpPr>
        <p:spPr>
          <a:xfrm>
            <a:off x="5566198" y="23105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67" name="TextBox 166"/>
          <p:cNvSpPr txBox="1"/>
          <p:nvPr/>
        </p:nvSpPr>
        <p:spPr>
          <a:xfrm>
            <a:off x="5769088" y="3528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68" name="TextBox 167"/>
          <p:cNvSpPr txBox="1"/>
          <p:nvPr/>
        </p:nvSpPr>
        <p:spPr>
          <a:xfrm>
            <a:off x="4344715" y="33846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69" name="Oval 168"/>
          <p:cNvSpPr/>
          <p:nvPr/>
        </p:nvSpPr>
        <p:spPr>
          <a:xfrm>
            <a:off x="5501456" y="25606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0" name="Straight Connector 169"/>
          <p:cNvCxnSpPr>
            <a:endCxn id="169" idx="2"/>
          </p:cNvCxnSpPr>
          <p:nvPr/>
        </p:nvCxnSpPr>
        <p:spPr>
          <a:xfrm flipV="1">
            <a:off x="4859437" y="2619397"/>
            <a:ext cx="642019" cy="1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/>
          <p:cNvSpPr txBox="1"/>
          <p:nvPr/>
        </p:nvSpPr>
        <p:spPr>
          <a:xfrm>
            <a:off x="5270664" y="43576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72" name="Oval 171"/>
          <p:cNvSpPr/>
          <p:nvPr/>
        </p:nvSpPr>
        <p:spPr>
          <a:xfrm>
            <a:off x="6968097" y="258852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4" name="Straight Connector 173"/>
          <p:cNvCxnSpPr>
            <a:stCxn id="185" idx="4"/>
          </p:cNvCxnSpPr>
          <p:nvPr/>
        </p:nvCxnSpPr>
        <p:spPr>
          <a:xfrm>
            <a:off x="7753124" y="2678179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Oval 174"/>
          <p:cNvSpPr/>
          <p:nvPr/>
        </p:nvSpPr>
        <p:spPr>
          <a:xfrm>
            <a:off x="7375320" y="445313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val 175"/>
          <p:cNvSpPr/>
          <p:nvPr/>
        </p:nvSpPr>
        <p:spPr>
          <a:xfrm>
            <a:off x="6735241" y="3747733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Oval 176"/>
          <p:cNvSpPr/>
          <p:nvPr/>
        </p:nvSpPr>
        <p:spPr>
          <a:xfrm>
            <a:off x="7910898" y="366935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/>
          <p:cNvCxnSpPr/>
          <p:nvPr/>
        </p:nvCxnSpPr>
        <p:spPr>
          <a:xfrm flipH="1">
            <a:off x="7449543" y="3786924"/>
            <a:ext cx="494012" cy="68342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>
            <a:endCxn id="175" idx="1"/>
          </p:cNvCxnSpPr>
          <p:nvPr/>
        </p:nvCxnSpPr>
        <p:spPr>
          <a:xfrm>
            <a:off x="6813918" y="3809556"/>
            <a:ext cx="578619" cy="6607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/>
          <p:cNvCxnSpPr>
            <a:endCxn id="177" idx="2"/>
          </p:cNvCxnSpPr>
          <p:nvPr/>
        </p:nvCxnSpPr>
        <p:spPr>
          <a:xfrm flipV="1">
            <a:off x="6791647" y="3728142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/>
          <p:cNvSpPr txBox="1"/>
          <p:nvPr/>
        </p:nvSpPr>
        <p:spPr>
          <a:xfrm>
            <a:off x="6890988" y="2267196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7759083" y="231051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183" name="TextBox 182"/>
          <p:cNvSpPr txBox="1"/>
          <p:nvPr/>
        </p:nvSpPr>
        <p:spPr>
          <a:xfrm>
            <a:off x="7961973" y="3528035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184" name="TextBox 183"/>
          <p:cNvSpPr txBox="1"/>
          <p:nvPr/>
        </p:nvSpPr>
        <p:spPr>
          <a:xfrm>
            <a:off x="6537600" y="3384610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185" name="Oval 184"/>
          <p:cNvSpPr/>
          <p:nvPr/>
        </p:nvSpPr>
        <p:spPr>
          <a:xfrm>
            <a:off x="7694341" y="2560614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7463549" y="4357608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sp>
        <p:nvSpPr>
          <p:cNvPr id="188" name="Oval 187"/>
          <p:cNvSpPr/>
          <p:nvPr/>
        </p:nvSpPr>
        <p:spPr>
          <a:xfrm>
            <a:off x="9058752" y="2580331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9" name="Straight Connector 188"/>
          <p:cNvCxnSpPr>
            <a:stCxn id="188" idx="4"/>
          </p:cNvCxnSpPr>
          <p:nvPr/>
        </p:nvCxnSpPr>
        <p:spPr>
          <a:xfrm flipH="1">
            <a:off x="8904280" y="2697896"/>
            <a:ext cx="213255" cy="10285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>
            <a:stCxn id="224" idx="4"/>
          </p:cNvCxnSpPr>
          <p:nvPr/>
        </p:nvCxnSpPr>
        <p:spPr>
          <a:xfrm>
            <a:off x="9843779" y="2669985"/>
            <a:ext cx="211579" cy="10194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Oval 190"/>
          <p:cNvSpPr/>
          <p:nvPr/>
        </p:nvSpPr>
        <p:spPr>
          <a:xfrm>
            <a:off x="9465975" y="4444936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2" name="Oval 191"/>
          <p:cNvSpPr/>
          <p:nvPr/>
        </p:nvSpPr>
        <p:spPr>
          <a:xfrm>
            <a:off x="8825896" y="3739539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/>
          <p:cNvSpPr/>
          <p:nvPr/>
        </p:nvSpPr>
        <p:spPr>
          <a:xfrm>
            <a:off x="10001553" y="3661165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/>
          <p:cNvCxnSpPr>
            <a:endCxn id="194" idx="2"/>
          </p:cNvCxnSpPr>
          <p:nvPr/>
        </p:nvCxnSpPr>
        <p:spPr>
          <a:xfrm flipV="1">
            <a:off x="8882302" y="3719948"/>
            <a:ext cx="1119251" cy="7599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/>
          <p:cNvSpPr txBox="1"/>
          <p:nvPr/>
        </p:nvSpPr>
        <p:spPr>
          <a:xfrm>
            <a:off x="8981643" y="225900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 smtClean="0"/>
              <a:t>A</a:t>
            </a:r>
            <a:endParaRPr lang="en-US" b="1" dirty="0"/>
          </a:p>
        </p:txBody>
      </p:sp>
      <p:sp>
        <p:nvSpPr>
          <p:cNvPr id="221" name="TextBox 220"/>
          <p:cNvSpPr txBox="1"/>
          <p:nvPr/>
        </p:nvSpPr>
        <p:spPr>
          <a:xfrm>
            <a:off x="9849738" y="230232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B</a:t>
            </a:r>
            <a:endParaRPr lang="en-US" b="1" dirty="0"/>
          </a:p>
        </p:txBody>
      </p:sp>
      <p:sp>
        <p:nvSpPr>
          <p:cNvPr id="222" name="TextBox 221"/>
          <p:cNvSpPr txBox="1"/>
          <p:nvPr/>
        </p:nvSpPr>
        <p:spPr>
          <a:xfrm>
            <a:off x="10052628" y="351984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C</a:t>
            </a:r>
            <a:endParaRPr lang="en-US" b="1" dirty="0"/>
          </a:p>
        </p:txBody>
      </p:sp>
      <p:sp>
        <p:nvSpPr>
          <p:cNvPr id="223" name="TextBox 222"/>
          <p:cNvSpPr txBox="1"/>
          <p:nvPr/>
        </p:nvSpPr>
        <p:spPr>
          <a:xfrm>
            <a:off x="8628255" y="3376416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D</a:t>
            </a:r>
            <a:endParaRPr lang="en-US" b="1" dirty="0"/>
          </a:p>
        </p:txBody>
      </p:sp>
      <p:sp>
        <p:nvSpPr>
          <p:cNvPr id="224" name="Oval 223"/>
          <p:cNvSpPr/>
          <p:nvPr/>
        </p:nvSpPr>
        <p:spPr>
          <a:xfrm>
            <a:off x="9784996" y="2552420"/>
            <a:ext cx="117566" cy="1175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5" name="Straight Connector 224"/>
          <p:cNvCxnSpPr>
            <a:endCxn id="224" idx="2"/>
          </p:cNvCxnSpPr>
          <p:nvPr/>
        </p:nvCxnSpPr>
        <p:spPr>
          <a:xfrm flipV="1">
            <a:off x="9142977" y="2611203"/>
            <a:ext cx="642019" cy="1739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TextBox 225"/>
          <p:cNvSpPr txBox="1"/>
          <p:nvPr/>
        </p:nvSpPr>
        <p:spPr>
          <a:xfrm>
            <a:off x="9554204" y="434941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b="1" dirty="0"/>
              <a:t>E</a:t>
            </a:r>
            <a:endParaRPr lang="en-US" b="1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6387737" y="2552420"/>
            <a:ext cx="4232366" cy="1917927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 flipH="1" flipV="1">
            <a:off x="6610482" y="2523143"/>
            <a:ext cx="3953376" cy="1782136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87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14182</TotalTime>
  <Words>1582</Words>
  <Application>Microsoft Office PowerPoint</Application>
  <PresentationFormat>Widescreen</PresentationFormat>
  <Paragraphs>884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华文中宋</vt:lpstr>
      <vt:lpstr>Algerian</vt:lpstr>
      <vt:lpstr>Calibri</vt:lpstr>
      <vt:lpstr>Cambria Math</vt:lpstr>
      <vt:lpstr>Gill Sans MT</vt:lpstr>
      <vt:lpstr>Times New Roman</vt:lpstr>
      <vt:lpstr>Wingdings 2</vt:lpstr>
      <vt:lpstr>Dividend</vt:lpstr>
      <vt:lpstr>Introduction to algorithms </vt:lpstr>
      <vt:lpstr>Complete graphs</vt:lpstr>
      <vt:lpstr>Bipartite graphs</vt:lpstr>
      <vt:lpstr>Split the vertices into two sets</vt:lpstr>
      <vt:lpstr>Eulerian tour? Eulerian path?</vt:lpstr>
      <vt:lpstr>School bus routing</vt:lpstr>
      <vt:lpstr>Counting the spanning trees</vt:lpstr>
      <vt:lpstr>Counting the spanning trees</vt:lpstr>
      <vt:lpstr>Counting the spanning trees</vt:lpstr>
      <vt:lpstr>Counting the spanning trees</vt:lpstr>
      <vt:lpstr>Counting the spanning trees</vt:lpstr>
      <vt:lpstr>Counting the spanning trees</vt:lpstr>
      <vt:lpstr>Spanning trees of a complete graph with n vertices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kruskal </vt:lpstr>
      <vt:lpstr>Find the minimum spanning tree (MST) – PRIM </vt:lpstr>
      <vt:lpstr>Find the minimum spanning tree (MST) – PRIM </vt:lpstr>
      <vt:lpstr>Find the minimum spanning tree (MST) – PRIM </vt:lpstr>
      <vt:lpstr>Find the minimum spanning tree (MST) – PRIM </vt:lpstr>
      <vt:lpstr>Find the minimum spanning tree (MST) – PRIM </vt:lpstr>
      <vt:lpstr>Find the minimum spanning tree (MST) – PRIM </vt:lpstr>
      <vt:lpstr>Find the minimum spanning tree (MST) – PRIM </vt:lpstr>
      <vt:lpstr>Find the minimum spanning tree (MST) – PRIM </vt:lpstr>
      <vt:lpstr>Find the minimum spanning tree (MST) – PRIM </vt:lpstr>
      <vt:lpstr>Find the minimum spanning tree (MST) – PRIM 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339</cp:revision>
  <cp:lastPrinted>2020-03-13T05:36:27Z</cp:lastPrinted>
  <dcterms:created xsi:type="dcterms:W3CDTF">2020-03-10T06:29:02Z</dcterms:created>
  <dcterms:modified xsi:type="dcterms:W3CDTF">2021-12-15T07:22:21Z</dcterms:modified>
</cp:coreProperties>
</file>