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3"/>
  </p:notesMasterIdLst>
  <p:sldIdLst>
    <p:sldId id="256" r:id="rId2"/>
    <p:sldId id="258" r:id="rId3"/>
    <p:sldId id="262" r:id="rId4"/>
    <p:sldId id="294" r:id="rId5"/>
    <p:sldId id="307" r:id="rId6"/>
    <p:sldId id="293" r:id="rId7"/>
    <p:sldId id="289" r:id="rId8"/>
    <p:sldId id="290" r:id="rId9"/>
    <p:sldId id="291" r:id="rId10"/>
    <p:sldId id="299" r:id="rId11"/>
    <p:sldId id="300" r:id="rId12"/>
    <p:sldId id="301" r:id="rId13"/>
    <p:sldId id="302" r:id="rId14"/>
    <p:sldId id="303" r:id="rId15"/>
    <p:sldId id="305" r:id="rId16"/>
    <p:sldId id="306" r:id="rId17"/>
    <p:sldId id="310" r:id="rId18"/>
    <p:sldId id="259" r:id="rId19"/>
    <p:sldId id="304" r:id="rId20"/>
    <p:sldId id="278" r:id="rId21"/>
    <p:sldId id="279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1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E3E682-9563-4065-9BB6-B388B1D23A62}">
  <a:tblStyle styleId="{A3E3E682-9563-4065-9BB6-B388B1D23A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461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306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728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633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593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4814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1010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924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3038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972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809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795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987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419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27177" y="-550510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25702" y="-2134011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457200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3223964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5990727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4835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AN OPINIONATED GUIDE TO FLOW CHARTS</a:t>
            </a:r>
            <a:endParaRPr dirty="0"/>
          </a:p>
        </p:txBody>
      </p:sp>
      <p:pic>
        <p:nvPicPr>
          <p:cNvPr id="3" name="Picture 2" descr="A picture containing room&#10;&#10;Description automatically generated">
            <a:extLst>
              <a:ext uri="{FF2B5EF4-FFF2-40B4-BE49-F238E27FC236}">
                <a16:creationId xmlns:a16="http://schemas.microsoft.com/office/drawing/2014/main" id="{7B76C3FC-98D6-4A8D-B9B0-282B553A4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024" y="46966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811715"/>
            <a:ext cx="77724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6000" spc="105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Ovals</a:t>
            </a:r>
            <a:endParaRPr lang="en-ZA" sz="6000" b="1"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663300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800" spc="105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Start and end points</a:t>
            </a:r>
            <a:endParaRPr lang="en-US" sz="1800" dirty="0"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6AAB69E-624A-419B-B9FD-0752C88E1BFB}"/>
              </a:ext>
            </a:extLst>
          </p:cNvPr>
          <p:cNvSpPr/>
          <p:nvPr/>
        </p:nvSpPr>
        <p:spPr>
          <a:xfrm>
            <a:off x="4053447" y="854072"/>
            <a:ext cx="1343921" cy="679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accent1"/>
                </a:solidFill>
                <a:latin typeface="Cousine" panose="020B0604020202020204" charset="0"/>
                <a:cs typeface="Cousine" panose="020B0604020202020204" charset="0"/>
              </a:rPr>
              <a:t>Start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C100F6-3556-4F90-8DA1-76C7DC842183}"/>
              </a:ext>
            </a:extLst>
          </p:cNvPr>
          <p:cNvSpPr/>
          <p:nvPr/>
        </p:nvSpPr>
        <p:spPr>
          <a:xfrm>
            <a:off x="4053446" y="1892673"/>
            <a:ext cx="1343921" cy="679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accent1"/>
                </a:solidFill>
                <a:latin typeface="Cousine" panose="020B0604020202020204" charset="0"/>
                <a:cs typeface="Cousine" panose="020B060402020202020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049650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811715"/>
            <a:ext cx="77724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6000" spc="105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Rectangles</a:t>
            </a:r>
            <a:endParaRPr lang="en-ZA" sz="6000" b="1"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663300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800" spc="105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To describe an action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9BCDFF-EB86-4FE6-A0FF-E51BD32E9396}"/>
              </a:ext>
            </a:extLst>
          </p:cNvPr>
          <p:cNvSpPr/>
          <p:nvPr/>
        </p:nvSpPr>
        <p:spPr>
          <a:xfrm>
            <a:off x="3677770" y="1435473"/>
            <a:ext cx="1788459" cy="1136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105" dirty="0">
                <a:solidFill>
                  <a:schemeClr val="accent1"/>
                </a:solidFill>
                <a:latin typeface="Cousine" panose="020B0604020202020204" charset="0"/>
                <a:cs typeface="Cousine" panose="020B0604020202020204" charset="0"/>
              </a:rPr>
              <a:t>Fetch all puppies available using the </a:t>
            </a:r>
            <a:r>
              <a:rPr lang="en-US" spc="105" dirty="0" err="1">
                <a:solidFill>
                  <a:schemeClr val="accent1"/>
                </a:solidFill>
                <a:latin typeface="Cousine" panose="020B0604020202020204" charset="0"/>
                <a:cs typeface="Cousine" panose="020B0604020202020204" charset="0"/>
              </a:rPr>
              <a:t>puppyService</a:t>
            </a:r>
            <a:endParaRPr lang="en-ZA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904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811715"/>
            <a:ext cx="77724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6000" spc="105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Diamonds</a:t>
            </a:r>
            <a:endParaRPr lang="en-ZA" sz="6000" b="1"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663300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800" spc="105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For decisions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91972FDC-1EEA-4549-B692-414695725197}"/>
              </a:ext>
            </a:extLst>
          </p:cNvPr>
          <p:cNvSpPr/>
          <p:nvPr/>
        </p:nvSpPr>
        <p:spPr>
          <a:xfrm>
            <a:off x="3512723" y="693162"/>
            <a:ext cx="2118553" cy="211855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accent1"/>
                </a:solidFill>
                <a:latin typeface="Cousine" panose="020B0604020202020204" charset="0"/>
                <a:cs typeface="Cousine" panose="020B0604020202020204" charset="0"/>
              </a:rPr>
              <a:t>For what type of pet is the user searching?</a:t>
            </a:r>
          </a:p>
        </p:txBody>
      </p:sp>
    </p:spTree>
    <p:extLst>
      <p:ext uri="{BB962C8B-B14F-4D97-AF65-F5344CB8AC3E}">
        <p14:creationId xmlns:p14="http://schemas.microsoft.com/office/powerpoint/2010/main" val="3991800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811715"/>
            <a:ext cx="77724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6000" spc="105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Labels on lines</a:t>
            </a:r>
            <a:endParaRPr lang="en-ZA" sz="6000" b="1"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663300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800" spc="105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For giving additional context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56B079-D110-4215-ACB8-5B4C38A4CF52}"/>
              </a:ext>
            </a:extLst>
          </p:cNvPr>
          <p:cNvCxnSpPr/>
          <p:nvPr/>
        </p:nvCxnSpPr>
        <p:spPr>
          <a:xfrm>
            <a:off x="2144806" y="2235574"/>
            <a:ext cx="485438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7C1E57-DBE0-48A6-87D4-8A1A307EF7D0}"/>
              </a:ext>
            </a:extLst>
          </p:cNvPr>
          <p:cNvSpPr txBox="1"/>
          <p:nvPr/>
        </p:nvSpPr>
        <p:spPr>
          <a:xfrm>
            <a:off x="3219706" y="1927797"/>
            <a:ext cx="2704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Use version 1 of the </a:t>
            </a:r>
            <a:r>
              <a:rPr lang="en-ZA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puppyService</a:t>
            </a:r>
            <a:endParaRPr lang="en-ZA" dirty="0">
              <a:solidFill>
                <a:schemeClr val="bg1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911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811715"/>
            <a:ext cx="77724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6000" spc="105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Legend</a:t>
            </a:r>
            <a:endParaRPr lang="en-ZA" sz="6000" b="1"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663300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800" spc="105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For stating what different line styles and </a:t>
            </a:r>
            <a:r>
              <a:rPr lang="en-US" sz="1800" spc="105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colours</a:t>
            </a:r>
            <a:r>
              <a:rPr lang="en-US" sz="1800" spc="105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mean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6C144E-DAEE-48AA-9B6B-90779799859D}"/>
              </a:ext>
            </a:extLst>
          </p:cNvPr>
          <p:cNvSpPr/>
          <p:nvPr/>
        </p:nvSpPr>
        <p:spPr>
          <a:xfrm>
            <a:off x="2494429" y="944656"/>
            <a:ext cx="4155141" cy="1627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ZA" dirty="0">
                <a:solidFill>
                  <a:schemeClr val="accent1"/>
                </a:solidFill>
                <a:latin typeface="Cousine" panose="020B0604020202020204" charset="0"/>
                <a:cs typeface="Cousine" panose="020B0604020202020204" charset="0"/>
              </a:rPr>
              <a:t>Legend</a:t>
            </a:r>
          </a:p>
          <a:p>
            <a:endParaRPr lang="en-ZA" dirty="0">
              <a:solidFill>
                <a:schemeClr val="accent1"/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lvl="1"/>
            <a:r>
              <a:rPr lang="en-ZA" dirty="0">
                <a:solidFill>
                  <a:schemeClr val="accent1"/>
                </a:solidFill>
                <a:latin typeface="Cousine" panose="020B0604020202020204" charset="0"/>
                <a:cs typeface="Cousine" panose="020B0604020202020204" charset="0"/>
              </a:rPr>
              <a:t>	</a:t>
            </a:r>
            <a:r>
              <a:rPr lang="en-ZA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Solid black lines represents the main 	system flow</a:t>
            </a:r>
          </a:p>
          <a:p>
            <a:pPr lvl="1"/>
            <a:endParaRPr lang="en-ZA" dirty="0">
              <a:solidFill>
                <a:schemeClr val="accent1"/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lvl="1"/>
            <a:r>
              <a:rPr lang="en-ZA" dirty="0">
                <a:solidFill>
                  <a:schemeClr val="accent1"/>
                </a:solidFill>
                <a:latin typeface="Cousine" panose="020B0604020202020204" charset="0"/>
                <a:cs typeface="Cousine" panose="020B0604020202020204" charset="0"/>
              </a:rPr>
              <a:t>	</a:t>
            </a:r>
            <a:r>
              <a:rPr lang="en-ZA" dirty="0">
                <a:solidFill>
                  <a:srgbClr val="ED11CE"/>
                </a:solidFill>
                <a:latin typeface="Cousine" panose="020B0604020202020204" charset="0"/>
                <a:cs typeface="Cousine" panose="020B0604020202020204" charset="0"/>
              </a:rPr>
              <a:t>Dashed pink lines represent a manual 	process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FF254F-0DD6-4530-8E2D-4DE3133A65D5}"/>
              </a:ext>
            </a:extLst>
          </p:cNvPr>
          <p:cNvCxnSpPr/>
          <p:nvPr/>
        </p:nvCxnSpPr>
        <p:spPr>
          <a:xfrm>
            <a:off x="2696135" y="1633818"/>
            <a:ext cx="6454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1C3930-D98E-4560-8892-2BD1BEAB51F0}"/>
              </a:ext>
            </a:extLst>
          </p:cNvPr>
          <p:cNvCxnSpPr/>
          <p:nvPr/>
        </p:nvCxnSpPr>
        <p:spPr>
          <a:xfrm>
            <a:off x="2696135" y="2283767"/>
            <a:ext cx="645459" cy="0"/>
          </a:xfrm>
          <a:prstGeom prst="straightConnector1">
            <a:avLst/>
          </a:prstGeom>
          <a:ln w="28575">
            <a:solidFill>
              <a:srgbClr val="ED11C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032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811715"/>
            <a:ext cx="77724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6000" spc="105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Swimlanes</a:t>
            </a:r>
            <a:endParaRPr lang="en-ZA" sz="6000" b="1"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663300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800" spc="105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For representing the roles of different stakeholders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98C6F6-8707-4CD0-879A-DA0060E8B2A7}"/>
              </a:ext>
            </a:extLst>
          </p:cNvPr>
          <p:cNvSpPr/>
          <p:nvPr/>
        </p:nvSpPr>
        <p:spPr>
          <a:xfrm>
            <a:off x="2494428" y="944656"/>
            <a:ext cx="4155141" cy="581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solidFill>
                  <a:schemeClr val="accent1"/>
                </a:solidFill>
                <a:latin typeface="Cousine" panose="020B0604020202020204" charset="0"/>
                <a:cs typeface="Cousine" panose="020B0604020202020204" charset="0"/>
              </a:rPr>
              <a:t>Adopter	      </a:t>
            </a:r>
            <a:r>
              <a:rPr lang="en-ZA" sz="10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I’ll look for puppies that I want to adopt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962F8E-301E-4136-956D-47107212EF73}"/>
              </a:ext>
            </a:extLst>
          </p:cNvPr>
          <p:cNvSpPr/>
          <p:nvPr/>
        </p:nvSpPr>
        <p:spPr>
          <a:xfrm>
            <a:off x="2494428" y="1526241"/>
            <a:ext cx="4155141" cy="581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solidFill>
                  <a:schemeClr val="accent1"/>
                </a:solidFill>
                <a:latin typeface="Cousine" panose="020B0604020202020204" charset="0"/>
                <a:cs typeface="Cousine" panose="020B0604020202020204" charset="0"/>
              </a:rPr>
              <a:t>Shelter	                </a:t>
            </a:r>
            <a:r>
              <a:rPr lang="en-ZA" sz="10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I’ll process the adoption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70EBE3-D5C2-4240-BB19-377AC3EE0D4A}"/>
              </a:ext>
            </a:extLst>
          </p:cNvPr>
          <p:cNvSpPr/>
          <p:nvPr/>
        </p:nvSpPr>
        <p:spPr>
          <a:xfrm>
            <a:off x="2494428" y="2107826"/>
            <a:ext cx="4155141" cy="581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solidFill>
                  <a:schemeClr val="accent1"/>
                </a:solidFill>
                <a:latin typeface="Cousine" panose="020B0604020202020204" charset="0"/>
                <a:cs typeface="Cousine" panose="020B0604020202020204" charset="0"/>
              </a:rPr>
              <a:t>Inspector	                           </a:t>
            </a:r>
            <a:r>
              <a:rPr lang="en-ZA" sz="10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I’ll do a home inspection</a:t>
            </a:r>
            <a:r>
              <a:rPr lang="en-ZA" dirty="0">
                <a:solidFill>
                  <a:schemeClr val="accent1"/>
                </a:solidFill>
                <a:latin typeface="Cousine" panose="020B0604020202020204" charset="0"/>
                <a:cs typeface="Cousine" panose="020B0604020202020204" charset="0"/>
              </a:rPr>
              <a:t>	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BFEA9E-47A4-40A4-856A-8C67C1CC9CCE}"/>
              </a:ext>
            </a:extLst>
          </p:cNvPr>
          <p:cNvCxnSpPr/>
          <p:nvPr/>
        </p:nvCxnSpPr>
        <p:spPr>
          <a:xfrm>
            <a:off x="3650876" y="944656"/>
            <a:ext cx="0" cy="17447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730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811715"/>
            <a:ext cx="77724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6000" spc="105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Blackboxes</a:t>
            </a:r>
            <a:endParaRPr lang="en-ZA" sz="6000" b="1"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663300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800" spc="105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To label portions that you can reuse later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308355-2E8A-43FC-A530-2DF5506DAA17}"/>
              </a:ext>
            </a:extLst>
          </p:cNvPr>
          <p:cNvGrpSpPr/>
          <p:nvPr/>
        </p:nvGrpSpPr>
        <p:grpSpPr>
          <a:xfrm>
            <a:off x="3276714" y="296571"/>
            <a:ext cx="3472250" cy="2615184"/>
            <a:chOff x="1414272" y="341376"/>
            <a:chExt cx="3472250" cy="261518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76DEFE-7BEE-4857-A12F-82B0BCD45155}"/>
                </a:ext>
              </a:extLst>
            </p:cNvPr>
            <p:cNvSpPr/>
            <p:nvPr/>
          </p:nvSpPr>
          <p:spPr>
            <a:xfrm>
              <a:off x="1660712" y="507626"/>
              <a:ext cx="1788459" cy="11362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pc="105" dirty="0">
                  <a:solidFill>
                    <a:schemeClr val="accent1"/>
                  </a:solidFill>
                  <a:latin typeface="Cousine" panose="020B0604020202020204" charset="0"/>
                  <a:cs typeface="Cousine" panose="020B0604020202020204" charset="0"/>
                </a:rPr>
                <a:t>Fetch all puppies available using the </a:t>
              </a:r>
              <a:r>
                <a:rPr lang="en-US" spc="105" dirty="0" err="1">
                  <a:solidFill>
                    <a:schemeClr val="accent1"/>
                  </a:solidFill>
                  <a:latin typeface="Cousine" panose="020B0604020202020204" charset="0"/>
                  <a:cs typeface="Cousine" panose="020B0604020202020204" charset="0"/>
                </a:rPr>
                <a:t>puppyService</a:t>
              </a:r>
              <a:endParaRPr lang="en-ZA" dirty="0">
                <a:solidFill>
                  <a:schemeClr val="accent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FCEAED3-2077-41E9-8DBA-7DD4A8094E75}"/>
                </a:ext>
              </a:extLst>
            </p:cNvPr>
            <p:cNvSpPr/>
            <p:nvPr/>
          </p:nvSpPr>
          <p:spPr>
            <a:xfrm>
              <a:off x="1660712" y="2090929"/>
              <a:ext cx="1788459" cy="751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pc="105" dirty="0">
                  <a:solidFill>
                    <a:schemeClr val="accent1"/>
                  </a:solidFill>
                  <a:latin typeface="Cousine" panose="020B0604020202020204" charset="0"/>
                  <a:cs typeface="Cousine" panose="020B0604020202020204" charset="0"/>
                </a:rPr>
                <a:t>Order by name, then breed</a:t>
              </a:r>
              <a:endParaRPr lang="en-ZA" dirty="0">
                <a:solidFill>
                  <a:schemeClr val="accent1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EB28B75-4399-40B2-8D37-C73A9E4F99BC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2554942" y="1643903"/>
              <a:ext cx="0" cy="447026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B601AA-F13B-41B0-9982-57230EB516BE}"/>
                </a:ext>
              </a:extLst>
            </p:cNvPr>
            <p:cNvSpPr/>
            <p:nvPr/>
          </p:nvSpPr>
          <p:spPr>
            <a:xfrm>
              <a:off x="1414272" y="341376"/>
              <a:ext cx="2322576" cy="261518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FA5576-CB42-4210-9204-1E9FCB93EC22}"/>
                </a:ext>
              </a:extLst>
            </p:cNvPr>
            <p:cNvSpPr txBox="1"/>
            <p:nvPr/>
          </p:nvSpPr>
          <p:spPr>
            <a:xfrm>
              <a:off x="3736848" y="1498084"/>
              <a:ext cx="114967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/>
                <a:t>Fetch pets</a:t>
              </a:r>
            </a:p>
            <a:p>
              <a:r>
                <a:rPr lang="en-ZA" dirty="0"/>
                <a:t>available for</a:t>
              </a:r>
            </a:p>
            <a:p>
              <a:r>
                <a:rPr lang="en-ZA" dirty="0"/>
                <a:t>adoption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8402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66F5-D39C-4024-BD13-BE29724E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Putting it together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72303-8391-483B-A266-A6FDAC39D1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BFC44-8639-4532-AF68-348AA74CC5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5F7338-F1E5-46C2-AF91-F72855128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" t="1" r="561" b="1126"/>
          <a:stretch/>
        </p:blipFill>
        <p:spPr>
          <a:xfrm>
            <a:off x="425504" y="1235964"/>
            <a:ext cx="8183192" cy="275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47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546412"/>
            <a:ext cx="7205700" cy="13783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9FC5E8"/>
                </a:solidFill>
              </a:rPr>
              <a:t>Exercis</a:t>
            </a:r>
            <a:r>
              <a:rPr lang="en-ZA" sz="6000" dirty="0">
                <a:solidFill>
                  <a:srgbClr val="9FC5E8"/>
                </a:solidFill>
              </a:rPr>
              <a:t>e</a:t>
            </a:r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2386853" y="3108819"/>
            <a:ext cx="5854111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ZA" dirty="0"/>
              <a:t>Let’s assume that the following process is used to verify that a potential pet adopter qualifies to adopt a pet they see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581CE31-7E7C-44D1-99FF-9EE8FFB1D9E8}"/>
              </a:ext>
            </a:extLst>
          </p:cNvPr>
          <p:cNvGrpSpPr/>
          <p:nvPr/>
        </p:nvGrpSpPr>
        <p:grpSpPr>
          <a:xfrm>
            <a:off x="340241" y="386216"/>
            <a:ext cx="5868236" cy="4547251"/>
            <a:chOff x="1637882" y="386216"/>
            <a:chExt cx="5868236" cy="4547251"/>
          </a:xfrm>
        </p:grpSpPr>
        <p:sp>
          <p:nvSpPr>
            <p:cNvPr id="317" name="Google Shape;317;p32"/>
            <p:cNvSpPr/>
            <p:nvPr/>
          </p:nvSpPr>
          <p:spPr>
            <a:xfrm>
              <a:off x="1637882" y="386216"/>
              <a:ext cx="5868236" cy="4547251"/>
            </a:xfrm>
            <a:custGeom>
              <a:avLst/>
              <a:gdLst/>
              <a:ahLst/>
              <a:cxnLst/>
              <a:rect l="l" t="t" r="r" b="b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1941418" y="671989"/>
              <a:ext cx="5261163" cy="3181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ZA" sz="1200" dirty="0">
                  <a:solidFill>
                    <a:srgbClr val="FFFFFF"/>
                  </a:solidFill>
                  <a:latin typeface="Cousine"/>
                  <a:ea typeface="Cousine"/>
                  <a:cs typeface="Cousine"/>
                  <a:sym typeface="Cousine"/>
                </a:rPr>
                <a:t>A potential adopter looks at different pets available for adoption and sees one she wants to adopt.</a:t>
              </a:r>
            </a:p>
            <a:p>
              <a:pPr lvl="0"/>
              <a:endParaRPr lang="en-ZA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endParaRPr>
            </a:p>
            <a:p>
              <a:pPr lvl="0"/>
              <a:r>
                <a:rPr lang="en-ZA" sz="1200" dirty="0">
                  <a:solidFill>
                    <a:srgbClr val="FFFFFF"/>
                  </a:solidFill>
                  <a:latin typeface="Cousine"/>
                  <a:ea typeface="Cousine"/>
                  <a:cs typeface="Cousine"/>
                  <a:sym typeface="Cousine"/>
                </a:rPr>
                <a:t>She checks with the shelter administrator if that pet is still available for adoption. If the pet is available, then the shelter administrator sends the potential adopter a form to complete with her details so that a home inspection can be done to ensure that the potential adopter meets the shelter’s adoption criteria.</a:t>
              </a:r>
            </a:p>
            <a:p>
              <a:pPr lvl="0"/>
              <a:endParaRPr lang="en-ZA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endParaRPr>
            </a:p>
            <a:p>
              <a:pPr lvl="0"/>
              <a:r>
                <a:rPr lang="en-ZA" sz="1200" dirty="0">
                  <a:solidFill>
                    <a:srgbClr val="FFFFFF"/>
                  </a:solidFill>
                  <a:latin typeface="Cousine"/>
                  <a:ea typeface="Cousine"/>
                  <a:cs typeface="Cousine"/>
                  <a:sym typeface="Cousine"/>
                </a:rPr>
                <a:t>When the potential adopter returns the completed form, the shelter administrator schedules a date for the home inspection with the inspection officer. The inspection officer then conducts the inspection with the potential adopter.</a:t>
              </a:r>
            </a:p>
            <a:p>
              <a:pPr lvl="0"/>
              <a:endParaRPr lang="en-ZA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endParaRPr>
            </a:p>
            <a:p>
              <a:pPr lvl="0"/>
              <a:r>
                <a:rPr lang="en-ZA" sz="1200" dirty="0">
                  <a:solidFill>
                    <a:srgbClr val="FFFFFF"/>
                  </a:solidFill>
                  <a:latin typeface="Cousine"/>
                  <a:ea typeface="Cousine"/>
                  <a:cs typeface="Cousine"/>
                  <a:sym typeface="Cousine"/>
                </a:rPr>
                <a:t>If the inspection is a success, then the inspection officer informs the shelter administrator of such. The shelter administrator then starts processing the adoption.</a:t>
              </a:r>
              <a:endParaRPr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</p:grpSp>
      <p:sp>
        <p:nvSpPr>
          <p:cNvPr id="320" name="Google Shape;320;p32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A20B0-BE75-4645-9F00-133170E68976}"/>
              </a:ext>
            </a:extLst>
          </p:cNvPr>
          <p:cNvSpPr txBox="1"/>
          <p:nvPr/>
        </p:nvSpPr>
        <p:spPr>
          <a:xfrm>
            <a:off x="6851276" y="1955029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Sample solution: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BD5368F2-DB87-4E01-86DC-C9826EC027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716715"/>
              </p:ext>
            </p:extLst>
          </p:nvPr>
        </p:nvGraphicFramePr>
        <p:xfrm>
          <a:off x="7053071" y="2390028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Acrobat Document" showAsIcon="1" r:id="rId4" imgW="914400" imgH="792360" progId="AcroExch.Document.DC">
                  <p:embed/>
                </p:oleObj>
              </mc:Choice>
              <mc:Fallback>
                <p:oleObj name="Acrobat Document" showAsIcon="1" r:id="rId4" imgW="914400" imgH="79236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53071" y="2390028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013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3"/>
          <p:cNvGrpSpPr/>
          <p:nvPr/>
        </p:nvGrpSpPr>
        <p:grpSpPr>
          <a:xfrm>
            <a:off x="6125804" y="2334470"/>
            <a:ext cx="2174335" cy="2111735"/>
            <a:chOff x="5708850" y="3417450"/>
            <a:chExt cx="2931161" cy="2815646"/>
          </a:xfrm>
        </p:grpSpPr>
        <p:sp>
          <p:nvSpPr>
            <p:cNvPr id="80" name="Google Shape;80;p13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82" name="Google Shape;82;p13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83" name="Google Shape;83;p13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4" name="Google Shape;84;p13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13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13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87" name="Google Shape;87;p13"/>
          <p:cNvSpPr txBox="1">
            <a:spLocks noGrp="1"/>
          </p:cNvSpPr>
          <p:nvPr>
            <p:ph type="ctrTitle" idx="4294967295"/>
          </p:nvPr>
        </p:nvSpPr>
        <p:spPr>
          <a:xfrm>
            <a:off x="878657" y="64754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Hello world!</a:t>
            </a:r>
            <a:endParaRPr sz="6000" b="1"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4294967295"/>
          </p:nvPr>
        </p:nvSpPr>
        <p:spPr>
          <a:xfrm>
            <a:off x="878657" y="1423212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I AM </a:t>
            </a:r>
            <a:r>
              <a:rPr lang="en-ZA" sz="3600" dirty="0"/>
              <a:t>AVI JIVAN</a:t>
            </a:r>
            <a:endParaRPr sz="36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4294967295"/>
          </p:nvPr>
        </p:nvSpPr>
        <p:spPr>
          <a:xfrm>
            <a:off x="909509" y="2323578"/>
            <a:ext cx="37113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dirty="0"/>
              <a:t>I wish I could adopt all the dogs. Alas, I volunteer at shelters until then.</a:t>
            </a:r>
          </a:p>
          <a:p>
            <a:pPr marL="0" lvl="0" indent="0">
              <a:buNone/>
            </a:pPr>
            <a:endParaRPr lang="en-US" sz="1800" dirty="0"/>
          </a:p>
          <a:p>
            <a:pPr marL="0" lvl="0" indent="0">
              <a:buNone/>
            </a:pPr>
            <a:r>
              <a:rPr lang="en-US" sz="1800" dirty="0"/>
              <a:t>I’ve built a pet adoption App: SnoutForJoy.com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8125817-90C7-4BD7-8967-1B1F29D45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442" y="2796707"/>
            <a:ext cx="1585367" cy="158536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>
            <a:spLocks noGrp="1"/>
          </p:cNvSpPr>
          <p:nvPr>
            <p:ph type="ctrTitle" idx="4294967295"/>
          </p:nvPr>
        </p:nvSpPr>
        <p:spPr>
          <a:xfrm>
            <a:off x="878657" y="1440025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26" name="Google Shape;326;p33"/>
          <p:cNvSpPr txBox="1">
            <a:spLocks noGrp="1"/>
          </p:cNvSpPr>
          <p:nvPr>
            <p:ph type="subTitle" idx="4294967295"/>
          </p:nvPr>
        </p:nvSpPr>
        <p:spPr>
          <a:xfrm>
            <a:off x="878657" y="2444295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327" name="Google Shape;327;p33"/>
          <p:cNvSpPr txBox="1">
            <a:spLocks noGrp="1"/>
          </p:cNvSpPr>
          <p:nvPr>
            <p:ph type="body" idx="4294967295"/>
          </p:nvPr>
        </p:nvSpPr>
        <p:spPr>
          <a:xfrm>
            <a:off x="909500" y="3160274"/>
            <a:ext cx="3711300" cy="1645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You can find me at:</a:t>
            </a:r>
            <a:endParaRPr lang="en-ZA" sz="1800" dirty="0"/>
          </a:p>
          <a:p>
            <a:pPr marL="0" lvl="0" indent="0">
              <a:buNone/>
            </a:pPr>
            <a:r>
              <a:rPr lang="en-ZA" sz="1800" dirty="0"/>
              <a:t>arjivan.com </a:t>
            </a:r>
          </a:p>
          <a:p>
            <a:pPr marL="0" lvl="0" indent="0">
              <a:buNone/>
            </a:pPr>
            <a:r>
              <a:rPr lang="en-ZA" sz="1800" dirty="0"/>
              <a:t>linkedin.com/in/</a:t>
            </a:r>
            <a:r>
              <a:rPr lang="en-ZA" sz="1800" dirty="0" err="1"/>
              <a:t>arjivan</a:t>
            </a:r>
            <a:r>
              <a:rPr lang="en-ZA" sz="1800" dirty="0"/>
              <a:t> </a:t>
            </a:r>
          </a:p>
          <a:p>
            <a:pPr marL="0" lvl="0" indent="0">
              <a:buNone/>
            </a:pPr>
            <a:r>
              <a:rPr lang="en-ZA" sz="1800" dirty="0"/>
              <a:t>avinash.r.jivan@gmail.com </a:t>
            </a:r>
          </a:p>
        </p:txBody>
      </p:sp>
      <p:sp>
        <p:nvSpPr>
          <p:cNvPr id="328" name="Google Shape;328;p3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Credits</a:t>
            </a:r>
            <a:endParaRPr dirty="0"/>
          </a:p>
        </p:txBody>
      </p:sp>
      <p:sp>
        <p:nvSpPr>
          <p:cNvPr id="334" name="Google Shape;334;p34"/>
          <p:cNvSpPr txBox="1">
            <a:spLocks noGrp="1"/>
          </p:cNvSpPr>
          <p:nvPr>
            <p:ph type="body" idx="1"/>
          </p:nvPr>
        </p:nvSpPr>
        <p:spPr>
          <a:xfrm>
            <a:off x="416579" y="1125000"/>
            <a:ext cx="81789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1800" dirty="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lang="en" sz="1800" dirty="0">
                <a:solidFill>
                  <a:srgbClr val="FFFFFF"/>
                </a:solidFill>
              </a:rPr>
              <a:t>Presentation template by </a:t>
            </a:r>
            <a:r>
              <a:rPr lang="en" sz="1800" u="sng" dirty="0">
                <a:solidFill>
                  <a:srgbClr val="FFFFFF"/>
                </a:solidFill>
                <a:hlinkClick r:id="rId3"/>
              </a:rPr>
              <a:t>SlidesCarnival</a:t>
            </a:r>
            <a:endParaRPr lang="en" sz="1800" u="sng" dirty="0">
              <a:solidFill>
                <a:srgbClr val="FFFFFF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811715"/>
            <a:ext cx="77724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6000" b="1" dirty="0"/>
              <a:t>Why flowcharts?</a:t>
            </a:r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663300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800" dirty="0"/>
              <a:t>Translating business desires into system functionality and documenting solutions for different audiences</a:t>
            </a:r>
            <a:endParaRPr sz="1800" dirty="0"/>
          </a:p>
        </p:txBody>
      </p:sp>
      <p:grpSp>
        <p:nvGrpSpPr>
          <p:cNvPr id="118" name="Google Shape;118;p17"/>
          <p:cNvGrpSpPr/>
          <p:nvPr/>
        </p:nvGrpSpPr>
        <p:grpSpPr>
          <a:xfrm>
            <a:off x="3384426" y="567049"/>
            <a:ext cx="2222406" cy="2111795"/>
            <a:chOff x="3075562" y="756050"/>
            <a:chExt cx="2931161" cy="2815726"/>
          </a:xfrm>
        </p:grpSpPr>
        <p:sp>
          <p:nvSpPr>
            <p:cNvPr id="119" name="Google Shape;119;p17"/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883273" y="12806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2" name="Google Shape;122;p17"/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3" name="Google Shape;123;p17"/>
            <p:cNvSpPr/>
            <p:nvPr/>
          </p:nvSpPr>
          <p:spPr>
            <a:xfrm rot="-5400000">
              <a:off x="3075562" y="7560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" name="Google Shape;124;p17"/>
            <p:cNvCxnSpPr/>
            <p:nvPr/>
          </p:nvCxnSpPr>
          <p:spPr>
            <a:xfrm>
              <a:off x="3480293" y="1292146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7"/>
            <p:cNvCxnSpPr>
              <a:endCxn id="119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127" name="Google Shape;127;p17"/>
            <p:cNvCxnSpPr>
              <a:stCxn id="119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17"/>
          <p:cNvSpPr/>
          <p:nvPr/>
        </p:nvSpPr>
        <p:spPr>
          <a:xfrm>
            <a:off x="4254089" y="1497787"/>
            <a:ext cx="598974" cy="598352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ZA" dirty="0">
                <a:solidFill>
                  <a:schemeClr val="bg1"/>
                </a:solidFill>
              </a:rPr>
              <a:t>Audiences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4</a:t>
            </a:fld>
            <a:endParaRPr>
              <a:solidFill>
                <a:schemeClr val="bg1"/>
              </a:solidFill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466B9C39-2074-45EE-A321-BFB118C4E118}"/>
              </a:ext>
            </a:extLst>
          </p:cNvPr>
          <p:cNvSpPr txBox="1"/>
          <p:nvPr/>
        </p:nvSpPr>
        <p:spPr>
          <a:xfrm>
            <a:off x="1178560" y="1418769"/>
            <a:ext cx="2872402" cy="11105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1800" u="sng" spc="105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Business</a:t>
            </a:r>
          </a:p>
          <a:p>
            <a:pPr>
              <a:lnSpc>
                <a:spcPts val="2953"/>
              </a:lnSpc>
            </a:pPr>
            <a:r>
              <a:rPr lang="en-US" sz="1800" spc="105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Ensure the business problem is solved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863C2AD7-2BCE-446A-99DB-A66FE2BFE89E}"/>
              </a:ext>
            </a:extLst>
          </p:cNvPr>
          <p:cNvSpPr txBox="1"/>
          <p:nvPr/>
        </p:nvSpPr>
        <p:spPr>
          <a:xfrm>
            <a:off x="4936275" y="1418769"/>
            <a:ext cx="2872402" cy="11105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1800" u="sng" spc="105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Developers</a:t>
            </a:r>
          </a:p>
          <a:p>
            <a:pPr>
              <a:lnSpc>
                <a:spcPts val="2953"/>
              </a:lnSpc>
            </a:pPr>
            <a:r>
              <a:rPr lang="en-US" sz="1800" spc="105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Build the requirements specified</a:t>
            </a: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657EA892-AACB-4001-9174-494BBC20FED3}"/>
              </a:ext>
            </a:extLst>
          </p:cNvPr>
          <p:cNvSpPr txBox="1"/>
          <p:nvPr/>
        </p:nvSpPr>
        <p:spPr>
          <a:xfrm>
            <a:off x="1178495" y="3112313"/>
            <a:ext cx="3024691" cy="11188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1800" u="sng" spc="105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Legal</a:t>
            </a:r>
          </a:p>
          <a:p>
            <a:pPr>
              <a:lnSpc>
                <a:spcPts val="2953"/>
              </a:lnSpc>
            </a:pPr>
            <a:r>
              <a:rPr lang="en-US" sz="1800" spc="105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Ensure legal and regulatory rules are followed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3E920F79-8E9F-4D6A-8D0C-ECD0DB7F0C05}"/>
              </a:ext>
            </a:extLst>
          </p:cNvPr>
          <p:cNvSpPr txBox="1"/>
          <p:nvPr/>
        </p:nvSpPr>
        <p:spPr>
          <a:xfrm>
            <a:off x="4936275" y="3116100"/>
            <a:ext cx="2872402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sz="1800" u="sng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Testers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Create test cases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888BD8-EC29-4933-B1CA-9E973661345C}"/>
              </a:ext>
            </a:extLst>
          </p:cNvPr>
          <p:cNvSpPr/>
          <p:nvPr/>
        </p:nvSpPr>
        <p:spPr>
          <a:xfrm>
            <a:off x="901566" y="2954466"/>
            <a:ext cx="3578547" cy="17654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59FA68-031F-4A3B-B570-043B4A3A8976}"/>
              </a:ext>
            </a:extLst>
          </p:cNvPr>
          <p:cNvSpPr/>
          <p:nvPr/>
        </p:nvSpPr>
        <p:spPr>
          <a:xfrm>
            <a:off x="4663884" y="2954466"/>
            <a:ext cx="3578547" cy="17654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DA943-9D3D-43CE-9B56-E340F5AC8F88}"/>
              </a:ext>
            </a:extLst>
          </p:cNvPr>
          <p:cNvSpPr/>
          <p:nvPr/>
        </p:nvSpPr>
        <p:spPr>
          <a:xfrm>
            <a:off x="901565" y="1243348"/>
            <a:ext cx="3578547" cy="15032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FA7D4F-50FF-4BF4-B4AE-4B685F4FDDB0}"/>
              </a:ext>
            </a:extLst>
          </p:cNvPr>
          <p:cNvSpPr/>
          <p:nvPr/>
        </p:nvSpPr>
        <p:spPr>
          <a:xfrm>
            <a:off x="4663884" y="1243348"/>
            <a:ext cx="3578547" cy="15032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7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ZA" dirty="0">
                <a:latin typeface="Cousine" panose="020B0604020202020204" charset="0"/>
                <a:cs typeface="Cousine" panose="020B0604020202020204" charset="0"/>
              </a:rPr>
              <a:t>Flowcharts are unambiguous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5</a:t>
            </a:fld>
            <a:endParaRPr>
              <a:solidFill>
                <a:schemeClr val="bg1"/>
              </a:solidFill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466B9C39-2074-45EE-A321-BFB118C4E118}"/>
              </a:ext>
            </a:extLst>
          </p:cNvPr>
          <p:cNvSpPr txBox="1"/>
          <p:nvPr/>
        </p:nvSpPr>
        <p:spPr>
          <a:xfrm>
            <a:off x="1178560" y="1418769"/>
            <a:ext cx="2872402" cy="11105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1600" spc="105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Requirements can be complex and there may be several decision points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863C2AD7-2BCE-446A-99DB-A66FE2BFE89E}"/>
              </a:ext>
            </a:extLst>
          </p:cNvPr>
          <p:cNvSpPr txBox="1"/>
          <p:nvPr/>
        </p:nvSpPr>
        <p:spPr>
          <a:xfrm>
            <a:off x="4936275" y="1418769"/>
            <a:ext cx="2872402" cy="11120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1600" spc="105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Not everyone understands all symbols, but everyone must understand the flowchart</a:t>
            </a: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657EA892-AACB-4001-9174-494BBC20FED3}"/>
              </a:ext>
            </a:extLst>
          </p:cNvPr>
          <p:cNvSpPr txBox="1"/>
          <p:nvPr/>
        </p:nvSpPr>
        <p:spPr>
          <a:xfrm>
            <a:off x="1178495" y="3112313"/>
            <a:ext cx="3024691" cy="734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1800" spc="105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A working approach to using flow charts is required...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888BD8-EC29-4933-B1CA-9E973661345C}"/>
              </a:ext>
            </a:extLst>
          </p:cNvPr>
          <p:cNvSpPr/>
          <p:nvPr/>
        </p:nvSpPr>
        <p:spPr>
          <a:xfrm>
            <a:off x="901566" y="2954466"/>
            <a:ext cx="3578547" cy="17654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DA943-9D3D-43CE-9B56-E340F5AC8F88}"/>
              </a:ext>
            </a:extLst>
          </p:cNvPr>
          <p:cNvSpPr/>
          <p:nvPr/>
        </p:nvSpPr>
        <p:spPr>
          <a:xfrm>
            <a:off x="901565" y="1243348"/>
            <a:ext cx="3578547" cy="15032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FA7D4F-50FF-4BF4-B4AE-4B685F4FDDB0}"/>
              </a:ext>
            </a:extLst>
          </p:cNvPr>
          <p:cNvSpPr/>
          <p:nvPr/>
        </p:nvSpPr>
        <p:spPr>
          <a:xfrm>
            <a:off x="4663884" y="1243348"/>
            <a:ext cx="3578547" cy="15032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7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ZA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Granularity?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6</a:t>
            </a:fld>
            <a:endParaRPr>
              <a:solidFill>
                <a:schemeClr val="bg1"/>
              </a:solidFill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466B9C39-2074-45EE-A321-BFB118C4E118}"/>
              </a:ext>
            </a:extLst>
          </p:cNvPr>
          <p:cNvSpPr txBox="1"/>
          <p:nvPr/>
        </p:nvSpPr>
        <p:spPr>
          <a:xfrm>
            <a:off x="1178560" y="1418769"/>
            <a:ext cx="2872402" cy="7348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1800" spc="105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Showing an end-to-end process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863C2AD7-2BCE-446A-99DB-A66FE2BFE89E}"/>
              </a:ext>
            </a:extLst>
          </p:cNvPr>
          <p:cNvSpPr txBox="1"/>
          <p:nvPr/>
        </p:nvSpPr>
        <p:spPr>
          <a:xfrm>
            <a:off x="4936275" y="1418769"/>
            <a:ext cx="2872402" cy="7348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1800" spc="105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Exploding a specific portion of a process</a:t>
            </a: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657EA892-AACB-4001-9174-494BBC20FED3}"/>
              </a:ext>
            </a:extLst>
          </p:cNvPr>
          <p:cNvSpPr txBox="1"/>
          <p:nvPr/>
        </p:nvSpPr>
        <p:spPr>
          <a:xfrm>
            <a:off x="1178495" y="2661835"/>
            <a:ext cx="3024691" cy="7258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1800" spc="105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Orchestrations (business, or system processes)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3E920F79-8E9F-4D6A-8D0C-ECD0DB7F0C05}"/>
              </a:ext>
            </a:extLst>
          </p:cNvPr>
          <p:cNvSpPr txBox="1"/>
          <p:nvPr/>
        </p:nvSpPr>
        <p:spPr>
          <a:xfrm>
            <a:off x="4936275" y="2665622"/>
            <a:ext cx="2872402" cy="7348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1800" spc="105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Illustrating decisions and logic</a:t>
            </a:r>
          </a:p>
        </p:txBody>
      </p:sp>
      <p:sp>
        <p:nvSpPr>
          <p:cNvPr id="27" name="TextBox 21">
            <a:extLst>
              <a:ext uri="{FF2B5EF4-FFF2-40B4-BE49-F238E27FC236}">
                <a16:creationId xmlns:a16="http://schemas.microsoft.com/office/drawing/2014/main" id="{C9A34C99-EF5F-4E8C-9F87-D4C88406D373}"/>
              </a:ext>
            </a:extLst>
          </p:cNvPr>
          <p:cNvSpPr txBox="1"/>
          <p:nvPr/>
        </p:nvSpPr>
        <p:spPr>
          <a:xfrm>
            <a:off x="1178560" y="3894811"/>
            <a:ext cx="2872402" cy="3500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1800" spc="105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Specifying algorithms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CF0635-D649-443B-A98C-39A1863ADF88}"/>
              </a:ext>
            </a:extLst>
          </p:cNvPr>
          <p:cNvSpPr/>
          <p:nvPr/>
        </p:nvSpPr>
        <p:spPr>
          <a:xfrm>
            <a:off x="901568" y="1246966"/>
            <a:ext cx="3578547" cy="1085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D4D583-DF0A-40A5-9811-38AFBD4C682F}"/>
              </a:ext>
            </a:extLst>
          </p:cNvPr>
          <p:cNvSpPr/>
          <p:nvPr/>
        </p:nvSpPr>
        <p:spPr>
          <a:xfrm>
            <a:off x="4663884" y="1247439"/>
            <a:ext cx="3578547" cy="1085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888BD8-EC29-4933-B1CA-9E973661345C}"/>
              </a:ext>
            </a:extLst>
          </p:cNvPr>
          <p:cNvSpPr/>
          <p:nvPr/>
        </p:nvSpPr>
        <p:spPr>
          <a:xfrm>
            <a:off x="901566" y="2503989"/>
            <a:ext cx="3578547" cy="1085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59FA68-031F-4A3B-B570-043B4A3A8976}"/>
              </a:ext>
            </a:extLst>
          </p:cNvPr>
          <p:cNvSpPr/>
          <p:nvPr/>
        </p:nvSpPr>
        <p:spPr>
          <a:xfrm>
            <a:off x="4663884" y="2503989"/>
            <a:ext cx="3578547" cy="1085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EBD468-EBA9-403B-B08D-45739F972387}"/>
              </a:ext>
            </a:extLst>
          </p:cNvPr>
          <p:cNvSpPr/>
          <p:nvPr/>
        </p:nvSpPr>
        <p:spPr>
          <a:xfrm>
            <a:off x="901565" y="3706345"/>
            <a:ext cx="3578547" cy="1085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01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ZA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Granularity…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7</a:t>
            </a:fld>
            <a:endParaRPr>
              <a:solidFill>
                <a:schemeClr val="bg1"/>
              </a:solidFill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466B9C39-2074-45EE-A321-BFB118C4E118}"/>
              </a:ext>
            </a:extLst>
          </p:cNvPr>
          <p:cNvSpPr txBox="1"/>
          <p:nvPr/>
        </p:nvSpPr>
        <p:spPr>
          <a:xfrm>
            <a:off x="1178560" y="1418769"/>
            <a:ext cx="2872402" cy="11105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1800" spc="105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Who is the target audience and what do they need to know?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863C2AD7-2BCE-446A-99DB-A66FE2BFE89E}"/>
              </a:ext>
            </a:extLst>
          </p:cNvPr>
          <p:cNvSpPr txBox="1"/>
          <p:nvPr/>
        </p:nvSpPr>
        <p:spPr>
          <a:xfrm>
            <a:off x="4936275" y="1418769"/>
            <a:ext cx="2872402" cy="7348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1800" spc="105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Do you need several flow charts?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B77189-B4D1-4BF7-B8C6-2CD227BC647B}"/>
              </a:ext>
            </a:extLst>
          </p:cNvPr>
          <p:cNvSpPr/>
          <p:nvPr/>
        </p:nvSpPr>
        <p:spPr>
          <a:xfrm>
            <a:off x="901568" y="1246965"/>
            <a:ext cx="3578547" cy="16038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A5E182-10A4-43DC-8E35-88FE68524334}"/>
              </a:ext>
            </a:extLst>
          </p:cNvPr>
          <p:cNvSpPr/>
          <p:nvPr/>
        </p:nvSpPr>
        <p:spPr>
          <a:xfrm>
            <a:off x="4663884" y="1246965"/>
            <a:ext cx="3578547" cy="16038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074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ZA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Granularity!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8</a:t>
            </a:fld>
            <a:endParaRPr>
              <a:solidFill>
                <a:schemeClr val="bg1"/>
              </a:solidFill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466B9C39-2074-45EE-A321-BFB118C4E118}"/>
              </a:ext>
            </a:extLst>
          </p:cNvPr>
          <p:cNvSpPr txBox="1"/>
          <p:nvPr/>
        </p:nvSpPr>
        <p:spPr>
          <a:xfrm>
            <a:off x="1178560" y="1418769"/>
            <a:ext cx="2872402" cy="22588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1600" spc="105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A business team concerned with training users may not be interested in incrementing a variable named x, or y, or n, or whatever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863C2AD7-2BCE-446A-99DB-A66FE2BFE89E}"/>
              </a:ext>
            </a:extLst>
          </p:cNvPr>
          <p:cNvSpPr txBox="1"/>
          <p:nvPr/>
        </p:nvSpPr>
        <p:spPr>
          <a:xfrm>
            <a:off x="4936275" y="1418769"/>
            <a:ext cx="2872402" cy="30341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1600" spc="105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A development team concerned with the data types in the response of a web service may not be interested in the user taking a photo of their puppy using a separate device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81779B-B52A-4FBD-9945-FF31D23A72E2}"/>
              </a:ext>
            </a:extLst>
          </p:cNvPr>
          <p:cNvSpPr/>
          <p:nvPr/>
        </p:nvSpPr>
        <p:spPr>
          <a:xfrm>
            <a:off x="901568" y="1246966"/>
            <a:ext cx="3578547" cy="35906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91AAFA-E7EE-4C2E-9518-A75DB69C2044}"/>
              </a:ext>
            </a:extLst>
          </p:cNvPr>
          <p:cNvSpPr/>
          <p:nvPr/>
        </p:nvSpPr>
        <p:spPr>
          <a:xfrm>
            <a:off x="4663883" y="1238977"/>
            <a:ext cx="3578547" cy="359867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47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ZA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One too many flowcharts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9</a:t>
            </a:fld>
            <a:endParaRPr>
              <a:solidFill>
                <a:schemeClr val="bg1"/>
              </a:solidFill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466B9C39-2074-45EE-A321-BFB118C4E118}"/>
              </a:ext>
            </a:extLst>
          </p:cNvPr>
          <p:cNvSpPr txBox="1"/>
          <p:nvPr/>
        </p:nvSpPr>
        <p:spPr>
          <a:xfrm>
            <a:off x="1178560" y="1418769"/>
            <a:ext cx="2872402" cy="1098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1600" spc="105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Ideally a flow chart tailored to each audience for each purpose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863C2AD7-2BCE-446A-99DB-A66FE2BFE89E}"/>
              </a:ext>
            </a:extLst>
          </p:cNvPr>
          <p:cNvSpPr txBox="1"/>
          <p:nvPr/>
        </p:nvSpPr>
        <p:spPr>
          <a:xfrm>
            <a:off x="4936275" y="1418769"/>
            <a:ext cx="2872402" cy="11046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1600" spc="105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Takes a lot of effort. There’s just not enough time…</a:t>
            </a: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657EA892-AACB-4001-9174-494BBC20FED3}"/>
              </a:ext>
            </a:extLst>
          </p:cNvPr>
          <p:cNvSpPr txBox="1"/>
          <p:nvPr/>
        </p:nvSpPr>
        <p:spPr>
          <a:xfrm>
            <a:off x="1178493" y="3118626"/>
            <a:ext cx="3024691" cy="14893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1600" spc="105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Unmaintainable in our industry. We’re not building bridges. Requirements change often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3E920F79-8E9F-4D6A-8D0C-ECD0DB7F0C05}"/>
              </a:ext>
            </a:extLst>
          </p:cNvPr>
          <p:cNvSpPr txBox="1"/>
          <p:nvPr/>
        </p:nvSpPr>
        <p:spPr>
          <a:xfrm>
            <a:off x="4936273" y="3122413"/>
            <a:ext cx="2872402" cy="11046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1600" spc="105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Base flow charts with exploded views where necessary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888BD8-EC29-4933-B1CA-9E973661345C}"/>
              </a:ext>
            </a:extLst>
          </p:cNvPr>
          <p:cNvSpPr/>
          <p:nvPr/>
        </p:nvSpPr>
        <p:spPr>
          <a:xfrm>
            <a:off x="901564" y="2960779"/>
            <a:ext cx="3578547" cy="17856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59FA68-031F-4A3B-B570-043B4A3A8976}"/>
              </a:ext>
            </a:extLst>
          </p:cNvPr>
          <p:cNvSpPr/>
          <p:nvPr/>
        </p:nvSpPr>
        <p:spPr>
          <a:xfrm>
            <a:off x="4663882" y="2960779"/>
            <a:ext cx="3578547" cy="17856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DA943-9D3D-43CE-9B56-E340F5AC8F88}"/>
              </a:ext>
            </a:extLst>
          </p:cNvPr>
          <p:cNvSpPr/>
          <p:nvPr/>
        </p:nvSpPr>
        <p:spPr>
          <a:xfrm>
            <a:off x="901565" y="1243348"/>
            <a:ext cx="3578547" cy="15032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FA7D4F-50FF-4BF4-B4AE-4B685F4FDDB0}"/>
              </a:ext>
            </a:extLst>
          </p:cNvPr>
          <p:cNvSpPr/>
          <p:nvPr/>
        </p:nvSpPr>
        <p:spPr>
          <a:xfrm>
            <a:off x="4663884" y="1243348"/>
            <a:ext cx="3578547" cy="15032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020519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650</Words>
  <Application>Microsoft Office PowerPoint</Application>
  <PresentationFormat>On-screen Show (16:9)</PresentationFormat>
  <Paragraphs>110</Paragraphs>
  <Slides>21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Cousine</vt:lpstr>
      <vt:lpstr>Valentine template</vt:lpstr>
      <vt:lpstr>Acrobat Document</vt:lpstr>
      <vt:lpstr>AN OPINIONATED GUIDE TO FLOW CHARTS</vt:lpstr>
      <vt:lpstr>Hello world!</vt:lpstr>
      <vt:lpstr>Why flowcharts?</vt:lpstr>
      <vt:lpstr>Audiences</vt:lpstr>
      <vt:lpstr>Flowcharts are unambiguous</vt:lpstr>
      <vt:lpstr>Granularity?</vt:lpstr>
      <vt:lpstr>Granularity…</vt:lpstr>
      <vt:lpstr>Granularity!</vt:lpstr>
      <vt:lpstr>One too many flowcharts</vt:lpstr>
      <vt:lpstr>Ovals</vt:lpstr>
      <vt:lpstr>Rectangles</vt:lpstr>
      <vt:lpstr>Diamonds</vt:lpstr>
      <vt:lpstr>Labels on lines</vt:lpstr>
      <vt:lpstr>Legend</vt:lpstr>
      <vt:lpstr>Swimlanes</vt:lpstr>
      <vt:lpstr>Blackboxes</vt:lpstr>
      <vt:lpstr>Putting it together</vt:lpstr>
      <vt:lpstr>Exercise</vt:lpstr>
      <vt:lpstr>PowerPoint Presentation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Avinash Jivan</cp:lastModifiedBy>
  <cp:revision>87</cp:revision>
  <dcterms:modified xsi:type="dcterms:W3CDTF">2020-05-28T16:04:21Z</dcterms:modified>
</cp:coreProperties>
</file>