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2" r:id="rId10"/>
    <p:sldId id="263" r:id="rId11"/>
    <p:sldId id="260" r:id="rId12"/>
    <p:sldId id="275" r:id="rId13"/>
    <p:sldId id="276" r:id="rId14"/>
    <p:sldId id="277" r:id="rId15"/>
    <p:sldId id="261" r:id="rId16"/>
    <p:sldId id="278" r:id="rId17"/>
    <p:sldId id="264" r:id="rId18"/>
    <p:sldId id="265" r:id="rId19"/>
    <p:sldId id="270" r:id="rId20"/>
    <p:sldId id="271" r:id="rId21"/>
    <p:sldId id="272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D5F5A-9070-4B5A-B084-37818E2EFC75}" v="2" dt="2019-05-02T18:26:05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928" autoAdjust="0"/>
  </p:normalViewPr>
  <p:slideViewPr>
    <p:cSldViewPr snapToGrid="0">
      <p:cViewPr varScale="1">
        <p:scale>
          <a:sx n="48" d="100"/>
          <a:sy n="48" d="100"/>
        </p:scale>
        <p:origin x="67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847E8-F8D8-449C-8083-73EC465074BC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C3-6201-4121-8DD9-6139347709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956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be sure that the format of the date you are trying to insert, matches the format of the date column in the database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compare two dates easily if there is no time component involved!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dirty="0"/>
              <a:t>o keep your queries simple and easy to maintain, do not allow time components in your dates!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are dates being used for (example)</a:t>
            </a:r>
            <a:endParaRPr lang="en-ZA" dirty="0"/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2AAC3-6201-4121-8DD9-6139347709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42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2AAC3-6201-4121-8DD9-6139347709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927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Z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AC3-6201-4121-8DD9-6139347709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222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/>
              <a:t>Distinct:</a:t>
            </a:r>
          </a:p>
          <a:p>
            <a:pPr marL="171450" indent="-171450">
              <a:buFontTx/>
              <a:buChar char="-"/>
            </a:pPr>
            <a:r>
              <a:rPr lang="en-ZA" dirty="0"/>
              <a:t>Gets different</a:t>
            </a:r>
            <a:r>
              <a:rPr lang="en-ZA" baseline="0" dirty="0"/>
              <a:t> values</a:t>
            </a:r>
          </a:p>
          <a:p>
            <a:pPr marL="171450" indent="-171450">
              <a:buFontTx/>
              <a:buChar char="-"/>
            </a:pPr>
            <a:r>
              <a:rPr lang="en-ZA" baseline="0" dirty="0"/>
              <a:t>Used for when there are duplicates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2AAC3-6201-4121-8DD9-6139347709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02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/>
              <a:t>Top:</a:t>
            </a:r>
          </a:p>
          <a:p>
            <a:pPr marL="171450" indent="-171450">
              <a:buFontTx/>
              <a:buChar char="-"/>
            </a:pPr>
            <a:r>
              <a:rPr lang="en-ZA" baseline="0" dirty="0"/>
              <a:t>Gets top values</a:t>
            </a:r>
          </a:p>
          <a:p>
            <a:pPr marL="171450" indent="-171450">
              <a:buFontTx/>
              <a:buChar char="-"/>
            </a:pPr>
            <a:r>
              <a:rPr lang="en-ZA" baseline="0" dirty="0"/>
              <a:t>Useful in large tables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2AAC3-6201-4121-8DD9-6139347709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420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2AAC3-6201-4121-8DD9-61393477091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6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-exercises/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9119-53D3-463C-9B2B-7DAEB65B5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Ladies That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8597E-E62E-4716-A844-D8CCD8DCB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Lesson 3: SQL (continued)</a:t>
            </a:r>
          </a:p>
        </p:txBody>
      </p:sp>
    </p:spTree>
    <p:extLst>
      <p:ext uri="{BB962C8B-B14F-4D97-AF65-F5344CB8AC3E}">
        <p14:creationId xmlns:p14="http://schemas.microsoft.com/office/powerpoint/2010/main" val="204597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09E-5D2F-4FA4-8EC9-4B428CA2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in the WHERE clause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95C59-8AE2-463D-BC9F-943AA716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196" y="2557463"/>
            <a:ext cx="669560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1BC7-5B0E-496B-AA1D-00DFB874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 and NOT Operators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307B-B635-4604-BEE1-CC00BD48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Combines a series of WHERE clauses</a:t>
            </a:r>
          </a:p>
          <a:p>
            <a:r>
              <a:rPr lang="en-ZA" dirty="0"/>
              <a:t>They </a:t>
            </a:r>
            <a:r>
              <a:rPr lang="en-US" dirty="0"/>
              <a:t>filter records based on more than one condition</a:t>
            </a:r>
          </a:p>
          <a:p>
            <a:r>
              <a:rPr lang="en-US" dirty="0"/>
              <a:t>AND displays a record if </a:t>
            </a:r>
            <a:r>
              <a:rPr lang="en-US" b="1" dirty="0"/>
              <a:t>all</a:t>
            </a:r>
            <a:r>
              <a:rPr lang="en-US" dirty="0"/>
              <a:t> the conditions separated by AND are TRUE.</a:t>
            </a:r>
          </a:p>
          <a:p>
            <a:r>
              <a:rPr lang="en-US" dirty="0"/>
              <a:t>OR displays a record if </a:t>
            </a:r>
            <a:r>
              <a:rPr lang="en-US" b="1" dirty="0"/>
              <a:t>any</a:t>
            </a:r>
            <a:r>
              <a:rPr lang="en-US" dirty="0"/>
              <a:t> of the conditions separated by OR is TRUE.</a:t>
            </a:r>
          </a:p>
          <a:p>
            <a:r>
              <a:rPr lang="en-US" dirty="0"/>
              <a:t>NOT displays a record if the condition(s) is NOT TRUE.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88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F598-BDC8-4AA3-9375-FEB817FE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AND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788A2-163C-4BC1-9351-449BF9B8B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43" y="3217426"/>
            <a:ext cx="9378313" cy="15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1BE-CE0D-4031-91FB-7480C433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CB6CE-67FA-4BDA-BF77-B8F4CC5D7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51" y="3429000"/>
            <a:ext cx="8312935" cy="15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3A3A-6A83-441B-9615-67C6136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A3AE4C-4E79-466D-AB20-E6A56D2D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626" y="3200400"/>
            <a:ext cx="7172747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24F6EB-04DC-4C6D-8485-FCD53A4A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795FBE-101B-4063-A5FC-8C0624B35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43774-421B-44D5-B8FC-26B052F6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4100"/>
              <a:t>ORDER BY Keyword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81F853-6081-4216-9876-4D863309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sort">
            <a:extLst>
              <a:ext uri="{FF2B5EF4-FFF2-40B4-BE49-F238E27FC236}">
                <a16:creationId xmlns:a16="http://schemas.microsoft.com/office/drawing/2014/main" id="{F4B588FA-B4BD-468C-BF56-55C82752B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r="1008" b="-1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EF61C2-EE68-43FF-A497-F2E60EA5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AAB9-AE2E-417B-B898-BF410C09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ORDER BY sorts the result-set in an ascending or descending order.</a:t>
            </a:r>
          </a:p>
          <a:p>
            <a:pPr>
              <a:lnSpc>
                <a:spcPct val="90000"/>
              </a:lnSpc>
            </a:pPr>
            <a:r>
              <a:rPr lang="en-US" sz="2000"/>
              <a:t>By default, the ORDER BY keyword sorts the records in ascending order. Use the DESC keyword to order the records in descending order.</a:t>
            </a:r>
          </a:p>
          <a:p>
            <a:pPr>
              <a:lnSpc>
                <a:spcPct val="90000"/>
              </a:lnSpc>
            </a:pPr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371285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9C7B-7C30-44C8-A2AF-12CD8C0C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Syntax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1DAB2-3EB1-4C6D-9E8B-14E99B65D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440" y="3303058"/>
            <a:ext cx="7744946" cy="16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FAA0-AAF7-44E8-8445-911EC2E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INSERT INTO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5DE-AC4A-494D-BE4C-27D82C91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statement is used to insert new records in a table.</a:t>
            </a:r>
          </a:p>
          <a:p>
            <a:r>
              <a:rPr lang="en-US" dirty="0"/>
              <a:t>The ID column in any table is usually an auto-increment field. This means that it will be automatically generated when a new record is inserted into the table.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6C7CB-7031-432A-A276-89F4185D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4554747"/>
            <a:ext cx="6938390" cy="10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7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080-4946-4C68-90D0-81582234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SQL 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8D29-48F7-45C8-B3AB-7FB5A9B3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 is a code injection technique that might destroy your database.</a:t>
            </a:r>
          </a:p>
          <a:p>
            <a:r>
              <a:rPr lang="en-US" dirty="0"/>
              <a:t>SQL injection is one of the most common web hacking techniques.</a:t>
            </a:r>
          </a:p>
          <a:p>
            <a:r>
              <a:rPr lang="en-US" dirty="0"/>
              <a:t>SQL injection is the placement of malicious code in SQL statements, via web page input.</a:t>
            </a:r>
          </a:p>
          <a:p>
            <a:r>
              <a:rPr lang="en-US" dirty="0"/>
              <a:t>SQL injection usually occurs when you ask a user for input, like their username/user id, and instead of a name/id, the user gives you an SQL statement that you will </a:t>
            </a:r>
            <a:r>
              <a:rPr lang="en-US" b="1" dirty="0"/>
              <a:t>unknowingly</a:t>
            </a:r>
            <a:r>
              <a:rPr lang="en-US" dirty="0"/>
              <a:t> run on your database.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104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SQL Injection Examples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1040" y="2736097"/>
            <a:ext cx="5191426" cy="576262"/>
          </a:xfrm>
        </p:spPr>
        <p:txBody>
          <a:bodyPr/>
          <a:lstStyle/>
          <a:p>
            <a:pPr algn="ctr"/>
            <a:r>
              <a:rPr lang="en-ZA" dirty="0"/>
              <a:t>Expected </a:t>
            </a:r>
            <a:r>
              <a:rPr lang="en-ZA" dirty="0" err="1"/>
              <a:t>UserID</a:t>
            </a:r>
            <a:endParaRPr lang="en-Z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1039" y="3506564"/>
            <a:ext cx="5191426" cy="622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1039" y="4578775"/>
            <a:ext cx="5089921" cy="576262"/>
          </a:xfrm>
        </p:spPr>
        <p:txBody>
          <a:bodyPr/>
          <a:lstStyle/>
          <a:p>
            <a:pPr algn="ctr"/>
            <a:r>
              <a:rPr lang="en-ZA" dirty="0"/>
              <a:t>1 = 1: TRUE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51040" y="5349242"/>
            <a:ext cx="5089922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8CC2EF2-10A6-4461-BA41-3697D04F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0C637C-DE70-432E-88A0-528B247D3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4">
            <a:extLst>
              <a:ext uri="{FF2B5EF4-FFF2-40B4-BE49-F238E27FC236}">
                <a16:creationId xmlns:a16="http://schemas.microsoft.com/office/drawing/2014/main" id="{FE1EDB12-E823-499E-955C-286265B42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EDF5A-41C0-4071-B098-7CF5F71B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SQL Dates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9F2028-BF4D-4B49-AFE1-8A9503C37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atetime animation">
            <a:extLst>
              <a:ext uri="{FF2B5EF4-FFF2-40B4-BE49-F238E27FC236}">
                <a16:creationId xmlns:a16="http://schemas.microsoft.com/office/drawing/2014/main" id="{CCB48CBC-D783-400E-A85A-F7F81A473B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83" y="2463255"/>
            <a:ext cx="3876801" cy="17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E929BF-D26E-44D4-89D4-6E7400575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50CD-287F-4048-931D-0E127CDF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DATE: YYYY-MM-DD</a:t>
            </a:r>
          </a:p>
          <a:p>
            <a:r>
              <a:rPr lang="en-US" dirty="0"/>
              <a:t>DATETIME: YYYY-MM-DD HH:MI:SS</a:t>
            </a:r>
          </a:p>
          <a:p>
            <a:r>
              <a:rPr lang="en-US" dirty="0"/>
              <a:t>SMALLDATETIME: YYYY-MM-DD HH</a:t>
            </a:r>
            <a:r>
              <a:rPr lang="en-US"/>
              <a:t>:MM:</a:t>
            </a:r>
            <a:r>
              <a:rPr lang="en-US" dirty="0"/>
              <a:t>SS</a:t>
            </a:r>
          </a:p>
          <a:p>
            <a:r>
              <a:rPr lang="en-US" dirty="0"/>
              <a:t>TIMESTAMP: a unique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SQL Injection Examples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9904" y="2852738"/>
            <a:ext cx="3024095" cy="576262"/>
          </a:xfrm>
        </p:spPr>
        <p:txBody>
          <a:bodyPr/>
          <a:lstStyle/>
          <a:p>
            <a:r>
              <a:rPr lang="en-ZA" dirty="0"/>
              <a:t>“” = “”: TRUE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904" y="3623205"/>
            <a:ext cx="3024095" cy="182293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9202" y="2852738"/>
            <a:ext cx="4882894" cy="576262"/>
          </a:xfrm>
        </p:spPr>
        <p:txBody>
          <a:bodyPr/>
          <a:lstStyle/>
          <a:p>
            <a:r>
              <a:rPr lang="en-ZA" dirty="0"/>
              <a:t>Batch Statements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09201" y="3856066"/>
            <a:ext cx="3899056" cy="532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02" y="4804862"/>
            <a:ext cx="4882894" cy="3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SQL Injection Prevention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999" y="3209365"/>
            <a:ext cx="8650002" cy="20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9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Reference: </a:t>
            </a:r>
            <a:r>
              <a:rPr lang="en-ZA" dirty="0">
                <a:hlinkClick r:id="rId2"/>
              </a:rPr>
              <a:t>https://www.w3schools.com/sql/default.asp</a:t>
            </a:r>
            <a:endParaRPr lang="en-ZA" dirty="0"/>
          </a:p>
          <a:p>
            <a:r>
              <a:rPr lang="en-ZA" dirty="0"/>
              <a:t>Exercises: </a:t>
            </a:r>
            <a:r>
              <a:rPr lang="en-ZA" dirty="0">
                <a:hlinkClick r:id="rId3"/>
              </a:rPr>
              <a:t>https://www.w3resource.com/sql-exercises/</a:t>
            </a:r>
            <a:endParaRPr lang="en-ZA" dirty="0"/>
          </a:p>
          <a:p>
            <a:pPr lvl="1"/>
            <a:r>
              <a:rPr lang="en-US" dirty="0"/>
              <a:t>Do</a:t>
            </a:r>
            <a:r>
              <a:rPr lang="en-ZA" dirty="0"/>
              <a:t> exercise number: 1, 6,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2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2C9-8713-45D3-8893-977DAE7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Lesson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3C59-8474-478D-A4A0-A7303171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SQL Update/Delete</a:t>
            </a:r>
          </a:p>
          <a:p>
            <a:r>
              <a:rPr lang="en-US" dirty="0"/>
              <a:t>SQL Min and Max</a:t>
            </a:r>
          </a:p>
          <a:p>
            <a:r>
              <a:rPr lang="en-US" dirty="0"/>
              <a:t>SQL Count, Avg, Sum</a:t>
            </a:r>
          </a:p>
          <a:p>
            <a:r>
              <a:rPr lang="en-US" dirty="0"/>
              <a:t>SQL Like</a:t>
            </a:r>
          </a:p>
          <a:p>
            <a:r>
              <a:rPr lang="en-US" dirty="0"/>
              <a:t>SQL Wildcards</a:t>
            </a:r>
          </a:p>
          <a:p>
            <a:r>
              <a:rPr lang="en-US" dirty="0"/>
              <a:t>SQL In</a:t>
            </a:r>
          </a:p>
          <a:p>
            <a:r>
              <a:rPr lang="en-US" dirty="0"/>
              <a:t>SQL Between</a:t>
            </a:r>
          </a:p>
          <a:p>
            <a:r>
              <a:rPr lang="en-ZA" dirty="0"/>
              <a:t>SQL Select Into</a:t>
            </a:r>
          </a:p>
          <a:p>
            <a:r>
              <a:rPr lang="en-ZA" dirty="0"/>
              <a:t>SQL Insert </a:t>
            </a:r>
            <a:r>
              <a:rPr lang="en-ZA"/>
              <a:t>Into Select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143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4474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4161-CC62-4A43-9558-22E7DB53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EB2F9-18AE-4D7F-8157-9A4CA5E26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Multi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7925EE-D249-467A-9147-31A0680094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Single Line</a:t>
            </a:r>
          </a:p>
          <a:p>
            <a:endParaRPr lang="en-Z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5C1E3B-FF0E-46A1-A801-60317203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17" y="3534729"/>
            <a:ext cx="5081933" cy="472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D09A9-CFCF-4B5D-B431-31D348F3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59" y="4413060"/>
            <a:ext cx="4501364" cy="849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2C13A-9CE0-4B25-8918-F11FC5E85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120" y="3938399"/>
            <a:ext cx="3923339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EE47-5F67-405D-B426-F551B532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F963-457D-4C1D-9916-CA6CEE23E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field with a NULL value is a field with no value.</a:t>
            </a:r>
          </a:p>
          <a:p>
            <a:r>
              <a:rPr lang="en-US" dirty="0"/>
              <a:t>If a field in a table is optional, then it will be saved with a NULL value if no  value is provided.</a:t>
            </a:r>
          </a:p>
          <a:p>
            <a:r>
              <a:rPr lang="en-US" b="1" dirty="0"/>
              <a:t>Note:</a:t>
            </a:r>
            <a:r>
              <a:rPr lang="en-US" dirty="0"/>
              <a:t> A NULL value is different from a zero value or a field that contains spaces. A field with a NULL value is one that has been left blank during record creation!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9E78A-C5AC-4B12-B1E3-789CD14A4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NULL values cannot be tested with comparison operators (=, &lt;, or &lt;&gt;). </a:t>
            </a:r>
          </a:p>
          <a:p>
            <a:endParaRPr lang="en-US" dirty="0"/>
          </a:p>
          <a:p>
            <a:endParaRPr lang="en-ZA" dirty="0"/>
          </a:p>
        </p:txBody>
      </p:sp>
      <p:pic>
        <p:nvPicPr>
          <p:cNvPr id="2056" name="Picture 8" descr="Image result for null">
            <a:extLst>
              <a:ext uri="{FF2B5EF4-FFF2-40B4-BE49-F238E27FC236}">
                <a16:creationId xmlns:a16="http://schemas.microsoft.com/office/drawing/2014/main" id="{6A03190E-B98C-411E-B9F4-5DB1AA4B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56" y="3926989"/>
            <a:ext cx="3273879" cy="1833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304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2DC1-C826-45D8-8198-147BBCC3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708D-30D3-487D-B067-58FAA10C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SELECT Statement</a:t>
            </a:r>
          </a:p>
          <a:p>
            <a:r>
              <a:rPr lang="en-ZA" dirty="0"/>
              <a:t>SELECT DISTINCT Statement</a:t>
            </a:r>
          </a:p>
          <a:p>
            <a:r>
              <a:rPr lang="en-ZA" dirty="0"/>
              <a:t>SELECT </a:t>
            </a:r>
            <a:r>
              <a:rPr lang="en-US" dirty="0"/>
              <a:t>TOP Statement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642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70">
            <a:extLst>
              <a:ext uri="{FF2B5EF4-FFF2-40B4-BE49-F238E27FC236}">
                <a16:creationId xmlns:a16="http://schemas.microsoft.com/office/drawing/2014/main" id="{89B894CA-E1CC-47A1-8DE3-57DBCFD39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235A5-AAA7-44A7-98B8-F1A92EA0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4100"/>
              <a:t>SELECT Statement</a:t>
            </a: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5DF82D0-142E-415E-9F4C-DD5E34D8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elect">
            <a:extLst>
              <a:ext uri="{FF2B5EF4-FFF2-40B4-BE49-F238E27FC236}">
                <a16:creationId xmlns:a16="http://schemas.microsoft.com/office/drawing/2014/main" id="{78D99D86-1253-4553-A3B3-0EB18691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995" y="1410208"/>
            <a:ext cx="4950152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2" name="Straight Connector 74">
            <a:extLst>
              <a:ext uri="{FF2B5EF4-FFF2-40B4-BE49-F238E27FC236}">
                <a16:creationId xmlns:a16="http://schemas.microsoft.com/office/drawing/2014/main" id="{E69B7433-B959-40DA-806F-FF95BB380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4D64-8A7E-4AEF-AE5F-74620258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The SELECT statement is used to select data from a database.</a:t>
            </a:r>
          </a:p>
          <a:p>
            <a:r>
              <a:rPr lang="en-US" dirty="0"/>
              <a:t>The data returned is stored in a result table, called the result-set.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2FD73-02FA-4843-9A19-25932F50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765" y="4992624"/>
            <a:ext cx="2519641" cy="10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9AB7-8B6D-4A0C-AC22-D1C025F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SELECT DISTINCT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B6EE-0A3F-4C00-B100-0B3AAF8D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/>
              <a:t>Inside a table, a column often contains many duplicate values; and sometimes you only want to list the different (distinct) values.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8989-37E3-4597-A706-4731362D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6" y="4590288"/>
            <a:ext cx="4742607" cy="10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618D-7BE0-4C2B-B0BF-7FD2BB05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SELECT TOP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2542-DFA1-4136-843B-15201560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TOP clause is used to specify the number of records to return.</a:t>
            </a:r>
          </a:p>
          <a:p>
            <a:r>
              <a:rPr lang="en-US" dirty="0"/>
              <a:t>The SELECT TOP clause is useful on large tables with thousands of records. Returning a large number of records can impact performance.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FAAF9-F1B5-4A73-AB2F-DD8F3AEFB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42" y="4498848"/>
            <a:ext cx="5209153" cy="10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3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112C-6593-413C-A948-4341C582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2FD2-31DF-43CF-9C93-FB93E61C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is used to filter records.</a:t>
            </a:r>
          </a:p>
          <a:p>
            <a:r>
              <a:rPr lang="en-US" dirty="0"/>
              <a:t>It extracts the records that fulfill a specified condition only.</a:t>
            </a:r>
          </a:p>
          <a:p>
            <a:r>
              <a:rPr lang="en-US" dirty="0"/>
              <a:t>The WHERE clause is not only used in SELECT statement, but also in UPDATE and DELETE statements etc.</a:t>
            </a:r>
          </a:p>
          <a:p>
            <a:r>
              <a:rPr lang="en-US" dirty="0"/>
              <a:t>Use IS NULL and IS NOT NULL operators instead.</a:t>
            </a:r>
          </a:p>
          <a:p>
            <a:endParaRPr lang="en-US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9F71A-698D-4689-8747-0255AFAF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4943941"/>
            <a:ext cx="4735068" cy="12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3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679</Words>
  <Application>Microsoft Office PowerPoint</Application>
  <PresentationFormat>Widescreen</PresentationFormat>
  <Paragraphs>94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Garamond</vt:lpstr>
      <vt:lpstr>Organic</vt:lpstr>
      <vt:lpstr>Ladies That Code</vt:lpstr>
      <vt:lpstr>SQL Dates</vt:lpstr>
      <vt:lpstr>Comments</vt:lpstr>
      <vt:lpstr>Null Values</vt:lpstr>
      <vt:lpstr>SELECT</vt:lpstr>
      <vt:lpstr>SELECT Statement</vt:lpstr>
      <vt:lpstr>SELECT DISTINCT Statement</vt:lpstr>
      <vt:lpstr>SELECT TOP Clause</vt:lpstr>
      <vt:lpstr>WHERE Clause</vt:lpstr>
      <vt:lpstr>Operators in the WHERE clause</vt:lpstr>
      <vt:lpstr>AND, OR and NOT Operators</vt:lpstr>
      <vt:lpstr>AND</vt:lpstr>
      <vt:lpstr>OR</vt:lpstr>
      <vt:lpstr>NOT</vt:lpstr>
      <vt:lpstr>ORDER BY Keyword</vt:lpstr>
      <vt:lpstr>ORDER BY Syntax</vt:lpstr>
      <vt:lpstr>INSERT INTO Statement</vt:lpstr>
      <vt:lpstr>SQL Injection</vt:lpstr>
      <vt:lpstr>SQL Injection Examples (1)</vt:lpstr>
      <vt:lpstr>SQL Injection Examples (2)</vt:lpstr>
      <vt:lpstr>SQL Injection Prevention</vt:lpstr>
      <vt:lpstr>Links</vt:lpstr>
      <vt:lpstr>Next Lesson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Ladies That Code</dc:title>
  <dc:creator>Kamogelo Ramokgadi</dc:creator>
  <cp:lastModifiedBy>Almarie Saayman</cp:lastModifiedBy>
  <cp:revision>25</cp:revision>
  <dcterms:created xsi:type="dcterms:W3CDTF">2019-04-15T18:31:09Z</dcterms:created>
  <dcterms:modified xsi:type="dcterms:W3CDTF">2019-05-02T18:30:38Z</dcterms:modified>
</cp:coreProperties>
</file>