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5"/>
  </p:notesMasterIdLst>
  <p:sldIdLst>
    <p:sldId id="256" r:id="rId2"/>
    <p:sldId id="313" r:id="rId3"/>
    <p:sldId id="314" r:id="rId4"/>
    <p:sldId id="452" r:id="rId5"/>
    <p:sldId id="451" r:id="rId6"/>
    <p:sldId id="312" r:id="rId7"/>
    <p:sldId id="316" r:id="rId8"/>
    <p:sldId id="292" r:id="rId9"/>
    <p:sldId id="293" r:id="rId10"/>
    <p:sldId id="419" r:id="rId11"/>
    <p:sldId id="418" r:id="rId12"/>
    <p:sldId id="413" r:id="rId13"/>
    <p:sldId id="456" r:id="rId14"/>
    <p:sldId id="460" r:id="rId15"/>
    <p:sldId id="461" r:id="rId16"/>
    <p:sldId id="457" r:id="rId17"/>
    <p:sldId id="365" r:id="rId18"/>
    <p:sldId id="420" r:id="rId19"/>
    <p:sldId id="434" r:id="rId20"/>
    <p:sldId id="422" r:id="rId21"/>
    <p:sldId id="435" r:id="rId22"/>
    <p:sldId id="465" r:id="rId23"/>
    <p:sldId id="439" r:id="rId24"/>
    <p:sldId id="315" r:id="rId25"/>
    <p:sldId id="417" r:id="rId26"/>
    <p:sldId id="437" r:id="rId27"/>
    <p:sldId id="421" r:id="rId28"/>
    <p:sldId id="436" r:id="rId29"/>
    <p:sldId id="438" r:id="rId30"/>
    <p:sldId id="458" r:id="rId31"/>
    <p:sldId id="445" r:id="rId32"/>
    <p:sldId id="440" r:id="rId33"/>
    <p:sldId id="441" r:id="rId34"/>
    <p:sldId id="442" r:id="rId35"/>
    <p:sldId id="453" r:id="rId36"/>
    <p:sldId id="454" r:id="rId37"/>
    <p:sldId id="455" r:id="rId38"/>
    <p:sldId id="459" r:id="rId39"/>
    <p:sldId id="446" r:id="rId40"/>
    <p:sldId id="443" r:id="rId41"/>
    <p:sldId id="444" r:id="rId42"/>
    <p:sldId id="414" r:id="rId43"/>
    <p:sldId id="462" r:id="rId44"/>
    <p:sldId id="447" r:id="rId45"/>
    <p:sldId id="448" r:id="rId46"/>
    <p:sldId id="463" r:id="rId47"/>
    <p:sldId id="464" r:id="rId48"/>
    <p:sldId id="318" r:id="rId49"/>
    <p:sldId id="320" r:id="rId50"/>
    <p:sldId id="450" r:id="rId51"/>
    <p:sldId id="466" r:id="rId52"/>
    <p:sldId id="467" r:id="rId53"/>
    <p:sldId id="278" r:id="rId5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Cousine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y-Lee Edwards" initials="SLE" lastIdx="2" clrIdx="0">
    <p:extLst>
      <p:ext uri="{19B8F6BF-5375-455C-9EA6-DF929625EA0E}">
        <p15:presenceInfo xmlns:p15="http://schemas.microsoft.com/office/powerpoint/2012/main" userId="S::sandy-lee.edwards@entelect.co.za::d2d47ddd-0188-4c46-9602-6bc0f06b72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7FA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9DCEDC-5494-4050-814A-489F0E36CC6C}">
  <a:tblStyle styleId="{B39DCEDC-5494-4050-814A-489F0E36CC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1069" autoAdjust="0"/>
  </p:normalViewPr>
  <p:slideViewPr>
    <p:cSldViewPr snapToGrid="0">
      <p:cViewPr varScale="1">
        <p:scale>
          <a:sx n="137" d="100"/>
          <a:sy n="137" d="100"/>
        </p:scale>
        <p:origin x="726" y="114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4T20:10:28.49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3-24T20:10:29.739" idx="2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CSS -&gt; how to display</a:t>
            </a:r>
          </a:p>
          <a:p>
            <a:pPr marL="139700" indent="0">
              <a:buNone/>
            </a:pPr>
            <a:r>
              <a:rPr lang="en-US" dirty="0" err="1"/>
              <a:t>Javascript</a:t>
            </a:r>
            <a:r>
              <a:rPr lang="en-US" dirty="0"/>
              <a:t> -&gt; dynamic</a:t>
            </a:r>
          </a:p>
          <a:p>
            <a:pPr marL="139700" indent="0">
              <a:buNone/>
            </a:pPr>
            <a:r>
              <a:rPr lang="en-US" dirty="0"/>
              <a:t>React -&gt; library to build UI components</a:t>
            </a:r>
          </a:p>
          <a:p>
            <a:pPr marL="139700" indent="0">
              <a:buNone/>
            </a:pPr>
            <a:r>
              <a:rPr lang="en-US" dirty="0"/>
              <a:t>Angular -&gt; structural framework</a:t>
            </a:r>
          </a:p>
        </p:txBody>
      </p:sp>
    </p:spTree>
    <p:extLst>
      <p:ext uri="{BB962C8B-B14F-4D97-AF65-F5344CB8AC3E}">
        <p14:creationId xmlns:p14="http://schemas.microsoft.com/office/powerpoint/2010/main" val="249960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2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 = </a:t>
            </a:r>
            <a:r>
              <a:rPr lang="en-Z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integrated development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6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94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15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49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3DF00-9BAE-7142-B781-227121ED76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39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2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4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2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Sandy-Lee Edwards</a:t>
            </a:r>
          </a:p>
          <a:p>
            <a:r>
              <a:rPr lang="en-US" dirty="0"/>
              <a:t>Senior Software Engineer with 15 years experience</a:t>
            </a:r>
          </a:p>
          <a:p>
            <a:r>
              <a:rPr lang="en-US" dirty="0"/>
              <a:t>Things I like</a:t>
            </a:r>
          </a:p>
        </p:txBody>
      </p:sp>
    </p:spTree>
    <p:extLst>
      <p:ext uri="{BB962C8B-B14F-4D97-AF65-F5344CB8AC3E}">
        <p14:creationId xmlns:p14="http://schemas.microsoft.com/office/powerpoint/2010/main" val="1400353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3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3DF00-9BAE-7142-B781-227121ED76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5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3DF00-9BAE-7142-B781-227121ED76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5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1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17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Previous session we designed our CV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rest of the year we will be focusing on coding basics to create your own web CV, these coding languages will include HTML, CSS and JavaScript.</a:t>
            </a:r>
          </a:p>
        </p:txBody>
      </p:sp>
    </p:spTree>
    <p:extLst>
      <p:ext uri="{BB962C8B-B14F-4D97-AF65-F5344CB8AC3E}">
        <p14:creationId xmlns:p14="http://schemas.microsoft.com/office/powerpoint/2010/main" val="877731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6596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4114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562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792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Remember the beautiful CV we designed last month? </a:t>
            </a:r>
          </a:p>
        </p:txBody>
      </p:sp>
    </p:spTree>
    <p:extLst>
      <p:ext uri="{BB962C8B-B14F-4D97-AF65-F5344CB8AC3E}">
        <p14:creationId xmlns:p14="http://schemas.microsoft.com/office/powerpoint/2010/main" val="33421418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49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1386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262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8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092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71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3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Well now lets get started on how to build it… starting with the bones!</a:t>
            </a:r>
          </a:p>
        </p:txBody>
      </p:sp>
    </p:spTree>
    <p:extLst>
      <p:ext uri="{BB962C8B-B14F-4D97-AF65-F5344CB8AC3E}">
        <p14:creationId xmlns:p14="http://schemas.microsoft.com/office/powerpoint/2010/main" val="1913914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for today</a:t>
            </a:r>
          </a:p>
        </p:txBody>
      </p:sp>
    </p:spTree>
    <p:extLst>
      <p:ext uri="{BB962C8B-B14F-4D97-AF65-F5344CB8AC3E}">
        <p14:creationId xmlns:p14="http://schemas.microsoft.com/office/powerpoint/2010/main" val="102108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5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Not a programming language as it is not dynamic, but organises and formats documents like word</a:t>
            </a:r>
          </a:p>
        </p:txBody>
      </p:sp>
    </p:spTree>
    <p:extLst>
      <p:ext uri="{BB962C8B-B14F-4D97-AF65-F5344CB8AC3E}">
        <p14:creationId xmlns:p14="http://schemas.microsoft.com/office/powerpoint/2010/main" val="4183472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12"/>
            </a:pPr>
            <a:r>
              <a:rPr lang="en-US" b="0" i="0" dirty="0">
                <a:solidFill>
                  <a:srgbClr val="333333"/>
                </a:solidFill>
                <a:effectLst/>
                <a:latin typeface="Elena"/>
              </a:rPr>
              <a:t>HTML5 is a lot more forgiving in its syntax than XHTML: you can write tags in uppercase, lowercase or a mixture of the two.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0CC8060C-8274-4571-81E7-52AE9D5CCB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1024" y="46966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chemeClr val="tx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C327-7C77-9A46-84E1-DFA8C608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36" y="1389329"/>
            <a:ext cx="6391656" cy="32472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49021-8ADE-6544-A9C8-4CF6997E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1E20-3240-3E44-A47B-C115035BE7E6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27B8E-8689-FE4B-9D38-7A9C2522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71172-6951-044C-AFAE-E0D40C99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3C4C-6A89-0E45-9502-4CFDEF6F67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8AFBDF-373D-5644-8A2B-8DB7BCC6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36" y="643580"/>
            <a:ext cx="6391656" cy="5938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9412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1767" cy="514350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5D3C4-36CB-4580-AFDC-28C44108C08A}"/>
              </a:ext>
            </a:extLst>
          </p:cNvPr>
          <p:cNvSpPr/>
          <p:nvPr userDrawn="1"/>
        </p:nvSpPr>
        <p:spPr>
          <a:xfrm>
            <a:off x="91700" y="96300"/>
            <a:ext cx="8960600" cy="494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cheatsheet.com/" TargetMode="External"/><Relationship Id="rId7" Type="http://schemas.openxmlformats.org/officeDocument/2006/relationships/hyperlink" Target="https://codepip.com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utorialzine.com/2016/05/10-fun-browser-games-for-learning-web-development" TargetMode="External"/><Relationship Id="rId5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www.sublimetext.com/3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for beginners part 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95CD-50A5-DF41-B506-E68D6115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FADE-3C1C-7048-A00D-D62B2B41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160625"/>
            <a:ext cx="8290800" cy="3639000"/>
          </a:xfrm>
        </p:spPr>
        <p:txBody>
          <a:bodyPr/>
          <a:lstStyle/>
          <a:p>
            <a:pPr marL="854075" indent="-777875">
              <a:buFont typeface="+mj-lt"/>
              <a:buAutoNum type="arabicPeriod"/>
            </a:pPr>
            <a:r>
              <a:rPr lang="en-US" sz="1800" dirty="0"/>
              <a:t>HTML’s file extension (.html) tells the browser what to render</a:t>
            </a:r>
          </a:p>
          <a:p>
            <a:pPr marL="854075" indent="-777875">
              <a:buFont typeface="+mj-lt"/>
              <a:buAutoNum type="arabicPeriod"/>
            </a:pPr>
            <a:r>
              <a:rPr lang="en-US" sz="1800" dirty="0"/>
              <a:t>Current version is HTML 5 – biggest and best </a:t>
            </a:r>
            <a:br>
              <a:rPr lang="en-US" sz="1800" dirty="0"/>
            </a:br>
            <a:r>
              <a:rPr lang="en-US" sz="1800" dirty="0"/>
              <a:t>upgrade so far!</a:t>
            </a:r>
          </a:p>
          <a:p>
            <a:pPr marL="854075" indent="-777875">
              <a:buFont typeface="+mj-lt"/>
              <a:buAutoNum type="arabicPeriod"/>
            </a:pPr>
            <a:r>
              <a:rPr lang="en-US" sz="1800" dirty="0"/>
              <a:t>New versions are few and far between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4208D-6540-FD41-8993-484B2FDA4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6" name="Google Shape;373;p36">
            <a:extLst>
              <a:ext uri="{FF2B5EF4-FFF2-40B4-BE49-F238E27FC236}">
                <a16:creationId xmlns:a16="http://schemas.microsoft.com/office/drawing/2014/main" id="{4838E1DA-28F8-714C-99EF-6C87F644A443}"/>
              </a:ext>
            </a:extLst>
          </p:cNvPr>
          <p:cNvSpPr/>
          <p:nvPr/>
        </p:nvSpPr>
        <p:spPr>
          <a:xfrm>
            <a:off x="8292607" y="343875"/>
            <a:ext cx="461100" cy="45984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Shape 100" descr="HTML5_Logo_512.png">
            <a:extLst>
              <a:ext uri="{FF2B5EF4-FFF2-40B4-BE49-F238E27FC236}">
                <a16:creationId xmlns:a16="http://schemas.microsoft.com/office/drawing/2014/main" id="{0A82794E-7506-4504-990B-D233F983ED9A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8230" y="1821827"/>
            <a:ext cx="845700" cy="8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17" descr="Screen Shot 2017-06-30 at 12.37.21 PM.png">
            <a:extLst>
              <a:ext uri="{FF2B5EF4-FFF2-40B4-BE49-F238E27FC236}">
                <a16:creationId xmlns:a16="http://schemas.microsoft.com/office/drawing/2014/main" id="{507A0379-7AE7-4B7A-839C-12E6D730FF34}"/>
              </a:ext>
            </a:extLst>
          </p:cNvPr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75" y="3095663"/>
            <a:ext cx="6482100" cy="163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34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C028-D05F-554D-929C-5A02813D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HTML family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1AAC7-1111-9143-8DA8-5D999C274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160625"/>
            <a:ext cx="8290800" cy="3639000"/>
          </a:xfrm>
        </p:spPr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b="1" dirty="0"/>
              <a:t>HTML tells browser what and how to display</a:t>
            </a:r>
          </a:p>
          <a:p>
            <a:pPr marL="533400" indent="-457200">
              <a:buFont typeface="+mj-lt"/>
              <a:buAutoNum type="arabicPeriod"/>
            </a:pPr>
            <a:r>
              <a:rPr lang="en-US" b="1" dirty="0"/>
              <a:t>Some other members of the family are:</a:t>
            </a:r>
          </a:p>
          <a:p>
            <a:pPr marL="990600" lvl="1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CSS(Cascading style sheets)</a:t>
            </a:r>
          </a:p>
          <a:p>
            <a:pPr marL="990600" lvl="1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90600" lvl="1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jQuery</a:t>
            </a:r>
          </a:p>
          <a:p>
            <a:pPr marL="990600" lvl="1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React</a:t>
            </a:r>
          </a:p>
          <a:p>
            <a:pPr marL="990600" lvl="1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Angular</a:t>
            </a:r>
          </a:p>
          <a:p>
            <a:pPr marL="533400" indent="-457200">
              <a:buFont typeface="+mj-lt"/>
              <a:buAutoNum type="arabicPeriod"/>
            </a:pPr>
            <a:endParaRPr lang="en-US" dirty="0"/>
          </a:p>
          <a:p>
            <a:pPr marL="5334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4B4F2-57BD-C546-A3E3-A7430BA3CA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5" name="Google Shape;373;p36">
            <a:extLst>
              <a:ext uri="{FF2B5EF4-FFF2-40B4-BE49-F238E27FC236}">
                <a16:creationId xmlns:a16="http://schemas.microsoft.com/office/drawing/2014/main" id="{425BD73D-E676-C746-8D3D-1A9C8A8B5A23}"/>
              </a:ext>
            </a:extLst>
          </p:cNvPr>
          <p:cNvSpPr/>
          <p:nvPr/>
        </p:nvSpPr>
        <p:spPr>
          <a:xfrm>
            <a:off x="8292607" y="343875"/>
            <a:ext cx="461100" cy="45984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7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969D-B617-D844-AABE-11FBE6AAC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</a:t>
            </a:r>
            <a:br>
              <a:rPr lang="en-US" dirty="0"/>
            </a:br>
            <a:r>
              <a:rPr lang="en-US" sz="3200" dirty="0"/>
              <a:t>Lets get into this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54194-C096-414A-8488-F101E932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42" y="3108819"/>
            <a:ext cx="3015821" cy="784800"/>
          </a:xfrm>
        </p:spPr>
        <p:txBody>
          <a:bodyPr/>
          <a:lstStyle/>
          <a:p>
            <a:r>
              <a:rPr lang="en-US" dirty="0"/>
              <a:t>The basic building blocks of 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614E3-731D-8B4D-894F-A639FC8B8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6" name="Google Shape;414;p36">
            <a:extLst>
              <a:ext uri="{FF2B5EF4-FFF2-40B4-BE49-F238E27FC236}">
                <a16:creationId xmlns:a16="http://schemas.microsoft.com/office/drawing/2014/main" id="{1B77C35B-2249-5546-83F4-283DD936E185}"/>
              </a:ext>
            </a:extLst>
          </p:cNvPr>
          <p:cNvSpPr/>
          <p:nvPr/>
        </p:nvSpPr>
        <p:spPr>
          <a:xfrm>
            <a:off x="6847001" y="1650020"/>
            <a:ext cx="1211531" cy="1053170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46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8780-1D1A-5349-BACF-90276BB9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even think about code…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1363-60AA-B346-A06B-3109392A5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2400" dirty="0"/>
              <a:t>We need somewhere to do our actual code</a:t>
            </a:r>
          </a:p>
          <a:p>
            <a:r>
              <a:rPr lang="en-ZA" sz="2400" dirty="0"/>
              <a:t>Many options available: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Sublime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Notepad++ (windows only)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Notepad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Z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Various other IDE’s</a:t>
            </a:r>
          </a:p>
          <a:p>
            <a:pPr>
              <a:buClrTx/>
            </a:pPr>
            <a:r>
              <a:rPr lang="en-ZA" sz="2400" dirty="0"/>
              <a:t>We’ll be using Sublime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D5956-A83A-814B-8868-4576B83C44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99D4BD38-987D-E54D-A9B3-8DEF8FE55B3A}"/>
              </a:ext>
            </a:extLst>
          </p:cNvPr>
          <p:cNvSpPr/>
          <p:nvPr/>
        </p:nvSpPr>
        <p:spPr>
          <a:xfrm>
            <a:off x="8278145" y="379501"/>
            <a:ext cx="475561" cy="413400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Sublime Text - A sophisticated text editor for code, markup and prose">
            <a:extLst>
              <a:ext uri="{FF2B5EF4-FFF2-40B4-BE49-F238E27FC236}">
                <a16:creationId xmlns:a16="http://schemas.microsoft.com/office/drawing/2014/main" id="{38B8379E-7D10-43D6-9FB9-E90A579AD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95" y="1763753"/>
            <a:ext cx="864068" cy="86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ownloads | Notepad++">
            <a:extLst>
              <a:ext uri="{FF2B5EF4-FFF2-40B4-BE49-F238E27FC236}">
                <a16:creationId xmlns:a16="http://schemas.microsoft.com/office/drawing/2014/main" id="{915A99EE-F3C8-42AC-8FF0-F12FF37D5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272" y="2845589"/>
            <a:ext cx="925513" cy="8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9206DD-AFFD-4A3F-A310-1F7E9BBC8054}"/>
              </a:ext>
            </a:extLst>
          </p:cNvPr>
          <p:cNvSpPr/>
          <p:nvPr/>
        </p:nvSpPr>
        <p:spPr>
          <a:xfrm>
            <a:off x="6156495" y="4174131"/>
            <a:ext cx="1312268" cy="467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0135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8780-1D1A-5349-BACF-90276BB9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now… the “Great Debate”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D5956-A83A-814B-8868-4576B83C44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99D4BD38-987D-E54D-A9B3-8DEF8FE55B3A}"/>
              </a:ext>
            </a:extLst>
          </p:cNvPr>
          <p:cNvSpPr/>
          <p:nvPr/>
        </p:nvSpPr>
        <p:spPr>
          <a:xfrm>
            <a:off x="8278145" y="379501"/>
            <a:ext cx="475561" cy="413400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F9F4A-5D50-480B-B3D7-93EC6A2C6860}"/>
              </a:ext>
            </a:extLst>
          </p:cNvPr>
          <p:cNvSpPr/>
          <p:nvPr/>
        </p:nvSpPr>
        <p:spPr>
          <a:xfrm>
            <a:off x="2059606" y="2110085"/>
            <a:ext cx="1800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Tabs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23C66-1283-43DF-AE6F-50D1CEAADFD8}"/>
              </a:ext>
            </a:extLst>
          </p:cNvPr>
          <p:cNvSpPr/>
          <p:nvPr/>
        </p:nvSpPr>
        <p:spPr>
          <a:xfrm>
            <a:off x="5283900" y="2110085"/>
            <a:ext cx="2608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Spaces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04B375-D984-433A-9182-78FE7638D9E3}"/>
              </a:ext>
            </a:extLst>
          </p:cNvPr>
          <p:cNvSpPr/>
          <p:nvPr/>
        </p:nvSpPr>
        <p:spPr>
          <a:xfrm>
            <a:off x="4133418" y="211008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6780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D5956-A83A-814B-8868-4576B83C44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5122" name="Picture 2" descr="Spaces or Tabs (Silicon Valley) Holy War of Coders 😄 - YouTube">
            <a:extLst>
              <a:ext uri="{FF2B5EF4-FFF2-40B4-BE49-F238E27FC236}">
                <a16:creationId xmlns:a16="http://schemas.microsoft.com/office/drawing/2014/main" id="{F0B6D077-B056-40D3-A0FD-6D9EB5D57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918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969D-B617-D844-AABE-11FBE6AAC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54194-C096-414A-8488-F101E932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42" y="3108819"/>
            <a:ext cx="3015821" cy="784800"/>
          </a:xfrm>
        </p:spPr>
        <p:txBody>
          <a:bodyPr/>
          <a:lstStyle/>
          <a:p>
            <a:r>
              <a:rPr lang="en-US" dirty="0"/>
              <a:t>Setting up our sublime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614E3-731D-8B4D-894F-A639FC8B8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7" name="Google Shape;393;p36">
            <a:extLst>
              <a:ext uri="{FF2B5EF4-FFF2-40B4-BE49-F238E27FC236}">
                <a16:creationId xmlns:a16="http://schemas.microsoft.com/office/drawing/2014/main" id="{8F3EA0D4-FEAC-4EF5-B7D1-BB8AEF5A40EC}"/>
              </a:ext>
            </a:extLst>
          </p:cNvPr>
          <p:cNvSpPr/>
          <p:nvPr/>
        </p:nvSpPr>
        <p:spPr>
          <a:xfrm>
            <a:off x="6469764" y="1866878"/>
            <a:ext cx="1437194" cy="802128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277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190EDF-5C61-1543-8113-60CA71D1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 with our cv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FB0AD2-26EB-2045-AAAF-D0DEC4E63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Open your chosen editor(Sublime or Notepad++)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Create a new document and save it as “home.html”</a:t>
            </a:r>
          </a:p>
          <a:p>
            <a:pPr>
              <a:lnSpc>
                <a:spcPct val="200000"/>
              </a:lnSpc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Google Shape;372;p36">
            <a:extLst>
              <a:ext uri="{FF2B5EF4-FFF2-40B4-BE49-F238E27FC236}">
                <a16:creationId xmlns:a16="http://schemas.microsoft.com/office/drawing/2014/main" id="{6E70FFCD-027A-0B46-9DA2-F0DF0B29FB4C}"/>
              </a:ext>
            </a:extLst>
          </p:cNvPr>
          <p:cNvSpPr/>
          <p:nvPr/>
        </p:nvSpPr>
        <p:spPr>
          <a:xfrm>
            <a:off x="8413531" y="348358"/>
            <a:ext cx="440797" cy="44517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8780-1D1A-5349-BACF-90276BB9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an HTML document?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1363-60AA-B346-A06B-3109392A5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2400" dirty="0"/>
              <a:t>Elements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ZA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 are what make up HTML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ZA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 are represented by tags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ZA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Examples:</a:t>
            </a:r>
          </a:p>
          <a:p>
            <a:pPr lvl="2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ZA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Pictures</a:t>
            </a:r>
          </a:p>
          <a:p>
            <a:pPr lvl="2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ZA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Headings</a:t>
            </a:r>
          </a:p>
          <a:p>
            <a:pPr lvl="2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ZA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</a:t>
            </a:r>
          </a:p>
          <a:p>
            <a:r>
              <a:rPr lang="en-ZA" sz="2400" dirty="0"/>
              <a:t>Tags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ZA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Programmatic way to represent elements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ZA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Rendered into the web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D5956-A83A-814B-8868-4576B83C44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99D4BD38-987D-E54D-A9B3-8DEF8FE55B3A}"/>
              </a:ext>
            </a:extLst>
          </p:cNvPr>
          <p:cNvSpPr/>
          <p:nvPr/>
        </p:nvSpPr>
        <p:spPr>
          <a:xfrm>
            <a:off x="8278145" y="379501"/>
            <a:ext cx="475561" cy="413400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08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8780-1D1A-5349-BACF-90276BB9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1363-60AA-B346-A06B-3109392A5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Tags begin and end with angled brackets &lt;&gt;</a:t>
            </a:r>
          </a:p>
          <a:p>
            <a:r>
              <a:rPr lang="en-ZA" dirty="0"/>
              <a:t>You need to tell the browser your tag is complete with a forward slash /</a:t>
            </a:r>
          </a:p>
          <a:p>
            <a:r>
              <a:rPr lang="en-ZA" dirty="0"/>
              <a:t>Most tags have an open and close:</a:t>
            </a:r>
          </a:p>
          <a:p>
            <a:pPr lvl="1"/>
            <a:r>
              <a:rPr lang="en-ZA" sz="2000" dirty="0">
                <a:solidFill>
                  <a:schemeClr val="tx1"/>
                </a:solidFill>
              </a:rPr>
              <a:t>&lt;p&gt;…example text…&lt;/p&gt;</a:t>
            </a:r>
          </a:p>
          <a:p>
            <a:r>
              <a:rPr lang="en-ZA" dirty="0"/>
              <a:t>Some tags don’t have a close tag, but need to still be closed:</a:t>
            </a:r>
          </a:p>
          <a:p>
            <a:pPr lvl="1"/>
            <a:r>
              <a:rPr lang="en-ZA" sz="2000" dirty="0">
                <a:solidFill>
                  <a:schemeClr val="tx1"/>
                </a:solidFill>
              </a:rPr>
              <a:t>&lt;</a:t>
            </a:r>
            <a:r>
              <a:rPr lang="en-ZA" sz="2000" dirty="0" err="1">
                <a:solidFill>
                  <a:schemeClr val="tx1"/>
                </a:solidFill>
              </a:rPr>
              <a:t>br</a:t>
            </a:r>
            <a:r>
              <a:rPr lang="en-ZA" sz="2000" dirty="0">
                <a:solidFill>
                  <a:schemeClr val="tx1"/>
                </a:solidFill>
              </a:rPr>
              <a:t>/&gt;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D5956-A83A-814B-8868-4576B83C44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99D4BD38-987D-E54D-A9B3-8DEF8FE55B3A}"/>
              </a:ext>
            </a:extLst>
          </p:cNvPr>
          <p:cNvSpPr/>
          <p:nvPr/>
        </p:nvSpPr>
        <p:spPr>
          <a:xfrm>
            <a:off x="8278145" y="379501"/>
            <a:ext cx="475561" cy="413400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3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969D-B617-D844-AABE-11FBE6AAC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54194-C096-414A-8488-F101E9324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Hello!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614E3-731D-8B4D-894F-A639FC8B8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5" name="Google Shape;381;p36">
            <a:extLst>
              <a:ext uri="{FF2B5EF4-FFF2-40B4-BE49-F238E27FC236}">
                <a16:creationId xmlns:a16="http://schemas.microsoft.com/office/drawing/2014/main" id="{3AAC1D3A-D7B5-924F-B7AD-039D03AABD18}"/>
              </a:ext>
            </a:extLst>
          </p:cNvPr>
          <p:cNvSpPr/>
          <p:nvPr/>
        </p:nvSpPr>
        <p:spPr>
          <a:xfrm>
            <a:off x="6819544" y="1660290"/>
            <a:ext cx="1195727" cy="1202972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474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4C314-7423-4841-8D57-F628F50944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6" name="Google Shape;395;p36">
            <a:extLst>
              <a:ext uri="{FF2B5EF4-FFF2-40B4-BE49-F238E27FC236}">
                <a16:creationId xmlns:a16="http://schemas.microsoft.com/office/drawing/2014/main" id="{256E383C-0C69-8145-8E42-3C3E0812CF12}"/>
              </a:ext>
            </a:extLst>
          </p:cNvPr>
          <p:cNvSpPr/>
          <p:nvPr/>
        </p:nvSpPr>
        <p:spPr>
          <a:xfrm>
            <a:off x="8266415" y="325961"/>
            <a:ext cx="487292" cy="491457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7;p21">
            <a:extLst>
              <a:ext uri="{FF2B5EF4-FFF2-40B4-BE49-F238E27FC236}">
                <a16:creationId xmlns:a16="http://schemas.microsoft.com/office/drawing/2014/main" id="{AD1BFB5F-A4EE-47B1-8BB2-0D0449D15555}"/>
              </a:ext>
            </a:extLst>
          </p:cNvPr>
          <p:cNvSpPr txBox="1">
            <a:spLocks/>
          </p:cNvSpPr>
          <p:nvPr/>
        </p:nvSpPr>
        <p:spPr>
          <a:xfrm>
            <a:off x="673395" y="427136"/>
            <a:ext cx="6343455" cy="692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Now its time for a little dinner…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4A1FAC-9FAC-45A7-A176-91F324538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76" y="1119963"/>
            <a:ext cx="4391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FF185B-80D5-4B12-A238-816E30CA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9" y="1129925"/>
            <a:ext cx="3511642" cy="351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2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8780-1D1A-5349-BACF-90276BB9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1363-60AA-B346-A06B-3109392A5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Tags can be containers to further content</a:t>
            </a:r>
          </a:p>
          <a:p>
            <a:r>
              <a:rPr lang="en-ZA" sz="2000" dirty="0">
                <a:solidFill>
                  <a:schemeClr val="tx1"/>
                </a:solidFill>
              </a:rPr>
              <a:t>You need to open your container, and ensure that you close it again.</a:t>
            </a:r>
          </a:p>
          <a:p>
            <a:r>
              <a:rPr lang="en-ZA" dirty="0"/>
              <a:t>Using formatting will help to ensure you are forming your HTML correctly</a:t>
            </a:r>
            <a:endParaRPr lang="en-ZA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D5956-A83A-814B-8868-4576B83C44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99D4BD38-987D-E54D-A9B3-8DEF8FE55B3A}"/>
              </a:ext>
            </a:extLst>
          </p:cNvPr>
          <p:cNvSpPr/>
          <p:nvPr/>
        </p:nvSpPr>
        <p:spPr>
          <a:xfrm>
            <a:off x="8278145" y="379501"/>
            <a:ext cx="475561" cy="413400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CA1BF-131B-45F9-BDAD-5215F5CD7E69}"/>
              </a:ext>
            </a:extLst>
          </p:cNvPr>
          <p:cNvSpPr txBox="1"/>
          <p:nvPr/>
        </p:nvSpPr>
        <p:spPr>
          <a:xfrm>
            <a:off x="793898" y="3437860"/>
            <a:ext cx="1824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&lt;tag&gt;</a:t>
            </a:r>
          </a:p>
          <a:p>
            <a:r>
              <a:rPr lang="en-ZA" dirty="0"/>
              <a:t>          &lt;</a:t>
            </a:r>
            <a:r>
              <a:rPr lang="en-ZA" dirty="0" err="1"/>
              <a:t>nested_tag</a:t>
            </a:r>
            <a:r>
              <a:rPr lang="en-ZA" dirty="0"/>
              <a:t>&gt;</a:t>
            </a:r>
          </a:p>
          <a:p>
            <a:r>
              <a:rPr lang="en-ZA" dirty="0"/>
              <a:t>          &lt;/</a:t>
            </a:r>
            <a:r>
              <a:rPr lang="en-ZA" dirty="0" err="1"/>
              <a:t>nested_tag</a:t>
            </a:r>
            <a:r>
              <a:rPr lang="en-ZA" dirty="0"/>
              <a:t>&gt;</a:t>
            </a:r>
          </a:p>
          <a:p>
            <a:r>
              <a:rPr lang="en-ZA" dirty="0"/>
              <a:t>&lt;/tag&gt;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09B540E-9309-416E-AB9E-D1E3DA049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66" y="2815800"/>
            <a:ext cx="1745864" cy="174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8DB936-861E-4A95-A1F5-FA3DE5725520}"/>
              </a:ext>
            </a:extLst>
          </p:cNvPr>
          <p:cNvSpPr/>
          <p:nvPr/>
        </p:nvSpPr>
        <p:spPr>
          <a:xfrm>
            <a:off x="1297172" y="3688732"/>
            <a:ext cx="1321264" cy="46505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1BA637-AA7E-42C9-AAD6-21B60DED86FD}"/>
              </a:ext>
            </a:extLst>
          </p:cNvPr>
          <p:cNvSpPr/>
          <p:nvPr/>
        </p:nvSpPr>
        <p:spPr>
          <a:xfrm>
            <a:off x="793803" y="3469099"/>
            <a:ext cx="1928132" cy="92286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88C1F7-B320-4814-A16D-81CD6C88CFD7}"/>
              </a:ext>
            </a:extLst>
          </p:cNvPr>
          <p:cNvSpPr txBox="1"/>
          <p:nvPr/>
        </p:nvSpPr>
        <p:spPr>
          <a:xfrm>
            <a:off x="3659731" y="3417573"/>
            <a:ext cx="1824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&lt;tag&gt;</a:t>
            </a:r>
          </a:p>
          <a:p>
            <a:r>
              <a:rPr lang="en-ZA" dirty="0"/>
              <a:t>          &lt;</a:t>
            </a:r>
            <a:r>
              <a:rPr lang="en-ZA" dirty="0" err="1"/>
              <a:t>nested_tag</a:t>
            </a:r>
            <a:r>
              <a:rPr lang="en-ZA" dirty="0"/>
              <a:t>&gt;</a:t>
            </a:r>
          </a:p>
          <a:p>
            <a:r>
              <a:rPr lang="en-ZA" dirty="0"/>
              <a:t>&lt;/tag&gt;</a:t>
            </a:r>
          </a:p>
          <a:p>
            <a:r>
              <a:rPr lang="en-ZA" dirty="0"/>
              <a:t>          &lt;/</a:t>
            </a:r>
            <a:r>
              <a:rPr lang="en-ZA" dirty="0" err="1"/>
              <a:t>nested_tag</a:t>
            </a:r>
            <a:r>
              <a:rPr lang="en-ZA" dirty="0"/>
              <a:t>&gt;</a:t>
            </a: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A2BFF12A-742E-494D-AC8B-8FF71C9774E7}"/>
              </a:ext>
            </a:extLst>
          </p:cNvPr>
          <p:cNvSpPr/>
          <p:nvPr/>
        </p:nvSpPr>
        <p:spPr>
          <a:xfrm>
            <a:off x="4801690" y="3107592"/>
            <a:ext cx="779723" cy="7230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902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0" grpId="0" animBg="1"/>
      <p:bldP spid="11" grpId="0" animBg="1"/>
      <p:bldP spid="12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70E134-85DB-CC4C-9C2B-201EDCA2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tags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67012FF5-C298-B64E-922D-1FB7840AFFAE}"/>
              </a:ext>
            </a:extLst>
          </p:cNvPr>
          <p:cNvSpPr/>
          <p:nvPr/>
        </p:nvSpPr>
        <p:spPr>
          <a:xfrm>
            <a:off x="8487881" y="321566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370">
            <a:extLst>
              <a:ext uri="{FF2B5EF4-FFF2-40B4-BE49-F238E27FC236}">
                <a16:creationId xmlns:a16="http://schemas.microsoft.com/office/drawing/2014/main" id="{2EFED45B-C2B9-4D5E-9C1B-AFCC861E6D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330" y="1079498"/>
            <a:ext cx="4726082" cy="167902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dirty="0">
                <a:solidFill>
                  <a:schemeClr val="dk1"/>
                </a:solidFill>
                <a:latin typeface="Consolas"/>
                <a:sym typeface="Consolas"/>
              </a:rPr>
              <a:t>This is the beginning of my paragraph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my bold text in my paragraph</a:t>
            </a:r>
            <a:endParaRPr lang="en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dirty="0">
                <a:solidFill>
                  <a:schemeClr val="dk1"/>
                </a:solidFill>
                <a:latin typeface="Consolas"/>
                <a:sym typeface="Consolas"/>
              </a:rPr>
              <a:t>   This is after my bold text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Shape 370">
            <a:extLst>
              <a:ext uri="{FF2B5EF4-FFF2-40B4-BE49-F238E27FC236}">
                <a16:creationId xmlns:a16="http://schemas.microsoft.com/office/drawing/2014/main" id="{0E74257B-7F49-4461-B61A-C066D04ACC0E}"/>
              </a:ext>
            </a:extLst>
          </p:cNvPr>
          <p:cNvSpPr txBox="1">
            <a:spLocks/>
          </p:cNvSpPr>
          <p:nvPr/>
        </p:nvSpPr>
        <p:spPr>
          <a:xfrm>
            <a:off x="404330" y="2930791"/>
            <a:ext cx="4726082" cy="1679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Arial" panose="020B0604020202020204" pitchFamily="34" charset="0"/>
              <a:buChar char="•"/>
              <a:defRPr sz="20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Consolas"/>
                <a:sym typeface="Consolas"/>
              </a:rPr>
              <a:t>   This is the beginning of my paragraph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This is my bold text in my paragraph</a:t>
            </a:r>
            <a:endParaRPr lang="en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-6985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None/>
            </a:pPr>
            <a:r>
              <a:rPr lang="en" sz="1400" dirty="0">
                <a:solidFill>
                  <a:schemeClr val="dk1"/>
                </a:solidFill>
                <a:latin typeface="Consolas"/>
                <a:sym typeface="Consolas"/>
              </a:rPr>
              <a:t>   This is after my bold text</a:t>
            </a:r>
          </a:p>
          <a:p>
            <a:pPr marL="914400" indent="-6985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en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0DADF5-4ACB-4B0E-94FE-F0D62FD15453}"/>
              </a:ext>
            </a:extLst>
          </p:cNvPr>
          <p:cNvSpPr/>
          <p:nvPr/>
        </p:nvSpPr>
        <p:spPr>
          <a:xfrm>
            <a:off x="404330" y="2930791"/>
            <a:ext cx="4726082" cy="1679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0E0C7-6B6C-4CBD-87B8-28C8099FCA8E}"/>
              </a:ext>
            </a:extLst>
          </p:cNvPr>
          <p:cNvSpPr/>
          <p:nvPr/>
        </p:nvSpPr>
        <p:spPr>
          <a:xfrm>
            <a:off x="404330" y="1084442"/>
            <a:ext cx="4726082" cy="1679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E94F9F9A-D71B-4A20-A8AE-00D33A27A023}"/>
              </a:ext>
            </a:extLst>
          </p:cNvPr>
          <p:cNvSpPr/>
          <p:nvPr/>
        </p:nvSpPr>
        <p:spPr>
          <a:xfrm>
            <a:off x="4684709" y="3075148"/>
            <a:ext cx="1157679" cy="107348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963162-E337-40DE-B7F5-DE74461520AE}"/>
              </a:ext>
            </a:extLst>
          </p:cNvPr>
          <p:cNvSpPr/>
          <p:nvPr/>
        </p:nvSpPr>
        <p:spPr>
          <a:xfrm rot="19512987">
            <a:off x="4858463" y="1305962"/>
            <a:ext cx="853135" cy="2443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21A41-A38E-4C16-A774-65F7B09B0379}"/>
              </a:ext>
            </a:extLst>
          </p:cNvPr>
          <p:cNvSpPr/>
          <p:nvPr/>
        </p:nvSpPr>
        <p:spPr>
          <a:xfrm rot="3236952">
            <a:off x="4772412" y="1406408"/>
            <a:ext cx="423847" cy="2443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721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8" grpId="0" animBg="1"/>
      <p:bldP spid="7" grpId="1" animBg="1"/>
      <p:bldP spid="4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929FD-6FE5-4D12-8ECA-51ED39323B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2050" name="Picture 2" descr="WHEN PEOPLE DON'T CLOSE THEIR HTML ELEMENTS - When people don't close their  HTML elements | Make a Meme">
            <a:extLst>
              <a:ext uri="{FF2B5EF4-FFF2-40B4-BE49-F238E27FC236}">
                <a16:creationId xmlns:a16="http://schemas.microsoft.com/office/drawing/2014/main" id="{CD09C860-08F9-43A4-B2A7-9C7C7BD6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44493"/>
            <a:ext cx="57150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8">
            <a:extLst>
              <a:ext uri="{FF2B5EF4-FFF2-40B4-BE49-F238E27FC236}">
                <a16:creationId xmlns:a16="http://schemas.microsoft.com/office/drawing/2014/main" id="{78DD2193-80F3-4D65-A1A0-8F126D90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</p:spPr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humour</a:t>
            </a:r>
            <a:r>
              <a:rPr lang="en-US" dirty="0"/>
              <a:t> to get us through…</a:t>
            </a:r>
          </a:p>
        </p:txBody>
      </p:sp>
    </p:spTree>
    <p:extLst>
      <p:ext uri="{BB962C8B-B14F-4D97-AF65-F5344CB8AC3E}">
        <p14:creationId xmlns:p14="http://schemas.microsoft.com/office/powerpoint/2010/main" val="304637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969D-B617-D844-AABE-11FBE6AAC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lang="en-US" sz="3200" dirty="0"/>
              <a:t>Building our </a:t>
            </a:r>
            <a:br>
              <a:rPr lang="en-US" sz="3200" dirty="0"/>
            </a:br>
            <a:r>
              <a:rPr lang="en-US" sz="3200" dirty="0"/>
              <a:t>first HTML document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54194-C096-414A-8488-F101E932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1245" y="3108819"/>
            <a:ext cx="4369719" cy="784800"/>
          </a:xfrm>
        </p:spPr>
        <p:txBody>
          <a:bodyPr/>
          <a:lstStyle/>
          <a:p>
            <a:r>
              <a:rPr lang="en-US" dirty="0"/>
              <a:t>Ok, let me at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614E3-731D-8B4D-894F-A639FC8B8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sp>
        <p:nvSpPr>
          <p:cNvPr id="5" name="Google Shape;391;p36">
            <a:extLst>
              <a:ext uri="{FF2B5EF4-FFF2-40B4-BE49-F238E27FC236}">
                <a16:creationId xmlns:a16="http://schemas.microsoft.com/office/drawing/2014/main" id="{196D7B5A-8EFA-C446-A551-605ECE545FA4}"/>
              </a:ext>
            </a:extLst>
          </p:cNvPr>
          <p:cNvSpPr/>
          <p:nvPr/>
        </p:nvSpPr>
        <p:spPr>
          <a:xfrm>
            <a:off x="5723913" y="1825260"/>
            <a:ext cx="464847" cy="778611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92;p36">
            <a:extLst>
              <a:ext uri="{FF2B5EF4-FFF2-40B4-BE49-F238E27FC236}">
                <a16:creationId xmlns:a16="http://schemas.microsoft.com/office/drawing/2014/main" id="{94F2D5AD-49DC-C147-ADAF-CFBB26CBA048}"/>
              </a:ext>
            </a:extLst>
          </p:cNvPr>
          <p:cNvSpPr/>
          <p:nvPr/>
        </p:nvSpPr>
        <p:spPr>
          <a:xfrm>
            <a:off x="6496991" y="1825261"/>
            <a:ext cx="608686" cy="778611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4;p36">
            <a:extLst>
              <a:ext uri="{FF2B5EF4-FFF2-40B4-BE49-F238E27FC236}">
                <a16:creationId xmlns:a16="http://schemas.microsoft.com/office/drawing/2014/main" id="{6278C80F-5FE4-864A-A648-304439D70237}"/>
              </a:ext>
            </a:extLst>
          </p:cNvPr>
          <p:cNvSpPr/>
          <p:nvPr/>
        </p:nvSpPr>
        <p:spPr>
          <a:xfrm>
            <a:off x="7413908" y="1877395"/>
            <a:ext cx="712992" cy="674345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252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70E134-85DB-CC4C-9C2B-201EDCA2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HTML document layout</a:t>
            </a:r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67012FF5-C298-B64E-922D-1FB7840AFFAE}"/>
              </a:ext>
            </a:extLst>
          </p:cNvPr>
          <p:cNvSpPr/>
          <p:nvPr/>
        </p:nvSpPr>
        <p:spPr>
          <a:xfrm>
            <a:off x="8487881" y="321566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370">
            <a:extLst>
              <a:ext uri="{FF2B5EF4-FFF2-40B4-BE49-F238E27FC236}">
                <a16:creationId xmlns:a16="http://schemas.microsoft.com/office/drawing/2014/main" id="{2EFED45B-C2B9-4D5E-9C1B-AFCC861E6D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330" y="1343379"/>
            <a:ext cx="6616800" cy="304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en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Page Title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 First Heading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 first paragraph.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74482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70E134-85DB-CC4C-9C2B-201EDCA2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Doctype</a:t>
            </a:r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67012FF5-C298-B64E-922D-1FB7840AFFAE}"/>
              </a:ext>
            </a:extLst>
          </p:cNvPr>
          <p:cNvSpPr/>
          <p:nvPr/>
        </p:nvSpPr>
        <p:spPr>
          <a:xfrm>
            <a:off x="8487881" y="321566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370">
            <a:extLst>
              <a:ext uri="{FF2B5EF4-FFF2-40B4-BE49-F238E27FC236}">
                <a16:creationId xmlns:a16="http://schemas.microsoft.com/office/drawing/2014/main" id="{2EFED45B-C2B9-4D5E-9C1B-AFCC861E6D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330" y="1343379"/>
            <a:ext cx="6616800" cy="304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en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&lt;html&gt;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en" sz="1400" dirty="0">
                <a:solidFill>
                  <a:schemeClr val="tx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Page Title</a:t>
            </a:r>
            <a:r>
              <a:rPr lang="e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" sz="1400" dirty="0">
                <a:solidFill>
                  <a:schemeClr val="tx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 First Heading</a:t>
            </a:r>
            <a:r>
              <a:rPr lang="e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" sz="1400" dirty="0">
                <a:solidFill>
                  <a:schemeClr val="tx2">
                    <a:lumMod val="40000"/>
                    <a:lumOff val="60000"/>
                  </a:schemeClr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 first paragraph.</a:t>
            </a:r>
            <a:r>
              <a:rPr lang="e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25398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3B7C-CA13-EF47-BCFF-13125F16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A6D3C-6902-304E-B1C3-6F22ECEC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130" y="1235547"/>
            <a:ext cx="8290800" cy="3077704"/>
          </a:xfrm>
        </p:spPr>
        <p:txBody>
          <a:bodyPr/>
          <a:lstStyle/>
          <a:p>
            <a:r>
              <a:rPr lang="en-US" sz="1800" dirty="0"/>
              <a:t>Tells the browser more about the type of document</a:t>
            </a:r>
          </a:p>
          <a:p>
            <a:r>
              <a:rPr lang="en-US" sz="1800" dirty="0"/>
              <a:t>Many iterations in the past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XHTML 1.0 Strict?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 4.01 Transitional?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 4.01 Strict?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 5?</a:t>
            </a:r>
          </a:p>
          <a:p>
            <a:pPr>
              <a:buClrTx/>
            </a:pPr>
            <a:r>
              <a:rPr lang="en" sz="1800" dirty="0">
                <a:sym typeface="Tinos"/>
              </a:rPr>
              <a:t>Note that this one is not closed because it is not an element.</a:t>
            </a:r>
          </a:p>
          <a:p>
            <a:pPr>
              <a:buClrTx/>
            </a:pPr>
            <a:r>
              <a:rPr lang="en-US" sz="1800" dirty="0"/>
              <a:t>Not strictly required, but you should include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6E241-514C-6740-B387-63DFB7D0AB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 dirty="0"/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31861DE4-AA84-F14E-959B-D76D9AD90F27}"/>
              </a:ext>
            </a:extLst>
          </p:cNvPr>
          <p:cNvSpPr/>
          <p:nvPr/>
        </p:nvSpPr>
        <p:spPr>
          <a:xfrm>
            <a:off x="8487881" y="321566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81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70E134-85DB-CC4C-9C2B-201EDCA2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root element</a:t>
            </a:r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67012FF5-C298-B64E-922D-1FB7840AFFAE}"/>
              </a:ext>
            </a:extLst>
          </p:cNvPr>
          <p:cNvSpPr/>
          <p:nvPr/>
        </p:nvSpPr>
        <p:spPr>
          <a:xfrm>
            <a:off x="8487881" y="321566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370">
            <a:extLst>
              <a:ext uri="{FF2B5EF4-FFF2-40B4-BE49-F238E27FC236}">
                <a16:creationId xmlns:a16="http://schemas.microsoft.com/office/drawing/2014/main" id="{2EFED45B-C2B9-4D5E-9C1B-AFCC861E6D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330" y="1343379"/>
            <a:ext cx="6616800" cy="304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Page Title</a:t>
            </a: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 First Heading</a:t>
            </a: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 first paragraph.</a:t>
            </a: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3351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3B7C-CA13-EF47-BCFF-13125F16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root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A6D3C-6902-304E-B1C3-6F22ECEC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130" y="1235547"/>
            <a:ext cx="8290800" cy="3077704"/>
          </a:xfrm>
        </p:spPr>
        <p:txBody>
          <a:bodyPr/>
          <a:lstStyle/>
          <a:p>
            <a:r>
              <a:rPr lang="en-US" sz="1800" dirty="0"/>
              <a:t>Root element</a:t>
            </a:r>
          </a:p>
          <a:p>
            <a:r>
              <a:rPr lang="en-US" sz="1800" dirty="0"/>
              <a:t>It is the base of the entire document and thus the parent of all elements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ClrTx/>
            </a:pPr>
            <a:r>
              <a:rPr lang="en" sz="1800" dirty="0">
                <a:sym typeface="Tinos"/>
              </a:rPr>
              <a:t>First element to open and last to close in the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6E241-514C-6740-B387-63DFB7D0AB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 dirty="0"/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31861DE4-AA84-F14E-959B-D76D9AD90F27}"/>
              </a:ext>
            </a:extLst>
          </p:cNvPr>
          <p:cNvSpPr/>
          <p:nvPr/>
        </p:nvSpPr>
        <p:spPr>
          <a:xfrm>
            <a:off x="8487881" y="321566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32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969D-B617-D844-AABE-11FBE6AAC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CVs, UI, HTML,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54194-C096-414A-8488-F101E9324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are we going to be doing this year? </a:t>
            </a:r>
            <a:br>
              <a:rPr lang="en-US" dirty="0"/>
            </a:br>
            <a:r>
              <a:rPr lang="en-US" dirty="0"/>
              <a:t>A recap.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614E3-731D-8B4D-894F-A639FC8B8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74E66BDC-500F-3C43-BD3C-CB5181135D0B}"/>
              </a:ext>
            </a:extLst>
          </p:cNvPr>
          <p:cNvSpPr/>
          <p:nvPr/>
        </p:nvSpPr>
        <p:spPr>
          <a:xfrm>
            <a:off x="7047678" y="1646373"/>
            <a:ext cx="944745" cy="1133729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74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969D-B617-D844-AABE-11FBE6AAC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54194-C096-414A-8488-F101E932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42" y="3108819"/>
            <a:ext cx="3015821" cy="784800"/>
          </a:xfrm>
        </p:spPr>
        <p:txBody>
          <a:bodyPr/>
          <a:lstStyle/>
          <a:p>
            <a:r>
              <a:rPr lang="en-US" dirty="0"/>
              <a:t>Starting our html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614E3-731D-8B4D-894F-A639FC8B8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sp>
        <p:nvSpPr>
          <p:cNvPr id="7" name="Google Shape;393;p36">
            <a:extLst>
              <a:ext uri="{FF2B5EF4-FFF2-40B4-BE49-F238E27FC236}">
                <a16:creationId xmlns:a16="http://schemas.microsoft.com/office/drawing/2014/main" id="{321E7DE7-5F4A-4286-9133-651F1E252063}"/>
              </a:ext>
            </a:extLst>
          </p:cNvPr>
          <p:cNvSpPr/>
          <p:nvPr/>
        </p:nvSpPr>
        <p:spPr>
          <a:xfrm>
            <a:off x="6469764" y="1866878"/>
            <a:ext cx="1437194" cy="802128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472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190EDF-5C61-1543-8113-60CA71D1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Lets get started with our cv </a:t>
            </a:r>
            <a:r>
              <a:rPr lang="en-US" sz="2800" dirty="0" err="1"/>
              <a:t>contd</a:t>
            </a:r>
            <a:r>
              <a:rPr lang="en-US" sz="2800" dirty="0"/>
              <a:t>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FB0AD2-26EB-2045-AAAF-D0DEC4E63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Add the doctype:</a:t>
            </a:r>
          </a:p>
          <a:p>
            <a:pPr marL="76200" indent="0">
              <a:lnSpc>
                <a:spcPct val="200000"/>
              </a:lnSpc>
              <a:buNone/>
            </a:pP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dirty="0"/>
              <a:t>Create the root element: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800" dirty="0"/>
          </a:p>
        </p:txBody>
      </p:sp>
      <p:sp>
        <p:nvSpPr>
          <p:cNvPr id="5" name="Google Shape;372;p36">
            <a:extLst>
              <a:ext uri="{FF2B5EF4-FFF2-40B4-BE49-F238E27FC236}">
                <a16:creationId xmlns:a16="http://schemas.microsoft.com/office/drawing/2014/main" id="{6E70FFCD-027A-0B46-9DA2-F0DF0B29FB4C}"/>
              </a:ext>
            </a:extLst>
          </p:cNvPr>
          <p:cNvSpPr/>
          <p:nvPr/>
        </p:nvSpPr>
        <p:spPr>
          <a:xfrm>
            <a:off x="8413531" y="348358"/>
            <a:ext cx="440797" cy="44517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696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3B7C-CA13-EF47-BCFF-13125F16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for the meaty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6E241-514C-6740-B387-63DFB7D0AB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 dirty="0"/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31861DE4-AA84-F14E-959B-D76D9AD90F27}"/>
              </a:ext>
            </a:extLst>
          </p:cNvPr>
          <p:cNvSpPr/>
          <p:nvPr/>
        </p:nvSpPr>
        <p:spPr>
          <a:xfrm>
            <a:off x="8487881" y="321566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Shape 468" descr="Screen Shot 2017-06-30 at 1.43.19 PM.png">
            <a:extLst>
              <a:ext uri="{FF2B5EF4-FFF2-40B4-BE49-F238E27FC236}">
                <a16:creationId xmlns:a16="http://schemas.microsoft.com/office/drawing/2014/main" id="{088F971B-7FDF-492A-B8E7-13516794F002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130" y="1350824"/>
            <a:ext cx="6063775" cy="28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469">
            <a:extLst>
              <a:ext uri="{FF2B5EF4-FFF2-40B4-BE49-F238E27FC236}">
                <a16:creationId xmlns:a16="http://schemas.microsoft.com/office/drawing/2014/main" id="{E0291DD1-E260-4950-8EFC-03F6A37FC921}"/>
              </a:ext>
            </a:extLst>
          </p:cNvPr>
          <p:cNvSpPr txBox="1"/>
          <p:nvPr/>
        </p:nvSpPr>
        <p:spPr>
          <a:xfrm>
            <a:off x="404330" y="1331162"/>
            <a:ext cx="1209600" cy="2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 dirty="0">
                <a:solidFill>
                  <a:srgbClr val="660000"/>
                </a:solidFill>
              </a:rPr>
              <a:t>Root HTML element</a:t>
            </a:r>
          </a:p>
        </p:txBody>
      </p:sp>
      <p:cxnSp>
        <p:nvCxnSpPr>
          <p:cNvPr id="10" name="Shape 470">
            <a:extLst>
              <a:ext uri="{FF2B5EF4-FFF2-40B4-BE49-F238E27FC236}">
                <a16:creationId xmlns:a16="http://schemas.microsoft.com/office/drawing/2014/main" id="{1F1992C1-05E9-4F3E-803E-ADF7EE441352}"/>
              </a:ext>
            </a:extLst>
          </p:cNvPr>
          <p:cNvCxnSpPr>
            <a:stCxn id="9" idx="3"/>
          </p:cNvCxnSpPr>
          <p:nvPr/>
        </p:nvCxnSpPr>
        <p:spPr>
          <a:xfrm rot="10800000" flipH="1">
            <a:off x="1613930" y="1478462"/>
            <a:ext cx="583200" cy="600"/>
          </a:xfrm>
          <a:prstGeom prst="straightConnector1">
            <a:avLst/>
          </a:prstGeom>
          <a:noFill/>
          <a:ln w="9525" cap="flat" cmpd="sng">
            <a:solidFill>
              <a:srgbClr val="66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471">
            <a:extLst>
              <a:ext uri="{FF2B5EF4-FFF2-40B4-BE49-F238E27FC236}">
                <a16:creationId xmlns:a16="http://schemas.microsoft.com/office/drawing/2014/main" id="{BA6ECEC8-1246-49E5-8AB2-2C50A8B9D454}"/>
              </a:ext>
            </a:extLst>
          </p:cNvPr>
          <p:cNvSpPr txBox="1"/>
          <p:nvPr/>
        </p:nvSpPr>
        <p:spPr>
          <a:xfrm>
            <a:off x="404330" y="1839712"/>
            <a:ext cx="957300" cy="2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Head Section</a:t>
            </a:r>
          </a:p>
        </p:txBody>
      </p:sp>
      <p:cxnSp>
        <p:nvCxnSpPr>
          <p:cNvPr id="12" name="Shape 472">
            <a:extLst>
              <a:ext uri="{FF2B5EF4-FFF2-40B4-BE49-F238E27FC236}">
                <a16:creationId xmlns:a16="http://schemas.microsoft.com/office/drawing/2014/main" id="{567C8421-C07F-4DE9-B4ED-06F594CD881E}"/>
              </a:ext>
            </a:extLst>
          </p:cNvPr>
          <p:cNvCxnSpPr>
            <a:stCxn id="11" idx="3"/>
          </p:cNvCxnSpPr>
          <p:nvPr/>
        </p:nvCxnSpPr>
        <p:spPr>
          <a:xfrm>
            <a:off x="1361630" y="1987612"/>
            <a:ext cx="974700" cy="4200"/>
          </a:xfrm>
          <a:prstGeom prst="straightConnector1">
            <a:avLst/>
          </a:prstGeom>
          <a:noFill/>
          <a:ln w="9525" cap="flat" cmpd="sng">
            <a:solidFill>
              <a:srgbClr val="66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473">
            <a:extLst>
              <a:ext uri="{FF2B5EF4-FFF2-40B4-BE49-F238E27FC236}">
                <a16:creationId xmlns:a16="http://schemas.microsoft.com/office/drawing/2014/main" id="{04491569-3C0E-4EBE-916B-4856B2C1613C}"/>
              </a:ext>
            </a:extLst>
          </p:cNvPr>
          <p:cNvSpPr txBox="1"/>
          <p:nvPr/>
        </p:nvSpPr>
        <p:spPr>
          <a:xfrm>
            <a:off x="404330" y="2648262"/>
            <a:ext cx="957300" cy="2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660000"/>
                </a:solidFill>
              </a:rPr>
              <a:t>Body Section</a:t>
            </a:r>
          </a:p>
        </p:txBody>
      </p:sp>
      <p:cxnSp>
        <p:nvCxnSpPr>
          <p:cNvPr id="14" name="Shape 474">
            <a:extLst>
              <a:ext uri="{FF2B5EF4-FFF2-40B4-BE49-F238E27FC236}">
                <a16:creationId xmlns:a16="http://schemas.microsoft.com/office/drawing/2014/main" id="{A1CD31E0-5354-447C-95F3-5F9F60C9B337}"/>
              </a:ext>
            </a:extLst>
          </p:cNvPr>
          <p:cNvCxnSpPr/>
          <p:nvPr/>
        </p:nvCxnSpPr>
        <p:spPr>
          <a:xfrm>
            <a:off x="1361630" y="2794062"/>
            <a:ext cx="974700" cy="4200"/>
          </a:xfrm>
          <a:prstGeom prst="straightConnector1">
            <a:avLst/>
          </a:prstGeom>
          <a:noFill/>
          <a:ln w="9525" cap="flat" cmpd="sng">
            <a:solidFill>
              <a:srgbClr val="66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96941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70E134-85DB-CC4C-9C2B-201EDCA2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head element</a:t>
            </a:r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67012FF5-C298-B64E-922D-1FB7840AFFAE}"/>
              </a:ext>
            </a:extLst>
          </p:cNvPr>
          <p:cNvSpPr/>
          <p:nvPr/>
        </p:nvSpPr>
        <p:spPr>
          <a:xfrm>
            <a:off x="8487881" y="321566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370">
            <a:extLst>
              <a:ext uri="{FF2B5EF4-FFF2-40B4-BE49-F238E27FC236}">
                <a16:creationId xmlns:a16="http://schemas.microsoft.com/office/drawing/2014/main" id="{2EFED45B-C2B9-4D5E-9C1B-AFCC861E6D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330" y="1343379"/>
            <a:ext cx="6616800" cy="304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&lt;html&gt;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Page Title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 First Heading</a:t>
            </a: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 first paragraph.</a:t>
            </a: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64185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3B7C-CA13-EF47-BCFF-13125F16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A6D3C-6902-304E-B1C3-6F22ECEC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130" y="1235547"/>
            <a:ext cx="8290800" cy="3077704"/>
          </a:xfrm>
        </p:spPr>
        <p:txBody>
          <a:bodyPr/>
          <a:lstStyle/>
          <a:p>
            <a:r>
              <a:rPr lang="en-US" sz="1800" dirty="0"/>
              <a:t>Visible elements:</a:t>
            </a:r>
          </a:p>
          <a:p>
            <a:pPr lvl="1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&lt;title&gt; - It is this -&gt;</a:t>
            </a:r>
          </a:p>
          <a:p>
            <a:r>
              <a:rPr lang="en-US" sz="1800" dirty="0"/>
              <a:t>Invisible elements:</a:t>
            </a:r>
          </a:p>
          <a:p>
            <a:pPr lvl="1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&lt;style&gt; - To add CSS</a:t>
            </a:r>
          </a:p>
          <a:p>
            <a:pPr lvl="1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&lt;link&gt; - Link to another file</a:t>
            </a:r>
          </a:p>
          <a:p>
            <a:pPr lvl="1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&lt;script&gt; - To add JavaScript and jQuery</a:t>
            </a:r>
          </a:p>
          <a:p>
            <a:pPr lvl="1"/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&lt;meta&gt; - To add more information about the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6E241-514C-6740-B387-63DFB7D0AB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 dirty="0"/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31861DE4-AA84-F14E-959B-D76D9AD90F27}"/>
              </a:ext>
            </a:extLst>
          </p:cNvPr>
          <p:cNvSpPr/>
          <p:nvPr/>
        </p:nvSpPr>
        <p:spPr>
          <a:xfrm>
            <a:off x="8487881" y="321566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Shape 490">
            <a:extLst>
              <a:ext uri="{FF2B5EF4-FFF2-40B4-BE49-F238E27FC236}">
                <a16:creationId xmlns:a16="http://schemas.microsoft.com/office/drawing/2014/main" id="{6C4598F6-08B1-4763-A4AF-13AE89CB941C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3168" y="1658925"/>
            <a:ext cx="1591625" cy="32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86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3B7C-CA13-EF47-BCFF-13125F16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Meta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A6D3C-6902-304E-B1C3-6F22ECEC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130" y="1235547"/>
            <a:ext cx="8290800" cy="3077704"/>
          </a:xfrm>
        </p:spPr>
        <p:txBody>
          <a:bodyPr/>
          <a:lstStyle/>
          <a:p>
            <a:r>
              <a:rPr lang="en-US" sz="1800" dirty="0"/>
              <a:t>Defines the metadata(information) of an HTML page</a:t>
            </a:r>
          </a:p>
          <a:p>
            <a:r>
              <a:rPr lang="en-US" sz="1800" dirty="0"/>
              <a:t>Examples: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Description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Keywords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Author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Viewport</a:t>
            </a:r>
          </a:p>
          <a:p>
            <a:r>
              <a:rPr lang="en-US" sz="1800" dirty="0"/>
              <a:t>Used for SEO mainly</a:t>
            </a:r>
          </a:p>
          <a:p>
            <a:r>
              <a:rPr lang="en-US" sz="1800" dirty="0"/>
              <a:t>Viewport was introduced with HTML5 for responsive design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="viewport"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="width=device-width, initial-scale=1.0"&gt;</a:t>
            </a: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6E241-514C-6740-B387-63DFB7D0AB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 dirty="0"/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31861DE4-AA84-F14E-959B-D76D9AD90F27}"/>
              </a:ext>
            </a:extLst>
          </p:cNvPr>
          <p:cNvSpPr/>
          <p:nvPr/>
        </p:nvSpPr>
        <p:spPr>
          <a:xfrm>
            <a:off x="8487881" y="321566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3B7C-CA13-EF47-BCFF-13125F16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effect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6E241-514C-6740-B387-63DFB7D0AB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 dirty="0"/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31861DE4-AA84-F14E-959B-D76D9AD90F27}"/>
              </a:ext>
            </a:extLst>
          </p:cNvPr>
          <p:cNvSpPr/>
          <p:nvPr/>
        </p:nvSpPr>
        <p:spPr>
          <a:xfrm>
            <a:off x="8487881" y="321566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4BE9C1-155F-4060-8E46-1B0BA8C33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67" y="1235545"/>
            <a:ext cx="1905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183A6D-872D-4BB4-8EC5-98B083D9C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30" y="1235544"/>
            <a:ext cx="1905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286BBC-485B-4375-A859-62ADBF7D22AA}"/>
              </a:ext>
            </a:extLst>
          </p:cNvPr>
          <p:cNvSpPr txBox="1"/>
          <p:nvPr/>
        </p:nvSpPr>
        <p:spPr>
          <a:xfrm>
            <a:off x="1520994" y="4616919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Without viewport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50953-2459-49B0-B3AB-E4AD1E5AC8F5}"/>
              </a:ext>
            </a:extLst>
          </p:cNvPr>
          <p:cNvSpPr txBox="1"/>
          <p:nvPr/>
        </p:nvSpPr>
        <p:spPr>
          <a:xfrm>
            <a:off x="5660789" y="4616918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With viewport</a:t>
            </a:r>
          </a:p>
        </p:txBody>
      </p:sp>
    </p:spTree>
    <p:extLst>
      <p:ext uri="{BB962C8B-B14F-4D97-AF65-F5344CB8AC3E}">
        <p14:creationId xmlns:p14="http://schemas.microsoft.com/office/powerpoint/2010/main" val="1137283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3B7C-CA13-EF47-BCFF-13125F16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A6D3C-6902-304E-B1C3-6F22ECEC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130" y="1235547"/>
            <a:ext cx="8290800" cy="3077704"/>
          </a:xfrm>
        </p:spPr>
        <p:txBody>
          <a:bodyPr/>
          <a:lstStyle/>
          <a:p>
            <a:r>
              <a:rPr lang="en-US" sz="1800" dirty="0"/>
              <a:t>SEO = Search engine optimization</a:t>
            </a:r>
          </a:p>
          <a:p>
            <a:r>
              <a:rPr lang="en-US" sz="1800" dirty="0"/>
              <a:t>It is the practice of increasing the </a:t>
            </a:r>
            <a:r>
              <a:rPr lang="en-US" sz="1800" b="1" dirty="0"/>
              <a:t>quantity</a:t>
            </a:r>
            <a:r>
              <a:rPr lang="en-US" sz="1800" dirty="0"/>
              <a:t> and </a:t>
            </a:r>
            <a:r>
              <a:rPr lang="en-US" sz="1800" b="1" dirty="0"/>
              <a:t>quality</a:t>
            </a:r>
            <a:r>
              <a:rPr lang="en-US" sz="1800" dirty="0"/>
              <a:t> of traffic to your website through </a:t>
            </a:r>
            <a:r>
              <a:rPr lang="en-US" sz="1800" i="1" dirty="0"/>
              <a:t>organic search engine results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6E241-514C-6740-B387-63DFB7D0AB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 dirty="0"/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31861DE4-AA84-F14E-959B-D76D9AD90F27}"/>
              </a:ext>
            </a:extLst>
          </p:cNvPr>
          <p:cNvSpPr/>
          <p:nvPr/>
        </p:nvSpPr>
        <p:spPr>
          <a:xfrm>
            <a:off x="8487881" y="321566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What is SEO and How it Works? - White Links SEO">
            <a:extLst>
              <a:ext uri="{FF2B5EF4-FFF2-40B4-BE49-F238E27FC236}">
                <a16:creationId xmlns:a16="http://schemas.microsoft.com/office/drawing/2014/main" id="{8AF9190E-8B0C-46A8-ADAA-591C5881B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5" b="-18755"/>
          <a:stretch/>
        </p:blipFill>
        <p:spPr bwMode="auto">
          <a:xfrm>
            <a:off x="2064306" y="2647950"/>
            <a:ext cx="4848447" cy="27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64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969D-B617-D844-AABE-11FBE6AAC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54194-C096-414A-8488-F101E932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42" y="3108819"/>
            <a:ext cx="3015821" cy="784800"/>
          </a:xfrm>
        </p:spPr>
        <p:txBody>
          <a:bodyPr/>
          <a:lstStyle/>
          <a:p>
            <a:r>
              <a:rPr lang="en-US" dirty="0"/>
              <a:t>Lets set up our head tag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614E3-731D-8B4D-894F-A639FC8B8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sp>
        <p:nvSpPr>
          <p:cNvPr id="7" name="Google Shape;393;p36">
            <a:extLst>
              <a:ext uri="{FF2B5EF4-FFF2-40B4-BE49-F238E27FC236}">
                <a16:creationId xmlns:a16="http://schemas.microsoft.com/office/drawing/2014/main" id="{D1186F02-57B4-4CB2-8AB9-33E7D960CEA6}"/>
              </a:ext>
            </a:extLst>
          </p:cNvPr>
          <p:cNvSpPr/>
          <p:nvPr/>
        </p:nvSpPr>
        <p:spPr>
          <a:xfrm>
            <a:off x="6469764" y="1866878"/>
            <a:ext cx="1437194" cy="802128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383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190EDF-5C61-1543-8113-60CA71D1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Lets get started with our cv </a:t>
            </a:r>
            <a:r>
              <a:rPr lang="en-US" sz="2800" dirty="0" err="1"/>
              <a:t>contd</a:t>
            </a:r>
            <a:r>
              <a:rPr lang="en-US" sz="2800" dirty="0"/>
              <a:t>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FB0AD2-26EB-2045-AAAF-D0DEC4E63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Add the header element: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Page Title</a:t>
            </a: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5" name="Google Shape;372;p36">
            <a:extLst>
              <a:ext uri="{FF2B5EF4-FFF2-40B4-BE49-F238E27FC236}">
                <a16:creationId xmlns:a16="http://schemas.microsoft.com/office/drawing/2014/main" id="{6E70FFCD-027A-0B46-9DA2-F0DF0B29FB4C}"/>
              </a:ext>
            </a:extLst>
          </p:cNvPr>
          <p:cNvSpPr/>
          <p:nvPr/>
        </p:nvSpPr>
        <p:spPr>
          <a:xfrm>
            <a:off x="8413531" y="348358"/>
            <a:ext cx="440797" cy="44517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21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1544-A1F0-094C-9752-BE2CC133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CV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85B9A-B027-1D4B-B30C-582F4B5CDE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5" name="Google Shape;397;p36">
            <a:extLst>
              <a:ext uri="{FF2B5EF4-FFF2-40B4-BE49-F238E27FC236}">
                <a16:creationId xmlns:a16="http://schemas.microsoft.com/office/drawing/2014/main" id="{176E5B91-03E2-D241-A850-862F76E15D00}"/>
              </a:ext>
            </a:extLst>
          </p:cNvPr>
          <p:cNvSpPr/>
          <p:nvPr/>
        </p:nvSpPr>
        <p:spPr>
          <a:xfrm>
            <a:off x="7915561" y="399600"/>
            <a:ext cx="824109" cy="66661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3C12E22-CA8F-4125-9F74-A63BA36F2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33" y="1066216"/>
            <a:ext cx="5742239" cy="39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36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70E134-85DB-CC4C-9C2B-201EDCA2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body</a:t>
            </a:r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67012FF5-C298-B64E-922D-1FB7840AFFAE}"/>
              </a:ext>
            </a:extLst>
          </p:cNvPr>
          <p:cNvSpPr/>
          <p:nvPr/>
        </p:nvSpPr>
        <p:spPr>
          <a:xfrm>
            <a:off x="8487881" y="321566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370">
            <a:extLst>
              <a:ext uri="{FF2B5EF4-FFF2-40B4-BE49-F238E27FC236}">
                <a16:creationId xmlns:a16="http://schemas.microsoft.com/office/drawing/2014/main" id="{2EFED45B-C2B9-4D5E-9C1B-AFCC861E6D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330" y="1343379"/>
            <a:ext cx="6616800" cy="304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&lt;html&gt;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Page Title</a:t>
            </a: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 First Heading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 first paragraph.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en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47593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3B7C-CA13-EF47-BCFF-13125F16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A6D3C-6902-304E-B1C3-6F22ECEC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130" y="1235547"/>
            <a:ext cx="8290800" cy="3077704"/>
          </a:xfrm>
        </p:spPr>
        <p:txBody>
          <a:bodyPr/>
          <a:lstStyle/>
          <a:p>
            <a:r>
              <a:rPr lang="en-US" sz="1800" dirty="0"/>
              <a:t>This is where the content is placed in </a:t>
            </a:r>
            <a:r>
              <a:rPr lang="en-US" sz="1800" b="1" dirty="0"/>
              <a:t>tags</a:t>
            </a:r>
          </a:p>
          <a:p>
            <a:r>
              <a:rPr lang="en-US" sz="1800" dirty="0"/>
              <a:t>Various tags are available to use for display of content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6E241-514C-6740-B387-63DFB7D0AB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 dirty="0"/>
          </a:p>
        </p:txBody>
      </p:sp>
      <p:sp>
        <p:nvSpPr>
          <p:cNvPr id="5" name="Google Shape;389;p36">
            <a:extLst>
              <a:ext uri="{FF2B5EF4-FFF2-40B4-BE49-F238E27FC236}">
                <a16:creationId xmlns:a16="http://schemas.microsoft.com/office/drawing/2014/main" id="{31861DE4-AA84-F14E-959B-D76D9AD90F27}"/>
              </a:ext>
            </a:extLst>
          </p:cNvPr>
          <p:cNvSpPr/>
          <p:nvPr/>
        </p:nvSpPr>
        <p:spPr>
          <a:xfrm>
            <a:off x="8487881" y="321566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Shape 529">
            <a:extLst>
              <a:ext uri="{FF2B5EF4-FFF2-40B4-BE49-F238E27FC236}">
                <a16:creationId xmlns:a16="http://schemas.microsoft.com/office/drawing/2014/main" id="{EE9E517E-1F75-4196-BCCA-656BF9502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086593"/>
              </p:ext>
            </p:extLst>
          </p:nvPr>
        </p:nvGraphicFramePr>
        <p:xfrm>
          <a:off x="920285" y="2048392"/>
          <a:ext cx="6922300" cy="2885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6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5075">
                <a:tc>
                  <a:txBody>
                    <a:bodyPr/>
                    <a:lstStyle/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rgbClr val="25212A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Common text formatting elements: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&lt;h1&gt;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Header 1</a:t>
                      </a:r>
                      <a:r>
                        <a:rPr lang="en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&lt;/h1&gt;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&lt;h2&gt;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Header 2</a:t>
                      </a:r>
                      <a:r>
                        <a:rPr lang="en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&lt;/h2&gt;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&lt;h3&gt;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Header 3</a:t>
                      </a:r>
                      <a:r>
                        <a:rPr lang="en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&lt;/h3&gt;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&lt;h4&gt;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Header 4</a:t>
                      </a:r>
                      <a:r>
                        <a:rPr lang="en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&lt;/h4&gt;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&lt;h5&gt;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Header 5</a:t>
                      </a:r>
                      <a:r>
                        <a:rPr lang="en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&lt;/h5&gt;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&lt;h6&gt;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Header 6</a:t>
                      </a:r>
                      <a:r>
                        <a:rPr lang="en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&lt;/h6&gt;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endParaRPr b="1" dirty="0">
                        <a:solidFill>
                          <a:srgbClr val="660000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&lt;p&gt; 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Paragraph </a:t>
                      </a:r>
                      <a:r>
                        <a:rPr lang="en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&lt;/p&gt;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600" b="1" dirty="0">
                          <a:solidFill>
                            <a:srgbClr val="25212A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More common text formatting elements: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600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</a:t>
                      </a:r>
                      <a:r>
                        <a:rPr lang="en" sz="1600" b="1" dirty="0" err="1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i</a:t>
                      </a:r>
                      <a:r>
                        <a:rPr lang="en" sz="1600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&gt;</a:t>
                      </a:r>
                      <a:r>
                        <a:rPr lang="en" sz="1600" i="1" dirty="0">
                          <a:solidFill>
                            <a:srgbClr val="25212A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italics</a:t>
                      </a:r>
                      <a:r>
                        <a:rPr lang="en" sz="1600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&lt;/</a:t>
                      </a:r>
                      <a:r>
                        <a:rPr lang="en" sz="1600" b="1" dirty="0" err="1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i</a:t>
                      </a:r>
                      <a:r>
                        <a:rPr lang="en" sz="1600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&gt;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600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</a:t>
                      </a:r>
                      <a:r>
                        <a:rPr lang="en" sz="1600" b="1" strike="sngStrike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s&gt;</a:t>
                      </a:r>
                      <a:r>
                        <a:rPr lang="en" sz="1600" strike="sngStrike" dirty="0">
                          <a:solidFill>
                            <a:srgbClr val="25212A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strikethrough</a:t>
                      </a:r>
                      <a:r>
                        <a:rPr lang="en" sz="1600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&lt;/s&gt;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600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&lt;b&gt;</a:t>
                      </a:r>
                      <a:r>
                        <a:rPr lang="en" sz="1600" b="1" dirty="0">
                          <a:latin typeface="Tinos"/>
                          <a:ea typeface="Tinos"/>
                          <a:cs typeface="Tinos"/>
                          <a:sym typeface="Tinos"/>
                        </a:rPr>
                        <a:t>bold</a:t>
                      </a:r>
                      <a:r>
                        <a:rPr lang="en" sz="1600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&lt;/b&gt;</a:t>
                      </a:r>
                      <a:r>
                        <a:rPr lang="en" sz="800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or</a:t>
                      </a:r>
                      <a:r>
                        <a:rPr lang="en" sz="1600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&lt;strong&gt;</a:t>
                      </a:r>
                      <a:r>
                        <a:rPr lang="en" sz="1600" b="1" dirty="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bold</a:t>
                      </a:r>
                      <a:r>
                        <a:rPr lang="en" sz="1600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&lt;/strong&gt;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600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&lt;u&gt;</a:t>
                      </a:r>
                      <a:r>
                        <a:rPr lang="en" sz="1600" u="sng" dirty="0">
                          <a:solidFill>
                            <a:srgbClr val="25212A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underlined text</a:t>
                      </a:r>
                      <a:r>
                        <a:rPr lang="en" sz="1600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&lt;/u&gt;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600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&lt;sup&gt;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superscript</a:t>
                      </a:r>
                      <a:r>
                        <a:rPr lang="en" sz="1600" b="1" dirty="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 </a:t>
                      </a:r>
                      <a:r>
                        <a:rPr lang="en" sz="1600" b="1" baseline="30000" dirty="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look!</a:t>
                      </a:r>
                      <a:r>
                        <a:rPr lang="en" sz="1600" b="1" dirty="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 </a:t>
                      </a:r>
                      <a:r>
                        <a:rPr lang="en" sz="1600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&lt;/sup&gt;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None/>
                      </a:pPr>
                      <a:r>
                        <a:rPr lang="en" sz="1600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&lt;sub&gt;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subscript</a:t>
                      </a:r>
                      <a:r>
                        <a:rPr lang="en" sz="1600" b="1" dirty="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 </a:t>
                      </a:r>
                      <a:r>
                        <a:rPr lang="en" sz="1600" b="1" baseline="-25000" dirty="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look!</a:t>
                      </a:r>
                      <a:r>
                        <a:rPr lang="en" sz="1600" b="1" dirty="0">
                          <a:solidFill>
                            <a:srgbClr val="660000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&lt;/sub&gt;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2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969D-B617-D844-AABE-11FBE6AAC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Activity time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54194-C096-414A-8488-F101E9324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Lets add our body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614E3-731D-8B4D-894F-A639FC8B8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  <p:sp>
        <p:nvSpPr>
          <p:cNvPr id="6" name="Google Shape;393;p36">
            <a:extLst>
              <a:ext uri="{FF2B5EF4-FFF2-40B4-BE49-F238E27FC236}">
                <a16:creationId xmlns:a16="http://schemas.microsoft.com/office/drawing/2014/main" id="{50C7EB8B-C1B9-E840-9563-CD32B43CC39A}"/>
              </a:ext>
            </a:extLst>
          </p:cNvPr>
          <p:cNvSpPr/>
          <p:nvPr/>
        </p:nvSpPr>
        <p:spPr>
          <a:xfrm>
            <a:off x="6469764" y="1866878"/>
            <a:ext cx="1437194" cy="802128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857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190EDF-5C61-1543-8113-60CA71D1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Lets get started with our cv </a:t>
            </a:r>
            <a:r>
              <a:rPr lang="en-US" sz="2800" dirty="0" err="1"/>
              <a:t>contd</a:t>
            </a:r>
            <a:r>
              <a:rPr lang="en-US" sz="2800" dirty="0"/>
              <a:t>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FB0AD2-26EB-2045-AAAF-D0DEC4E63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Add the body element: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9144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 First Heading</a:t>
            </a: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en" sz="2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5" name="Google Shape;372;p36">
            <a:extLst>
              <a:ext uri="{FF2B5EF4-FFF2-40B4-BE49-F238E27FC236}">
                <a16:creationId xmlns:a16="http://schemas.microsoft.com/office/drawing/2014/main" id="{6E70FFCD-027A-0B46-9DA2-F0DF0B29FB4C}"/>
              </a:ext>
            </a:extLst>
          </p:cNvPr>
          <p:cNvSpPr/>
          <p:nvPr/>
        </p:nvSpPr>
        <p:spPr>
          <a:xfrm>
            <a:off x="8413531" y="348358"/>
            <a:ext cx="440797" cy="44517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116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190EDF-5C61-1543-8113-60CA71D1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Lets get started with our cv </a:t>
            </a:r>
            <a:r>
              <a:rPr lang="en-US" sz="2800" dirty="0" err="1"/>
              <a:t>contd</a:t>
            </a:r>
            <a:r>
              <a:rPr lang="en-US" sz="2800" dirty="0"/>
              <a:t>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FB0AD2-26EB-2045-AAAF-D0DEC4E63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ZA" dirty="0"/>
              <a:t>Save the document</a:t>
            </a:r>
          </a:p>
          <a:p>
            <a:pPr>
              <a:lnSpc>
                <a:spcPct val="200000"/>
              </a:lnSpc>
            </a:pPr>
            <a:r>
              <a:rPr lang="en-ZA" dirty="0">
                <a:sym typeface="Consolas"/>
              </a:rPr>
              <a:t>Double click to open it in your browser</a:t>
            </a:r>
          </a:p>
          <a:p>
            <a:pPr>
              <a:lnSpc>
                <a:spcPct val="200000"/>
              </a:lnSpc>
            </a:pPr>
            <a:r>
              <a:rPr lang="en-ZA" dirty="0">
                <a:sym typeface="Consolas"/>
              </a:rPr>
              <a:t>What do you see?</a:t>
            </a:r>
            <a:endParaRPr lang="en" dirty="0">
              <a:sym typeface="Consolas"/>
            </a:endParaRPr>
          </a:p>
        </p:txBody>
      </p:sp>
      <p:sp>
        <p:nvSpPr>
          <p:cNvPr id="5" name="Google Shape;372;p36">
            <a:extLst>
              <a:ext uri="{FF2B5EF4-FFF2-40B4-BE49-F238E27FC236}">
                <a16:creationId xmlns:a16="http://schemas.microsoft.com/office/drawing/2014/main" id="{6E70FFCD-027A-0B46-9DA2-F0DF0B29FB4C}"/>
              </a:ext>
            </a:extLst>
          </p:cNvPr>
          <p:cNvSpPr/>
          <p:nvPr/>
        </p:nvSpPr>
        <p:spPr>
          <a:xfrm>
            <a:off x="8413531" y="348358"/>
            <a:ext cx="440797" cy="44517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025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190EDF-5C61-1543-8113-60CA71D1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FB0AD2-26EB-2045-AAAF-D0DEC4E63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dirty="0"/>
              <a:t>We need a doctype declaration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dirty="0"/>
              <a:t>We need the root HTML element</a:t>
            </a:r>
          </a:p>
          <a:p>
            <a:pPr marL="457200" indent="-457200">
              <a:buFont typeface="Wingdings" charset="2"/>
              <a:buChar char="ü"/>
            </a:pPr>
            <a:r>
              <a:rPr lang="en-US" dirty="0"/>
              <a:t>We need a head section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dirty="0"/>
              <a:t>We need a body section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dirty="0"/>
              <a:t>We can put things in the body section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dirty="0"/>
              <a:t>Always remember to open and close in order</a:t>
            </a:r>
          </a:p>
        </p:txBody>
      </p:sp>
      <p:sp>
        <p:nvSpPr>
          <p:cNvPr id="5" name="Google Shape;372;p36">
            <a:extLst>
              <a:ext uri="{FF2B5EF4-FFF2-40B4-BE49-F238E27FC236}">
                <a16:creationId xmlns:a16="http://schemas.microsoft.com/office/drawing/2014/main" id="{6E70FFCD-027A-0B46-9DA2-F0DF0B29FB4C}"/>
              </a:ext>
            </a:extLst>
          </p:cNvPr>
          <p:cNvSpPr/>
          <p:nvPr/>
        </p:nvSpPr>
        <p:spPr>
          <a:xfrm>
            <a:off x="8413531" y="348358"/>
            <a:ext cx="440797" cy="44517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82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969D-B617-D844-AABE-11FBE6AAC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</a:t>
            </a:r>
            <a:br>
              <a:rPr lang="en-US" dirty="0"/>
            </a:br>
            <a:r>
              <a:rPr lang="en-US" sz="3200" dirty="0"/>
              <a:t>What’s gone wrong?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54194-C096-414A-8488-F101E932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42" y="3108819"/>
            <a:ext cx="3015821" cy="784800"/>
          </a:xfrm>
        </p:spPr>
        <p:txBody>
          <a:bodyPr/>
          <a:lstStyle/>
          <a:p>
            <a:r>
              <a:rPr lang="en-US" dirty="0"/>
              <a:t>How do we see what’s going 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614E3-731D-8B4D-894F-A639FC8B8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/>
          </a:p>
        </p:txBody>
      </p:sp>
      <p:sp>
        <p:nvSpPr>
          <p:cNvPr id="6" name="Google Shape;414;p36">
            <a:extLst>
              <a:ext uri="{FF2B5EF4-FFF2-40B4-BE49-F238E27FC236}">
                <a16:creationId xmlns:a16="http://schemas.microsoft.com/office/drawing/2014/main" id="{1B77C35B-2249-5546-83F4-283DD936E185}"/>
              </a:ext>
            </a:extLst>
          </p:cNvPr>
          <p:cNvSpPr/>
          <p:nvPr/>
        </p:nvSpPr>
        <p:spPr>
          <a:xfrm>
            <a:off x="6847001" y="1650020"/>
            <a:ext cx="1211531" cy="1053170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451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8780-1D1A-5349-BACF-90276BB9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1363-60AA-B346-A06B-3109392A5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Most browsers come with some form of “Dev tools”</a:t>
            </a:r>
          </a:p>
          <a:p>
            <a:r>
              <a:rPr lang="en-ZA" sz="2000" dirty="0">
                <a:solidFill>
                  <a:schemeClr val="tx1"/>
                </a:solidFill>
              </a:rPr>
              <a:t>Press F12 to find it (or navigate to it)</a:t>
            </a:r>
          </a:p>
          <a:p>
            <a:r>
              <a:rPr lang="en-ZA" dirty="0"/>
              <a:t>Shows the code behind and allows you to test changes live</a:t>
            </a:r>
          </a:p>
          <a:p>
            <a:r>
              <a:rPr lang="en-ZA" dirty="0"/>
              <a:t>Let’s have a look…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D5956-A83A-814B-8868-4576B83C44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47</a:t>
            </a:fld>
            <a:endParaRPr lang="en"/>
          </a:p>
        </p:txBody>
      </p:sp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99D4BD38-987D-E54D-A9B3-8DEF8FE55B3A}"/>
              </a:ext>
            </a:extLst>
          </p:cNvPr>
          <p:cNvSpPr/>
          <p:nvPr/>
        </p:nvSpPr>
        <p:spPr>
          <a:xfrm>
            <a:off x="8278145" y="379501"/>
            <a:ext cx="475561" cy="413400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06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969D-B617-D844-AABE-11FBE6AAC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 </a:t>
            </a:r>
            <a:br>
              <a:rPr lang="en-US" dirty="0"/>
            </a:br>
            <a:r>
              <a:rPr lang="en-US" dirty="0"/>
              <a:t>Back to our CV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54194-C096-414A-8488-F101E9324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do we even begin to create our CV?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614E3-731D-8B4D-894F-A639FC8B8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48</a:t>
            </a:fld>
            <a:endParaRPr lang="en"/>
          </a:p>
        </p:txBody>
      </p:sp>
      <p:sp>
        <p:nvSpPr>
          <p:cNvPr id="5" name="Google Shape;421;p36">
            <a:extLst>
              <a:ext uri="{FF2B5EF4-FFF2-40B4-BE49-F238E27FC236}">
                <a16:creationId xmlns:a16="http://schemas.microsoft.com/office/drawing/2014/main" id="{B43078B5-6F6E-9D4D-AC63-12014230ECB3}"/>
              </a:ext>
            </a:extLst>
          </p:cNvPr>
          <p:cNvSpPr/>
          <p:nvPr/>
        </p:nvSpPr>
        <p:spPr>
          <a:xfrm>
            <a:off x="6751178" y="1563739"/>
            <a:ext cx="1196411" cy="1259665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341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1544-A1F0-094C-9752-BE2CC133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CV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85B9A-B027-1D4B-B30C-582F4B5CDE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49</a:t>
            </a:fld>
            <a:endParaRPr lang="en"/>
          </a:p>
        </p:txBody>
      </p:sp>
      <p:sp>
        <p:nvSpPr>
          <p:cNvPr id="5" name="Google Shape;397;p36">
            <a:extLst>
              <a:ext uri="{FF2B5EF4-FFF2-40B4-BE49-F238E27FC236}">
                <a16:creationId xmlns:a16="http://schemas.microsoft.com/office/drawing/2014/main" id="{176E5B91-03E2-D241-A850-862F76E15D00}"/>
              </a:ext>
            </a:extLst>
          </p:cNvPr>
          <p:cNvSpPr/>
          <p:nvPr/>
        </p:nvSpPr>
        <p:spPr>
          <a:xfrm>
            <a:off x="7915561" y="399600"/>
            <a:ext cx="824109" cy="66661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3C12E22-CA8F-4125-9F74-A63BA36F2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33" y="1066216"/>
            <a:ext cx="5742239" cy="39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1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4BC8-405C-43BF-8013-D2E8F050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2800" dirty="0"/>
              <a:t>Lets start with the bones first!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2F384-AB77-44E5-9033-C312EA39E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4098" name="Picture 2" descr="🇲🇽 25+ Best Memes About Css Html | Css Html Memes">
            <a:extLst>
              <a:ext uri="{FF2B5EF4-FFF2-40B4-BE49-F238E27FC236}">
                <a16:creationId xmlns:a16="http://schemas.microsoft.com/office/drawing/2014/main" id="{21656543-81A7-4B85-B9C5-B0B607730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16681"/>
            <a:ext cx="47625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938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1544-A1F0-094C-9752-BE2CC133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it 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85B9A-B027-1D4B-B30C-582F4B5CDE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50</a:t>
            </a:fld>
            <a:endParaRPr lang="en"/>
          </a:p>
        </p:txBody>
      </p:sp>
      <p:sp>
        <p:nvSpPr>
          <p:cNvPr id="5" name="Google Shape;397;p36">
            <a:extLst>
              <a:ext uri="{FF2B5EF4-FFF2-40B4-BE49-F238E27FC236}">
                <a16:creationId xmlns:a16="http://schemas.microsoft.com/office/drawing/2014/main" id="{176E5B91-03E2-D241-A850-862F76E15D00}"/>
              </a:ext>
            </a:extLst>
          </p:cNvPr>
          <p:cNvSpPr/>
          <p:nvPr/>
        </p:nvSpPr>
        <p:spPr>
          <a:xfrm>
            <a:off x="7915561" y="399600"/>
            <a:ext cx="824109" cy="66661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3C12E22-CA8F-4125-9F74-A63BA36F2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34" y="1066216"/>
            <a:ext cx="5742238" cy="392386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87AA5C-FC3E-439A-9D12-62FFC42B6877}"/>
              </a:ext>
            </a:extLst>
          </p:cNvPr>
          <p:cNvSpPr/>
          <p:nvPr/>
        </p:nvSpPr>
        <p:spPr>
          <a:xfrm>
            <a:off x="1633928" y="1066216"/>
            <a:ext cx="6030279" cy="560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C17BB6-614E-4E7E-B71C-FA196B21DE23}"/>
              </a:ext>
            </a:extLst>
          </p:cNvPr>
          <p:cNvSpPr/>
          <p:nvPr/>
        </p:nvSpPr>
        <p:spPr>
          <a:xfrm>
            <a:off x="1633928" y="1748729"/>
            <a:ext cx="6030279" cy="20619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890A26-F152-4F08-B0B0-9506E6B23B2D}"/>
              </a:ext>
            </a:extLst>
          </p:cNvPr>
          <p:cNvSpPr/>
          <p:nvPr/>
        </p:nvSpPr>
        <p:spPr>
          <a:xfrm>
            <a:off x="1633926" y="3874957"/>
            <a:ext cx="6030277" cy="11151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E846F-2EE1-4796-A0A0-FDD73DF9D42C}"/>
              </a:ext>
            </a:extLst>
          </p:cNvPr>
          <p:cNvSpPr txBox="1"/>
          <p:nvPr/>
        </p:nvSpPr>
        <p:spPr>
          <a:xfrm>
            <a:off x="314715" y="117409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Header 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12054-B6CF-46C6-B424-87133A627ED4}"/>
              </a:ext>
            </a:extLst>
          </p:cNvPr>
          <p:cNvSpPr txBox="1"/>
          <p:nvPr/>
        </p:nvSpPr>
        <p:spPr>
          <a:xfrm>
            <a:off x="314715" y="2572687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Body section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833CF-DCF5-4EE8-92C8-AB1BBB0B776B}"/>
              </a:ext>
            </a:extLst>
          </p:cNvPr>
          <p:cNvSpPr txBox="1"/>
          <p:nvPr/>
        </p:nvSpPr>
        <p:spPr>
          <a:xfrm>
            <a:off x="314715" y="4278629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Footer area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AE60E7-6BE3-4A01-86F3-8C38B6213ECF}"/>
              </a:ext>
            </a:extLst>
          </p:cNvPr>
          <p:cNvSpPr/>
          <p:nvPr/>
        </p:nvSpPr>
        <p:spPr>
          <a:xfrm>
            <a:off x="2885607" y="1151607"/>
            <a:ext cx="1019331" cy="41565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AFB744-735A-4528-B25A-2F3009F3977D}"/>
              </a:ext>
            </a:extLst>
          </p:cNvPr>
          <p:cNvSpPr/>
          <p:nvPr/>
        </p:nvSpPr>
        <p:spPr>
          <a:xfrm>
            <a:off x="4513046" y="1349115"/>
            <a:ext cx="1910239" cy="24063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749FFC-BB7F-4F41-B80A-706A5977F41F}"/>
              </a:ext>
            </a:extLst>
          </p:cNvPr>
          <p:cNvSpPr/>
          <p:nvPr/>
        </p:nvSpPr>
        <p:spPr>
          <a:xfrm>
            <a:off x="2198558" y="1785418"/>
            <a:ext cx="2314488" cy="195300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F39CDA-4C7D-4CE8-B68C-1825C529A35E}"/>
              </a:ext>
            </a:extLst>
          </p:cNvPr>
          <p:cNvSpPr/>
          <p:nvPr/>
        </p:nvSpPr>
        <p:spPr>
          <a:xfrm>
            <a:off x="4572000" y="1807902"/>
            <a:ext cx="2314488" cy="193052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2F668B-D871-4CC3-A26C-DE8FE2AD619C}"/>
              </a:ext>
            </a:extLst>
          </p:cNvPr>
          <p:cNvSpPr/>
          <p:nvPr/>
        </p:nvSpPr>
        <p:spPr>
          <a:xfrm>
            <a:off x="2885606" y="3974768"/>
            <a:ext cx="3537679" cy="36454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41228B-022C-463D-8C78-810147688E8B}"/>
              </a:ext>
            </a:extLst>
          </p:cNvPr>
          <p:cNvCxnSpPr/>
          <p:nvPr/>
        </p:nvCxnSpPr>
        <p:spPr>
          <a:xfrm>
            <a:off x="4521548" y="534503"/>
            <a:ext cx="0" cy="4691921"/>
          </a:xfrm>
          <a:prstGeom prst="line">
            <a:avLst/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6FECF4-7733-440E-9AE0-0BFDA604451A}"/>
              </a:ext>
            </a:extLst>
          </p:cNvPr>
          <p:cNvSpPr txBox="1"/>
          <p:nvPr/>
        </p:nvSpPr>
        <p:spPr>
          <a:xfrm>
            <a:off x="3668813" y="919042"/>
            <a:ext cx="970137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ZA" b="1" dirty="0">
                <a:solidFill>
                  <a:srgbClr val="00B0F0"/>
                </a:solidFill>
              </a:rPr>
              <a:t>Branding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B3064-AC1C-4EA0-AC4E-865B5BF22BEC}"/>
              </a:ext>
            </a:extLst>
          </p:cNvPr>
          <p:cNvSpPr txBox="1"/>
          <p:nvPr/>
        </p:nvSpPr>
        <p:spPr>
          <a:xfrm>
            <a:off x="6329947" y="1134079"/>
            <a:ext cx="65114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ZA" b="1" dirty="0">
                <a:solidFill>
                  <a:srgbClr val="00B0F0"/>
                </a:solidFill>
              </a:rPr>
              <a:t>Menu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4A435-1313-4A3F-BBD5-71FF04867A4D}"/>
              </a:ext>
            </a:extLst>
          </p:cNvPr>
          <p:cNvSpPr txBox="1"/>
          <p:nvPr/>
        </p:nvSpPr>
        <p:spPr>
          <a:xfrm>
            <a:off x="3858148" y="1685606"/>
            <a:ext cx="1824538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ZA" b="1" dirty="0">
                <a:solidFill>
                  <a:srgbClr val="00B0F0"/>
                </a:solidFill>
              </a:rPr>
              <a:t>2 column container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598A55-8F6E-4991-843D-F793F9A7469E}"/>
              </a:ext>
            </a:extLst>
          </p:cNvPr>
          <p:cNvSpPr txBox="1"/>
          <p:nvPr/>
        </p:nvSpPr>
        <p:spPr>
          <a:xfrm>
            <a:off x="3468864" y="4403581"/>
            <a:ext cx="2650084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ZA" b="1" dirty="0" err="1">
                <a:solidFill>
                  <a:srgbClr val="00B0F0"/>
                </a:solidFill>
              </a:rPr>
              <a:t>Centered</a:t>
            </a:r>
            <a:r>
              <a:rPr lang="en-ZA" b="1" dirty="0">
                <a:solidFill>
                  <a:srgbClr val="00B0F0"/>
                </a:solidFill>
              </a:rPr>
              <a:t> 3 column container</a:t>
            </a:r>
          </a:p>
        </p:txBody>
      </p:sp>
    </p:spTree>
    <p:extLst>
      <p:ext uri="{BB962C8B-B14F-4D97-AF65-F5344CB8AC3E}">
        <p14:creationId xmlns:p14="http://schemas.microsoft.com/office/powerpoint/2010/main" val="243561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6" grpId="0"/>
      <p:bldP spid="11" grpId="0"/>
      <p:bldP spid="12" grpId="0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969D-B617-D844-AABE-11FBE6AAC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 </a:t>
            </a:r>
            <a:br>
              <a:rPr lang="en-US" dirty="0"/>
            </a:br>
            <a:r>
              <a:rPr lang="en-US" dirty="0"/>
              <a:t>Useful 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54194-C096-414A-8488-F101E9324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Help! I need more!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614E3-731D-8B4D-894F-A639FC8B8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51</a:t>
            </a:fld>
            <a:endParaRPr lang="en"/>
          </a:p>
        </p:txBody>
      </p:sp>
      <p:sp>
        <p:nvSpPr>
          <p:cNvPr id="5" name="Google Shape;421;p36">
            <a:extLst>
              <a:ext uri="{FF2B5EF4-FFF2-40B4-BE49-F238E27FC236}">
                <a16:creationId xmlns:a16="http://schemas.microsoft.com/office/drawing/2014/main" id="{B43078B5-6F6E-9D4D-AC63-12014230ECB3}"/>
              </a:ext>
            </a:extLst>
          </p:cNvPr>
          <p:cNvSpPr/>
          <p:nvPr/>
        </p:nvSpPr>
        <p:spPr>
          <a:xfrm>
            <a:off x="6751178" y="1563739"/>
            <a:ext cx="1196411" cy="1259665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328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8780-1D1A-5349-BACF-90276BB9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1363-60AA-B346-A06B-3109392A5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HTML cheat sheet: </a:t>
            </a:r>
            <a:r>
              <a:rPr lang="en-ZA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https://htmlcheatsheet.com/</a:t>
            </a:r>
            <a:r>
              <a:rPr lang="en-ZA" dirty="0">
                <a:solidFill>
                  <a:srgbClr val="00B0F0"/>
                </a:solidFill>
              </a:rPr>
              <a:t> </a:t>
            </a:r>
          </a:p>
          <a:p>
            <a:r>
              <a:rPr lang="en-ZA" dirty="0"/>
              <a:t>Sublime download: </a:t>
            </a:r>
            <a:r>
              <a:rPr lang="en-ZA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https://www.sublimetext.com/3</a:t>
            </a:r>
            <a:r>
              <a:rPr lang="en-ZA" dirty="0">
                <a:solidFill>
                  <a:srgbClr val="00B0F0"/>
                </a:solidFill>
              </a:rPr>
              <a:t> </a:t>
            </a:r>
          </a:p>
          <a:p>
            <a:r>
              <a:rPr lang="en-ZA" dirty="0"/>
              <a:t>W3Schools tutorials: </a:t>
            </a:r>
            <a:r>
              <a:rPr lang="en-ZA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https://www.w3schools.com/html/default.asp</a:t>
            </a:r>
            <a:endParaRPr lang="en-ZA" dirty="0">
              <a:solidFill>
                <a:srgbClr val="00B0F0"/>
              </a:solidFill>
            </a:endParaRPr>
          </a:p>
          <a:p>
            <a:r>
              <a:rPr lang="en-ZA" dirty="0"/>
              <a:t>Games that teach you HTML: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ZA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Here’s a list of 10</a:t>
            </a:r>
            <a:endParaRPr lang="en-ZA" dirty="0">
              <a:solidFill>
                <a:srgbClr val="00B0F0"/>
              </a:solidFill>
            </a:endParaRP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ZA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CodePip</a:t>
            </a:r>
            <a:r>
              <a:rPr lang="en-ZA" dirty="0">
                <a:solidFill>
                  <a:srgbClr val="00B0F0"/>
                </a:solidFill>
              </a:rPr>
              <a:t> </a:t>
            </a:r>
            <a:r>
              <a:rPr lang="en-Z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 cool)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D5956-A83A-814B-8868-4576B83C44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52</a:t>
            </a:fld>
            <a:endParaRPr lang="en"/>
          </a:p>
        </p:txBody>
      </p:sp>
      <p:sp>
        <p:nvSpPr>
          <p:cNvPr id="7" name="Google Shape;421;p36">
            <a:extLst>
              <a:ext uri="{FF2B5EF4-FFF2-40B4-BE49-F238E27FC236}">
                <a16:creationId xmlns:a16="http://schemas.microsoft.com/office/drawing/2014/main" id="{B22FC9F5-7005-4310-8A1B-BE560B127424}"/>
              </a:ext>
            </a:extLst>
          </p:cNvPr>
          <p:cNvSpPr/>
          <p:nvPr/>
        </p:nvSpPr>
        <p:spPr>
          <a:xfrm>
            <a:off x="8210251" y="335044"/>
            <a:ext cx="543456" cy="572188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55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/>
                </a:solidFill>
              </a:rPr>
              <a:t>Thanks!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ANY QUESTIONS?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27" name="Google Shape;327;p33"/>
          <p:cNvSpPr txBox="1">
            <a:spLocks noGrp="1"/>
          </p:cNvSpPr>
          <p:nvPr>
            <p:ph type="body" idx="4294967295"/>
          </p:nvPr>
        </p:nvSpPr>
        <p:spPr>
          <a:xfrm>
            <a:off x="909500" y="3160273"/>
            <a:ext cx="4679450" cy="1159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You can find me at: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ZA" sz="1800" dirty="0">
                <a:solidFill>
                  <a:schemeClr val="tx1"/>
                </a:solidFill>
              </a:rPr>
              <a:t>sandy-</a:t>
            </a:r>
            <a:r>
              <a:rPr lang="en-ZA" sz="1800" dirty="0" err="1">
                <a:solidFill>
                  <a:schemeClr val="tx1"/>
                </a:solidFill>
              </a:rPr>
              <a:t>lee.edwards</a:t>
            </a:r>
            <a:r>
              <a:rPr lang="en" sz="1800" dirty="0">
                <a:solidFill>
                  <a:schemeClr val="tx1"/>
                </a:solidFill>
              </a:rPr>
              <a:t>@</a:t>
            </a:r>
            <a:r>
              <a:rPr lang="en-ZA" sz="1800" dirty="0">
                <a:solidFill>
                  <a:schemeClr val="tx1"/>
                </a:solidFill>
              </a:rPr>
              <a:t>e</a:t>
            </a:r>
            <a:r>
              <a:rPr lang="en" sz="1800" dirty="0" err="1">
                <a:solidFill>
                  <a:schemeClr val="tx1"/>
                </a:solidFill>
              </a:rPr>
              <a:t>ntelect.co.za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6" name="Google Shape;388;p36">
            <a:extLst>
              <a:ext uri="{FF2B5EF4-FFF2-40B4-BE49-F238E27FC236}">
                <a16:creationId xmlns:a16="http://schemas.microsoft.com/office/drawing/2014/main" id="{605F3A35-D928-9F41-8533-2407D6D526FF}"/>
              </a:ext>
            </a:extLst>
          </p:cNvPr>
          <p:cNvSpPr/>
          <p:nvPr/>
        </p:nvSpPr>
        <p:spPr>
          <a:xfrm>
            <a:off x="5938411" y="1277654"/>
            <a:ext cx="2326932" cy="2149209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3EE7-4116-3E44-A876-3CFF54F2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4C1F5-3AE1-6A4B-8736-94A3EAF44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sz="2400" dirty="0"/>
              <a:t>What is HTML?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400" dirty="0"/>
              <a:t>Basic building blocks of HTML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400" dirty="0"/>
              <a:t>Building our first HTML document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400" dirty="0"/>
              <a:t>What’s gone wrong?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400" dirty="0"/>
              <a:t>Breaking down our CV design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400" dirty="0"/>
              <a:t>Useful links</a:t>
            </a:r>
          </a:p>
          <a:p>
            <a:pPr marL="533400" indent="-457200">
              <a:buFont typeface="+mj-lt"/>
              <a:buAutoNum type="arabicPeriod"/>
            </a:pPr>
            <a:endParaRPr lang="en-US" sz="2400" dirty="0"/>
          </a:p>
          <a:p>
            <a:pPr marL="533400" indent="-457200">
              <a:buFont typeface="+mj-lt"/>
              <a:buAutoNum type="arabicPeriod"/>
            </a:pPr>
            <a:endParaRPr lang="en-US" sz="2400" dirty="0"/>
          </a:p>
          <a:p>
            <a:pPr marL="5334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C9521-D5E5-2344-9F51-061C25806C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5" name="Google Shape;358;p36">
            <a:extLst>
              <a:ext uri="{FF2B5EF4-FFF2-40B4-BE49-F238E27FC236}">
                <a16:creationId xmlns:a16="http://schemas.microsoft.com/office/drawing/2014/main" id="{114169ED-1AF9-F54C-8EF1-D8C7C06F46F7}"/>
              </a:ext>
            </a:extLst>
          </p:cNvPr>
          <p:cNvSpPr/>
          <p:nvPr/>
        </p:nvSpPr>
        <p:spPr>
          <a:xfrm>
            <a:off x="8292607" y="342403"/>
            <a:ext cx="461100" cy="43967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4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969D-B617-D844-AABE-11FBE6AAC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</a:t>
            </a:r>
            <a:br>
              <a:rPr lang="en-US" dirty="0"/>
            </a:br>
            <a:r>
              <a:rPr lang="en-US" sz="3200" dirty="0"/>
              <a:t>What is HTML?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54194-C096-414A-8488-F101E9324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it something you can eat?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614E3-731D-8B4D-894F-A639FC8B8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5" name="Google Shape;355;p36">
            <a:extLst>
              <a:ext uri="{FF2B5EF4-FFF2-40B4-BE49-F238E27FC236}">
                <a16:creationId xmlns:a16="http://schemas.microsoft.com/office/drawing/2014/main" id="{4D795E2E-A089-2849-90BF-4BAC12ED92DC}"/>
              </a:ext>
            </a:extLst>
          </p:cNvPr>
          <p:cNvSpPr/>
          <p:nvPr/>
        </p:nvSpPr>
        <p:spPr>
          <a:xfrm>
            <a:off x="6543917" y="1651787"/>
            <a:ext cx="1309153" cy="1156380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0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8ECB-793E-9D4D-8A86-A61DAADF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1A0ED-162E-524D-89F5-530D60F63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ZA" sz="2400" dirty="0" err="1"/>
              <a:t>HyperText</a:t>
            </a:r>
            <a:r>
              <a:rPr lang="en-ZA" sz="2400" dirty="0"/>
              <a:t> Markup Language</a:t>
            </a:r>
          </a:p>
          <a:p>
            <a:pPr>
              <a:lnSpc>
                <a:spcPct val="150000"/>
              </a:lnSpc>
            </a:pPr>
            <a:r>
              <a:rPr lang="en-ZA" sz="2400" dirty="0"/>
              <a:t>Markup language converted into websites by the browser</a:t>
            </a:r>
          </a:p>
          <a:p>
            <a:pPr>
              <a:lnSpc>
                <a:spcPct val="150000"/>
              </a:lnSpc>
            </a:pPr>
            <a:r>
              <a:rPr lang="en-ZA" sz="2400" dirty="0"/>
              <a:t>NOT a programming language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D3309-0AE1-8546-B0F5-4536B3C42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5" name="Google Shape;351;p36">
            <a:extLst>
              <a:ext uri="{FF2B5EF4-FFF2-40B4-BE49-F238E27FC236}">
                <a16:creationId xmlns:a16="http://schemas.microsoft.com/office/drawing/2014/main" id="{AA0D4D97-7AD0-C343-8FD4-C3507F2AB8F9}"/>
              </a:ext>
            </a:extLst>
          </p:cNvPr>
          <p:cNvSpPr/>
          <p:nvPr/>
        </p:nvSpPr>
        <p:spPr>
          <a:xfrm>
            <a:off x="8007036" y="379500"/>
            <a:ext cx="774990" cy="656134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16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ECAF-1779-4A44-9487-E4F109A0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your history fix: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BBDDD-19D7-1B45-BE75-EE8C19A5D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ZA" sz="1800" dirty="0"/>
              <a:t>First published in 1991, by Tim Berners-Lee from Switzerland.</a:t>
            </a:r>
          </a:p>
          <a:p>
            <a:pPr>
              <a:lnSpc>
                <a:spcPct val="150000"/>
              </a:lnSpc>
            </a:pPr>
            <a:r>
              <a:rPr lang="en-ZA" sz="1800" dirty="0"/>
              <a:t>Consisted of only 18 tags(there are currently around 140)</a:t>
            </a:r>
          </a:p>
          <a:p>
            <a:pPr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Managed by the World Wide Web Consortium (or </a:t>
            </a:r>
            <a:r>
              <a:rPr lang="en" sz="1800" b="1" dirty="0">
                <a:solidFill>
                  <a:schemeClr val="dk1"/>
                </a:solidFill>
              </a:rPr>
              <a:t>WWWC</a:t>
            </a:r>
            <a:r>
              <a:rPr lang="en" sz="1800" dirty="0">
                <a:solidFill>
                  <a:schemeClr val="dk1"/>
                </a:solidFill>
              </a:rPr>
              <a:t> or </a:t>
            </a:r>
            <a:r>
              <a:rPr lang="en" sz="1800" b="1" dirty="0">
                <a:solidFill>
                  <a:schemeClr val="dk1"/>
                </a:solidFill>
              </a:rPr>
              <a:t>W3C</a:t>
            </a:r>
            <a:r>
              <a:rPr lang="en" sz="1800" dirty="0">
                <a:solidFill>
                  <a:schemeClr val="dk1"/>
                </a:solidFill>
              </a:rPr>
              <a:t>). These guys develop standards and protocols to which HTML (amongst other languages) must conform. (You too, Internet Explorer!!)</a:t>
            </a:r>
          </a:p>
          <a:p>
            <a:pPr marL="7620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A60F7-AF32-2E43-989B-D0EE8D73A6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5" name="Google Shape;382;p36">
            <a:extLst>
              <a:ext uri="{FF2B5EF4-FFF2-40B4-BE49-F238E27FC236}">
                <a16:creationId xmlns:a16="http://schemas.microsoft.com/office/drawing/2014/main" id="{0C8EE036-0F3C-A34C-B336-FC92BCA0F599}"/>
              </a:ext>
            </a:extLst>
          </p:cNvPr>
          <p:cNvSpPr/>
          <p:nvPr/>
        </p:nvSpPr>
        <p:spPr>
          <a:xfrm>
            <a:off x="8119927" y="379500"/>
            <a:ext cx="619743" cy="623538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7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EFEFEF"/>
      </a:accent5>
      <a:accent6>
        <a:srgbClr val="D9D9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15709</TotalTime>
  <Words>1763</Words>
  <Application>Microsoft Office PowerPoint</Application>
  <PresentationFormat>On-screen Show (16:9)</PresentationFormat>
  <Paragraphs>346</Paragraphs>
  <Slides>53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Cousine</vt:lpstr>
      <vt:lpstr>Tinos</vt:lpstr>
      <vt:lpstr>Consolas</vt:lpstr>
      <vt:lpstr>Wingdings</vt:lpstr>
      <vt:lpstr>Elena</vt:lpstr>
      <vt:lpstr>Arial</vt:lpstr>
      <vt:lpstr>Arial</vt:lpstr>
      <vt:lpstr>Valentine template</vt:lpstr>
      <vt:lpstr>HTML for beginners part 1</vt:lpstr>
      <vt:lpstr>Introduction</vt:lpstr>
      <vt:lpstr>CVs, UI, HTML, CSS</vt:lpstr>
      <vt:lpstr>Our CV design</vt:lpstr>
      <vt:lpstr>Lets start with the bones first!</vt:lpstr>
      <vt:lpstr>Today</vt:lpstr>
      <vt:lpstr>1.  What is HTML?</vt:lpstr>
      <vt:lpstr>HTML basics</vt:lpstr>
      <vt:lpstr>Get your history fix:</vt:lpstr>
      <vt:lpstr>Things to note</vt:lpstr>
      <vt:lpstr>HTML family</vt:lpstr>
      <vt:lpstr>2.  Lets get into this</vt:lpstr>
      <vt:lpstr>Before we even think about code…</vt:lpstr>
      <vt:lpstr>And now… the “Great Debate”</vt:lpstr>
      <vt:lpstr>PowerPoint Presentation</vt:lpstr>
      <vt:lpstr>Activity time</vt:lpstr>
      <vt:lpstr>Lets get started with our cv</vt:lpstr>
      <vt:lpstr>What makes an HTML document?</vt:lpstr>
      <vt:lpstr>More about tags</vt:lpstr>
      <vt:lpstr>PowerPoint Presentation</vt:lpstr>
      <vt:lpstr>Nesting tags</vt:lpstr>
      <vt:lpstr>Nesting tags contd…</vt:lpstr>
      <vt:lpstr>Some humour to get us through…</vt:lpstr>
      <vt:lpstr>3.Building our  first HTML document</vt:lpstr>
      <vt:lpstr>A basic HTML document layout</vt:lpstr>
      <vt:lpstr>Doctype</vt:lpstr>
      <vt:lpstr>Doctype</vt:lpstr>
      <vt:lpstr>HTML root element</vt:lpstr>
      <vt:lpstr>HTML root element</vt:lpstr>
      <vt:lpstr>Activity time</vt:lpstr>
      <vt:lpstr>Lets get started with our cv contd…</vt:lpstr>
      <vt:lpstr>And now for the meaty bit</vt:lpstr>
      <vt:lpstr>The head element</vt:lpstr>
      <vt:lpstr>Head element</vt:lpstr>
      <vt:lpstr>More about Meta tags</vt:lpstr>
      <vt:lpstr>Viewport effect</vt:lpstr>
      <vt:lpstr>What is SEO?</vt:lpstr>
      <vt:lpstr>Activity time</vt:lpstr>
      <vt:lpstr>Lets get started with our cv contd…</vt:lpstr>
      <vt:lpstr>The body</vt:lpstr>
      <vt:lpstr>Body element</vt:lpstr>
      <vt:lpstr>Activity time</vt:lpstr>
      <vt:lpstr>Lets get started with our cv contd…</vt:lpstr>
      <vt:lpstr>Lets get started with our cv contd…</vt:lpstr>
      <vt:lpstr>Recap</vt:lpstr>
      <vt:lpstr>4.  What’s gone wrong?</vt:lpstr>
      <vt:lpstr>Developer tools</vt:lpstr>
      <vt:lpstr>5.  Back to our CV</vt:lpstr>
      <vt:lpstr>Our CV design</vt:lpstr>
      <vt:lpstr>Break it down</vt:lpstr>
      <vt:lpstr>6.  Useful links</vt:lpstr>
      <vt:lpstr>Useful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Almarie Saayman</dc:creator>
  <cp:lastModifiedBy>Sandy-Lee Edwards</cp:lastModifiedBy>
  <cp:revision>124</cp:revision>
  <dcterms:modified xsi:type="dcterms:W3CDTF">2021-04-01T06:34:05Z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iteId">
    <vt:lpwstr>4032514a-830a-4f20-9539-81bbc35b3cd9</vt:lpwstr>
  </property>
  <property fmtid="{D5CDD505-2E9C-101B-9397-08002B2CF9AE}" pid="4" name="MSIP_Label_216eec4e-c7b8-491d-b7d8-90a69632743d_Owner">
    <vt:lpwstr>F5112583@FNB.CO.ZA</vt:lpwstr>
  </property>
  <property fmtid="{D5CDD505-2E9C-101B-9397-08002B2CF9AE}" pid="5" name="MSIP_Label_216eec4e-c7b8-491d-b7d8-90a69632743d_SetDate">
    <vt:lpwstr>2020-02-20T10:44:43.8492642Z</vt:lpwstr>
  </property>
  <property fmtid="{D5CDD505-2E9C-101B-9397-08002B2CF9AE}" pid="6" name="MSIP_Label_216eec4e-c7b8-491d-b7d8-90a69632743d_Name">
    <vt:lpwstr>Confidential</vt:lpwstr>
  </property>
  <property fmtid="{D5CDD505-2E9C-101B-9397-08002B2CF9AE}" pid="7" name="MSIP_Label_216eec4e-c7b8-491d-b7d8-90a69632743d_Application">
    <vt:lpwstr>Microsoft Azure Information Protection</vt:lpwstr>
  </property>
  <property fmtid="{D5CDD505-2E9C-101B-9397-08002B2CF9AE}" pid="8" name="MSIP_Label_216eec4e-c7b8-491d-b7d8-90a69632743d_ActionId">
    <vt:lpwstr>56779632-fd4b-4bef-9425-4580536ec414</vt:lpwstr>
  </property>
  <property fmtid="{D5CDD505-2E9C-101B-9397-08002B2CF9AE}" pid="9" name="MSIP_Label_216eec4e-c7b8-491d-b7d8-90a69632743d_Extended_MSFT_Method">
    <vt:lpwstr>Automatic</vt:lpwstr>
  </property>
  <property fmtid="{D5CDD505-2E9C-101B-9397-08002B2CF9AE}" pid="10" name="Sensitivity">
    <vt:lpwstr>Confidential</vt:lpwstr>
  </property>
</Properties>
</file>