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95"/>
  </p:notesMasterIdLst>
  <p:sldIdLst>
    <p:sldId id="256" r:id="rId2"/>
    <p:sldId id="258" r:id="rId3"/>
    <p:sldId id="259" r:id="rId4"/>
    <p:sldId id="284" r:id="rId5"/>
    <p:sldId id="286" r:id="rId6"/>
    <p:sldId id="288" r:id="rId7"/>
    <p:sldId id="289" r:id="rId8"/>
    <p:sldId id="290" r:id="rId9"/>
    <p:sldId id="291" r:id="rId10"/>
    <p:sldId id="293" r:id="rId11"/>
    <p:sldId id="388" r:id="rId12"/>
    <p:sldId id="389" r:id="rId13"/>
    <p:sldId id="294" r:id="rId14"/>
    <p:sldId id="295" r:id="rId15"/>
    <p:sldId id="297" r:id="rId16"/>
    <p:sldId id="296" r:id="rId17"/>
    <p:sldId id="298" r:id="rId18"/>
    <p:sldId id="299" r:id="rId19"/>
    <p:sldId id="300" r:id="rId20"/>
    <p:sldId id="301" r:id="rId21"/>
    <p:sldId id="302" r:id="rId22"/>
    <p:sldId id="303" r:id="rId23"/>
    <p:sldId id="304" r:id="rId24"/>
    <p:sldId id="390" r:id="rId25"/>
    <p:sldId id="305" r:id="rId26"/>
    <p:sldId id="306" r:id="rId27"/>
    <p:sldId id="307" r:id="rId28"/>
    <p:sldId id="308" r:id="rId29"/>
    <p:sldId id="309" r:id="rId30"/>
    <p:sldId id="310" r:id="rId31"/>
    <p:sldId id="311" r:id="rId32"/>
    <p:sldId id="312" r:id="rId33"/>
    <p:sldId id="387" r:id="rId34"/>
    <p:sldId id="341" r:id="rId35"/>
    <p:sldId id="342" r:id="rId36"/>
    <p:sldId id="343" r:id="rId37"/>
    <p:sldId id="344" r:id="rId38"/>
    <p:sldId id="345" r:id="rId39"/>
    <p:sldId id="346" r:id="rId40"/>
    <p:sldId id="391" r:id="rId41"/>
    <p:sldId id="392" r:id="rId42"/>
    <p:sldId id="393" r:id="rId43"/>
    <p:sldId id="347" r:id="rId44"/>
    <p:sldId id="394" r:id="rId45"/>
    <p:sldId id="348" r:id="rId46"/>
    <p:sldId id="395" r:id="rId47"/>
    <p:sldId id="396" r:id="rId48"/>
    <p:sldId id="349" r:id="rId49"/>
    <p:sldId id="397" r:id="rId50"/>
    <p:sldId id="350" r:id="rId51"/>
    <p:sldId id="351" r:id="rId52"/>
    <p:sldId id="353" r:id="rId53"/>
    <p:sldId id="354" r:id="rId54"/>
    <p:sldId id="355" r:id="rId55"/>
    <p:sldId id="356" r:id="rId56"/>
    <p:sldId id="357" r:id="rId57"/>
    <p:sldId id="358" r:id="rId58"/>
    <p:sldId id="359" r:id="rId59"/>
    <p:sldId id="360" r:id="rId60"/>
    <p:sldId id="361" r:id="rId61"/>
    <p:sldId id="362" r:id="rId62"/>
    <p:sldId id="363" r:id="rId63"/>
    <p:sldId id="364" r:id="rId64"/>
    <p:sldId id="365" r:id="rId65"/>
    <p:sldId id="366" r:id="rId66"/>
    <p:sldId id="367" r:id="rId67"/>
    <p:sldId id="368" r:id="rId68"/>
    <p:sldId id="369" r:id="rId69"/>
    <p:sldId id="370" r:id="rId70"/>
    <p:sldId id="371" r:id="rId71"/>
    <p:sldId id="372" r:id="rId72"/>
    <p:sldId id="386" r:id="rId73"/>
    <p:sldId id="384" r:id="rId74"/>
    <p:sldId id="398" r:id="rId75"/>
    <p:sldId id="385" r:id="rId76"/>
    <p:sldId id="373" r:id="rId77"/>
    <p:sldId id="374" r:id="rId78"/>
    <p:sldId id="375" r:id="rId79"/>
    <p:sldId id="376" r:id="rId80"/>
    <p:sldId id="382" r:id="rId81"/>
    <p:sldId id="377" r:id="rId82"/>
    <p:sldId id="378" r:id="rId83"/>
    <p:sldId id="379" r:id="rId84"/>
    <p:sldId id="380" r:id="rId85"/>
    <p:sldId id="381" r:id="rId86"/>
    <p:sldId id="399" r:id="rId87"/>
    <p:sldId id="400" r:id="rId88"/>
    <p:sldId id="401" r:id="rId89"/>
    <p:sldId id="402" r:id="rId90"/>
    <p:sldId id="403" r:id="rId91"/>
    <p:sldId id="404" r:id="rId92"/>
    <p:sldId id="340" r:id="rId93"/>
    <p:sldId id="283" r:id="rId94"/>
  </p:sldIdLst>
  <p:sldSz cx="9144000" cy="5143500" type="screen16x9"/>
  <p:notesSz cx="6858000" cy="9144000"/>
  <p:embeddedFontLst>
    <p:embeddedFont>
      <p:font typeface="Cousine" panose="020B0604020202020204" charset="0"/>
      <p:regular r:id="rId96"/>
      <p:bold r:id="rId97"/>
      <p:italic r:id="rId98"/>
      <p:boldItalic r:id="rId99"/>
    </p:embeddedFont>
    <p:embeddedFont>
      <p:font typeface="Verdana" panose="020B0604030504040204" pitchFamily="34"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A4C5"/>
    <a:srgbClr val="E3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9DCEDC-5494-4050-814A-489F0E36CC6C}">
  <a:tblStyle styleId="{B39DCEDC-5494-4050-814A-489F0E36CC6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342" autoAdjust="0"/>
  </p:normalViewPr>
  <p:slideViewPr>
    <p:cSldViewPr snapToGrid="0">
      <p:cViewPr varScale="1">
        <p:scale>
          <a:sx n="77" d="100"/>
          <a:sy n="77" d="100"/>
        </p:scale>
        <p:origin x="1618"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8.fntdata"/><Relationship Id="rId10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4.fntdata"/><Relationship Id="rId10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2.fntdata"/><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5.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3.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marie Saayman" userId="43b729c7-052e-4c97-9a83-51ac2ffe52ae" providerId="ADAL" clId="{A1640888-653C-4D91-9EF4-059487E98C90}"/>
    <pc:docChg chg="modSld">
      <pc:chgData name="Almarie Saayman" userId="43b729c7-052e-4c97-9a83-51ac2ffe52ae" providerId="ADAL" clId="{A1640888-653C-4D91-9EF4-059487E98C90}" dt="2021-02-26T09:38:26.961" v="67" actId="20577"/>
      <pc:docMkLst>
        <pc:docMk/>
      </pc:docMkLst>
      <pc:sldChg chg="modSp mod">
        <pc:chgData name="Almarie Saayman" userId="43b729c7-052e-4c97-9a83-51ac2ffe52ae" providerId="ADAL" clId="{A1640888-653C-4D91-9EF4-059487E98C90}" dt="2021-02-26T09:38:26.961" v="67" actId="20577"/>
        <pc:sldMkLst>
          <pc:docMk/>
          <pc:sldMk cId="0" sldId="256"/>
        </pc:sldMkLst>
        <pc:spChg chg="mod">
          <ac:chgData name="Almarie Saayman" userId="43b729c7-052e-4c97-9a83-51ac2ffe52ae" providerId="ADAL" clId="{A1640888-653C-4D91-9EF4-059487E98C90}" dt="2021-02-26T09:38:26.961" v="67" actId="20577"/>
          <ac:spMkLst>
            <pc:docMk/>
            <pc:sldMk cId="0" sldId="256"/>
            <ac:spMk id="6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862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092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136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167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826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Functions are often also referred to as ‘Methods’.</a:t>
            </a:r>
            <a:endParaRPr dirty="0"/>
          </a:p>
        </p:txBody>
      </p:sp>
    </p:spTree>
    <p:extLst>
      <p:ext uri="{BB962C8B-B14F-4D97-AF65-F5344CB8AC3E}">
        <p14:creationId xmlns:p14="http://schemas.microsoft.com/office/powerpoint/2010/main" val="84647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Because of this pattern, we can use a function to write the base code required to make the navigation functional. This base navigation code becomes re-usable the moment you add the base code into a function.</a:t>
            </a:r>
            <a:endParaRPr dirty="0"/>
          </a:p>
        </p:txBody>
      </p:sp>
    </p:spTree>
    <p:extLst>
      <p:ext uri="{BB962C8B-B14F-4D97-AF65-F5344CB8AC3E}">
        <p14:creationId xmlns:p14="http://schemas.microsoft.com/office/powerpoint/2010/main" val="912088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Every single time you want to define a function you have to start with the keyword ‘function’. </a:t>
            </a:r>
          </a:p>
          <a:p>
            <a:pPr marL="0" lvl="0" indent="0" algn="l" rtl="0">
              <a:spcBef>
                <a:spcPts val="0"/>
              </a:spcBef>
              <a:spcAft>
                <a:spcPts val="0"/>
              </a:spcAft>
              <a:buNone/>
            </a:pPr>
            <a:r>
              <a:rPr lang="en-US" dirty="0"/>
              <a:t>Going forward when you see yellow it means that forms part of the structure of the concept being explained.</a:t>
            </a:r>
            <a:endParaRPr dirty="0"/>
          </a:p>
        </p:txBody>
      </p:sp>
    </p:spTree>
    <p:extLst>
      <p:ext uri="{BB962C8B-B14F-4D97-AF65-F5344CB8AC3E}">
        <p14:creationId xmlns:p14="http://schemas.microsoft.com/office/powerpoint/2010/main" val="1896507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When you see blue it means that that is information that you are in control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Always give your function a name that makes sense for the code that is executed within the function. For example, if you have a function that adds 2 numbers together it makes sense to name the function something like ‘add()’.</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000000"/>
                </a:solidFill>
                <a:effectLst/>
                <a:latin typeface="Verdana" panose="020B0604030504040204" pitchFamily="34" charset="0"/>
              </a:rPr>
              <a:t>Function names can contain letters, digits, underscores, and dollar signs.</a:t>
            </a:r>
            <a:endParaRPr dirty="0"/>
          </a:p>
        </p:txBody>
      </p:sp>
    </p:spTree>
    <p:extLst>
      <p:ext uri="{BB962C8B-B14F-4D97-AF65-F5344CB8AC3E}">
        <p14:creationId xmlns:p14="http://schemas.microsoft.com/office/powerpoint/2010/main" val="965439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0709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parameters are essentially variables that you want to use within your function to complete some task.</a:t>
            </a:r>
            <a:endParaRPr dirty="0"/>
          </a:p>
        </p:txBody>
      </p:sp>
    </p:spTree>
    <p:extLst>
      <p:ext uri="{BB962C8B-B14F-4D97-AF65-F5344CB8AC3E}">
        <p14:creationId xmlns:p14="http://schemas.microsoft.com/office/powerpoint/2010/main" val="2725171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I say they define the scope of the function I mean they define what code must be executed as part of this function. Any code that is outside of these curly brackets will not execute when the function is called/invoked.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is also important to know that you can only use the parameters passed to the method between the curly brackets, if you attempt to use one of these parameters outside of the function that value will be undefined.</a:t>
            </a:r>
            <a:endParaRPr dirty="0"/>
          </a:p>
        </p:txBody>
      </p:sp>
    </p:spTree>
    <p:extLst>
      <p:ext uri="{BB962C8B-B14F-4D97-AF65-F5344CB8AC3E}">
        <p14:creationId xmlns:p14="http://schemas.microsoft.com/office/powerpoint/2010/main" val="389850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will be your re-usable code.</a:t>
            </a:r>
            <a:endParaRPr dirty="0"/>
          </a:p>
        </p:txBody>
      </p:sp>
    </p:spTree>
    <p:extLst>
      <p:ext uri="{BB962C8B-B14F-4D97-AF65-F5344CB8AC3E}">
        <p14:creationId xmlns:p14="http://schemas.microsoft.com/office/powerpoint/2010/main" val="813178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660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5935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It’s important to know, when defining a function, the variables between the parentheses are referred to as parameters, however when invoking/calling a function the variables between the parentheses are referred to as arguments.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argument count should match up with the parameter count on the function.</a:t>
            </a:r>
            <a:endParaRPr dirty="0"/>
          </a:p>
        </p:txBody>
      </p:sp>
    </p:spTree>
    <p:extLst>
      <p:ext uri="{BB962C8B-B14F-4D97-AF65-F5344CB8AC3E}">
        <p14:creationId xmlns:p14="http://schemas.microsoft.com/office/powerpoint/2010/main" val="4169470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6431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moment the ‘return’ keyword is encountered the function will return the value immediately, meaning any code you wrote after that return keyword will not execute.</a:t>
            </a:r>
            <a:endParaRPr dirty="0"/>
          </a:p>
        </p:txBody>
      </p:sp>
    </p:spTree>
    <p:extLst>
      <p:ext uri="{BB962C8B-B14F-4D97-AF65-F5344CB8AC3E}">
        <p14:creationId xmlns:p14="http://schemas.microsoft.com/office/powerpoint/2010/main" val="27308360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On line 1, we invoke/call the divide function and the arguments passed to the function is 10 and 2</a:t>
            </a:r>
          </a:p>
          <a:p>
            <a:pPr marL="171450" lvl="0" indent="-171450" algn="l" rtl="0">
              <a:spcBef>
                <a:spcPts val="0"/>
              </a:spcBef>
              <a:spcAft>
                <a:spcPts val="0"/>
              </a:spcAft>
            </a:pPr>
            <a:r>
              <a:rPr lang="en-US" dirty="0"/>
              <a:t>On line 3, we define the function with name ‘divide’ and it takes in 2 parameters</a:t>
            </a:r>
          </a:p>
          <a:p>
            <a:pPr marL="171450" lvl="0" indent="-171450" algn="l" rtl="0">
              <a:spcBef>
                <a:spcPts val="0"/>
              </a:spcBef>
              <a:spcAft>
                <a:spcPts val="0"/>
              </a:spcAft>
            </a:pPr>
            <a:r>
              <a:rPr lang="en-US" dirty="0"/>
              <a:t>On line 4, we use the parameters to do the division and assign the result of the equation to the ‘result’ variable</a:t>
            </a:r>
          </a:p>
          <a:p>
            <a:pPr marL="171450" lvl="0" indent="-171450" algn="l" rtl="0">
              <a:spcBef>
                <a:spcPts val="0"/>
              </a:spcBef>
              <a:spcAft>
                <a:spcPts val="0"/>
              </a:spcAft>
            </a:pPr>
            <a:r>
              <a:rPr lang="en-US" dirty="0"/>
              <a:t>On line 5, we return the result of the division to line 1, where 5 would be assigned to the variable ‘quotient’</a:t>
            </a:r>
            <a:endParaRPr dirty="0"/>
          </a:p>
        </p:txBody>
      </p:sp>
    </p:spTree>
    <p:extLst>
      <p:ext uri="{BB962C8B-B14F-4D97-AF65-F5344CB8AC3E}">
        <p14:creationId xmlns:p14="http://schemas.microsoft.com/office/powerpoint/2010/main" val="2565156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9519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263887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can also use this onclick event on other html elements, it doesn’t have to be a button.</a:t>
            </a:r>
            <a:endParaRPr dirty="0"/>
          </a:p>
        </p:txBody>
      </p:sp>
    </p:spTree>
    <p:extLst>
      <p:ext uri="{BB962C8B-B14F-4D97-AF65-F5344CB8AC3E}">
        <p14:creationId xmlns:p14="http://schemas.microsoft.com/office/powerpoint/2010/main" val="3054270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can use these events just like how you would use the onclick event.</a:t>
            </a:r>
            <a:endParaRPr dirty="0"/>
          </a:p>
        </p:txBody>
      </p:sp>
    </p:spTree>
    <p:extLst>
      <p:ext uri="{BB962C8B-B14F-4D97-AF65-F5344CB8AC3E}">
        <p14:creationId xmlns:p14="http://schemas.microsoft.com/office/powerpoint/2010/main" val="78488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2170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77031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code gets </a:t>
            </a:r>
            <a:r>
              <a:rPr lang="en-US" dirty="0" err="1"/>
              <a:t>analysed</a:t>
            </a:r>
            <a:r>
              <a:rPr lang="en-US" dirty="0"/>
              <a:t> from left to right.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if the operator is &amp;&amp; it will ALWAYS evaluate the expression before AND  after the operator and only if both evaluates to true will the outcome be true.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the operator is || it will evaluate the expression before the operator first, if it is true, it doesn’t bother evaluating the expression after the operator. But if the expression before the operator evaluates to false it will also evaluate the expression after the operator.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not operator just flips the bit. So, if the expression evaluated to true the outcome will be false, and if the expression evaluated to false the outcome will be true.</a:t>
            </a:r>
          </a:p>
        </p:txBody>
      </p:sp>
    </p:spTree>
    <p:extLst>
      <p:ext uri="{BB962C8B-B14F-4D97-AF65-F5344CB8AC3E}">
        <p14:creationId xmlns:p14="http://schemas.microsoft.com/office/powerpoint/2010/main" val="26439596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Don’t worry to much about the ‘if’ being used here, we’ll dive deeper into that next.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Above the code between the curly brackets will only execute if </a:t>
            </a:r>
            <a:r>
              <a:rPr lang="en-US" dirty="0" err="1"/>
              <a:t>isEmployed</a:t>
            </a:r>
            <a:r>
              <a:rPr lang="en-US" dirty="0"/>
              <a:t> and </a:t>
            </a:r>
            <a:r>
              <a:rPr lang="en-US" dirty="0" err="1"/>
              <a:t>isUnderSixtyFive</a:t>
            </a:r>
            <a:r>
              <a:rPr lang="en-US" dirty="0"/>
              <a:t> is true.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Comparisons are a big concept when it comes to any development language since that is how we control the flow of our code.</a:t>
            </a:r>
            <a:endParaRPr dirty="0"/>
          </a:p>
        </p:txBody>
      </p:sp>
    </p:spTree>
    <p:extLst>
      <p:ext uri="{BB962C8B-B14F-4D97-AF65-F5344CB8AC3E}">
        <p14:creationId xmlns:p14="http://schemas.microsoft.com/office/powerpoint/2010/main" val="295117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20387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8157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3965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25504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6926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6749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02319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You cannot have an ‘else’ block of code without first defining the ‘if’ block of code. </a:t>
            </a:r>
          </a:p>
          <a:p>
            <a:pPr marL="0" lvl="0" indent="0" algn="l" rtl="0">
              <a:spcBef>
                <a:spcPts val="0"/>
              </a:spcBef>
              <a:spcAft>
                <a:spcPts val="0"/>
              </a:spcAft>
              <a:buNone/>
            </a:pPr>
            <a:r>
              <a:rPr lang="en-US" dirty="0"/>
              <a:t>The ‘else’ block is the default code that will get executed if the condition between the ‘if’ parentheses evaluates to false.</a:t>
            </a:r>
            <a:endParaRPr dirty="0"/>
          </a:p>
        </p:txBody>
      </p:sp>
    </p:spTree>
    <p:extLst>
      <p:ext uri="{BB962C8B-B14F-4D97-AF65-F5344CB8AC3E}">
        <p14:creationId xmlns:p14="http://schemas.microsoft.com/office/powerpoint/2010/main" val="1961709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68269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37955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It’s important to know you can have many of these else if blocks.</a:t>
            </a:r>
            <a:endParaRPr dirty="0"/>
          </a:p>
        </p:txBody>
      </p:sp>
    </p:spTree>
    <p:extLst>
      <p:ext uri="{BB962C8B-B14F-4D97-AF65-F5344CB8AC3E}">
        <p14:creationId xmlns:p14="http://schemas.microsoft.com/office/powerpoint/2010/main" val="1503443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62005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break will stop the execution within the switch block.</a:t>
            </a:r>
          </a:p>
        </p:txBody>
      </p:sp>
    </p:spTree>
    <p:extLst>
      <p:ext uri="{BB962C8B-B14F-4D97-AF65-F5344CB8AC3E}">
        <p14:creationId xmlns:p14="http://schemas.microsoft.com/office/powerpoint/2010/main" val="3817729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default</a:t>
            </a:r>
            <a:r>
              <a:rPr lang="en-US" b="0" i="0" dirty="0">
                <a:solidFill>
                  <a:srgbClr val="000000"/>
                </a:solidFill>
                <a:effectLst/>
                <a:latin typeface="Verdana" panose="020B0604030504040204" pitchFamily="34" charset="0"/>
              </a:rPr>
              <a:t> specifies the code to run if none of the case values matches the condition.</a:t>
            </a:r>
            <a:endParaRPr dirty="0"/>
          </a:p>
        </p:txBody>
      </p:sp>
    </p:spTree>
    <p:extLst>
      <p:ext uri="{BB962C8B-B14F-4D97-AF65-F5344CB8AC3E}">
        <p14:creationId xmlns:p14="http://schemas.microsoft.com/office/powerpoint/2010/main" val="2925026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5119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Show demo of if statements used on contact page in CV.</a:t>
            </a:r>
            <a:endParaRPr dirty="0"/>
          </a:p>
        </p:txBody>
      </p:sp>
    </p:spTree>
    <p:extLst>
      <p:ext uri="{BB962C8B-B14F-4D97-AF65-F5344CB8AC3E}">
        <p14:creationId xmlns:p14="http://schemas.microsoft.com/office/powerpoint/2010/main" val="31626811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31122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7896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04552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515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These statements are how you control the amount of times your for loop executes.</a:t>
            </a:r>
          </a:p>
        </p:txBody>
      </p:sp>
    </p:spTree>
    <p:extLst>
      <p:ext uri="{BB962C8B-B14F-4D97-AF65-F5344CB8AC3E}">
        <p14:creationId xmlns:p14="http://schemas.microsoft.com/office/powerpoint/2010/main" val="9398961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code block I mean, the code in between the curly brackets/the code we want to execute iteratively. </a:t>
            </a:r>
          </a:p>
        </p:txBody>
      </p:sp>
    </p:spTree>
    <p:extLst>
      <p:ext uri="{BB962C8B-B14F-4D97-AF65-F5344CB8AC3E}">
        <p14:creationId xmlns:p14="http://schemas.microsoft.com/office/powerpoint/2010/main" val="9544648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It’s important to note that typically in many development languages we usually start the index at zero when looping.</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reason for that is that arrays start at index zero.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 makes it easier to use the existing index instead of having to subtract one from the index every time.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However, you can set this index to any number you want depending on where in the array you want to start your iterations.</a:t>
            </a:r>
          </a:p>
          <a:p>
            <a:pPr marL="0" lvl="0" indent="0" algn="l" rtl="0">
              <a:spcBef>
                <a:spcPts val="0"/>
              </a:spcBef>
              <a:spcAft>
                <a:spcPts val="0"/>
              </a:spcAft>
              <a:buNone/>
            </a:pPr>
            <a:r>
              <a:rPr lang="en-US" dirty="0"/>
              <a:t>I’ll do a quick demo of this in a short while.</a:t>
            </a:r>
            <a:endParaRPr dirty="0"/>
          </a:p>
        </p:txBody>
      </p:sp>
    </p:spTree>
    <p:extLst>
      <p:ext uri="{BB962C8B-B14F-4D97-AF65-F5344CB8AC3E}">
        <p14:creationId xmlns:p14="http://schemas.microsoft.com/office/powerpoint/2010/main" val="36602086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45341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7541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1160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41255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I’ll talk a little more about break later on.</a:t>
            </a:r>
            <a:endParaRPr dirty="0"/>
          </a:p>
        </p:txBody>
      </p:sp>
    </p:spTree>
    <p:extLst>
      <p:ext uri="{BB962C8B-B14F-4D97-AF65-F5344CB8AC3E}">
        <p14:creationId xmlns:p14="http://schemas.microsoft.com/office/powerpoint/2010/main" val="40662003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increment I mean increase the value and decrement I mean to reduce the value.</a:t>
            </a:r>
          </a:p>
        </p:txBody>
      </p:sp>
    </p:spTree>
    <p:extLst>
      <p:ext uri="{BB962C8B-B14F-4D97-AF65-F5344CB8AC3E}">
        <p14:creationId xmlns:p14="http://schemas.microsoft.com/office/powerpoint/2010/main" val="11906882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64870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Any guesses?</a:t>
            </a:r>
            <a:endParaRPr dirty="0"/>
          </a:p>
        </p:txBody>
      </p:sp>
    </p:spTree>
    <p:extLst>
      <p:ext uri="{BB962C8B-B14F-4D97-AF65-F5344CB8AC3E}">
        <p14:creationId xmlns:p14="http://schemas.microsoft.com/office/powerpoint/2010/main" val="23084364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what will get logged to the console.</a:t>
            </a:r>
            <a:endParaRPr dirty="0"/>
          </a:p>
        </p:txBody>
      </p:sp>
    </p:spTree>
    <p:extLst>
      <p:ext uri="{BB962C8B-B14F-4D97-AF65-F5344CB8AC3E}">
        <p14:creationId xmlns:p14="http://schemas.microsoft.com/office/powerpoint/2010/main" val="18001829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3885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362944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51461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5334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7576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79873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42757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386552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90577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Above index is a variable you define that will get assigned the index of the current item in the array.</a:t>
            </a:r>
          </a:p>
          <a:p>
            <a:pPr marL="0" lvl="0" indent="0" algn="l" rtl="0">
              <a:spcBef>
                <a:spcPts val="0"/>
              </a:spcBef>
              <a:spcAft>
                <a:spcPts val="0"/>
              </a:spcAft>
              <a:buNone/>
            </a:pPr>
            <a:r>
              <a:rPr lang="en-US" dirty="0"/>
              <a:t>numbers in the ‘for’ loop definition is the name of the array you want to loop over.</a:t>
            </a:r>
          </a:p>
          <a:p>
            <a:pPr marL="0" lvl="0" indent="0" algn="l" rtl="0">
              <a:spcBef>
                <a:spcPts val="0"/>
              </a:spcBef>
              <a:spcAft>
                <a:spcPts val="0"/>
              </a:spcAft>
              <a:buNone/>
            </a:pPr>
            <a:r>
              <a:rPr lang="en-US" dirty="0"/>
              <a:t>You can access the value in the array with the syntax array[index].</a:t>
            </a:r>
            <a:endParaRPr dirty="0"/>
          </a:p>
        </p:txBody>
      </p:sp>
    </p:spTree>
    <p:extLst>
      <p:ext uri="{BB962C8B-B14F-4D97-AF65-F5344CB8AC3E}">
        <p14:creationId xmlns:p14="http://schemas.microsoft.com/office/powerpoint/2010/main" val="8753510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35743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513476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30407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pretty much the same thing that we saw for statement 2 on our for loop.</a:t>
            </a:r>
            <a:endParaRPr dirty="0"/>
          </a:p>
        </p:txBody>
      </p:sp>
    </p:spTree>
    <p:extLst>
      <p:ext uri="{BB962C8B-B14F-4D97-AF65-F5344CB8AC3E}">
        <p14:creationId xmlns:p14="http://schemas.microsoft.com/office/powerpoint/2010/main" val="20652592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0130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9989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Above on the condition that our friends have a valid excuse for not RSVPing yet, we can spare them from the spam notification by making use of ‘break’ to permanently exit the loop. </a:t>
            </a:r>
          </a:p>
          <a:p>
            <a:pPr marL="0" lvl="0" indent="0" algn="l" rtl="0">
              <a:spcBef>
                <a:spcPts val="0"/>
              </a:spcBef>
              <a:spcAft>
                <a:spcPts val="0"/>
              </a:spcAft>
              <a:buNone/>
            </a:pPr>
            <a:r>
              <a:rPr lang="en-US" dirty="0"/>
              <a:t>The order here is important, if you send the reminder before checking if your friend has a valid excuse then they will still receive one reminder.</a:t>
            </a:r>
          </a:p>
          <a:p>
            <a:pPr marL="0" lvl="0" indent="0" algn="l" rtl="0">
              <a:spcBef>
                <a:spcPts val="0"/>
              </a:spcBef>
              <a:spcAft>
                <a:spcPts val="0"/>
              </a:spcAft>
              <a:buNone/>
            </a:pPr>
            <a:r>
              <a:rPr lang="en-US" dirty="0"/>
              <a:t>You should always avoid a situation where your loop will execute infinitely, it just means there is nothing that will cause the loop to exit, and it will continue using resources until you eventually run our of memory.</a:t>
            </a:r>
          </a:p>
        </p:txBody>
      </p:sp>
    </p:spTree>
    <p:extLst>
      <p:ext uri="{BB962C8B-B14F-4D97-AF65-F5344CB8AC3E}">
        <p14:creationId xmlns:p14="http://schemas.microsoft.com/office/powerpoint/2010/main" val="327530494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 a verbal walkthrough of what happens for each iteration here.</a:t>
            </a:r>
            <a:endParaRPr dirty="0"/>
          </a:p>
        </p:txBody>
      </p:sp>
    </p:spTree>
    <p:extLst>
      <p:ext uri="{BB962C8B-B14F-4D97-AF65-F5344CB8AC3E}">
        <p14:creationId xmlns:p14="http://schemas.microsoft.com/office/powerpoint/2010/main" val="38566263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567063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807351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98465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 a verbal walkthrough of what happens for each iteration here.</a:t>
            </a:r>
          </a:p>
        </p:txBody>
      </p:sp>
    </p:spTree>
    <p:extLst>
      <p:ext uri="{BB962C8B-B14F-4D97-AF65-F5344CB8AC3E}">
        <p14:creationId xmlns:p14="http://schemas.microsoft.com/office/powerpoint/2010/main" val="22457915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3144848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603839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8246397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80065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63907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91044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676477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 sure to get the latest CV code from </a:t>
            </a:r>
            <a:r>
              <a:rPr lang="en-US" dirty="0" err="1"/>
              <a:t>Github</a:t>
            </a:r>
            <a:r>
              <a:rPr lang="en-US" dirty="0"/>
              <a:t> if you don’t have it already.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this activity we’ll also be making use of our HTML skills. Show visual example of what the outcome should be.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decide what content to add on the RESUME and CONTACT page, but don’t focus too much on the content, rather focus on getting the navigation to work as it should.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part of this activity, you can make use of functions, events and loops.</a:t>
            </a:r>
          </a:p>
        </p:txBody>
      </p:sp>
    </p:spTree>
    <p:extLst>
      <p:ext uri="{BB962C8B-B14F-4D97-AF65-F5344CB8AC3E}">
        <p14:creationId xmlns:p14="http://schemas.microsoft.com/office/powerpoint/2010/main" val="41302638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00073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solidFill>
                  <a:schemeClr val="tx1"/>
                </a:solidFill>
              </a:defRPr>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dirty="0"/>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chemeClr val="tx1"/>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icture containing room&#10;&#10;Description automatically generated">
            <a:extLst>
              <a:ext uri="{FF2B5EF4-FFF2-40B4-BE49-F238E27FC236}">
                <a16:creationId xmlns:a16="http://schemas.microsoft.com/office/drawing/2014/main" id="{0CC8060C-8274-4571-81E7-52AE9D5CCB7F}"/>
              </a:ext>
            </a:extLst>
          </p:cNvPr>
          <p:cNvPicPr>
            <a:picLocks noChangeAspect="1"/>
          </p:cNvPicPr>
          <p:nvPr userDrawn="1"/>
        </p:nvPicPr>
        <p:blipFill>
          <a:blip r:embed="rId2"/>
          <a:stretch>
            <a:fillRect/>
          </a:stretch>
        </p:blipFill>
        <p:spPr>
          <a:xfrm>
            <a:off x="7741024" y="46966"/>
            <a:ext cx="1219200" cy="1219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rot="5400000">
            <a:off x="4527177" y="-550510"/>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20" name="Google Shape;20;p3"/>
          <p:cNvSpPr/>
          <p:nvPr/>
        </p:nvSpPr>
        <p:spPr>
          <a:xfrm rot="-5400000">
            <a:off x="695075" y="986571"/>
            <a:ext cx="995100" cy="10662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8365300" y="1345300"/>
            <a:ext cx="0" cy="1696800"/>
          </a:xfrm>
          <a:prstGeom prst="straightConnector1">
            <a:avLst/>
          </a:prstGeom>
          <a:noFill/>
          <a:ln w="9525" cap="flat" cmpd="sng">
            <a:solidFill>
              <a:schemeClr val="tx1"/>
            </a:solidFill>
            <a:prstDash val="solid"/>
            <a:round/>
            <a:headEnd type="triangle" w="sm" len="sm"/>
            <a:tailEnd type="triangle" w="sm" len="sm"/>
          </a:ln>
        </p:spPr>
      </p:cxnSp>
      <p:sp>
        <p:nvSpPr>
          <p:cNvPr id="22" name="Google Shape;22;p3"/>
          <p:cNvSpPr/>
          <p:nvPr/>
        </p:nvSpPr>
        <p:spPr>
          <a:xfrm rot="-5400000">
            <a:off x="4525702" y="-2134011"/>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dashDot"/>
            <a:miter lim="8000"/>
            <a:headEnd type="none" w="med" len="med"/>
            <a:tailEnd type="none" w="med" len="med"/>
          </a:ln>
        </p:spPr>
      </p:sp>
      <p:sp>
        <p:nvSpPr>
          <p:cNvPr id="23" name="Google Shape;23;p3"/>
          <p:cNvSpPr/>
          <p:nvPr/>
        </p:nvSpPr>
        <p:spPr>
          <a:xfrm rot="5400000">
            <a:off x="7048175" y="2866905"/>
            <a:ext cx="1285500" cy="13773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921200" y="1509206"/>
            <a:ext cx="7205700" cy="1159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b="1">
                <a:solidFill>
                  <a:schemeClr val="tx1"/>
                </a:solidFill>
              </a:defRPr>
            </a:lvl1pPr>
            <a:lvl2pPr lvl="1" rtl="0">
              <a:spcBef>
                <a:spcPts val="0"/>
              </a:spcBef>
              <a:spcAft>
                <a:spcPts val="0"/>
              </a:spcAft>
              <a:buSzPts val="3600"/>
              <a:buNone/>
              <a:defRPr sz="3600" b="1"/>
            </a:lvl2pPr>
            <a:lvl3pPr lvl="2" rtl="0">
              <a:spcBef>
                <a:spcPts val="0"/>
              </a:spcBef>
              <a:spcAft>
                <a:spcPts val="0"/>
              </a:spcAft>
              <a:buSzPts val="3600"/>
              <a:buNone/>
              <a:defRPr sz="3600" b="1"/>
            </a:lvl3pPr>
            <a:lvl4pPr lvl="3" rtl="0">
              <a:spcBef>
                <a:spcPts val="0"/>
              </a:spcBef>
              <a:spcAft>
                <a:spcPts val="0"/>
              </a:spcAft>
              <a:buSzPts val="3600"/>
              <a:buNone/>
              <a:defRPr sz="3600" b="1"/>
            </a:lvl4pPr>
            <a:lvl5pPr lvl="4" rtl="0">
              <a:spcBef>
                <a:spcPts val="0"/>
              </a:spcBef>
              <a:spcAft>
                <a:spcPts val="0"/>
              </a:spcAft>
              <a:buSzPts val="3600"/>
              <a:buNone/>
              <a:defRPr sz="3600" b="1"/>
            </a:lvl5pPr>
            <a:lvl6pPr lvl="5" rtl="0">
              <a:spcBef>
                <a:spcPts val="0"/>
              </a:spcBef>
              <a:spcAft>
                <a:spcPts val="0"/>
              </a:spcAft>
              <a:buSzPts val="3600"/>
              <a:buNone/>
              <a:defRPr sz="3600" b="1"/>
            </a:lvl6pPr>
            <a:lvl7pPr lvl="6" rtl="0">
              <a:spcBef>
                <a:spcPts val="0"/>
              </a:spcBef>
              <a:spcAft>
                <a:spcPts val="0"/>
              </a:spcAft>
              <a:buSzPts val="3600"/>
              <a:buNone/>
              <a:defRPr sz="3600" b="1"/>
            </a:lvl7pPr>
            <a:lvl8pPr lvl="7" rtl="0">
              <a:spcBef>
                <a:spcPts val="0"/>
              </a:spcBef>
              <a:spcAft>
                <a:spcPts val="0"/>
              </a:spcAft>
              <a:buSzPts val="3600"/>
              <a:buNone/>
              <a:defRPr sz="3600" b="1"/>
            </a:lvl8pPr>
            <a:lvl9pPr lvl="8" rtl="0">
              <a:spcBef>
                <a:spcPts val="0"/>
              </a:spcBef>
              <a:spcAft>
                <a:spcPts val="0"/>
              </a:spcAft>
              <a:buSzPts val="3600"/>
              <a:buNone/>
              <a:defRPr sz="3600" b="1"/>
            </a:lvl9pPr>
          </a:lstStyle>
          <a:p>
            <a:endParaRPr dirty="0"/>
          </a:p>
        </p:txBody>
      </p:sp>
      <p:sp>
        <p:nvSpPr>
          <p:cNvPr id="25" name="Google Shape;25;p3"/>
          <p:cNvSpPr txBox="1">
            <a:spLocks noGrp="1"/>
          </p:cNvSpPr>
          <p:nvPr>
            <p:ph type="subTitle" idx="1"/>
          </p:nvPr>
        </p:nvSpPr>
        <p:spPr>
          <a:xfrm>
            <a:off x="4698564" y="3108819"/>
            <a:ext cx="35424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sz="1800">
                <a:solidFill>
                  <a:schemeClr val="tx1"/>
                </a:solidFill>
              </a:defRPr>
            </a:lvl1pPr>
            <a:lvl2pPr lvl="1" algn="r" rtl="0">
              <a:spcBef>
                <a:spcPts val="0"/>
              </a:spcBef>
              <a:spcAft>
                <a:spcPts val="0"/>
              </a:spcAft>
              <a:buClr>
                <a:srgbClr val="FFFFFF"/>
              </a:buClr>
              <a:buSzPts val="1800"/>
              <a:buNone/>
              <a:defRPr sz="1800">
                <a:solidFill>
                  <a:srgbClr val="FFFFFF"/>
                </a:solidFill>
              </a:defRPr>
            </a:lvl2pPr>
            <a:lvl3pPr lvl="2" algn="r" rtl="0">
              <a:spcBef>
                <a:spcPts val="0"/>
              </a:spcBef>
              <a:spcAft>
                <a:spcPts val="0"/>
              </a:spcAft>
              <a:buClr>
                <a:srgbClr val="FFFFFF"/>
              </a:buClr>
              <a:buSzPts val="1800"/>
              <a:buNone/>
              <a:defRPr sz="1800">
                <a:solidFill>
                  <a:srgbClr val="FFFFFF"/>
                </a:solidFill>
              </a:defRPr>
            </a:lvl3pPr>
            <a:lvl4pPr lvl="3" algn="r" rtl="0">
              <a:spcBef>
                <a:spcPts val="0"/>
              </a:spcBef>
              <a:spcAft>
                <a:spcPts val="0"/>
              </a:spcAft>
              <a:buClr>
                <a:srgbClr val="FFFFFF"/>
              </a:buClr>
              <a:buSzPts val="2400"/>
              <a:buNone/>
              <a:defRPr>
                <a:solidFill>
                  <a:srgbClr val="FFFFFF"/>
                </a:solidFill>
              </a:defRPr>
            </a:lvl4pPr>
            <a:lvl5pPr lvl="4" algn="r" rtl="0">
              <a:spcBef>
                <a:spcPts val="0"/>
              </a:spcBef>
              <a:spcAft>
                <a:spcPts val="0"/>
              </a:spcAft>
              <a:buClr>
                <a:srgbClr val="FFFFFF"/>
              </a:buClr>
              <a:buSzPts val="2400"/>
              <a:buNone/>
              <a:defRPr>
                <a:solidFill>
                  <a:srgbClr val="FFFFFF"/>
                </a:solidFill>
              </a:defRPr>
            </a:lvl5pPr>
            <a:lvl6pPr lvl="5" algn="r" rtl="0">
              <a:spcBef>
                <a:spcPts val="0"/>
              </a:spcBef>
              <a:spcAft>
                <a:spcPts val="0"/>
              </a:spcAft>
              <a:buClr>
                <a:srgbClr val="FFFFFF"/>
              </a:buClr>
              <a:buSzPts val="2400"/>
              <a:buNone/>
              <a:defRPr>
                <a:solidFill>
                  <a:srgbClr val="FFFFFF"/>
                </a:solidFill>
              </a:defRPr>
            </a:lvl6pPr>
            <a:lvl7pPr lvl="6" algn="r" rtl="0">
              <a:spcBef>
                <a:spcPts val="0"/>
              </a:spcBef>
              <a:spcAft>
                <a:spcPts val="0"/>
              </a:spcAft>
              <a:buClr>
                <a:srgbClr val="FFFFFF"/>
              </a:buClr>
              <a:buSzPts val="2400"/>
              <a:buNone/>
              <a:defRPr>
                <a:solidFill>
                  <a:srgbClr val="FFFFFF"/>
                </a:solidFill>
              </a:defRPr>
            </a:lvl7pPr>
            <a:lvl8pPr lvl="7" algn="r" rtl="0">
              <a:spcBef>
                <a:spcPts val="0"/>
              </a:spcBef>
              <a:spcAft>
                <a:spcPts val="0"/>
              </a:spcAft>
              <a:buClr>
                <a:srgbClr val="FFFFFF"/>
              </a:buClr>
              <a:buSzPts val="2400"/>
              <a:buNone/>
              <a:defRPr>
                <a:solidFill>
                  <a:srgbClr val="FFFFFF"/>
                </a:solidFill>
              </a:defRPr>
            </a:lvl8pPr>
            <a:lvl9pPr lvl="8" algn="r" rtl="0">
              <a:spcBef>
                <a:spcPts val="0"/>
              </a:spcBef>
              <a:spcAft>
                <a:spcPts val="0"/>
              </a:spcAft>
              <a:buClr>
                <a:srgbClr val="FFFFFF"/>
              </a:buClr>
              <a:buSzPts val="2400"/>
              <a:buNone/>
              <a:defRPr>
                <a:solidFill>
                  <a:srgbClr val="FFFFFF"/>
                </a:solidFill>
              </a:defRPr>
            </a:lvl9pPr>
          </a:lstStyle>
          <a:p>
            <a:endParaRPr dirty="0"/>
          </a:p>
        </p:txBody>
      </p:sp>
      <p:sp>
        <p:nvSpPr>
          <p:cNvPr id="26" name="Google Shape;26;p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solidFill>
                  <a:schemeClr val="tx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lvl1pPr marL="457200" lvl="0" indent="-381000" algn="ctr" rtl="0">
              <a:spcBef>
                <a:spcPts val="600"/>
              </a:spcBef>
              <a:spcAft>
                <a:spcPts val="0"/>
              </a:spcAft>
              <a:buSzPts val="2400"/>
              <a:buChar char="▪"/>
              <a:defRPr sz="2400" b="1">
                <a:solidFill>
                  <a:schemeClr val="tx1"/>
                </a:solidFill>
              </a:defRPr>
            </a:lvl1pPr>
            <a:lvl2pPr marL="914400" lvl="1" indent="-381000" algn="ctr" rtl="0">
              <a:spcBef>
                <a:spcPts val="0"/>
              </a:spcBef>
              <a:spcAft>
                <a:spcPts val="0"/>
              </a:spcAft>
              <a:buSzPts val="2400"/>
              <a:buChar char="▫"/>
              <a:defRPr b="1"/>
            </a:lvl2pPr>
            <a:lvl3pPr marL="1371600" lvl="2" indent="-381000" algn="ctr" rtl="0">
              <a:spcBef>
                <a:spcPts val="0"/>
              </a:spcBef>
              <a:spcAft>
                <a:spcPts val="0"/>
              </a:spcAft>
              <a:buSzPts val="2400"/>
              <a:buChar char="■"/>
              <a:defRPr b="1"/>
            </a:lvl3pPr>
            <a:lvl4pPr marL="1828800" lvl="3" indent="-381000" algn="ctr" rtl="0">
              <a:spcBef>
                <a:spcPts val="0"/>
              </a:spcBef>
              <a:spcAft>
                <a:spcPts val="0"/>
              </a:spcAft>
              <a:buSzPts val="2400"/>
              <a:buChar char="●"/>
              <a:defRPr sz="2400" b="1"/>
            </a:lvl4pPr>
            <a:lvl5pPr marL="2286000" lvl="4" indent="-381000" algn="ctr" rtl="0">
              <a:spcBef>
                <a:spcPts val="0"/>
              </a:spcBef>
              <a:spcAft>
                <a:spcPts val="0"/>
              </a:spcAft>
              <a:buSzPts val="2400"/>
              <a:buChar char="○"/>
              <a:defRPr sz="2400" b="1"/>
            </a:lvl5pPr>
            <a:lvl6pPr marL="2743200" lvl="5" indent="-381000" algn="ctr" rtl="0">
              <a:spcBef>
                <a:spcPts val="0"/>
              </a:spcBef>
              <a:spcAft>
                <a:spcPts val="0"/>
              </a:spcAft>
              <a:buSzPts val="2400"/>
              <a:buChar char="■"/>
              <a:defRPr sz="2400" b="1"/>
            </a:lvl6pPr>
            <a:lvl7pPr marL="3200400" lvl="6" indent="-381000" algn="ctr" rtl="0">
              <a:spcBef>
                <a:spcPts val="0"/>
              </a:spcBef>
              <a:spcAft>
                <a:spcPts val="0"/>
              </a:spcAft>
              <a:buSzPts val="2400"/>
              <a:buChar char="●"/>
              <a:defRPr sz="2400" b="1"/>
            </a:lvl7pPr>
            <a:lvl8pPr marL="3657600" lvl="7" indent="-381000" algn="ctr" rtl="0">
              <a:spcBef>
                <a:spcPts val="0"/>
              </a:spcBef>
              <a:spcAft>
                <a:spcPts val="0"/>
              </a:spcAft>
              <a:buSzPts val="2400"/>
              <a:buChar char="○"/>
              <a:defRPr sz="2400" b="1"/>
            </a:lvl8pPr>
            <a:lvl9pPr marL="4114800" lvl="8" indent="-381000" algn="ctr">
              <a:spcBef>
                <a:spcPts val="0"/>
              </a:spcBef>
              <a:spcAft>
                <a:spcPts val="0"/>
              </a:spcAft>
              <a:buSzPts val="2400"/>
              <a:buChar char="■"/>
              <a:defRPr sz="2400" b="1"/>
            </a:lvl9pPr>
          </a:lstStyle>
          <a:p>
            <a:endParaRPr/>
          </a:p>
        </p:txBody>
      </p:sp>
      <p:grpSp>
        <p:nvGrpSpPr>
          <p:cNvPr id="29" name="Google Shape;29;p4"/>
          <p:cNvGrpSpPr/>
          <p:nvPr/>
        </p:nvGrpSpPr>
        <p:grpSpPr>
          <a:xfrm>
            <a:off x="3954441" y="1078293"/>
            <a:ext cx="1212106" cy="1158543"/>
            <a:chOff x="3754950" y="1132925"/>
            <a:chExt cx="1580939" cy="1544725"/>
          </a:xfrm>
        </p:grpSpPr>
        <p:sp>
          <p:nvSpPr>
            <p:cNvPr id="30" name="Google Shape;30;p4"/>
            <p:cNvSpPr/>
            <p:nvPr/>
          </p:nvSpPr>
          <p:spPr>
            <a:xfrm>
              <a:off x="3907350" y="1285321"/>
              <a:ext cx="1329300" cy="1329300"/>
            </a:xfrm>
            <a:prstGeom prst="ellipse">
              <a:avLst/>
            </a:prstGeom>
            <a:noFill/>
            <a:ln w="9525" cap="flat" cmpd="sng">
              <a:solidFill>
                <a:schemeClr val="tx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400000">
              <a:off x="3754950" y="1132925"/>
              <a:ext cx="1480500" cy="14805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 name="Google Shape;32;p4"/>
            <p:cNvCxnSpPr>
              <a:endCxn id="30" idx="1"/>
            </p:cNvCxnSpPr>
            <p:nvPr/>
          </p:nvCxnSpPr>
          <p:spPr>
            <a:xfrm>
              <a:off x="3890221" y="1267893"/>
              <a:ext cx="211800" cy="212100"/>
            </a:xfrm>
            <a:prstGeom prst="straightConnector1">
              <a:avLst/>
            </a:prstGeom>
            <a:noFill/>
            <a:ln w="9525" cap="flat" cmpd="sng">
              <a:solidFill>
                <a:schemeClr val="tx1"/>
              </a:solidFill>
              <a:prstDash val="dash"/>
              <a:round/>
              <a:headEnd type="none" w="med" len="med"/>
              <a:tailEnd type="none" w="med" len="med"/>
            </a:ln>
          </p:spPr>
        </p:cxnSp>
        <p:cxnSp>
          <p:nvCxnSpPr>
            <p:cNvPr id="33" name="Google Shape;33;p4"/>
            <p:cNvCxnSpPr/>
            <p:nvPr/>
          </p:nvCxnSpPr>
          <p:spPr>
            <a:xfrm>
              <a:off x="5335889" y="1276425"/>
              <a:ext cx="0" cy="1393500"/>
            </a:xfrm>
            <a:prstGeom prst="straightConnector1">
              <a:avLst/>
            </a:prstGeom>
            <a:noFill/>
            <a:ln w="9525" cap="flat" cmpd="sng">
              <a:solidFill>
                <a:schemeClr val="tx1"/>
              </a:solidFill>
              <a:prstDash val="solid"/>
              <a:round/>
              <a:headEnd type="triangle" w="sm" len="sm"/>
              <a:tailEnd type="triangle" w="sm" len="sm"/>
            </a:ln>
          </p:spPr>
        </p:cxnSp>
        <p:sp>
          <p:nvSpPr>
            <p:cNvPr id="34" name="Google Shape;34;p4"/>
            <p:cNvSpPr/>
            <p:nvPr/>
          </p:nvSpPr>
          <p:spPr>
            <a:xfrm>
              <a:off x="4222975" y="1683233"/>
              <a:ext cx="698050" cy="549924"/>
            </a:xfrm>
            <a:prstGeom prst="rect">
              <a:avLst/>
            </a:prstGeom>
            <a:ln>
              <a:solidFill>
                <a:schemeClr val="tx1"/>
              </a:solidFill>
            </a:ln>
          </p:spPr>
          <p:txBody>
            <a:bodyPr>
              <a:prstTxWarp prst="textPlain">
                <a:avLst/>
              </a:prstTxWarp>
            </a:bodyPr>
            <a:lstStyle/>
            <a:p>
              <a:pPr lvl="0" algn="ctr"/>
              <a:r>
                <a:rPr b="1" i="0" dirty="0">
                  <a:ln w="19050" cap="flat" cmpd="sng">
                    <a:solidFill>
                      <a:schemeClr val="tx1"/>
                    </a:solidFill>
                    <a:prstDash val="solid"/>
                    <a:round/>
                    <a:headEnd type="none" w="sm" len="sm"/>
                    <a:tailEnd type="none" w="sm" len="sm"/>
                  </a:ln>
                  <a:solidFill>
                    <a:schemeClr val="bg1"/>
                  </a:solidFill>
                  <a:latin typeface="Arial"/>
                </a:rPr>
                <a:t>“</a:t>
              </a:r>
            </a:p>
          </p:txBody>
        </p:sp>
        <p:cxnSp>
          <p:nvCxnSpPr>
            <p:cNvPr id="35" name="Google Shape;35;p4"/>
            <p:cNvCxnSpPr>
              <a:stCxn id="30" idx="5"/>
            </p:cNvCxnSpPr>
            <p:nvPr/>
          </p:nvCxnSpPr>
          <p:spPr>
            <a:xfrm>
              <a:off x="5041979" y="2419950"/>
              <a:ext cx="253800" cy="257700"/>
            </a:xfrm>
            <a:prstGeom prst="straightConnector1">
              <a:avLst/>
            </a:prstGeom>
            <a:noFill/>
            <a:ln w="9525" cap="flat" cmpd="sng">
              <a:solidFill>
                <a:schemeClr val="tx1"/>
              </a:solidFill>
              <a:prstDash val="dash"/>
              <a:round/>
              <a:headEnd type="none" w="med" len="med"/>
              <a:tailEnd type="none" w="med" len="med"/>
            </a:ln>
          </p:spPr>
        </p:cxnSp>
        <p:cxnSp>
          <p:nvCxnSpPr>
            <p:cNvPr id="36" name="Google Shape;36;p4"/>
            <p:cNvCxnSpPr/>
            <p:nvPr/>
          </p:nvCxnSpPr>
          <p:spPr>
            <a:xfrm>
              <a:off x="4244700" y="1591869"/>
              <a:ext cx="654600" cy="0"/>
            </a:xfrm>
            <a:prstGeom prst="straightConnector1">
              <a:avLst/>
            </a:prstGeom>
            <a:noFill/>
            <a:ln w="9525" cap="flat" cmpd="sng">
              <a:solidFill>
                <a:schemeClr val="tx1"/>
              </a:solidFill>
              <a:prstDash val="solid"/>
              <a:round/>
              <a:headEnd type="triangle" w="sm" len="sm"/>
              <a:tailEnd type="triangle" w="sm" len="sm"/>
            </a:ln>
          </p:spPr>
        </p:cxnSp>
      </p:grpSp>
      <p:sp>
        <p:nvSpPr>
          <p:cNvPr id="37" name="Google Shape;37;p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solidFill>
                  <a:schemeClr val="tx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solidFill>
                  <a:schemeClr val="tx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tx1"/>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solidFill>
                  <a:schemeClr val="tx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solidFill>
                  <a:schemeClr val="tx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1">
        <a:schemeClr val="bg1"/>
      </p:bgRef>
    </p:bg>
    <p:spTree>
      <p:nvGrpSpPr>
        <p:cNvPr id="1" name="Shape 5"/>
        <p:cNvGrpSpPr/>
        <p:nvPr/>
      </p:nvGrpSpPr>
      <p:grpSpPr>
        <a:xfrm>
          <a:off x="0" y="0"/>
          <a:ext cx="0" cy="0"/>
          <a:chOff x="0" y="0"/>
          <a:chExt cx="0" cy="0"/>
        </a:xfrm>
      </p:grpSpPr>
      <p:pic>
        <p:nvPicPr>
          <p:cNvPr id="6" name="Google Shape;6;p1"/>
          <p:cNvPicPr preferRelativeResize="0"/>
          <p:nvPr/>
        </p:nvPicPr>
        <p:blipFill>
          <a:blip r:embed="rId7">
            <a:alphaModFix/>
          </a:blip>
          <a:stretch>
            <a:fillRect/>
          </a:stretch>
        </p:blipFill>
        <p:spPr>
          <a:xfrm>
            <a:off x="0" y="0"/>
            <a:ext cx="9141767" cy="5143500"/>
          </a:xfrm>
          <a:prstGeom prst="rect">
            <a:avLst/>
          </a:prstGeom>
          <a:noFill/>
          <a:ln>
            <a:noFill/>
          </a:ln>
          <a:effectLst>
            <a:innerShdw blurRad="63500" dist="50800" dir="13500000">
              <a:prstClr val="black">
                <a:alpha val="50000"/>
              </a:prstClr>
            </a:innerShdw>
          </a:effectLst>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dirty="0"/>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dirty="0"/>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
        <p:nvSpPr>
          <p:cNvPr id="2" name="Rectangle 1">
            <a:extLst>
              <a:ext uri="{FF2B5EF4-FFF2-40B4-BE49-F238E27FC236}">
                <a16:creationId xmlns:a16="http://schemas.microsoft.com/office/drawing/2014/main" id="{7DC5D3C4-36CB-4580-AFDC-28C44108C08A}"/>
              </a:ext>
            </a:extLst>
          </p:cNvPr>
          <p:cNvSpPr/>
          <p:nvPr userDrawn="1"/>
        </p:nvSpPr>
        <p:spPr>
          <a:xfrm>
            <a:off x="91700" y="96300"/>
            <a:ext cx="8960600" cy="4945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JavaScript Part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1" y="36755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 Arrays Continued</a:t>
            </a:r>
            <a:endParaRPr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2" name="Table 2">
            <a:extLst>
              <a:ext uri="{FF2B5EF4-FFF2-40B4-BE49-F238E27FC236}">
                <a16:creationId xmlns:a16="http://schemas.microsoft.com/office/drawing/2014/main" id="{DA9B524F-AEDB-436A-BEF9-29608A1BB869}"/>
              </a:ext>
            </a:extLst>
          </p:cNvPr>
          <p:cNvGraphicFramePr>
            <a:graphicFrameLocks noGrp="1"/>
          </p:cNvGraphicFramePr>
          <p:nvPr>
            <p:extLst>
              <p:ext uri="{D42A27DB-BD31-4B8C-83A1-F6EECF244321}">
                <p14:modId xmlns:p14="http://schemas.microsoft.com/office/powerpoint/2010/main" val="2008248857"/>
              </p:ext>
            </p:extLst>
          </p:nvPr>
        </p:nvGraphicFramePr>
        <p:xfrm>
          <a:off x="256032" y="1400962"/>
          <a:ext cx="8607552" cy="3175000"/>
        </p:xfrm>
        <a:graphic>
          <a:graphicData uri="http://schemas.openxmlformats.org/drawingml/2006/table">
            <a:tbl>
              <a:tblPr firstRow="1" bandRow="1">
                <a:tableStyleId>{B39DCEDC-5494-4050-814A-489F0E36CC6C}</a:tableStyleId>
              </a:tblPr>
              <a:tblGrid>
                <a:gridCol w="3084576">
                  <a:extLst>
                    <a:ext uri="{9D8B030D-6E8A-4147-A177-3AD203B41FA5}">
                      <a16:colId xmlns:a16="http://schemas.microsoft.com/office/drawing/2014/main" val="4021829213"/>
                    </a:ext>
                  </a:extLst>
                </a:gridCol>
                <a:gridCol w="5522976">
                  <a:extLst>
                    <a:ext uri="{9D8B030D-6E8A-4147-A177-3AD203B41FA5}">
                      <a16:colId xmlns:a16="http://schemas.microsoft.com/office/drawing/2014/main" val="1217855985"/>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600" b="1" dirty="0">
                          <a:latin typeface="Cousine" panose="020B0604020202020204" charset="0"/>
                          <a:cs typeface="Cousine" panose="020B0604020202020204" charset="0"/>
                        </a:rPr>
                        <a:t>Helper Methods</a:t>
                      </a:r>
                      <a:endParaRPr lang="en-ZA" sz="1600" b="1" dirty="0">
                        <a:latin typeface="Cousine" panose="020B0604020202020204" charset="0"/>
                        <a:cs typeface="Cousine" panose="020B0604020202020204" charset="0"/>
                      </a:endParaRPr>
                    </a:p>
                  </a:txBody>
                  <a:tcPr>
                    <a:solidFill>
                      <a:schemeClr val="accent4">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Cousine" panose="020B0604020202020204" charset="0"/>
                          <a:cs typeface="Cousine" panose="020B0604020202020204" charset="0"/>
                        </a:rPr>
                        <a:t>Description</a:t>
                      </a:r>
                      <a:endParaRPr lang="en-ZA" sz="1600" b="1" dirty="0">
                        <a:latin typeface="Cousine" panose="020B0604020202020204" charset="0"/>
                        <a:cs typeface="Cousine" panose="020B0604020202020204" charset="0"/>
                      </a:endParaRPr>
                    </a:p>
                  </a:txBody>
                  <a:tcPr>
                    <a:solidFill>
                      <a:schemeClr val="accent4">
                        <a:lumMod val="90000"/>
                      </a:schemeClr>
                    </a:solidFill>
                  </a:tcPr>
                </a:tc>
                <a:extLst>
                  <a:ext uri="{0D108BD9-81ED-4DB2-BD59-A6C34878D82A}">
                    <a16:rowId xmlns:a16="http://schemas.microsoft.com/office/drawing/2014/main" val="2242173017"/>
                  </a:ext>
                </a:extLst>
              </a:tr>
              <a:tr h="370840">
                <a:tc>
                  <a:txBody>
                    <a:bodyPr/>
                    <a:lstStyle/>
                    <a:p>
                      <a:r>
                        <a:rPr lang="en-US" sz="1500" dirty="0" err="1">
                          <a:latin typeface="Courier New" panose="02070309020205020404" pitchFamily="49" charset="0"/>
                          <a:cs typeface="Courier New" panose="02070309020205020404" pitchFamily="49" charset="0"/>
                        </a:rPr>
                        <a:t>cities.length</a:t>
                      </a:r>
                      <a:endParaRPr lang="en-ZA" sz="1500" dirty="0">
                        <a:latin typeface="Courier New" panose="02070309020205020404" pitchFamily="49" charset="0"/>
                        <a:cs typeface="Courier New" panose="02070309020205020404" pitchFamily="49" charset="0"/>
                      </a:endParaRPr>
                    </a:p>
                  </a:txBody>
                  <a:tcPr/>
                </a:tc>
                <a:tc>
                  <a:txBody>
                    <a:bodyPr/>
                    <a:lstStyle/>
                    <a:p>
                      <a:r>
                        <a:rPr lang="en-US" sz="1600" dirty="0">
                          <a:latin typeface="Cousine" panose="020B0604020202020204" charset="0"/>
                          <a:cs typeface="Cousine" panose="020B0604020202020204" charset="0"/>
                        </a:rPr>
                        <a:t>Returns the number of elements in the array</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3105192203"/>
                  </a:ext>
                </a:extLst>
              </a:tr>
              <a:tr h="370840">
                <a:tc>
                  <a:txBody>
                    <a:bodyPr/>
                    <a:lstStyle/>
                    <a:p>
                      <a:r>
                        <a:rPr lang="en-ZA" sz="1500" dirty="0" err="1">
                          <a:latin typeface="Courier New" panose="02070309020205020404" pitchFamily="49" charset="0"/>
                          <a:cs typeface="Courier New" panose="02070309020205020404" pitchFamily="49" charset="0"/>
                        </a:rPr>
                        <a:t>cities.pop</a:t>
                      </a:r>
                      <a:r>
                        <a:rPr lang="en-ZA" sz="1500" dirty="0">
                          <a:latin typeface="Courier New" panose="02070309020205020404" pitchFamily="49" charset="0"/>
                          <a:cs typeface="Courier New" panose="02070309020205020404" pitchFamily="49" charset="0"/>
                        </a:rPr>
                        <a:t>()</a:t>
                      </a:r>
                    </a:p>
                  </a:txBody>
                  <a:tcPr/>
                </a:tc>
                <a:tc>
                  <a:txBody>
                    <a:bodyPr/>
                    <a:lstStyle/>
                    <a:p>
                      <a:r>
                        <a:rPr lang="en-US" sz="1600" dirty="0">
                          <a:latin typeface="Cousine" panose="020B0604020202020204" charset="0"/>
                          <a:cs typeface="Cousine" panose="020B0604020202020204" charset="0"/>
                        </a:rPr>
                        <a:t>Removes the last element in the array</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1425787830"/>
                  </a:ext>
                </a:extLst>
              </a:tr>
              <a:tr h="370840">
                <a:tc>
                  <a:txBody>
                    <a:bodyPr/>
                    <a:lstStyle/>
                    <a:p>
                      <a:r>
                        <a:rPr lang="en-ZA" sz="1500" dirty="0" err="1">
                          <a:latin typeface="Courier New" panose="02070309020205020404" pitchFamily="49" charset="0"/>
                          <a:cs typeface="Courier New" panose="02070309020205020404" pitchFamily="49" charset="0"/>
                        </a:rPr>
                        <a:t>cities.push</a:t>
                      </a:r>
                      <a:r>
                        <a:rPr lang="en-ZA" sz="1500" dirty="0">
                          <a:latin typeface="Courier New" panose="02070309020205020404" pitchFamily="49" charset="0"/>
                          <a:cs typeface="Courier New" panose="02070309020205020404" pitchFamily="49" charset="0"/>
                        </a:rPr>
                        <a:t>("Durban")</a:t>
                      </a:r>
                    </a:p>
                  </a:txBody>
                  <a:tcPr/>
                </a:tc>
                <a:tc>
                  <a:txBody>
                    <a:bodyPr/>
                    <a:lstStyle/>
                    <a:p>
                      <a:r>
                        <a:rPr lang="en-US" sz="1600" dirty="0">
                          <a:latin typeface="Cousine" panose="020B0604020202020204" charset="0"/>
                          <a:cs typeface="Cousine" panose="020B0604020202020204" charset="0"/>
                        </a:rPr>
                        <a:t>Adds a new element to the end of the array</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1508633847"/>
                  </a:ext>
                </a:extLst>
              </a:tr>
              <a:tr h="370840">
                <a:tc>
                  <a:txBody>
                    <a:bodyPr/>
                    <a:lstStyle/>
                    <a:p>
                      <a:r>
                        <a:rPr lang="en-ZA" sz="1500" dirty="0" err="1">
                          <a:latin typeface="Courier New" panose="02070309020205020404" pitchFamily="49" charset="0"/>
                          <a:cs typeface="Courier New" panose="02070309020205020404" pitchFamily="49" charset="0"/>
                        </a:rPr>
                        <a:t>cities.concat</a:t>
                      </a:r>
                      <a:r>
                        <a:rPr lang="en-ZA" sz="1500" dirty="0">
                          <a:latin typeface="Courier New" panose="02070309020205020404" pitchFamily="49" charset="0"/>
                          <a:cs typeface="Courier New" panose="02070309020205020404" pitchFamily="49" charset="0"/>
                        </a:rPr>
                        <a:t>(</a:t>
                      </a:r>
                      <a:r>
                        <a:rPr lang="en-ZA" sz="1500" dirty="0" err="1">
                          <a:latin typeface="Courier New" panose="02070309020205020404" pitchFamily="49" charset="0"/>
                          <a:cs typeface="Courier New" panose="02070309020205020404" pitchFamily="49" charset="0"/>
                        </a:rPr>
                        <a:t>moreCities</a:t>
                      </a:r>
                      <a:r>
                        <a:rPr lang="en-ZA" sz="1500" dirty="0">
                          <a:latin typeface="Courier New" panose="02070309020205020404" pitchFamily="49" charset="0"/>
                          <a:cs typeface="Courier New" panose="02070309020205020404" pitchFamily="49" charset="0"/>
                        </a:rPr>
                        <a:t>)</a:t>
                      </a:r>
                    </a:p>
                  </a:txBody>
                  <a:tcPr/>
                </a:tc>
                <a:tc>
                  <a:txBody>
                    <a:bodyPr/>
                    <a:lstStyle/>
                    <a:p>
                      <a:r>
                        <a:rPr lang="en-US" sz="1600" dirty="0">
                          <a:latin typeface="Cousine" panose="020B0604020202020204" charset="0"/>
                          <a:cs typeface="Cousine" panose="020B0604020202020204" charset="0"/>
                        </a:rPr>
                        <a:t>Merges the </a:t>
                      </a:r>
                      <a:r>
                        <a:rPr lang="en-US" sz="1600" dirty="0" err="1">
                          <a:latin typeface="Courier New" panose="02070309020205020404" pitchFamily="49" charset="0"/>
                          <a:cs typeface="Courier New" panose="02070309020205020404" pitchFamily="49" charset="0"/>
                        </a:rPr>
                        <a:t>moreCities</a:t>
                      </a:r>
                      <a:r>
                        <a:rPr lang="en-US" sz="1600" dirty="0">
                          <a:latin typeface="Cousine" panose="020B0604020202020204" charset="0"/>
                          <a:cs typeface="Cousine" panose="020B0604020202020204" charset="0"/>
                        </a:rPr>
                        <a:t> array into the </a:t>
                      </a:r>
                      <a:r>
                        <a:rPr lang="en-US" sz="1600" dirty="0">
                          <a:latin typeface="Courier New" panose="02070309020205020404" pitchFamily="49" charset="0"/>
                          <a:cs typeface="Courier New" panose="02070309020205020404" pitchFamily="49" charset="0"/>
                        </a:rPr>
                        <a:t>cities</a:t>
                      </a:r>
                      <a:r>
                        <a:rPr lang="en-US" sz="1600" dirty="0">
                          <a:latin typeface="Cousine" panose="020B0604020202020204" charset="0"/>
                          <a:cs typeface="Cousine" panose="020B0604020202020204" charset="0"/>
                        </a:rPr>
                        <a:t> array</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3524364697"/>
                  </a:ext>
                </a:extLst>
              </a:tr>
              <a:tr h="370840">
                <a:tc>
                  <a:txBody>
                    <a:bodyPr/>
                    <a:lstStyle/>
                    <a:p>
                      <a:r>
                        <a:rPr lang="en-ZA" sz="1500" dirty="0" err="1">
                          <a:latin typeface="Courier New" panose="02070309020205020404" pitchFamily="49" charset="0"/>
                          <a:cs typeface="Courier New" panose="02070309020205020404" pitchFamily="49" charset="0"/>
                        </a:rPr>
                        <a:t>cities.sort</a:t>
                      </a:r>
                      <a:r>
                        <a:rPr lang="en-ZA" sz="1500" dirty="0">
                          <a:latin typeface="Courier New" panose="02070309020205020404" pitchFamily="49" charset="0"/>
                          <a:cs typeface="Courier New" panose="02070309020205020404" pitchFamily="49" charset="0"/>
                        </a:rPr>
                        <a:t>()</a:t>
                      </a:r>
                    </a:p>
                  </a:txBody>
                  <a:tcPr/>
                </a:tc>
                <a:tc>
                  <a:txBody>
                    <a:bodyPr/>
                    <a:lstStyle/>
                    <a:p>
                      <a:r>
                        <a:rPr lang="en-US" sz="1600" dirty="0">
                          <a:latin typeface="Cousine" panose="020B0604020202020204" charset="0"/>
                          <a:cs typeface="Cousine" panose="020B0604020202020204" charset="0"/>
                        </a:rPr>
                        <a:t>Sorts an array alphabetically</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287296344"/>
                  </a:ext>
                </a:extLst>
              </a:tr>
              <a:tr h="370840">
                <a:tc>
                  <a:txBody>
                    <a:bodyPr/>
                    <a:lstStyle/>
                    <a:p>
                      <a:r>
                        <a:rPr lang="en-ZA" sz="1500" dirty="0" err="1">
                          <a:latin typeface="Courier New" panose="02070309020205020404" pitchFamily="49" charset="0"/>
                          <a:cs typeface="Courier New" panose="02070309020205020404" pitchFamily="49" charset="0"/>
                        </a:rPr>
                        <a:t>cities.reverse</a:t>
                      </a:r>
                      <a:r>
                        <a:rPr lang="en-ZA" sz="1500" dirty="0">
                          <a:latin typeface="Courier New" panose="02070309020205020404" pitchFamily="49" charset="0"/>
                          <a:cs typeface="Courier New" panose="02070309020205020404" pitchFamily="49" charset="0"/>
                        </a:rPr>
                        <a:t>()</a:t>
                      </a:r>
                    </a:p>
                  </a:txBody>
                  <a:tcPr/>
                </a:tc>
                <a:tc>
                  <a:txBody>
                    <a:bodyPr/>
                    <a:lstStyle/>
                    <a:p>
                      <a:r>
                        <a:rPr lang="en-US" sz="1600" dirty="0">
                          <a:latin typeface="Cousine" panose="020B0604020202020204" charset="0"/>
                          <a:cs typeface="Cousine" panose="020B0604020202020204" charset="0"/>
                        </a:rPr>
                        <a:t>Reverses the elements in the array</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350095287"/>
                  </a:ext>
                </a:extLst>
              </a:tr>
              <a:tr h="370840">
                <a:tc>
                  <a:txBody>
                    <a:bodyPr/>
                    <a:lstStyle/>
                    <a:p>
                      <a:r>
                        <a:rPr lang="en-ZA" sz="1500" dirty="0" err="1">
                          <a:latin typeface="Courier New" panose="02070309020205020404" pitchFamily="49" charset="0"/>
                          <a:cs typeface="Courier New" panose="02070309020205020404" pitchFamily="49" charset="0"/>
                        </a:rPr>
                        <a:t>cities.forEach</a:t>
                      </a:r>
                      <a:r>
                        <a:rPr lang="en-ZA" sz="1500" dirty="0">
                          <a:latin typeface="Courier New" panose="02070309020205020404" pitchFamily="49" charset="0"/>
                          <a:cs typeface="Courier New" panose="02070309020205020404" pitchFamily="49" charset="0"/>
                        </a:rPr>
                        <a:t>()</a:t>
                      </a:r>
                    </a:p>
                  </a:txBody>
                  <a:tcPr/>
                </a:tc>
                <a:tc>
                  <a:txBody>
                    <a:bodyPr/>
                    <a:lstStyle/>
                    <a:p>
                      <a:r>
                        <a:rPr lang="en-US" sz="1600" dirty="0">
                          <a:latin typeface="Cousine" panose="020B0604020202020204" charset="0"/>
                          <a:cs typeface="Cousine" panose="020B0604020202020204" charset="0"/>
                        </a:rPr>
                        <a:t>Iterates through each element in the array</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3506136670"/>
                  </a:ext>
                </a:extLst>
              </a:tr>
            </a:tbl>
          </a:graphicData>
        </a:graphic>
      </p:graphicFrame>
      <p:sp>
        <p:nvSpPr>
          <p:cNvPr id="3" name="TextBox 2">
            <a:extLst>
              <a:ext uri="{FF2B5EF4-FFF2-40B4-BE49-F238E27FC236}">
                <a16:creationId xmlns:a16="http://schemas.microsoft.com/office/drawing/2014/main" id="{DF3053AE-5460-4F55-80FB-CCD770604705}"/>
              </a:ext>
            </a:extLst>
          </p:cNvPr>
          <p:cNvSpPr txBox="1"/>
          <p:nvPr/>
        </p:nvSpPr>
        <p:spPr>
          <a:xfrm>
            <a:off x="256032" y="921680"/>
            <a:ext cx="6973384"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let cities = ["Johannesburg", "Pretoria", "Cape Town"];</a:t>
            </a:r>
            <a:endParaRPr lang="en-ZA"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2641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 Objects</a:t>
            </a:r>
            <a:endParaRPr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dirty="0"/>
              <a:t>Collection of data.</a:t>
            </a:r>
          </a:p>
          <a:p>
            <a:pPr marL="0" lvl="0" indent="0" algn="l" rtl="0">
              <a:spcBef>
                <a:spcPts val="600"/>
              </a:spcBef>
              <a:spcAft>
                <a:spcPts val="0"/>
              </a:spcAft>
              <a:buNone/>
            </a:pPr>
            <a:endParaRPr lang="en" sz="1600" dirty="0"/>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person = { </a:t>
            </a:r>
          </a:p>
          <a:p>
            <a:r>
              <a:rPr lang="en-US" sz="1600" dirty="0">
                <a:latin typeface="Courier New" panose="02070309020205020404" pitchFamily="49" charset="0"/>
                <a:cs typeface="Courier New" panose="02070309020205020404" pitchFamily="49" charset="0"/>
              </a:rPr>
              <a:t>	name: "Jane", </a:t>
            </a:r>
          </a:p>
          <a:p>
            <a:r>
              <a:rPr lang="en-US" sz="1600" dirty="0">
                <a:latin typeface="Courier New" panose="02070309020205020404" pitchFamily="49" charset="0"/>
                <a:cs typeface="Courier New" panose="02070309020205020404" pitchFamily="49" charset="0"/>
              </a:rPr>
              <a:t>	surname: "Doe“,</a:t>
            </a:r>
          </a:p>
          <a:p>
            <a:r>
              <a:rPr lang="en-US" sz="1600" dirty="0">
                <a:latin typeface="Courier New" panose="02070309020205020404" pitchFamily="49" charset="0"/>
                <a:cs typeface="Courier New" panose="02070309020205020404" pitchFamily="49" charset="0"/>
              </a:rPr>
              <a:t>	age: 23,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isEmployed</a:t>
            </a:r>
            <a:r>
              <a:rPr lang="en-US" sz="1600" dirty="0">
                <a:latin typeface="Courier New" panose="02070309020205020404" pitchFamily="49" charset="0"/>
                <a:cs typeface="Courier New" panose="02070309020205020404" pitchFamily="49" charset="0"/>
              </a:rPr>
              <a:t>: true </a:t>
            </a:r>
          </a:p>
          <a:p>
            <a:r>
              <a:rPr lang="en-US" sz="1600" dirty="0">
                <a:latin typeface="Courier New" panose="02070309020205020404" pitchFamily="49" charset="0"/>
                <a:cs typeface="Courier New" panose="02070309020205020404" pitchFamily="49" charset="0"/>
              </a:rPr>
              <a:t>};</a:t>
            </a:r>
            <a:endParaRPr lang="en-ZA" sz="1600" dirty="0">
              <a:latin typeface="Courier New" panose="02070309020205020404" pitchFamily="49" charset="0"/>
              <a:cs typeface="Courier New" panose="02070309020205020404" pitchFamily="49" charset="0"/>
            </a:endParaRPr>
          </a:p>
          <a:p>
            <a:pPr marL="0" lvl="0" indent="0" algn="l" rtl="0">
              <a:spcBef>
                <a:spcPts val="600"/>
              </a:spcBef>
              <a:spcAft>
                <a:spcPts val="0"/>
              </a:spcAft>
              <a:buNone/>
            </a:pPr>
            <a:endParaRPr lang="en-US" sz="1600" dirty="0">
              <a:latin typeface="Courier New" panose="02070309020205020404" pitchFamily="49"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12" name="Rectangle 11">
            <a:extLst>
              <a:ext uri="{FF2B5EF4-FFF2-40B4-BE49-F238E27FC236}">
                <a16:creationId xmlns:a16="http://schemas.microsoft.com/office/drawing/2014/main" id="{1BE5D250-BA43-4A42-85EC-ED015BC4588D}"/>
              </a:ext>
            </a:extLst>
          </p:cNvPr>
          <p:cNvSpPr/>
          <p:nvPr/>
        </p:nvSpPr>
        <p:spPr>
          <a:xfrm>
            <a:off x="1292351" y="2571750"/>
            <a:ext cx="1357064"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3" name="TextBox 12">
            <a:extLst>
              <a:ext uri="{FF2B5EF4-FFF2-40B4-BE49-F238E27FC236}">
                <a16:creationId xmlns:a16="http://schemas.microsoft.com/office/drawing/2014/main" id="{5D72FC13-0B5B-44A9-B36C-63E7CF51A7ED}"/>
              </a:ext>
            </a:extLst>
          </p:cNvPr>
          <p:cNvSpPr txBox="1"/>
          <p:nvPr/>
        </p:nvSpPr>
        <p:spPr>
          <a:xfrm>
            <a:off x="1371049" y="1986845"/>
            <a:ext cx="727023"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Object</a:t>
            </a:r>
            <a:endParaRPr lang="en-ZA" dirty="0"/>
          </a:p>
        </p:txBody>
      </p:sp>
      <p:sp>
        <p:nvSpPr>
          <p:cNvPr id="21" name="Rectangle 20">
            <a:extLst>
              <a:ext uri="{FF2B5EF4-FFF2-40B4-BE49-F238E27FC236}">
                <a16:creationId xmlns:a16="http://schemas.microsoft.com/office/drawing/2014/main" id="{965CFA83-F1B4-4DED-8B48-316BF2F727F6}"/>
              </a:ext>
            </a:extLst>
          </p:cNvPr>
          <p:cNvSpPr/>
          <p:nvPr/>
        </p:nvSpPr>
        <p:spPr>
          <a:xfrm>
            <a:off x="1388768" y="2001870"/>
            <a:ext cx="727020" cy="307777"/>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14" name="Straight Arrow Connector 13">
            <a:extLst>
              <a:ext uri="{FF2B5EF4-FFF2-40B4-BE49-F238E27FC236}">
                <a16:creationId xmlns:a16="http://schemas.microsoft.com/office/drawing/2014/main" id="{BA81418D-33F7-4F39-8F79-1755139D6FC4}"/>
              </a:ext>
            </a:extLst>
          </p:cNvPr>
          <p:cNvCxnSpPr>
            <a:cxnSpLocks/>
          </p:cNvCxnSpPr>
          <p:nvPr/>
        </p:nvCxnSpPr>
        <p:spPr>
          <a:xfrm flipV="1">
            <a:off x="1734561" y="2264642"/>
            <a:ext cx="0" cy="2771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4D41360-97E0-456D-A440-8A8E620F2561}"/>
              </a:ext>
            </a:extLst>
          </p:cNvPr>
          <p:cNvSpPr/>
          <p:nvPr/>
        </p:nvSpPr>
        <p:spPr>
          <a:xfrm>
            <a:off x="852505" y="4169361"/>
            <a:ext cx="272907"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03652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 Objects</a:t>
            </a:r>
            <a:endParaRPr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dirty="0"/>
              <a:t>Collection of data.</a:t>
            </a:r>
          </a:p>
          <a:p>
            <a:pPr marL="0" lvl="0" indent="0" algn="l" rtl="0">
              <a:spcBef>
                <a:spcPts val="600"/>
              </a:spcBef>
              <a:spcAft>
                <a:spcPts val="0"/>
              </a:spcAft>
              <a:buNone/>
            </a:pPr>
            <a:endParaRPr lang="en" sz="1600" dirty="0"/>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person = { </a:t>
            </a:r>
          </a:p>
          <a:p>
            <a:r>
              <a:rPr lang="en-US" sz="1600" dirty="0">
                <a:latin typeface="Courier New" panose="02070309020205020404" pitchFamily="49" charset="0"/>
                <a:cs typeface="Courier New" panose="02070309020205020404" pitchFamily="49" charset="0"/>
              </a:rPr>
              <a:t>	name: "Jane", </a:t>
            </a:r>
          </a:p>
          <a:p>
            <a:r>
              <a:rPr lang="en-US" sz="1600" dirty="0">
                <a:latin typeface="Courier New" panose="02070309020205020404" pitchFamily="49" charset="0"/>
                <a:cs typeface="Courier New" panose="02070309020205020404" pitchFamily="49" charset="0"/>
              </a:rPr>
              <a:t>	surname: "Doe“,</a:t>
            </a:r>
          </a:p>
          <a:p>
            <a:r>
              <a:rPr lang="en-US" sz="1600" dirty="0">
                <a:latin typeface="Courier New" panose="02070309020205020404" pitchFamily="49" charset="0"/>
                <a:cs typeface="Courier New" panose="02070309020205020404" pitchFamily="49" charset="0"/>
              </a:rPr>
              <a:t>	age:: 23,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isEmployed</a:t>
            </a:r>
            <a:r>
              <a:rPr lang="en-US" sz="1600" dirty="0">
                <a:latin typeface="Courier New" panose="02070309020205020404" pitchFamily="49" charset="0"/>
                <a:cs typeface="Courier New" panose="02070309020205020404" pitchFamily="49" charset="0"/>
              </a:rPr>
              <a:t>: true </a:t>
            </a:r>
          </a:p>
          <a:p>
            <a:r>
              <a:rPr lang="en-US" sz="1600" dirty="0">
                <a:latin typeface="Courier New" panose="02070309020205020404" pitchFamily="49" charset="0"/>
                <a:cs typeface="Courier New" panose="02070309020205020404" pitchFamily="49" charset="0"/>
              </a:rPr>
              <a:t>};</a:t>
            </a:r>
            <a:endParaRPr lang="en-ZA" sz="1600" dirty="0">
              <a:latin typeface="Courier New" panose="02070309020205020404" pitchFamily="49" charset="0"/>
              <a:cs typeface="Courier New" panose="02070309020205020404" pitchFamily="49" charset="0"/>
            </a:endParaRPr>
          </a:p>
          <a:p>
            <a:pPr marL="0" lvl="0" indent="0" algn="l" rtl="0">
              <a:spcBef>
                <a:spcPts val="600"/>
              </a:spcBef>
              <a:spcAft>
                <a:spcPts val="0"/>
              </a:spcAft>
              <a:buNone/>
            </a:pPr>
            <a:endParaRPr lang="en-US" sz="1600" dirty="0">
              <a:latin typeface="Courier New" panose="02070309020205020404" pitchFamily="49"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15" name="Rectangle 14">
            <a:extLst>
              <a:ext uri="{FF2B5EF4-FFF2-40B4-BE49-F238E27FC236}">
                <a16:creationId xmlns:a16="http://schemas.microsoft.com/office/drawing/2014/main" id="{A0FF569B-FACB-49D0-B23B-F7ED00A0C281}"/>
              </a:ext>
            </a:extLst>
          </p:cNvPr>
          <p:cNvSpPr/>
          <p:nvPr/>
        </p:nvSpPr>
        <p:spPr>
          <a:xfrm>
            <a:off x="1280158" y="3224345"/>
            <a:ext cx="1051562" cy="244995"/>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6" name="TextBox 15">
            <a:extLst>
              <a:ext uri="{FF2B5EF4-FFF2-40B4-BE49-F238E27FC236}">
                <a16:creationId xmlns:a16="http://schemas.microsoft.com/office/drawing/2014/main" id="{9CA5B90F-A312-4F83-876F-0BE61E4E2ECB}"/>
              </a:ext>
            </a:extLst>
          </p:cNvPr>
          <p:cNvSpPr txBox="1"/>
          <p:nvPr/>
        </p:nvSpPr>
        <p:spPr>
          <a:xfrm>
            <a:off x="1177102" y="4452574"/>
            <a:ext cx="1579586"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Properties / Keys</a:t>
            </a:r>
            <a:endParaRPr lang="en-ZA" dirty="0"/>
          </a:p>
        </p:txBody>
      </p:sp>
      <p:cxnSp>
        <p:nvCxnSpPr>
          <p:cNvPr id="17" name="Straight Arrow Connector 16">
            <a:extLst>
              <a:ext uri="{FF2B5EF4-FFF2-40B4-BE49-F238E27FC236}">
                <a16:creationId xmlns:a16="http://schemas.microsoft.com/office/drawing/2014/main" id="{914D38EB-72D7-4FA3-98A9-E3D8021B5D5E}"/>
              </a:ext>
            </a:extLst>
          </p:cNvPr>
          <p:cNvCxnSpPr>
            <a:cxnSpLocks/>
          </p:cNvCxnSpPr>
          <p:nvPr/>
        </p:nvCxnSpPr>
        <p:spPr>
          <a:xfrm>
            <a:off x="1894756" y="4198491"/>
            <a:ext cx="0" cy="2632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8090D16-90EB-46E6-82CB-BF7701E08953}"/>
              </a:ext>
            </a:extLst>
          </p:cNvPr>
          <p:cNvSpPr/>
          <p:nvPr/>
        </p:nvSpPr>
        <p:spPr>
          <a:xfrm>
            <a:off x="1280159" y="3546463"/>
            <a:ext cx="614598" cy="23913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9" name="Rectangle 18">
            <a:extLst>
              <a:ext uri="{FF2B5EF4-FFF2-40B4-BE49-F238E27FC236}">
                <a16:creationId xmlns:a16="http://schemas.microsoft.com/office/drawing/2014/main" id="{22A0C9E1-17B7-43BC-AD50-F764B799AFD5}"/>
              </a:ext>
            </a:extLst>
          </p:cNvPr>
          <p:cNvSpPr/>
          <p:nvPr/>
        </p:nvSpPr>
        <p:spPr>
          <a:xfrm>
            <a:off x="1280158" y="3874616"/>
            <a:ext cx="1409077" cy="239132"/>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0" name="Rectangle 19">
            <a:extLst>
              <a:ext uri="{FF2B5EF4-FFF2-40B4-BE49-F238E27FC236}">
                <a16:creationId xmlns:a16="http://schemas.microsoft.com/office/drawing/2014/main" id="{9E3015AC-5FC2-496F-BDC0-81C18F9A02E5}"/>
              </a:ext>
            </a:extLst>
          </p:cNvPr>
          <p:cNvSpPr/>
          <p:nvPr/>
        </p:nvSpPr>
        <p:spPr>
          <a:xfrm>
            <a:off x="1280158" y="2899210"/>
            <a:ext cx="727024" cy="244995"/>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2" name="Rectangle 21">
            <a:extLst>
              <a:ext uri="{FF2B5EF4-FFF2-40B4-BE49-F238E27FC236}">
                <a16:creationId xmlns:a16="http://schemas.microsoft.com/office/drawing/2014/main" id="{6CAFEBD8-48FF-4AE6-8588-DD28EDC4DB3B}"/>
              </a:ext>
            </a:extLst>
          </p:cNvPr>
          <p:cNvSpPr/>
          <p:nvPr/>
        </p:nvSpPr>
        <p:spPr>
          <a:xfrm>
            <a:off x="1177102" y="4464491"/>
            <a:ext cx="1579582" cy="314534"/>
          </a:xfrm>
          <a:prstGeom prst="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2140748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 Objects</a:t>
            </a:r>
            <a:endParaRPr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dirty="0"/>
              <a:t>Collection of data.</a:t>
            </a:r>
          </a:p>
          <a:p>
            <a:pPr marL="0" lvl="0" indent="0" algn="l" rtl="0">
              <a:spcBef>
                <a:spcPts val="600"/>
              </a:spcBef>
              <a:spcAft>
                <a:spcPts val="0"/>
              </a:spcAft>
              <a:buNone/>
            </a:pPr>
            <a:endParaRPr lang="en" sz="1600" dirty="0"/>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let person = { </a:t>
            </a:r>
          </a:p>
          <a:p>
            <a:r>
              <a:rPr lang="en-US" sz="1600" dirty="0">
                <a:latin typeface="Courier New" panose="02070309020205020404" pitchFamily="49" charset="0"/>
                <a:cs typeface="Courier New" panose="02070309020205020404" pitchFamily="49" charset="0"/>
              </a:rPr>
              <a:t>	name: "Jane", </a:t>
            </a:r>
          </a:p>
          <a:p>
            <a:r>
              <a:rPr lang="en-US" sz="1600" dirty="0">
                <a:latin typeface="Courier New" panose="02070309020205020404" pitchFamily="49" charset="0"/>
                <a:cs typeface="Courier New" panose="02070309020205020404" pitchFamily="49" charset="0"/>
              </a:rPr>
              <a:t>	surname: "Doe“,</a:t>
            </a:r>
          </a:p>
          <a:p>
            <a:r>
              <a:rPr lang="en-US" sz="1600" dirty="0">
                <a:latin typeface="Courier New" panose="02070309020205020404" pitchFamily="49" charset="0"/>
                <a:cs typeface="Courier New" panose="02070309020205020404" pitchFamily="49" charset="0"/>
              </a:rPr>
              <a:t>	age: 23,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isEmployed</a:t>
            </a:r>
            <a:r>
              <a:rPr lang="en-US" sz="1600" dirty="0">
                <a:latin typeface="Courier New" panose="02070309020205020404" pitchFamily="49" charset="0"/>
                <a:cs typeface="Courier New" panose="02070309020205020404" pitchFamily="49" charset="0"/>
              </a:rPr>
              <a:t>: true </a:t>
            </a:r>
          </a:p>
          <a:p>
            <a:r>
              <a:rPr lang="en-US" sz="1600" dirty="0">
                <a:latin typeface="Courier New" panose="02070309020205020404" pitchFamily="49" charset="0"/>
                <a:cs typeface="Courier New" panose="02070309020205020404" pitchFamily="49" charset="0"/>
              </a:rPr>
              <a:t>};</a:t>
            </a:r>
            <a:endParaRPr lang="en-ZA" sz="1600" dirty="0">
              <a:latin typeface="Courier New" panose="02070309020205020404" pitchFamily="49" charset="0"/>
              <a:cs typeface="Courier New" panose="02070309020205020404" pitchFamily="49" charset="0"/>
            </a:endParaRPr>
          </a:p>
          <a:p>
            <a:pPr marL="0" lvl="0" indent="0" algn="l" rtl="0">
              <a:spcBef>
                <a:spcPts val="600"/>
              </a:spcBef>
              <a:spcAft>
                <a:spcPts val="0"/>
              </a:spcAft>
              <a:buNone/>
            </a:pPr>
            <a:endParaRPr lang="en-US" sz="1600" dirty="0">
              <a:latin typeface="Courier New" panose="02070309020205020404" pitchFamily="49"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3" name="TextBox 22">
            <a:extLst>
              <a:ext uri="{FF2B5EF4-FFF2-40B4-BE49-F238E27FC236}">
                <a16:creationId xmlns:a16="http://schemas.microsoft.com/office/drawing/2014/main" id="{CDC19436-F468-46AB-9F5A-555FADCE4198}"/>
              </a:ext>
            </a:extLst>
          </p:cNvPr>
          <p:cNvSpPr txBox="1"/>
          <p:nvPr/>
        </p:nvSpPr>
        <p:spPr>
          <a:xfrm>
            <a:off x="4205963" y="3213028"/>
            <a:ext cx="836306"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Values</a:t>
            </a:r>
            <a:endParaRPr lang="en-ZA" dirty="0"/>
          </a:p>
        </p:txBody>
      </p:sp>
      <p:cxnSp>
        <p:nvCxnSpPr>
          <p:cNvPr id="24" name="Straight Arrow Connector 23">
            <a:extLst>
              <a:ext uri="{FF2B5EF4-FFF2-40B4-BE49-F238E27FC236}">
                <a16:creationId xmlns:a16="http://schemas.microsoft.com/office/drawing/2014/main" id="{DB4E6A42-29FB-469D-BD95-E0A6E7220B9D}"/>
              </a:ext>
            </a:extLst>
          </p:cNvPr>
          <p:cNvCxnSpPr>
            <a:cxnSpLocks/>
          </p:cNvCxnSpPr>
          <p:nvPr/>
        </p:nvCxnSpPr>
        <p:spPr>
          <a:xfrm flipV="1">
            <a:off x="3265531" y="3363051"/>
            <a:ext cx="940428" cy="38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03BF968-368A-4A38-9700-62C79699C593}"/>
              </a:ext>
            </a:extLst>
          </p:cNvPr>
          <p:cNvSpPr/>
          <p:nvPr/>
        </p:nvSpPr>
        <p:spPr>
          <a:xfrm>
            <a:off x="2080260" y="2892389"/>
            <a:ext cx="884420" cy="254833"/>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6" name="Rectangle 25">
            <a:extLst>
              <a:ext uri="{FF2B5EF4-FFF2-40B4-BE49-F238E27FC236}">
                <a16:creationId xmlns:a16="http://schemas.microsoft.com/office/drawing/2014/main" id="{0155625D-6D40-4284-8773-B77F1B34CEF9}"/>
              </a:ext>
            </a:extLst>
          </p:cNvPr>
          <p:cNvSpPr/>
          <p:nvPr/>
        </p:nvSpPr>
        <p:spPr>
          <a:xfrm>
            <a:off x="2412091" y="3213028"/>
            <a:ext cx="773069" cy="254833"/>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7" name="Rectangle 26">
            <a:extLst>
              <a:ext uri="{FF2B5EF4-FFF2-40B4-BE49-F238E27FC236}">
                <a16:creationId xmlns:a16="http://schemas.microsoft.com/office/drawing/2014/main" id="{5FC1643E-C038-4B2E-B5C6-E18BCFC05569}"/>
              </a:ext>
            </a:extLst>
          </p:cNvPr>
          <p:cNvSpPr/>
          <p:nvPr/>
        </p:nvSpPr>
        <p:spPr>
          <a:xfrm>
            <a:off x="1870296" y="3534152"/>
            <a:ext cx="512229" cy="254833"/>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8" name="Rectangle 27">
            <a:extLst>
              <a:ext uri="{FF2B5EF4-FFF2-40B4-BE49-F238E27FC236}">
                <a16:creationId xmlns:a16="http://schemas.microsoft.com/office/drawing/2014/main" id="{F11EE737-53A0-4EB6-809C-4CB8C5F55AF8}"/>
              </a:ext>
            </a:extLst>
          </p:cNvPr>
          <p:cNvSpPr/>
          <p:nvPr/>
        </p:nvSpPr>
        <p:spPr>
          <a:xfrm>
            <a:off x="2760133" y="3859195"/>
            <a:ext cx="630767" cy="254833"/>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9" name="Rectangle 28">
            <a:extLst>
              <a:ext uri="{FF2B5EF4-FFF2-40B4-BE49-F238E27FC236}">
                <a16:creationId xmlns:a16="http://schemas.microsoft.com/office/drawing/2014/main" id="{A879A146-F91F-4990-A25A-F7B04098AD74}"/>
              </a:ext>
            </a:extLst>
          </p:cNvPr>
          <p:cNvSpPr/>
          <p:nvPr/>
        </p:nvSpPr>
        <p:spPr>
          <a:xfrm>
            <a:off x="4207968" y="3224345"/>
            <a:ext cx="851435" cy="307777"/>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2838838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a:t>
            </a:r>
            <a:r>
              <a:rPr lang="en-US" b="1" dirty="0"/>
              <a:t>JavaScript Part 3</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285750" indent="-285750">
              <a:buClr>
                <a:schemeClr val="tx1"/>
              </a:buClr>
            </a:pPr>
            <a:r>
              <a:rPr lang="en-US" sz="1800" dirty="0">
                <a:effectLst/>
                <a:latin typeface="Cousine" panose="020B0604020202020204" charset="0"/>
                <a:ea typeface="Times New Roman" panose="02020603050405020304" pitchFamily="18" charset="0"/>
                <a:cs typeface="Cousine" panose="020B0604020202020204" charset="0"/>
              </a:rPr>
              <a:t>Functions</a:t>
            </a:r>
          </a:p>
          <a:p>
            <a:pPr marL="285750" indent="-285750">
              <a:buClr>
                <a:schemeClr val="tx1"/>
              </a:buClr>
            </a:pPr>
            <a:r>
              <a:rPr lang="en-US" sz="1800" dirty="0">
                <a:effectLst/>
                <a:latin typeface="Cousine" panose="020B0604020202020204" charset="0"/>
                <a:ea typeface="Times New Roman" panose="02020603050405020304" pitchFamily="18" charset="0"/>
                <a:cs typeface="Cousine" panose="020B0604020202020204" charset="0"/>
              </a:rPr>
              <a:t>Events</a:t>
            </a:r>
            <a:endParaRPr lang="en-ZA" sz="1800" dirty="0">
              <a:latin typeface="Cousine" panose="020B0604020202020204" charset="0"/>
              <a:ea typeface="Times New Roman" panose="02020603050405020304" pitchFamily="18" charset="0"/>
              <a:cs typeface="Cousine" panose="020B0604020202020204" charset="0"/>
            </a:endParaRPr>
          </a:p>
          <a:p>
            <a:pPr marL="285750" indent="-285750">
              <a:buClr>
                <a:schemeClr val="tx1"/>
              </a:buClr>
            </a:pPr>
            <a:r>
              <a:rPr lang="en-US" sz="1800" dirty="0">
                <a:effectLst/>
                <a:latin typeface="Cousine" panose="020B0604020202020204" charset="0"/>
                <a:ea typeface="Times New Roman" panose="02020603050405020304" pitchFamily="18" charset="0"/>
                <a:cs typeface="Cousine" panose="020B0604020202020204" charset="0"/>
              </a:rPr>
              <a:t>Logical operators</a:t>
            </a:r>
          </a:p>
          <a:p>
            <a:pPr marL="285750" indent="-285750">
              <a:buClr>
                <a:schemeClr val="tx1"/>
              </a:buClr>
            </a:pPr>
            <a:r>
              <a:rPr lang="en-US" sz="1800" dirty="0">
                <a:latin typeface="Cousine" panose="020B0604020202020204" charset="0"/>
                <a:ea typeface="Times New Roman" panose="02020603050405020304" pitchFamily="18" charset="0"/>
                <a:cs typeface="Cousine" panose="020B0604020202020204" charset="0"/>
              </a:rPr>
              <a:t>Conditional statements</a:t>
            </a:r>
          </a:p>
          <a:p>
            <a:pPr marL="285750" indent="-285750">
              <a:buClr>
                <a:schemeClr val="tx1"/>
              </a:buClr>
            </a:pPr>
            <a:r>
              <a:rPr lang="en-US" sz="1800" dirty="0">
                <a:latin typeface="Cousine" panose="020B0604020202020204" charset="0"/>
                <a:ea typeface="Times New Roman" panose="02020603050405020304" pitchFamily="18" charset="0"/>
                <a:cs typeface="Cousine" panose="020B0604020202020204" charset="0"/>
              </a:rPr>
              <a:t>Loops</a:t>
            </a:r>
            <a:endParaRPr lang="en-ZA" sz="1800" dirty="0">
              <a:latin typeface="Cousine" panose="020B0604020202020204" charset="0"/>
              <a:ea typeface="Times New Roman" panose="02020603050405020304" pitchFamily="18" charset="0"/>
              <a:cs typeface="Cousine" panose="020B06040202020202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5" name="Google Shape;358;p36">
            <a:extLst>
              <a:ext uri="{FF2B5EF4-FFF2-40B4-BE49-F238E27FC236}">
                <a16:creationId xmlns:a16="http://schemas.microsoft.com/office/drawing/2014/main" id="{46E8180D-7BB0-4214-94D6-747728476737}"/>
              </a:ext>
            </a:extLst>
          </p:cNvPr>
          <p:cNvSpPr/>
          <p:nvPr/>
        </p:nvSpPr>
        <p:spPr>
          <a:xfrm>
            <a:off x="8292607" y="342403"/>
            <a:ext cx="461100" cy="439676"/>
          </a:xfrm>
          <a:custGeom>
            <a:avLst/>
            <a:gdLst/>
            <a:ahLst/>
            <a:cxnLst/>
            <a:rect l="l" t="t" r="r" b="b"/>
            <a:pathLst>
              <a:path w="16766" h="15987" extrusionOk="0">
                <a:moveTo>
                  <a:pt x="14284" y="487"/>
                </a:moveTo>
                <a:lnTo>
                  <a:pt x="14405" y="536"/>
                </a:lnTo>
                <a:lnTo>
                  <a:pt x="14478" y="585"/>
                </a:lnTo>
                <a:lnTo>
                  <a:pt x="14527" y="658"/>
                </a:lnTo>
                <a:lnTo>
                  <a:pt x="14527" y="755"/>
                </a:lnTo>
                <a:lnTo>
                  <a:pt x="14527" y="852"/>
                </a:lnTo>
                <a:lnTo>
                  <a:pt x="14551" y="925"/>
                </a:lnTo>
                <a:lnTo>
                  <a:pt x="13578" y="925"/>
                </a:lnTo>
                <a:lnTo>
                  <a:pt x="13627" y="804"/>
                </a:lnTo>
                <a:lnTo>
                  <a:pt x="13700" y="706"/>
                </a:lnTo>
                <a:lnTo>
                  <a:pt x="13797" y="609"/>
                </a:lnTo>
                <a:lnTo>
                  <a:pt x="13894" y="536"/>
                </a:lnTo>
                <a:lnTo>
                  <a:pt x="13967" y="512"/>
                </a:lnTo>
                <a:lnTo>
                  <a:pt x="14065" y="487"/>
                </a:lnTo>
                <a:close/>
                <a:moveTo>
                  <a:pt x="4064" y="633"/>
                </a:moveTo>
                <a:lnTo>
                  <a:pt x="4137" y="682"/>
                </a:lnTo>
                <a:lnTo>
                  <a:pt x="4210" y="755"/>
                </a:lnTo>
                <a:lnTo>
                  <a:pt x="4259" y="852"/>
                </a:lnTo>
                <a:lnTo>
                  <a:pt x="4283" y="950"/>
                </a:lnTo>
                <a:lnTo>
                  <a:pt x="3529" y="974"/>
                </a:lnTo>
                <a:lnTo>
                  <a:pt x="3602" y="804"/>
                </a:lnTo>
                <a:lnTo>
                  <a:pt x="3650" y="755"/>
                </a:lnTo>
                <a:lnTo>
                  <a:pt x="3675" y="706"/>
                </a:lnTo>
                <a:lnTo>
                  <a:pt x="3796" y="633"/>
                </a:lnTo>
                <a:close/>
                <a:moveTo>
                  <a:pt x="13724" y="2020"/>
                </a:moveTo>
                <a:lnTo>
                  <a:pt x="13797" y="2044"/>
                </a:lnTo>
                <a:lnTo>
                  <a:pt x="13870" y="2093"/>
                </a:lnTo>
                <a:lnTo>
                  <a:pt x="13943" y="2142"/>
                </a:lnTo>
                <a:lnTo>
                  <a:pt x="13992" y="2215"/>
                </a:lnTo>
                <a:lnTo>
                  <a:pt x="14040" y="2288"/>
                </a:lnTo>
                <a:lnTo>
                  <a:pt x="14089" y="2385"/>
                </a:lnTo>
                <a:lnTo>
                  <a:pt x="14113" y="2531"/>
                </a:lnTo>
                <a:lnTo>
                  <a:pt x="13992" y="2555"/>
                </a:lnTo>
                <a:lnTo>
                  <a:pt x="13870" y="2555"/>
                </a:lnTo>
                <a:lnTo>
                  <a:pt x="13773" y="2531"/>
                </a:lnTo>
                <a:lnTo>
                  <a:pt x="13724" y="2482"/>
                </a:lnTo>
                <a:lnTo>
                  <a:pt x="13675" y="2409"/>
                </a:lnTo>
                <a:lnTo>
                  <a:pt x="13602" y="2215"/>
                </a:lnTo>
                <a:lnTo>
                  <a:pt x="13554" y="2020"/>
                </a:lnTo>
                <a:close/>
                <a:moveTo>
                  <a:pt x="3407" y="1874"/>
                </a:moveTo>
                <a:lnTo>
                  <a:pt x="3529" y="1923"/>
                </a:lnTo>
                <a:lnTo>
                  <a:pt x="3602" y="1971"/>
                </a:lnTo>
                <a:lnTo>
                  <a:pt x="3675" y="2044"/>
                </a:lnTo>
                <a:lnTo>
                  <a:pt x="3723" y="2142"/>
                </a:lnTo>
                <a:lnTo>
                  <a:pt x="3772" y="2215"/>
                </a:lnTo>
                <a:lnTo>
                  <a:pt x="3821" y="2434"/>
                </a:lnTo>
                <a:lnTo>
                  <a:pt x="3821" y="2531"/>
                </a:lnTo>
                <a:lnTo>
                  <a:pt x="3796" y="2628"/>
                </a:lnTo>
                <a:lnTo>
                  <a:pt x="3699" y="2628"/>
                </a:lnTo>
                <a:lnTo>
                  <a:pt x="3602" y="2555"/>
                </a:lnTo>
                <a:lnTo>
                  <a:pt x="3529" y="2482"/>
                </a:lnTo>
                <a:lnTo>
                  <a:pt x="3480" y="2385"/>
                </a:lnTo>
                <a:lnTo>
                  <a:pt x="3456" y="2263"/>
                </a:lnTo>
                <a:lnTo>
                  <a:pt x="3431" y="2142"/>
                </a:lnTo>
                <a:lnTo>
                  <a:pt x="3407" y="1874"/>
                </a:lnTo>
                <a:close/>
                <a:moveTo>
                  <a:pt x="2920" y="1923"/>
                </a:moveTo>
                <a:lnTo>
                  <a:pt x="2969" y="2263"/>
                </a:lnTo>
                <a:lnTo>
                  <a:pt x="2993" y="2434"/>
                </a:lnTo>
                <a:lnTo>
                  <a:pt x="3042" y="2580"/>
                </a:lnTo>
                <a:lnTo>
                  <a:pt x="3115" y="2726"/>
                </a:lnTo>
                <a:lnTo>
                  <a:pt x="3188" y="2847"/>
                </a:lnTo>
                <a:lnTo>
                  <a:pt x="3310" y="2945"/>
                </a:lnTo>
                <a:lnTo>
                  <a:pt x="3407" y="3042"/>
                </a:lnTo>
                <a:lnTo>
                  <a:pt x="3164" y="3042"/>
                </a:lnTo>
                <a:lnTo>
                  <a:pt x="3042" y="3018"/>
                </a:lnTo>
                <a:lnTo>
                  <a:pt x="2920" y="2945"/>
                </a:lnTo>
                <a:lnTo>
                  <a:pt x="2823" y="2872"/>
                </a:lnTo>
                <a:lnTo>
                  <a:pt x="2750" y="2774"/>
                </a:lnTo>
                <a:lnTo>
                  <a:pt x="2701" y="2653"/>
                </a:lnTo>
                <a:lnTo>
                  <a:pt x="2677" y="2531"/>
                </a:lnTo>
                <a:lnTo>
                  <a:pt x="2677" y="2385"/>
                </a:lnTo>
                <a:lnTo>
                  <a:pt x="2726" y="2239"/>
                </a:lnTo>
                <a:lnTo>
                  <a:pt x="2774" y="2117"/>
                </a:lnTo>
                <a:lnTo>
                  <a:pt x="2872" y="1996"/>
                </a:lnTo>
                <a:lnTo>
                  <a:pt x="2920" y="1923"/>
                </a:lnTo>
                <a:close/>
                <a:moveTo>
                  <a:pt x="13067" y="2069"/>
                </a:moveTo>
                <a:lnTo>
                  <a:pt x="13140" y="2385"/>
                </a:lnTo>
                <a:lnTo>
                  <a:pt x="13262" y="2653"/>
                </a:lnTo>
                <a:lnTo>
                  <a:pt x="13310" y="2750"/>
                </a:lnTo>
                <a:lnTo>
                  <a:pt x="13383" y="2823"/>
                </a:lnTo>
                <a:lnTo>
                  <a:pt x="13529" y="2969"/>
                </a:lnTo>
                <a:lnTo>
                  <a:pt x="13724" y="3042"/>
                </a:lnTo>
                <a:lnTo>
                  <a:pt x="13919" y="3091"/>
                </a:lnTo>
                <a:lnTo>
                  <a:pt x="13870" y="3139"/>
                </a:lnTo>
                <a:lnTo>
                  <a:pt x="13724" y="3188"/>
                </a:lnTo>
                <a:lnTo>
                  <a:pt x="13578" y="3212"/>
                </a:lnTo>
                <a:lnTo>
                  <a:pt x="13456" y="3188"/>
                </a:lnTo>
                <a:lnTo>
                  <a:pt x="13310" y="3139"/>
                </a:lnTo>
                <a:lnTo>
                  <a:pt x="13213" y="3066"/>
                </a:lnTo>
                <a:lnTo>
                  <a:pt x="13116" y="2945"/>
                </a:lnTo>
                <a:lnTo>
                  <a:pt x="13018" y="2847"/>
                </a:lnTo>
                <a:lnTo>
                  <a:pt x="12970" y="2701"/>
                </a:lnTo>
                <a:lnTo>
                  <a:pt x="12945" y="2531"/>
                </a:lnTo>
                <a:lnTo>
                  <a:pt x="12945" y="2361"/>
                </a:lnTo>
                <a:lnTo>
                  <a:pt x="12994" y="2215"/>
                </a:lnTo>
                <a:lnTo>
                  <a:pt x="13067" y="2069"/>
                </a:lnTo>
                <a:close/>
                <a:moveTo>
                  <a:pt x="5548" y="1339"/>
                </a:moveTo>
                <a:lnTo>
                  <a:pt x="7641" y="1387"/>
                </a:lnTo>
                <a:lnTo>
                  <a:pt x="13018" y="1387"/>
                </a:lnTo>
                <a:lnTo>
                  <a:pt x="13018" y="1533"/>
                </a:lnTo>
                <a:lnTo>
                  <a:pt x="12872" y="1631"/>
                </a:lnTo>
                <a:lnTo>
                  <a:pt x="12775" y="1752"/>
                </a:lnTo>
                <a:lnTo>
                  <a:pt x="12702" y="1923"/>
                </a:lnTo>
                <a:lnTo>
                  <a:pt x="12629" y="2069"/>
                </a:lnTo>
                <a:lnTo>
                  <a:pt x="12580" y="2239"/>
                </a:lnTo>
                <a:lnTo>
                  <a:pt x="12556" y="2434"/>
                </a:lnTo>
                <a:lnTo>
                  <a:pt x="12556" y="2604"/>
                </a:lnTo>
                <a:lnTo>
                  <a:pt x="12580" y="2750"/>
                </a:lnTo>
                <a:lnTo>
                  <a:pt x="12629" y="2993"/>
                </a:lnTo>
                <a:lnTo>
                  <a:pt x="12751" y="3188"/>
                </a:lnTo>
                <a:lnTo>
                  <a:pt x="12897" y="3334"/>
                </a:lnTo>
                <a:lnTo>
                  <a:pt x="13067" y="3480"/>
                </a:lnTo>
                <a:lnTo>
                  <a:pt x="13262" y="3553"/>
                </a:lnTo>
                <a:lnTo>
                  <a:pt x="13481" y="3602"/>
                </a:lnTo>
                <a:lnTo>
                  <a:pt x="13724" y="3602"/>
                </a:lnTo>
                <a:lnTo>
                  <a:pt x="13943" y="3553"/>
                </a:lnTo>
                <a:lnTo>
                  <a:pt x="14113" y="3480"/>
                </a:lnTo>
                <a:lnTo>
                  <a:pt x="14259" y="3358"/>
                </a:lnTo>
                <a:lnTo>
                  <a:pt x="14381" y="3212"/>
                </a:lnTo>
                <a:lnTo>
                  <a:pt x="14454" y="3042"/>
                </a:lnTo>
                <a:lnTo>
                  <a:pt x="14503" y="2872"/>
                </a:lnTo>
                <a:lnTo>
                  <a:pt x="14527" y="2701"/>
                </a:lnTo>
                <a:lnTo>
                  <a:pt x="14551" y="2507"/>
                </a:lnTo>
                <a:lnTo>
                  <a:pt x="14527" y="2312"/>
                </a:lnTo>
                <a:lnTo>
                  <a:pt x="14454" y="2142"/>
                </a:lnTo>
                <a:lnTo>
                  <a:pt x="14381" y="1996"/>
                </a:lnTo>
                <a:lnTo>
                  <a:pt x="14284" y="1874"/>
                </a:lnTo>
                <a:lnTo>
                  <a:pt x="14186" y="1777"/>
                </a:lnTo>
                <a:lnTo>
                  <a:pt x="14040" y="1704"/>
                </a:lnTo>
                <a:lnTo>
                  <a:pt x="13894" y="1631"/>
                </a:lnTo>
                <a:lnTo>
                  <a:pt x="13748" y="1606"/>
                </a:lnTo>
                <a:lnTo>
                  <a:pt x="13602" y="1582"/>
                </a:lnTo>
                <a:lnTo>
                  <a:pt x="13554" y="1533"/>
                </a:lnTo>
                <a:lnTo>
                  <a:pt x="13505" y="1485"/>
                </a:lnTo>
                <a:lnTo>
                  <a:pt x="13505" y="1387"/>
                </a:lnTo>
                <a:lnTo>
                  <a:pt x="16255" y="1387"/>
                </a:lnTo>
                <a:lnTo>
                  <a:pt x="16230" y="1996"/>
                </a:lnTo>
                <a:lnTo>
                  <a:pt x="16230" y="2604"/>
                </a:lnTo>
                <a:lnTo>
                  <a:pt x="16279" y="3821"/>
                </a:lnTo>
                <a:lnTo>
                  <a:pt x="15890" y="3748"/>
                </a:lnTo>
                <a:lnTo>
                  <a:pt x="15476" y="3723"/>
                </a:lnTo>
                <a:lnTo>
                  <a:pt x="15038" y="3699"/>
                </a:lnTo>
                <a:lnTo>
                  <a:pt x="14624" y="3723"/>
                </a:lnTo>
                <a:lnTo>
                  <a:pt x="13797" y="3796"/>
                </a:lnTo>
                <a:lnTo>
                  <a:pt x="12970" y="3796"/>
                </a:lnTo>
                <a:lnTo>
                  <a:pt x="12386" y="3772"/>
                </a:lnTo>
                <a:lnTo>
                  <a:pt x="11802" y="3772"/>
                </a:lnTo>
                <a:lnTo>
                  <a:pt x="10634" y="3796"/>
                </a:lnTo>
                <a:lnTo>
                  <a:pt x="9466" y="3821"/>
                </a:lnTo>
                <a:lnTo>
                  <a:pt x="8322" y="3845"/>
                </a:lnTo>
                <a:lnTo>
                  <a:pt x="7130" y="3821"/>
                </a:lnTo>
                <a:lnTo>
                  <a:pt x="5962" y="3772"/>
                </a:lnTo>
                <a:lnTo>
                  <a:pt x="4794" y="3723"/>
                </a:lnTo>
                <a:lnTo>
                  <a:pt x="3139" y="3723"/>
                </a:lnTo>
                <a:lnTo>
                  <a:pt x="2653" y="3772"/>
                </a:lnTo>
                <a:lnTo>
                  <a:pt x="2166" y="3796"/>
                </a:lnTo>
                <a:lnTo>
                  <a:pt x="1679" y="3796"/>
                </a:lnTo>
                <a:lnTo>
                  <a:pt x="1096" y="3772"/>
                </a:lnTo>
                <a:lnTo>
                  <a:pt x="804" y="3772"/>
                </a:lnTo>
                <a:lnTo>
                  <a:pt x="512" y="3821"/>
                </a:lnTo>
                <a:lnTo>
                  <a:pt x="585" y="3115"/>
                </a:lnTo>
                <a:lnTo>
                  <a:pt x="658" y="2409"/>
                </a:lnTo>
                <a:lnTo>
                  <a:pt x="682" y="2166"/>
                </a:lnTo>
                <a:lnTo>
                  <a:pt x="682" y="1874"/>
                </a:lnTo>
                <a:lnTo>
                  <a:pt x="658" y="1606"/>
                </a:lnTo>
                <a:lnTo>
                  <a:pt x="585" y="1339"/>
                </a:lnTo>
                <a:lnTo>
                  <a:pt x="585" y="1339"/>
                </a:lnTo>
                <a:lnTo>
                  <a:pt x="877" y="1363"/>
                </a:lnTo>
                <a:lnTo>
                  <a:pt x="1169" y="1387"/>
                </a:lnTo>
                <a:lnTo>
                  <a:pt x="2069" y="1387"/>
                </a:lnTo>
                <a:lnTo>
                  <a:pt x="2969" y="1363"/>
                </a:lnTo>
                <a:lnTo>
                  <a:pt x="2945" y="1412"/>
                </a:lnTo>
                <a:lnTo>
                  <a:pt x="2774" y="1509"/>
                </a:lnTo>
                <a:lnTo>
                  <a:pt x="2604" y="1631"/>
                </a:lnTo>
                <a:lnTo>
                  <a:pt x="2458" y="1801"/>
                </a:lnTo>
                <a:lnTo>
                  <a:pt x="2336" y="1971"/>
                </a:lnTo>
                <a:lnTo>
                  <a:pt x="2288" y="2117"/>
                </a:lnTo>
                <a:lnTo>
                  <a:pt x="2239" y="2263"/>
                </a:lnTo>
                <a:lnTo>
                  <a:pt x="2239" y="2434"/>
                </a:lnTo>
                <a:lnTo>
                  <a:pt x="2215" y="2580"/>
                </a:lnTo>
                <a:lnTo>
                  <a:pt x="2239" y="2750"/>
                </a:lnTo>
                <a:lnTo>
                  <a:pt x="2288" y="2896"/>
                </a:lnTo>
                <a:lnTo>
                  <a:pt x="2361" y="3042"/>
                </a:lnTo>
                <a:lnTo>
                  <a:pt x="2458" y="3164"/>
                </a:lnTo>
                <a:lnTo>
                  <a:pt x="2604" y="3310"/>
                </a:lnTo>
                <a:lnTo>
                  <a:pt x="2750" y="3383"/>
                </a:lnTo>
                <a:lnTo>
                  <a:pt x="2920" y="3456"/>
                </a:lnTo>
                <a:lnTo>
                  <a:pt x="3091" y="3480"/>
                </a:lnTo>
                <a:lnTo>
                  <a:pt x="3285" y="3480"/>
                </a:lnTo>
                <a:lnTo>
                  <a:pt x="3480" y="3456"/>
                </a:lnTo>
                <a:lnTo>
                  <a:pt x="3650" y="3407"/>
                </a:lnTo>
                <a:lnTo>
                  <a:pt x="3821" y="3334"/>
                </a:lnTo>
                <a:lnTo>
                  <a:pt x="3967" y="3237"/>
                </a:lnTo>
                <a:lnTo>
                  <a:pt x="4088" y="3139"/>
                </a:lnTo>
                <a:lnTo>
                  <a:pt x="4161" y="2993"/>
                </a:lnTo>
                <a:lnTo>
                  <a:pt x="4234" y="2847"/>
                </a:lnTo>
                <a:lnTo>
                  <a:pt x="4259" y="2701"/>
                </a:lnTo>
                <a:lnTo>
                  <a:pt x="4283" y="2531"/>
                </a:lnTo>
                <a:lnTo>
                  <a:pt x="4259" y="2385"/>
                </a:lnTo>
                <a:lnTo>
                  <a:pt x="4234" y="2215"/>
                </a:lnTo>
                <a:lnTo>
                  <a:pt x="4186" y="2093"/>
                </a:lnTo>
                <a:lnTo>
                  <a:pt x="4137" y="1947"/>
                </a:lnTo>
                <a:lnTo>
                  <a:pt x="4064" y="1825"/>
                </a:lnTo>
                <a:lnTo>
                  <a:pt x="3967" y="1704"/>
                </a:lnTo>
                <a:lnTo>
                  <a:pt x="3869" y="1582"/>
                </a:lnTo>
                <a:lnTo>
                  <a:pt x="3748" y="1509"/>
                </a:lnTo>
                <a:lnTo>
                  <a:pt x="3626" y="1436"/>
                </a:lnTo>
                <a:lnTo>
                  <a:pt x="3480" y="1412"/>
                </a:lnTo>
                <a:lnTo>
                  <a:pt x="3431" y="1412"/>
                </a:lnTo>
                <a:lnTo>
                  <a:pt x="3456" y="1363"/>
                </a:lnTo>
                <a:lnTo>
                  <a:pt x="4502" y="1339"/>
                </a:lnTo>
                <a:close/>
                <a:moveTo>
                  <a:pt x="11802" y="6011"/>
                </a:moveTo>
                <a:lnTo>
                  <a:pt x="11753" y="6132"/>
                </a:lnTo>
                <a:lnTo>
                  <a:pt x="11704" y="6254"/>
                </a:lnTo>
                <a:lnTo>
                  <a:pt x="11680" y="6522"/>
                </a:lnTo>
                <a:lnTo>
                  <a:pt x="11656" y="6789"/>
                </a:lnTo>
                <a:lnTo>
                  <a:pt x="11656" y="7057"/>
                </a:lnTo>
                <a:lnTo>
                  <a:pt x="11656" y="7446"/>
                </a:lnTo>
                <a:lnTo>
                  <a:pt x="11704" y="7860"/>
                </a:lnTo>
                <a:lnTo>
                  <a:pt x="9855" y="7860"/>
                </a:lnTo>
                <a:lnTo>
                  <a:pt x="9855" y="7836"/>
                </a:lnTo>
                <a:lnTo>
                  <a:pt x="9831" y="7325"/>
                </a:lnTo>
                <a:lnTo>
                  <a:pt x="9758" y="6814"/>
                </a:lnTo>
                <a:lnTo>
                  <a:pt x="9733" y="6619"/>
                </a:lnTo>
                <a:lnTo>
                  <a:pt x="9733" y="6449"/>
                </a:lnTo>
                <a:lnTo>
                  <a:pt x="9709" y="6084"/>
                </a:lnTo>
                <a:lnTo>
                  <a:pt x="10755" y="6059"/>
                </a:lnTo>
                <a:lnTo>
                  <a:pt x="11802" y="6011"/>
                </a:lnTo>
                <a:close/>
                <a:moveTo>
                  <a:pt x="13870" y="5962"/>
                </a:moveTo>
                <a:lnTo>
                  <a:pt x="14089" y="6011"/>
                </a:lnTo>
                <a:lnTo>
                  <a:pt x="14162" y="6059"/>
                </a:lnTo>
                <a:lnTo>
                  <a:pt x="14235" y="6108"/>
                </a:lnTo>
                <a:lnTo>
                  <a:pt x="14284" y="6157"/>
                </a:lnTo>
                <a:lnTo>
                  <a:pt x="14259" y="6473"/>
                </a:lnTo>
                <a:lnTo>
                  <a:pt x="14284" y="6765"/>
                </a:lnTo>
                <a:lnTo>
                  <a:pt x="14284" y="7081"/>
                </a:lnTo>
                <a:lnTo>
                  <a:pt x="14284" y="7398"/>
                </a:lnTo>
                <a:lnTo>
                  <a:pt x="14235" y="7884"/>
                </a:lnTo>
                <a:lnTo>
                  <a:pt x="12142" y="7860"/>
                </a:lnTo>
                <a:lnTo>
                  <a:pt x="12118" y="7568"/>
                </a:lnTo>
                <a:lnTo>
                  <a:pt x="12094" y="7179"/>
                </a:lnTo>
                <a:lnTo>
                  <a:pt x="12094" y="6789"/>
                </a:lnTo>
                <a:lnTo>
                  <a:pt x="12094" y="6376"/>
                </a:lnTo>
                <a:lnTo>
                  <a:pt x="12069" y="6181"/>
                </a:lnTo>
                <a:lnTo>
                  <a:pt x="12045" y="6011"/>
                </a:lnTo>
                <a:lnTo>
                  <a:pt x="12288" y="5986"/>
                </a:lnTo>
                <a:lnTo>
                  <a:pt x="12872" y="5962"/>
                </a:lnTo>
                <a:close/>
                <a:moveTo>
                  <a:pt x="7276" y="6011"/>
                </a:moveTo>
                <a:lnTo>
                  <a:pt x="9417" y="6059"/>
                </a:lnTo>
                <a:lnTo>
                  <a:pt x="9369" y="6181"/>
                </a:lnTo>
                <a:lnTo>
                  <a:pt x="9344" y="6351"/>
                </a:lnTo>
                <a:lnTo>
                  <a:pt x="9320" y="6497"/>
                </a:lnTo>
                <a:lnTo>
                  <a:pt x="9344" y="6668"/>
                </a:lnTo>
                <a:lnTo>
                  <a:pt x="9369" y="7008"/>
                </a:lnTo>
                <a:lnTo>
                  <a:pt x="9417" y="7276"/>
                </a:lnTo>
                <a:lnTo>
                  <a:pt x="9442" y="7884"/>
                </a:lnTo>
                <a:lnTo>
                  <a:pt x="8176" y="7909"/>
                </a:lnTo>
                <a:lnTo>
                  <a:pt x="7495" y="7957"/>
                </a:lnTo>
                <a:lnTo>
                  <a:pt x="7495" y="7446"/>
                </a:lnTo>
                <a:lnTo>
                  <a:pt x="7471" y="6960"/>
                </a:lnTo>
                <a:lnTo>
                  <a:pt x="7398" y="6473"/>
                </a:lnTo>
                <a:lnTo>
                  <a:pt x="7325" y="6254"/>
                </a:lnTo>
                <a:lnTo>
                  <a:pt x="7276" y="6011"/>
                </a:lnTo>
                <a:close/>
                <a:moveTo>
                  <a:pt x="6911" y="6011"/>
                </a:moveTo>
                <a:lnTo>
                  <a:pt x="6887" y="6205"/>
                </a:lnTo>
                <a:lnTo>
                  <a:pt x="6887" y="6424"/>
                </a:lnTo>
                <a:lnTo>
                  <a:pt x="6960" y="6838"/>
                </a:lnTo>
                <a:lnTo>
                  <a:pt x="6984" y="7130"/>
                </a:lnTo>
                <a:lnTo>
                  <a:pt x="7008" y="7398"/>
                </a:lnTo>
                <a:lnTo>
                  <a:pt x="7008" y="7982"/>
                </a:lnTo>
                <a:lnTo>
                  <a:pt x="6157" y="8030"/>
                </a:lnTo>
                <a:lnTo>
                  <a:pt x="5281" y="8079"/>
                </a:lnTo>
                <a:lnTo>
                  <a:pt x="5062" y="8079"/>
                </a:lnTo>
                <a:lnTo>
                  <a:pt x="5037" y="7203"/>
                </a:lnTo>
                <a:lnTo>
                  <a:pt x="5037" y="6303"/>
                </a:lnTo>
                <a:lnTo>
                  <a:pt x="5037" y="6205"/>
                </a:lnTo>
                <a:lnTo>
                  <a:pt x="5013" y="6035"/>
                </a:lnTo>
                <a:lnTo>
                  <a:pt x="5743" y="6011"/>
                </a:lnTo>
                <a:close/>
                <a:moveTo>
                  <a:pt x="2774" y="6011"/>
                </a:moveTo>
                <a:lnTo>
                  <a:pt x="3091" y="6035"/>
                </a:lnTo>
                <a:lnTo>
                  <a:pt x="3407" y="6059"/>
                </a:lnTo>
                <a:lnTo>
                  <a:pt x="3699" y="6059"/>
                </a:lnTo>
                <a:lnTo>
                  <a:pt x="4648" y="6035"/>
                </a:lnTo>
                <a:lnTo>
                  <a:pt x="4599" y="6303"/>
                </a:lnTo>
                <a:lnTo>
                  <a:pt x="4599" y="6522"/>
                </a:lnTo>
                <a:lnTo>
                  <a:pt x="4575" y="6911"/>
                </a:lnTo>
                <a:lnTo>
                  <a:pt x="4575" y="7300"/>
                </a:lnTo>
                <a:lnTo>
                  <a:pt x="4599" y="8103"/>
                </a:lnTo>
                <a:lnTo>
                  <a:pt x="3869" y="8079"/>
                </a:lnTo>
                <a:lnTo>
                  <a:pt x="3529" y="8055"/>
                </a:lnTo>
                <a:lnTo>
                  <a:pt x="3188" y="8006"/>
                </a:lnTo>
                <a:lnTo>
                  <a:pt x="2701" y="8006"/>
                </a:lnTo>
                <a:lnTo>
                  <a:pt x="2531" y="8030"/>
                </a:lnTo>
                <a:lnTo>
                  <a:pt x="2482" y="7519"/>
                </a:lnTo>
                <a:lnTo>
                  <a:pt x="2434" y="7008"/>
                </a:lnTo>
                <a:lnTo>
                  <a:pt x="2409" y="6741"/>
                </a:lnTo>
                <a:lnTo>
                  <a:pt x="2409" y="6497"/>
                </a:lnTo>
                <a:lnTo>
                  <a:pt x="2434" y="6254"/>
                </a:lnTo>
                <a:lnTo>
                  <a:pt x="2482" y="6011"/>
                </a:lnTo>
                <a:close/>
                <a:moveTo>
                  <a:pt x="10220" y="8639"/>
                </a:moveTo>
                <a:lnTo>
                  <a:pt x="10147" y="8663"/>
                </a:lnTo>
                <a:lnTo>
                  <a:pt x="10098" y="8736"/>
                </a:lnTo>
                <a:lnTo>
                  <a:pt x="10098" y="8809"/>
                </a:lnTo>
                <a:lnTo>
                  <a:pt x="10123" y="8882"/>
                </a:lnTo>
                <a:lnTo>
                  <a:pt x="10196" y="9052"/>
                </a:lnTo>
                <a:lnTo>
                  <a:pt x="10317" y="9198"/>
                </a:lnTo>
                <a:lnTo>
                  <a:pt x="10439" y="9320"/>
                </a:lnTo>
                <a:lnTo>
                  <a:pt x="10366" y="9393"/>
                </a:lnTo>
                <a:lnTo>
                  <a:pt x="10317" y="9490"/>
                </a:lnTo>
                <a:lnTo>
                  <a:pt x="10269" y="9563"/>
                </a:lnTo>
                <a:lnTo>
                  <a:pt x="10269" y="9660"/>
                </a:lnTo>
                <a:lnTo>
                  <a:pt x="10293" y="9733"/>
                </a:lnTo>
                <a:lnTo>
                  <a:pt x="10317" y="9758"/>
                </a:lnTo>
                <a:lnTo>
                  <a:pt x="10342" y="9758"/>
                </a:lnTo>
                <a:lnTo>
                  <a:pt x="10439" y="9733"/>
                </a:lnTo>
                <a:lnTo>
                  <a:pt x="10536" y="9709"/>
                </a:lnTo>
                <a:lnTo>
                  <a:pt x="10707" y="9587"/>
                </a:lnTo>
                <a:lnTo>
                  <a:pt x="10780" y="9660"/>
                </a:lnTo>
                <a:lnTo>
                  <a:pt x="10877" y="9733"/>
                </a:lnTo>
                <a:lnTo>
                  <a:pt x="10999" y="9782"/>
                </a:lnTo>
                <a:lnTo>
                  <a:pt x="11096" y="9806"/>
                </a:lnTo>
                <a:lnTo>
                  <a:pt x="11145" y="9782"/>
                </a:lnTo>
                <a:lnTo>
                  <a:pt x="11193" y="9782"/>
                </a:lnTo>
                <a:lnTo>
                  <a:pt x="11266" y="9685"/>
                </a:lnTo>
                <a:lnTo>
                  <a:pt x="11291" y="9636"/>
                </a:lnTo>
                <a:lnTo>
                  <a:pt x="11315" y="9587"/>
                </a:lnTo>
                <a:lnTo>
                  <a:pt x="11291" y="9539"/>
                </a:lnTo>
                <a:lnTo>
                  <a:pt x="11266" y="9490"/>
                </a:lnTo>
                <a:lnTo>
                  <a:pt x="11218" y="9417"/>
                </a:lnTo>
                <a:lnTo>
                  <a:pt x="11169" y="9393"/>
                </a:lnTo>
                <a:lnTo>
                  <a:pt x="11047" y="9295"/>
                </a:lnTo>
                <a:lnTo>
                  <a:pt x="11266" y="9150"/>
                </a:lnTo>
                <a:lnTo>
                  <a:pt x="11485" y="9028"/>
                </a:lnTo>
                <a:lnTo>
                  <a:pt x="11558" y="8979"/>
                </a:lnTo>
                <a:lnTo>
                  <a:pt x="11607" y="8906"/>
                </a:lnTo>
                <a:lnTo>
                  <a:pt x="11631" y="8833"/>
                </a:lnTo>
                <a:lnTo>
                  <a:pt x="11607" y="8760"/>
                </a:lnTo>
                <a:lnTo>
                  <a:pt x="11558" y="8712"/>
                </a:lnTo>
                <a:lnTo>
                  <a:pt x="11510" y="8663"/>
                </a:lnTo>
                <a:lnTo>
                  <a:pt x="11437" y="8639"/>
                </a:lnTo>
                <a:lnTo>
                  <a:pt x="11339" y="8663"/>
                </a:lnTo>
                <a:lnTo>
                  <a:pt x="11193" y="8736"/>
                </a:lnTo>
                <a:lnTo>
                  <a:pt x="11047" y="8833"/>
                </a:lnTo>
                <a:lnTo>
                  <a:pt x="10780" y="9028"/>
                </a:lnTo>
                <a:lnTo>
                  <a:pt x="10512" y="8785"/>
                </a:lnTo>
                <a:lnTo>
                  <a:pt x="10366" y="8687"/>
                </a:lnTo>
                <a:lnTo>
                  <a:pt x="10293" y="8639"/>
                </a:lnTo>
                <a:close/>
                <a:moveTo>
                  <a:pt x="12191" y="8322"/>
                </a:moveTo>
                <a:lnTo>
                  <a:pt x="14211" y="8347"/>
                </a:lnTo>
                <a:lnTo>
                  <a:pt x="14186" y="9028"/>
                </a:lnTo>
                <a:lnTo>
                  <a:pt x="14186" y="9368"/>
                </a:lnTo>
                <a:lnTo>
                  <a:pt x="14211" y="9709"/>
                </a:lnTo>
                <a:lnTo>
                  <a:pt x="14235" y="10171"/>
                </a:lnTo>
                <a:lnTo>
                  <a:pt x="13992" y="10147"/>
                </a:lnTo>
                <a:lnTo>
                  <a:pt x="13724" y="10147"/>
                </a:lnTo>
                <a:lnTo>
                  <a:pt x="13213" y="10171"/>
                </a:lnTo>
                <a:lnTo>
                  <a:pt x="12191" y="10196"/>
                </a:lnTo>
                <a:lnTo>
                  <a:pt x="12191" y="10196"/>
                </a:lnTo>
                <a:lnTo>
                  <a:pt x="12240" y="9247"/>
                </a:lnTo>
                <a:lnTo>
                  <a:pt x="12215" y="8785"/>
                </a:lnTo>
                <a:lnTo>
                  <a:pt x="12191" y="8322"/>
                </a:lnTo>
                <a:close/>
                <a:moveTo>
                  <a:pt x="7008" y="8420"/>
                </a:moveTo>
                <a:lnTo>
                  <a:pt x="7033" y="9320"/>
                </a:lnTo>
                <a:lnTo>
                  <a:pt x="7033" y="9782"/>
                </a:lnTo>
                <a:lnTo>
                  <a:pt x="7033" y="10220"/>
                </a:lnTo>
                <a:lnTo>
                  <a:pt x="5110" y="10220"/>
                </a:lnTo>
                <a:lnTo>
                  <a:pt x="5110" y="9368"/>
                </a:lnTo>
                <a:lnTo>
                  <a:pt x="5086" y="8541"/>
                </a:lnTo>
                <a:lnTo>
                  <a:pt x="6059" y="8493"/>
                </a:lnTo>
                <a:lnTo>
                  <a:pt x="7008" y="8420"/>
                </a:lnTo>
                <a:close/>
                <a:moveTo>
                  <a:pt x="9490" y="8322"/>
                </a:moveTo>
                <a:lnTo>
                  <a:pt x="9539" y="9052"/>
                </a:lnTo>
                <a:lnTo>
                  <a:pt x="9539" y="9417"/>
                </a:lnTo>
                <a:lnTo>
                  <a:pt x="9514" y="9782"/>
                </a:lnTo>
                <a:lnTo>
                  <a:pt x="9466" y="10220"/>
                </a:lnTo>
                <a:lnTo>
                  <a:pt x="7519" y="10220"/>
                </a:lnTo>
                <a:lnTo>
                  <a:pt x="7544" y="9782"/>
                </a:lnTo>
                <a:lnTo>
                  <a:pt x="7519" y="9320"/>
                </a:lnTo>
                <a:lnTo>
                  <a:pt x="7495" y="8420"/>
                </a:lnTo>
                <a:lnTo>
                  <a:pt x="7495" y="8395"/>
                </a:lnTo>
                <a:lnTo>
                  <a:pt x="7982" y="8371"/>
                </a:lnTo>
                <a:lnTo>
                  <a:pt x="9490" y="8322"/>
                </a:lnTo>
                <a:close/>
                <a:moveTo>
                  <a:pt x="11753" y="8322"/>
                </a:moveTo>
                <a:lnTo>
                  <a:pt x="11802" y="8906"/>
                </a:lnTo>
                <a:lnTo>
                  <a:pt x="11802" y="9563"/>
                </a:lnTo>
                <a:lnTo>
                  <a:pt x="11753" y="10196"/>
                </a:lnTo>
                <a:lnTo>
                  <a:pt x="11680" y="10196"/>
                </a:lnTo>
                <a:lnTo>
                  <a:pt x="9879" y="10220"/>
                </a:lnTo>
                <a:lnTo>
                  <a:pt x="9928" y="9879"/>
                </a:lnTo>
                <a:lnTo>
                  <a:pt x="9952" y="9490"/>
                </a:lnTo>
                <a:lnTo>
                  <a:pt x="9952" y="9101"/>
                </a:lnTo>
                <a:lnTo>
                  <a:pt x="9928" y="8712"/>
                </a:lnTo>
                <a:lnTo>
                  <a:pt x="9904" y="8322"/>
                </a:lnTo>
                <a:close/>
                <a:moveTo>
                  <a:pt x="2555" y="8298"/>
                </a:moveTo>
                <a:lnTo>
                  <a:pt x="2750" y="8371"/>
                </a:lnTo>
                <a:lnTo>
                  <a:pt x="2945" y="8420"/>
                </a:lnTo>
                <a:lnTo>
                  <a:pt x="3334" y="8468"/>
                </a:lnTo>
                <a:lnTo>
                  <a:pt x="3650" y="8517"/>
                </a:lnTo>
                <a:lnTo>
                  <a:pt x="3991" y="8517"/>
                </a:lnTo>
                <a:lnTo>
                  <a:pt x="4624" y="8541"/>
                </a:lnTo>
                <a:lnTo>
                  <a:pt x="4648" y="9368"/>
                </a:lnTo>
                <a:lnTo>
                  <a:pt x="4648" y="10220"/>
                </a:lnTo>
                <a:lnTo>
                  <a:pt x="3285" y="10220"/>
                </a:lnTo>
                <a:lnTo>
                  <a:pt x="2920" y="10244"/>
                </a:lnTo>
                <a:lnTo>
                  <a:pt x="2555" y="10293"/>
                </a:lnTo>
                <a:lnTo>
                  <a:pt x="2580" y="9393"/>
                </a:lnTo>
                <a:lnTo>
                  <a:pt x="2580" y="8931"/>
                </a:lnTo>
                <a:lnTo>
                  <a:pt x="2580" y="8468"/>
                </a:lnTo>
                <a:lnTo>
                  <a:pt x="2555" y="8298"/>
                </a:lnTo>
                <a:close/>
                <a:moveTo>
                  <a:pt x="14259" y="10658"/>
                </a:moveTo>
                <a:lnTo>
                  <a:pt x="14259" y="11023"/>
                </a:lnTo>
                <a:lnTo>
                  <a:pt x="14235" y="11364"/>
                </a:lnTo>
                <a:lnTo>
                  <a:pt x="14186" y="11972"/>
                </a:lnTo>
                <a:lnTo>
                  <a:pt x="14162" y="12288"/>
                </a:lnTo>
                <a:lnTo>
                  <a:pt x="14162" y="12434"/>
                </a:lnTo>
                <a:lnTo>
                  <a:pt x="14186" y="12579"/>
                </a:lnTo>
                <a:lnTo>
                  <a:pt x="14186" y="12579"/>
                </a:lnTo>
                <a:lnTo>
                  <a:pt x="13773" y="12556"/>
                </a:lnTo>
                <a:lnTo>
                  <a:pt x="13018" y="12532"/>
                </a:lnTo>
                <a:lnTo>
                  <a:pt x="12142" y="12556"/>
                </a:lnTo>
                <a:lnTo>
                  <a:pt x="12167" y="12167"/>
                </a:lnTo>
                <a:lnTo>
                  <a:pt x="12167" y="11777"/>
                </a:lnTo>
                <a:lnTo>
                  <a:pt x="12142" y="11412"/>
                </a:lnTo>
                <a:lnTo>
                  <a:pt x="12142" y="11023"/>
                </a:lnTo>
                <a:lnTo>
                  <a:pt x="12167" y="10731"/>
                </a:lnTo>
                <a:lnTo>
                  <a:pt x="13213" y="10707"/>
                </a:lnTo>
                <a:lnTo>
                  <a:pt x="14259" y="10658"/>
                </a:lnTo>
                <a:close/>
                <a:moveTo>
                  <a:pt x="11729" y="10731"/>
                </a:moveTo>
                <a:lnTo>
                  <a:pt x="11704" y="10828"/>
                </a:lnTo>
                <a:lnTo>
                  <a:pt x="11704" y="11266"/>
                </a:lnTo>
                <a:lnTo>
                  <a:pt x="11704" y="11704"/>
                </a:lnTo>
                <a:lnTo>
                  <a:pt x="11704" y="12142"/>
                </a:lnTo>
                <a:lnTo>
                  <a:pt x="11680" y="12580"/>
                </a:lnTo>
                <a:lnTo>
                  <a:pt x="11510" y="12580"/>
                </a:lnTo>
                <a:lnTo>
                  <a:pt x="9733" y="12653"/>
                </a:lnTo>
                <a:lnTo>
                  <a:pt x="9758" y="12556"/>
                </a:lnTo>
                <a:lnTo>
                  <a:pt x="9733" y="12459"/>
                </a:lnTo>
                <a:lnTo>
                  <a:pt x="9709" y="12240"/>
                </a:lnTo>
                <a:lnTo>
                  <a:pt x="9709" y="11850"/>
                </a:lnTo>
                <a:lnTo>
                  <a:pt x="9733" y="11461"/>
                </a:lnTo>
                <a:lnTo>
                  <a:pt x="9806" y="10755"/>
                </a:lnTo>
                <a:lnTo>
                  <a:pt x="11729" y="10731"/>
                </a:lnTo>
                <a:close/>
                <a:moveTo>
                  <a:pt x="2555" y="10609"/>
                </a:moveTo>
                <a:lnTo>
                  <a:pt x="2872" y="10658"/>
                </a:lnTo>
                <a:lnTo>
                  <a:pt x="3188" y="10707"/>
                </a:lnTo>
                <a:lnTo>
                  <a:pt x="3845" y="10707"/>
                </a:lnTo>
                <a:lnTo>
                  <a:pt x="4624" y="10731"/>
                </a:lnTo>
                <a:lnTo>
                  <a:pt x="4599" y="11680"/>
                </a:lnTo>
                <a:lnTo>
                  <a:pt x="4575" y="12653"/>
                </a:lnTo>
                <a:lnTo>
                  <a:pt x="4064" y="12629"/>
                </a:lnTo>
                <a:lnTo>
                  <a:pt x="3553" y="12629"/>
                </a:lnTo>
                <a:lnTo>
                  <a:pt x="3042" y="12653"/>
                </a:lnTo>
                <a:lnTo>
                  <a:pt x="2555" y="12702"/>
                </a:lnTo>
                <a:lnTo>
                  <a:pt x="2555" y="11680"/>
                </a:lnTo>
                <a:lnTo>
                  <a:pt x="2531" y="10634"/>
                </a:lnTo>
                <a:lnTo>
                  <a:pt x="2555" y="10609"/>
                </a:lnTo>
                <a:close/>
                <a:moveTo>
                  <a:pt x="5378" y="10731"/>
                </a:moveTo>
                <a:lnTo>
                  <a:pt x="6984" y="10755"/>
                </a:lnTo>
                <a:lnTo>
                  <a:pt x="6887" y="12045"/>
                </a:lnTo>
                <a:lnTo>
                  <a:pt x="6862" y="12386"/>
                </a:lnTo>
                <a:lnTo>
                  <a:pt x="6887" y="12556"/>
                </a:lnTo>
                <a:lnTo>
                  <a:pt x="6911" y="12653"/>
                </a:lnTo>
                <a:lnTo>
                  <a:pt x="6960" y="12702"/>
                </a:lnTo>
                <a:lnTo>
                  <a:pt x="6035" y="12702"/>
                </a:lnTo>
                <a:lnTo>
                  <a:pt x="5110" y="12678"/>
                </a:lnTo>
                <a:lnTo>
                  <a:pt x="5062" y="12678"/>
                </a:lnTo>
                <a:lnTo>
                  <a:pt x="5062" y="12653"/>
                </a:lnTo>
                <a:lnTo>
                  <a:pt x="5062" y="11704"/>
                </a:lnTo>
                <a:lnTo>
                  <a:pt x="5110" y="10731"/>
                </a:lnTo>
                <a:close/>
                <a:moveTo>
                  <a:pt x="9393" y="10755"/>
                </a:moveTo>
                <a:lnTo>
                  <a:pt x="9296" y="11583"/>
                </a:lnTo>
                <a:lnTo>
                  <a:pt x="9271" y="11826"/>
                </a:lnTo>
                <a:lnTo>
                  <a:pt x="9247" y="12118"/>
                </a:lnTo>
                <a:lnTo>
                  <a:pt x="9271" y="12288"/>
                </a:lnTo>
                <a:lnTo>
                  <a:pt x="9271" y="12434"/>
                </a:lnTo>
                <a:lnTo>
                  <a:pt x="9320" y="12556"/>
                </a:lnTo>
                <a:lnTo>
                  <a:pt x="9369" y="12678"/>
                </a:lnTo>
                <a:lnTo>
                  <a:pt x="8225" y="12702"/>
                </a:lnTo>
                <a:lnTo>
                  <a:pt x="7325" y="12702"/>
                </a:lnTo>
                <a:lnTo>
                  <a:pt x="7349" y="12678"/>
                </a:lnTo>
                <a:lnTo>
                  <a:pt x="7373" y="12264"/>
                </a:lnTo>
                <a:lnTo>
                  <a:pt x="7398" y="11777"/>
                </a:lnTo>
                <a:lnTo>
                  <a:pt x="7471" y="10755"/>
                </a:lnTo>
                <a:close/>
                <a:moveTo>
                  <a:pt x="13578" y="5451"/>
                </a:moveTo>
                <a:lnTo>
                  <a:pt x="13335" y="5475"/>
                </a:lnTo>
                <a:lnTo>
                  <a:pt x="12945" y="5500"/>
                </a:lnTo>
                <a:lnTo>
                  <a:pt x="11607" y="5573"/>
                </a:lnTo>
                <a:lnTo>
                  <a:pt x="10950" y="5621"/>
                </a:lnTo>
                <a:lnTo>
                  <a:pt x="10293" y="5646"/>
                </a:lnTo>
                <a:lnTo>
                  <a:pt x="9150" y="5621"/>
                </a:lnTo>
                <a:lnTo>
                  <a:pt x="8006" y="5621"/>
                </a:lnTo>
                <a:lnTo>
                  <a:pt x="6887" y="5597"/>
                </a:lnTo>
                <a:lnTo>
                  <a:pt x="5743" y="5597"/>
                </a:lnTo>
                <a:lnTo>
                  <a:pt x="4624" y="5621"/>
                </a:lnTo>
                <a:lnTo>
                  <a:pt x="3504" y="5646"/>
                </a:lnTo>
                <a:lnTo>
                  <a:pt x="3188" y="5646"/>
                </a:lnTo>
                <a:lnTo>
                  <a:pt x="2872" y="5621"/>
                </a:lnTo>
                <a:lnTo>
                  <a:pt x="2531" y="5621"/>
                </a:lnTo>
                <a:lnTo>
                  <a:pt x="2385" y="5670"/>
                </a:lnTo>
                <a:lnTo>
                  <a:pt x="2239" y="5719"/>
                </a:lnTo>
                <a:lnTo>
                  <a:pt x="2190" y="5792"/>
                </a:lnTo>
                <a:lnTo>
                  <a:pt x="2166" y="5865"/>
                </a:lnTo>
                <a:lnTo>
                  <a:pt x="2190" y="5938"/>
                </a:lnTo>
                <a:lnTo>
                  <a:pt x="2239" y="5986"/>
                </a:lnTo>
                <a:lnTo>
                  <a:pt x="2166" y="6108"/>
                </a:lnTo>
                <a:lnTo>
                  <a:pt x="2117" y="6254"/>
                </a:lnTo>
                <a:lnTo>
                  <a:pt x="2093" y="6522"/>
                </a:lnTo>
                <a:lnTo>
                  <a:pt x="2069" y="6935"/>
                </a:lnTo>
                <a:lnTo>
                  <a:pt x="2069" y="7325"/>
                </a:lnTo>
                <a:lnTo>
                  <a:pt x="2117" y="8128"/>
                </a:lnTo>
                <a:lnTo>
                  <a:pt x="2166" y="8736"/>
                </a:lnTo>
                <a:lnTo>
                  <a:pt x="2166" y="9344"/>
                </a:lnTo>
                <a:lnTo>
                  <a:pt x="2142" y="10561"/>
                </a:lnTo>
                <a:lnTo>
                  <a:pt x="2117" y="11753"/>
                </a:lnTo>
                <a:lnTo>
                  <a:pt x="2093" y="12361"/>
                </a:lnTo>
                <a:lnTo>
                  <a:pt x="2117" y="12970"/>
                </a:lnTo>
                <a:lnTo>
                  <a:pt x="2117" y="13043"/>
                </a:lnTo>
                <a:lnTo>
                  <a:pt x="2166" y="13116"/>
                </a:lnTo>
                <a:lnTo>
                  <a:pt x="2215" y="13164"/>
                </a:lnTo>
                <a:lnTo>
                  <a:pt x="2288" y="13189"/>
                </a:lnTo>
                <a:lnTo>
                  <a:pt x="2361" y="13189"/>
                </a:lnTo>
                <a:lnTo>
                  <a:pt x="2434" y="13164"/>
                </a:lnTo>
                <a:lnTo>
                  <a:pt x="2482" y="13116"/>
                </a:lnTo>
                <a:lnTo>
                  <a:pt x="2531" y="13067"/>
                </a:lnTo>
                <a:lnTo>
                  <a:pt x="3821" y="13067"/>
                </a:lnTo>
                <a:lnTo>
                  <a:pt x="4453" y="13091"/>
                </a:lnTo>
                <a:lnTo>
                  <a:pt x="5110" y="13091"/>
                </a:lnTo>
                <a:lnTo>
                  <a:pt x="6668" y="13140"/>
                </a:lnTo>
                <a:lnTo>
                  <a:pt x="8225" y="13140"/>
                </a:lnTo>
                <a:lnTo>
                  <a:pt x="9758" y="13116"/>
                </a:lnTo>
                <a:lnTo>
                  <a:pt x="11315" y="13067"/>
                </a:lnTo>
                <a:lnTo>
                  <a:pt x="12118" y="13043"/>
                </a:lnTo>
                <a:lnTo>
                  <a:pt x="12921" y="13091"/>
                </a:lnTo>
                <a:lnTo>
                  <a:pt x="14600" y="13091"/>
                </a:lnTo>
                <a:lnTo>
                  <a:pt x="14649" y="13043"/>
                </a:lnTo>
                <a:lnTo>
                  <a:pt x="14722" y="13018"/>
                </a:lnTo>
                <a:lnTo>
                  <a:pt x="14746" y="12970"/>
                </a:lnTo>
                <a:lnTo>
                  <a:pt x="14795" y="12897"/>
                </a:lnTo>
                <a:lnTo>
                  <a:pt x="14795" y="12824"/>
                </a:lnTo>
                <a:lnTo>
                  <a:pt x="14795" y="12775"/>
                </a:lnTo>
                <a:lnTo>
                  <a:pt x="14746" y="12702"/>
                </a:lnTo>
                <a:lnTo>
                  <a:pt x="14746" y="12678"/>
                </a:lnTo>
                <a:lnTo>
                  <a:pt x="14673" y="12605"/>
                </a:lnTo>
                <a:lnTo>
                  <a:pt x="14697" y="12507"/>
                </a:lnTo>
                <a:lnTo>
                  <a:pt x="14770" y="11753"/>
                </a:lnTo>
                <a:lnTo>
                  <a:pt x="14795" y="11023"/>
                </a:lnTo>
                <a:lnTo>
                  <a:pt x="14770" y="10269"/>
                </a:lnTo>
                <a:lnTo>
                  <a:pt x="14722" y="9514"/>
                </a:lnTo>
                <a:lnTo>
                  <a:pt x="14697" y="8979"/>
                </a:lnTo>
                <a:lnTo>
                  <a:pt x="14722" y="8468"/>
                </a:lnTo>
                <a:lnTo>
                  <a:pt x="14770" y="7398"/>
                </a:lnTo>
                <a:lnTo>
                  <a:pt x="14795" y="7033"/>
                </a:lnTo>
                <a:lnTo>
                  <a:pt x="14770" y="6668"/>
                </a:lnTo>
                <a:lnTo>
                  <a:pt x="14722" y="6327"/>
                </a:lnTo>
                <a:lnTo>
                  <a:pt x="14624" y="5986"/>
                </a:lnTo>
                <a:lnTo>
                  <a:pt x="14624" y="5889"/>
                </a:lnTo>
                <a:lnTo>
                  <a:pt x="14600" y="5816"/>
                </a:lnTo>
                <a:lnTo>
                  <a:pt x="14551" y="5719"/>
                </a:lnTo>
                <a:lnTo>
                  <a:pt x="14478" y="5670"/>
                </a:lnTo>
                <a:lnTo>
                  <a:pt x="14381" y="5597"/>
                </a:lnTo>
                <a:lnTo>
                  <a:pt x="14284" y="5548"/>
                </a:lnTo>
                <a:lnTo>
                  <a:pt x="14065" y="5500"/>
                </a:lnTo>
                <a:lnTo>
                  <a:pt x="13846" y="5475"/>
                </a:lnTo>
                <a:lnTo>
                  <a:pt x="13578" y="5451"/>
                </a:lnTo>
                <a:close/>
                <a:moveTo>
                  <a:pt x="3796" y="4137"/>
                </a:moveTo>
                <a:lnTo>
                  <a:pt x="4916" y="4161"/>
                </a:lnTo>
                <a:lnTo>
                  <a:pt x="6059" y="4186"/>
                </a:lnTo>
                <a:lnTo>
                  <a:pt x="7179" y="4234"/>
                </a:lnTo>
                <a:lnTo>
                  <a:pt x="8322" y="4283"/>
                </a:lnTo>
                <a:lnTo>
                  <a:pt x="9393" y="4259"/>
                </a:lnTo>
                <a:lnTo>
                  <a:pt x="10463" y="4234"/>
                </a:lnTo>
                <a:lnTo>
                  <a:pt x="11534" y="4210"/>
                </a:lnTo>
                <a:lnTo>
                  <a:pt x="12605" y="4234"/>
                </a:lnTo>
                <a:lnTo>
                  <a:pt x="13529" y="4259"/>
                </a:lnTo>
                <a:lnTo>
                  <a:pt x="13992" y="4234"/>
                </a:lnTo>
                <a:lnTo>
                  <a:pt x="14478" y="4210"/>
                </a:lnTo>
                <a:lnTo>
                  <a:pt x="14916" y="4186"/>
                </a:lnTo>
                <a:lnTo>
                  <a:pt x="15379" y="4186"/>
                </a:lnTo>
                <a:lnTo>
                  <a:pt x="15817" y="4210"/>
                </a:lnTo>
                <a:lnTo>
                  <a:pt x="16060" y="4234"/>
                </a:lnTo>
                <a:lnTo>
                  <a:pt x="16279" y="4283"/>
                </a:lnTo>
                <a:lnTo>
                  <a:pt x="16303" y="4283"/>
                </a:lnTo>
                <a:lnTo>
                  <a:pt x="16303" y="4697"/>
                </a:lnTo>
                <a:lnTo>
                  <a:pt x="16279" y="5086"/>
                </a:lnTo>
                <a:lnTo>
                  <a:pt x="16230" y="6084"/>
                </a:lnTo>
                <a:lnTo>
                  <a:pt x="16206" y="7081"/>
                </a:lnTo>
                <a:lnTo>
                  <a:pt x="16182" y="9077"/>
                </a:lnTo>
                <a:lnTo>
                  <a:pt x="16157" y="10050"/>
                </a:lnTo>
                <a:lnTo>
                  <a:pt x="16133" y="10999"/>
                </a:lnTo>
                <a:lnTo>
                  <a:pt x="16157" y="11534"/>
                </a:lnTo>
                <a:lnTo>
                  <a:pt x="16206" y="12045"/>
                </a:lnTo>
                <a:lnTo>
                  <a:pt x="16279" y="12556"/>
                </a:lnTo>
                <a:lnTo>
                  <a:pt x="16328" y="13067"/>
                </a:lnTo>
                <a:lnTo>
                  <a:pt x="16328" y="13627"/>
                </a:lnTo>
                <a:lnTo>
                  <a:pt x="16303" y="14186"/>
                </a:lnTo>
                <a:lnTo>
                  <a:pt x="15281" y="14284"/>
                </a:lnTo>
                <a:lnTo>
                  <a:pt x="14259" y="14332"/>
                </a:lnTo>
                <a:lnTo>
                  <a:pt x="13213" y="14357"/>
                </a:lnTo>
                <a:lnTo>
                  <a:pt x="12191" y="14381"/>
                </a:lnTo>
                <a:lnTo>
                  <a:pt x="11096" y="14405"/>
                </a:lnTo>
                <a:lnTo>
                  <a:pt x="10025" y="14430"/>
                </a:lnTo>
                <a:lnTo>
                  <a:pt x="7860" y="14527"/>
                </a:lnTo>
                <a:lnTo>
                  <a:pt x="6789" y="14551"/>
                </a:lnTo>
                <a:lnTo>
                  <a:pt x="5719" y="14551"/>
                </a:lnTo>
                <a:lnTo>
                  <a:pt x="3602" y="14478"/>
                </a:lnTo>
                <a:lnTo>
                  <a:pt x="2604" y="14478"/>
                </a:lnTo>
                <a:lnTo>
                  <a:pt x="1606" y="14503"/>
                </a:lnTo>
                <a:lnTo>
                  <a:pt x="1047" y="14478"/>
                </a:lnTo>
                <a:lnTo>
                  <a:pt x="779" y="14478"/>
                </a:lnTo>
                <a:lnTo>
                  <a:pt x="633" y="14503"/>
                </a:lnTo>
                <a:lnTo>
                  <a:pt x="512" y="14527"/>
                </a:lnTo>
                <a:lnTo>
                  <a:pt x="463" y="13700"/>
                </a:lnTo>
                <a:lnTo>
                  <a:pt x="439" y="12848"/>
                </a:lnTo>
                <a:lnTo>
                  <a:pt x="439" y="11169"/>
                </a:lnTo>
                <a:lnTo>
                  <a:pt x="463" y="9466"/>
                </a:lnTo>
                <a:lnTo>
                  <a:pt x="487" y="7787"/>
                </a:lnTo>
                <a:lnTo>
                  <a:pt x="487" y="6887"/>
                </a:lnTo>
                <a:lnTo>
                  <a:pt x="463" y="5986"/>
                </a:lnTo>
                <a:lnTo>
                  <a:pt x="439" y="5086"/>
                </a:lnTo>
                <a:lnTo>
                  <a:pt x="463" y="4648"/>
                </a:lnTo>
                <a:lnTo>
                  <a:pt x="463" y="4186"/>
                </a:lnTo>
                <a:lnTo>
                  <a:pt x="804" y="4161"/>
                </a:lnTo>
                <a:lnTo>
                  <a:pt x="1144" y="4186"/>
                </a:lnTo>
                <a:lnTo>
                  <a:pt x="1801" y="4210"/>
                </a:lnTo>
                <a:lnTo>
                  <a:pt x="2288" y="4210"/>
                </a:lnTo>
                <a:lnTo>
                  <a:pt x="2799" y="4186"/>
                </a:lnTo>
                <a:lnTo>
                  <a:pt x="3285" y="4161"/>
                </a:lnTo>
                <a:lnTo>
                  <a:pt x="3796" y="4137"/>
                </a:lnTo>
                <a:close/>
                <a:moveTo>
                  <a:pt x="15671" y="14770"/>
                </a:moveTo>
                <a:lnTo>
                  <a:pt x="15500" y="14965"/>
                </a:lnTo>
                <a:lnTo>
                  <a:pt x="15403" y="15062"/>
                </a:lnTo>
                <a:lnTo>
                  <a:pt x="15354" y="15184"/>
                </a:lnTo>
                <a:lnTo>
                  <a:pt x="15087" y="15184"/>
                </a:lnTo>
                <a:lnTo>
                  <a:pt x="15184" y="14989"/>
                </a:lnTo>
                <a:lnTo>
                  <a:pt x="15208" y="14892"/>
                </a:lnTo>
                <a:lnTo>
                  <a:pt x="15233" y="14770"/>
                </a:lnTo>
                <a:close/>
                <a:moveTo>
                  <a:pt x="15038" y="14795"/>
                </a:moveTo>
                <a:lnTo>
                  <a:pt x="14965" y="14868"/>
                </a:lnTo>
                <a:lnTo>
                  <a:pt x="14868" y="15014"/>
                </a:lnTo>
                <a:lnTo>
                  <a:pt x="14770" y="15184"/>
                </a:lnTo>
                <a:lnTo>
                  <a:pt x="14405" y="15208"/>
                </a:lnTo>
                <a:lnTo>
                  <a:pt x="14527" y="15014"/>
                </a:lnTo>
                <a:lnTo>
                  <a:pt x="14649" y="14795"/>
                </a:lnTo>
                <a:close/>
                <a:moveTo>
                  <a:pt x="10877" y="14843"/>
                </a:moveTo>
                <a:lnTo>
                  <a:pt x="10755" y="15014"/>
                </a:lnTo>
                <a:lnTo>
                  <a:pt x="10634" y="15233"/>
                </a:lnTo>
                <a:lnTo>
                  <a:pt x="10220" y="15233"/>
                </a:lnTo>
                <a:lnTo>
                  <a:pt x="10293" y="15038"/>
                </a:lnTo>
                <a:lnTo>
                  <a:pt x="10342" y="14868"/>
                </a:lnTo>
                <a:lnTo>
                  <a:pt x="10877" y="14843"/>
                </a:lnTo>
                <a:close/>
                <a:moveTo>
                  <a:pt x="11753" y="14819"/>
                </a:moveTo>
                <a:lnTo>
                  <a:pt x="11729" y="14868"/>
                </a:lnTo>
                <a:lnTo>
                  <a:pt x="11607" y="15038"/>
                </a:lnTo>
                <a:lnTo>
                  <a:pt x="11485" y="15233"/>
                </a:lnTo>
                <a:lnTo>
                  <a:pt x="11072" y="15233"/>
                </a:lnTo>
                <a:lnTo>
                  <a:pt x="11169" y="15038"/>
                </a:lnTo>
                <a:lnTo>
                  <a:pt x="11291" y="14843"/>
                </a:lnTo>
                <a:lnTo>
                  <a:pt x="11753" y="14819"/>
                </a:lnTo>
                <a:close/>
                <a:moveTo>
                  <a:pt x="12532" y="14819"/>
                </a:moveTo>
                <a:lnTo>
                  <a:pt x="12507" y="14868"/>
                </a:lnTo>
                <a:lnTo>
                  <a:pt x="12313" y="15233"/>
                </a:lnTo>
                <a:lnTo>
                  <a:pt x="11899" y="15233"/>
                </a:lnTo>
                <a:lnTo>
                  <a:pt x="12021" y="15014"/>
                </a:lnTo>
                <a:lnTo>
                  <a:pt x="12069" y="14916"/>
                </a:lnTo>
                <a:lnTo>
                  <a:pt x="12094" y="14819"/>
                </a:lnTo>
                <a:close/>
                <a:moveTo>
                  <a:pt x="13529" y="14819"/>
                </a:moveTo>
                <a:lnTo>
                  <a:pt x="13481" y="14868"/>
                </a:lnTo>
                <a:lnTo>
                  <a:pt x="13237" y="15233"/>
                </a:lnTo>
                <a:lnTo>
                  <a:pt x="12678" y="15233"/>
                </a:lnTo>
                <a:lnTo>
                  <a:pt x="12775" y="15014"/>
                </a:lnTo>
                <a:lnTo>
                  <a:pt x="12897" y="14819"/>
                </a:lnTo>
                <a:close/>
                <a:moveTo>
                  <a:pt x="14357" y="14795"/>
                </a:moveTo>
                <a:lnTo>
                  <a:pt x="14186" y="15014"/>
                </a:lnTo>
                <a:lnTo>
                  <a:pt x="14016" y="15208"/>
                </a:lnTo>
                <a:lnTo>
                  <a:pt x="13627" y="15233"/>
                </a:lnTo>
                <a:lnTo>
                  <a:pt x="13724" y="15062"/>
                </a:lnTo>
                <a:lnTo>
                  <a:pt x="13846" y="14868"/>
                </a:lnTo>
                <a:lnTo>
                  <a:pt x="13870" y="14819"/>
                </a:lnTo>
                <a:lnTo>
                  <a:pt x="14357" y="14795"/>
                </a:lnTo>
                <a:close/>
                <a:moveTo>
                  <a:pt x="10025" y="14868"/>
                </a:moveTo>
                <a:lnTo>
                  <a:pt x="9952" y="14989"/>
                </a:lnTo>
                <a:lnTo>
                  <a:pt x="9831" y="15233"/>
                </a:lnTo>
                <a:lnTo>
                  <a:pt x="9320" y="15257"/>
                </a:lnTo>
                <a:lnTo>
                  <a:pt x="9417" y="15087"/>
                </a:lnTo>
                <a:lnTo>
                  <a:pt x="9514" y="14892"/>
                </a:lnTo>
                <a:lnTo>
                  <a:pt x="10025" y="14868"/>
                </a:lnTo>
                <a:close/>
                <a:moveTo>
                  <a:pt x="9101" y="14916"/>
                </a:moveTo>
                <a:lnTo>
                  <a:pt x="9052" y="14989"/>
                </a:lnTo>
                <a:lnTo>
                  <a:pt x="8955" y="15111"/>
                </a:lnTo>
                <a:lnTo>
                  <a:pt x="8858" y="15281"/>
                </a:lnTo>
                <a:lnTo>
                  <a:pt x="8663" y="15281"/>
                </a:lnTo>
                <a:lnTo>
                  <a:pt x="8663" y="15257"/>
                </a:lnTo>
                <a:lnTo>
                  <a:pt x="8809" y="14916"/>
                </a:lnTo>
                <a:close/>
                <a:moveTo>
                  <a:pt x="8468" y="14941"/>
                </a:moveTo>
                <a:lnTo>
                  <a:pt x="8395" y="15038"/>
                </a:lnTo>
                <a:lnTo>
                  <a:pt x="8225" y="15281"/>
                </a:lnTo>
                <a:lnTo>
                  <a:pt x="7738" y="15306"/>
                </a:lnTo>
                <a:lnTo>
                  <a:pt x="7763" y="15281"/>
                </a:lnTo>
                <a:lnTo>
                  <a:pt x="7836" y="15135"/>
                </a:lnTo>
                <a:lnTo>
                  <a:pt x="7909" y="14965"/>
                </a:lnTo>
                <a:lnTo>
                  <a:pt x="8468" y="14941"/>
                </a:lnTo>
                <a:close/>
                <a:moveTo>
                  <a:pt x="16303" y="14746"/>
                </a:moveTo>
                <a:lnTo>
                  <a:pt x="16303" y="15014"/>
                </a:lnTo>
                <a:lnTo>
                  <a:pt x="16303" y="15306"/>
                </a:lnTo>
                <a:lnTo>
                  <a:pt x="16182" y="15257"/>
                </a:lnTo>
                <a:lnTo>
                  <a:pt x="16084" y="15233"/>
                </a:lnTo>
                <a:lnTo>
                  <a:pt x="15841" y="15208"/>
                </a:lnTo>
                <a:lnTo>
                  <a:pt x="15987" y="14989"/>
                </a:lnTo>
                <a:lnTo>
                  <a:pt x="16157" y="14746"/>
                </a:lnTo>
                <a:close/>
                <a:moveTo>
                  <a:pt x="7617" y="14965"/>
                </a:moveTo>
                <a:lnTo>
                  <a:pt x="7471" y="15160"/>
                </a:lnTo>
                <a:lnTo>
                  <a:pt x="7349" y="15330"/>
                </a:lnTo>
                <a:lnTo>
                  <a:pt x="6911" y="15330"/>
                </a:lnTo>
                <a:lnTo>
                  <a:pt x="6984" y="15160"/>
                </a:lnTo>
                <a:lnTo>
                  <a:pt x="7057" y="14965"/>
                </a:lnTo>
                <a:close/>
                <a:moveTo>
                  <a:pt x="6716" y="14965"/>
                </a:moveTo>
                <a:lnTo>
                  <a:pt x="6570" y="15160"/>
                </a:lnTo>
                <a:lnTo>
                  <a:pt x="6449" y="15354"/>
                </a:lnTo>
                <a:lnTo>
                  <a:pt x="5889" y="15379"/>
                </a:lnTo>
                <a:lnTo>
                  <a:pt x="5889" y="15379"/>
                </a:lnTo>
                <a:lnTo>
                  <a:pt x="6011" y="15257"/>
                </a:lnTo>
                <a:lnTo>
                  <a:pt x="6132" y="15135"/>
                </a:lnTo>
                <a:lnTo>
                  <a:pt x="6254" y="15038"/>
                </a:lnTo>
                <a:lnTo>
                  <a:pt x="6376" y="14965"/>
                </a:lnTo>
                <a:close/>
                <a:moveTo>
                  <a:pt x="5256" y="14941"/>
                </a:moveTo>
                <a:lnTo>
                  <a:pt x="5865" y="14965"/>
                </a:lnTo>
                <a:lnTo>
                  <a:pt x="5792" y="15038"/>
                </a:lnTo>
                <a:lnTo>
                  <a:pt x="5646" y="15184"/>
                </a:lnTo>
                <a:lnTo>
                  <a:pt x="5500" y="15379"/>
                </a:lnTo>
                <a:lnTo>
                  <a:pt x="4672" y="15379"/>
                </a:lnTo>
                <a:lnTo>
                  <a:pt x="4867" y="15233"/>
                </a:lnTo>
                <a:lnTo>
                  <a:pt x="5062" y="15135"/>
                </a:lnTo>
                <a:lnTo>
                  <a:pt x="5183" y="15038"/>
                </a:lnTo>
                <a:lnTo>
                  <a:pt x="5232" y="14989"/>
                </a:lnTo>
                <a:lnTo>
                  <a:pt x="5256" y="14941"/>
                </a:lnTo>
                <a:close/>
                <a:moveTo>
                  <a:pt x="4113" y="14916"/>
                </a:moveTo>
                <a:lnTo>
                  <a:pt x="4745" y="14941"/>
                </a:lnTo>
                <a:lnTo>
                  <a:pt x="4624" y="15038"/>
                </a:lnTo>
                <a:lnTo>
                  <a:pt x="4453" y="15184"/>
                </a:lnTo>
                <a:lnTo>
                  <a:pt x="4307" y="15354"/>
                </a:lnTo>
                <a:lnTo>
                  <a:pt x="4283" y="15403"/>
                </a:lnTo>
                <a:lnTo>
                  <a:pt x="3626" y="15403"/>
                </a:lnTo>
                <a:lnTo>
                  <a:pt x="3650" y="15354"/>
                </a:lnTo>
                <a:lnTo>
                  <a:pt x="3894" y="15087"/>
                </a:lnTo>
                <a:lnTo>
                  <a:pt x="4113" y="14916"/>
                </a:lnTo>
                <a:close/>
                <a:moveTo>
                  <a:pt x="1874" y="14892"/>
                </a:moveTo>
                <a:lnTo>
                  <a:pt x="1801" y="14965"/>
                </a:lnTo>
                <a:lnTo>
                  <a:pt x="1631" y="15184"/>
                </a:lnTo>
                <a:lnTo>
                  <a:pt x="1558" y="15281"/>
                </a:lnTo>
                <a:lnTo>
                  <a:pt x="1509" y="15427"/>
                </a:lnTo>
                <a:lnTo>
                  <a:pt x="1217" y="15427"/>
                </a:lnTo>
                <a:lnTo>
                  <a:pt x="1266" y="15354"/>
                </a:lnTo>
                <a:lnTo>
                  <a:pt x="1436" y="15208"/>
                </a:lnTo>
                <a:lnTo>
                  <a:pt x="1509" y="15160"/>
                </a:lnTo>
                <a:lnTo>
                  <a:pt x="1558" y="15135"/>
                </a:lnTo>
                <a:lnTo>
                  <a:pt x="1606" y="15087"/>
                </a:lnTo>
                <a:lnTo>
                  <a:pt x="1631" y="15038"/>
                </a:lnTo>
                <a:lnTo>
                  <a:pt x="1631" y="14965"/>
                </a:lnTo>
                <a:lnTo>
                  <a:pt x="1631" y="14892"/>
                </a:lnTo>
                <a:close/>
                <a:moveTo>
                  <a:pt x="2750" y="14892"/>
                </a:moveTo>
                <a:lnTo>
                  <a:pt x="2726" y="14916"/>
                </a:lnTo>
                <a:lnTo>
                  <a:pt x="2628" y="15087"/>
                </a:lnTo>
                <a:lnTo>
                  <a:pt x="2555" y="15233"/>
                </a:lnTo>
                <a:lnTo>
                  <a:pt x="2531" y="15330"/>
                </a:lnTo>
                <a:lnTo>
                  <a:pt x="2531" y="15427"/>
                </a:lnTo>
                <a:lnTo>
                  <a:pt x="1898" y="15427"/>
                </a:lnTo>
                <a:lnTo>
                  <a:pt x="2093" y="15233"/>
                </a:lnTo>
                <a:lnTo>
                  <a:pt x="2190" y="15135"/>
                </a:lnTo>
                <a:lnTo>
                  <a:pt x="2312" y="15038"/>
                </a:lnTo>
                <a:lnTo>
                  <a:pt x="2409" y="14989"/>
                </a:lnTo>
                <a:lnTo>
                  <a:pt x="2482" y="14892"/>
                </a:lnTo>
                <a:close/>
                <a:moveTo>
                  <a:pt x="3553" y="14892"/>
                </a:moveTo>
                <a:lnTo>
                  <a:pt x="3431" y="15062"/>
                </a:lnTo>
                <a:lnTo>
                  <a:pt x="3310" y="15208"/>
                </a:lnTo>
                <a:lnTo>
                  <a:pt x="3261" y="15306"/>
                </a:lnTo>
                <a:lnTo>
                  <a:pt x="3188" y="15403"/>
                </a:lnTo>
                <a:lnTo>
                  <a:pt x="2920" y="15427"/>
                </a:lnTo>
                <a:lnTo>
                  <a:pt x="2823" y="15427"/>
                </a:lnTo>
                <a:lnTo>
                  <a:pt x="2969" y="15233"/>
                </a:lnTo>
                <a:lnTo>
                  <a:pt x="3066" y="15111"/>
                </a:lnTo>
                <a:lnTo>
                  <a:pt x="3164" y="14989"/>
                </a:lnTo>
                <a:lnTo>
                  <a:pt x="3285" y="14892"/>
                </a:lnTo>
                <a:close/>
                <a:moveTo>
                  <a:pt x="877" y="14868"/>
                </a:moveTo>
                <a:lnTo>
                  <a:pt x="1193" y="14892"/>
                </a:lnTo>
                <a:lnTo>
                  <a:pt x="1023" y="15038"/>
                </a:lnTo>
                <a:lnTo>
                  <a:pt x="877" y="15233"/>
                </a:lnTo>
                <a:lnTo>
                  <a:pt x="804" y="15330"/>
                </a:lnTo>
                <a:lnTo>
                  <a:pt x="755" y="15452"/>
                </a:lnTo>
                <a:lnTo>
                  <a:pt x="585" y="15452"/>
                </a:lnTo>
                <a:lnTo>
                  <a:pt x="536" y="14868"/>
                </a:lnTo>
                <a:close/>
                <a:moveTo>
                  <a:pt x="13894" y="1"/>
                </a:moveTo>
                <a:lnTo>
                  <a:pt x="13724" y="49"/>
                </a:lnTo>
                <a:lnTo>
                  <a:pt x="13578" y="122"/>
                </a:lnTo>
                <a:lnTo>
                  <a:pt x="13456" y="220"/>
                </a:lnTo>
                <a:lnTo>
                  <a:pt x="13335" y="341"/>
                </a:lnTo>
                <a:lnTo>
                  <a:pt x="13262" y="463"/>
                </a:lnTo>
                <a:lnTo>
                  <a:pt x="13189" y="609"/>
                </a:lnTo>
                <a:lnTo>
                  <a:pt x="13116" y="779"/>
                </a:lnTo>
                <a:lnTo>
                  <a:pt x="13067" y="925"/>
                </a:lnTo>
                <a:lnTo>
                  <a:pt x="11996" y="925"/>
                </a:lnTo>
                <a:lnTo>
                  <a:pt x="10901" y="950"/>
                </a:lnTo>
                <a:lnTo>
                  <a:pt x="9831" y="974"/>
                </a:lnTo>
                <a:lnTo>
                  <a:pt x="8736" y="974"/>
                </a:lnTo>
                <a:lnTo>
                  <a:pt x="7641" y="998"/>
                </a:lnTo>
                <a:lnTo>
                  <a:pt x="6108" y="974"/>
                </a:lnTo>
                <a:lnTo>
                  <a:pt x="4599" y="950"/>
                </a:lnTo>
                <a:lnTo>
                  <a:pt x="4648" y="852"/>
                </a:lnTo>
                <a:lnTo>
                  <a:pt x="4624" y="731"/>
                </a:lnTo>
                <a:lnTo>
                  <a:pt x="4599" y="609"/>
                </a:lnTo>
                <a:lnTo>
                  <a:pt x="4526" y="487"/>
                </a:lnTo>
                <a:lnTo>
                  <a:pt x="4429" y="366"/>
                </a:lnTo>
                <a:lnTo>
                  <a:pt x="4332" y="293"/>
                </a:lnTo>
                <a:lnTo>
                  <a:pt x="4210" y="220"/>
                </a:lnTo>
                <a:lnTo>
                  <a:pt x="4088" y="171"/>
                </a:lnTo>
                <a:lnTo>
                  <a:pt x="3894" y="147"/>
                </a:lnTo>
                <a:lnTo>
                  <a:pt x="3723" y="147"/>
                </a:lnTo>
                <a:lnTo>
                  <a:pt x="3553" y="220"/>
                </a:lnTo>
                <a:lnTo>
                  <a:pt x="3407" y="317"/>
                </a:lnTo>
                <a:lnTo>
                  <a:pt x="3285" y="439"/>
                </a:lnTo>
                <a:lnTo>
                  <a:pt x="3188" y="585"/>
                </a:lnTo>
                <a:lnTo>
                  <a:pt x="3115" y="755"/>
                </a:lnTo>
                <a:lnTo>
                  <a:pt x="3042" y="925"/>
                </a:lnTo>
                <a:lnTo>
                  <a:pt x="3042" y="998"/>
                </a:lnTo>
                <a:lnTo>
                  <a:pt x="1242" y="1047"/>
                </a:lnTo>
                <a:lnTo>
                  <a:pt x="828" y="1023"/>
                </a:lnTo>
                <a:lnTo>
                  <a:pt x="633" y="1023"/>
                </a:lnTo>
                <a:lnTo>
                  <a:pt x="439" y="1047"/>
                </a:lnTo>
                <a:lnTo>
                  <a:pt x="390" y="1023"/>
                </a:lnTo>
                <a:lnTo>
                  <a:pt x="317" y="1023"/>
                </a:lnTo>
                <a:lnTo>
                  <a:pt x="268" y="1071"/>
                </a:lnTo>
                <a:lnTo>
                  <a:pt x="244" y="1144"/>
                </a:lnTo>
                <a:lnTo>
                  <a:pt x="268" y="1850"/>
                </a:lnTo>
                <a:lnTo>
                  <a:pt x="268" y="2215"/>
                </a:lnTo>
                <a:lnTo>
                  <a:pt x="268" y="2555"/>
                </a:lnTo>
                <a:lnTo>
                  <a:pt x="171" y="3358"/>
                </a:lnTo>
                <a:lnTo>
                  <a:pt x="74" y="4137"/>
                </a:lnTo>
                <a:lnTo>
                  <a:pt x="49" y="4624"/>
                </a:lnTo>
                <a:lnTo>
                  <a:pt x="25" y="5086"/>
                </a:lnTo>
                <a:lnTo>
                  <a:pt x="25" y="6059"/>
                </a:lnTo>
                <a:lnTo>
                  <a:pt x="49" y="7008"/>
                </a:lnTo>
                <a:lnTo>
                  <a:pt x="74" y="7982"/>
                </a:lnTo>
                <a:lnTo>
                  <a:pt x="25" y="9879"/>
                </a:lnTo>
                <a:lnTo>
                  <a:pt x="1" y="11802"/>
                </a:lnTo>
                <a:lnTo>
                  <a:pt x="1" y="12751"/>
                </a:lnTo>
                <a:lnTo>
                  <a:pt x="1" y="13700"/>
                </a:lnTo>
                <a:lnTo>
                  <a:pt x="49" y="14673"/>
                </a:lnTo>
                <a:lnTo>
                  <a:pt x="122" y="15622"/>
                </a:lnTo>
                <a:lnTo>
                  <a:pt x="122" y="15671"/>
                </a:lnTo>
                <a:lnTo>
                  <a:pt x="147" y="15719"/>
                </a:lnTo>
                <a:lnTo>
                  <a:pt x="171" y="15792"/>
                </a:lnTo>
                <a:lnTo>
                  <a:pt x="195" y="15841"/>
                </a:lnTo>
                <a:lnTo>
                  <a:pt x="244" y="15865"/>
                </a:lnTo>
                <a:lnTo>
                  <a:pt x="293" y="15890"/>
                </a:lnTo>
                <a:lnTo>
                  <a:pt x="560" y="15938"/>
                </a:lnTo>
                <a:lnTo>
                  <a:pt x="828" y="15963"/>
                </a:lnTo>
                <a:lnTo>
                  <a:pt x="1339" y="15987"/>
                </a:lnTo>
                <a:lnTo>
                  <a:pt x="1850" y="15987"/>
                </a:lnTo>
                <a:lnTo>
                  <a:pt x="2385" y="15963"/>
                </a:lnTo>
                <a:lnTo>
                  <a:pt x="3577" y="15938"/>
                </a:lnTo>
                <a:lnTo>
                  <a:pt x="4770" y="15938"/>
                </a:lnTo>
                <a:lnTo>
                  <a:pt x="5938" y="15914"/>
                </a:lnTo>
                <a:lnTo>
                  <a:pt x="7130" y="15890"/>
                </a:lnTo>
                <a:lnTo>
                  <a:pt x="9466" y="15817"/>
                </a:lnTo>
                <a:lnTo>
                  <a:pt x="10536" y="15792"/>
                </a:lnTo>
                <a:lnTo>
                  <a:pt x="11607" y="15792"/>
                </a:lnTo>
                <a:lnTo>
                  <a:pt x="12678" y="15817"/>
                </a:lnTo>
                <a:lnTo>
                  <a:pt x="13748" y="15792"/>
                </a:lnTo>
                <a:lnTo>
                  <a:pt x="15038" y="15744"/>
                </a:lnTo>
                <a:lnTo>
                  <a:pt x="15646" y="15744"/>
                </a:lnTo>
                <a:lnTo>
                  <a:pt x="15914" y="15768"/>
                </a:lnTo>
                <a:lnTo>
                  <a:pt x="16011" y="15792"/>
                </a:lnTo>
                <a:lnTo>
                  <a:pt x="16060" y="15792"/>
                </a:lnTo>
                <a:lnTo>
                  <a:pt x="16084" y="15817"/>
                </a:lnTo>
                <a:lnTo>
                  <a:pt x="16157" y="15841"/>
                </a:lnTo>
                <a:lnTo>
                  <a:pt x="16279" y="15841"/>
                </a:lnTo>
                <a:lnTo>
                  <a:pt x="16328" y="15865"/>
                </a:lnTo>
                <a:lnTo>
                  <a:pt x="16401" y="15890"/>
                </a:lnTo>
                <a:lnTo>
                  <a:pt x="16474" y="15865"/>
                </a:lnTo>
                <a:lnTo>
                  <a:pt x="16547" y="15817"/>
                </a:lnTo>
                <a:lnTo>
                  <a:pt x="16595" y="15744"/>
                </a:lnTo>
                <a:lnTo>
                  <a:pt x="16620" y="15671"/>
                </a:lnTo>
                <a:lnTo>
                  <a:pt x="16668" y="15476"/>
                </a:lnTo>
                <a:lnTo>
                  <a:pt x="16693" y="15111"/>
                </a:lnTo>
                <a:lnTo>
                  <a:pt x="16717" y="14454"/>
                </a:lnTo>
                <a:lnTo>
                  <a:pt x="16741" y="13773"/>
                </a:lnTo>
                <a:lnTo>
                  <a:pt x="16717" y="13262"/>
                </a:lnTo>
                <a:lnTo>
                  <a:pt x="16693" y="12775"/>
                </a:lnTo>
                <a:lnTo>
                  <a:pt x="16571" y="11777"/>
                </a:lnTo>
                <a:lnTo>
                  <a:pt x="16547" y="11193"/>
                </a:lnTo>
                <a:lnTo>
                  <a:pt x="16547" y="10634"/>
                </a:lnTo>
                <a:lnTo>
                  <a:pt x="16595" y="9466"/>
                </a:lnTo>
                <a:lnTo>
                  <a:pt x="16644" y="8420"/>
                </a:lnTo>
                <a:lnTo>
                  <a:pt x="16668" y="7373"/>
                </a:lnTo>
                <a:lnTo>
                  <a:pt x="16693" y="6327"/>
                </a:lnTo>
                <a:lnTo>
                  <a:pt x="16717" y="5281"/>
                </a:lnTo>
                <a:lnTo>
                  <a:pt x="16766" y="4283"/>
                </a:lnTo>
                <a:lnTo>
                  <a:pt x="16741" y="3285"/>
                </a:lnTo>
                <a:lnTo>
                  <a:pt x="16693" y="2312"/>
                </a:lnTo>
                <a:lnTo>
                  <a:pt x="16595" y="1314"/>
                </a:lnTo>
                <a:lnTo>
                  <a:pt x="16644" y="1266"/>
                </a:lnTo>
                <a:lnTo>
                  <a:pt x="16668" y="1193"/>
                </a:lnTo>
                <a:lnTo>
                  <a:pt x="16668" y="1120"/>
                </a:lnTo>
                <a:lnTo>
                  <a:pt x="16668" y="1047"/>
                </a:lnTo>
                <a:lnTo>
                  <a:pt x="16620" y="998"/>
                </a:lnTo>
                <a:lnTo>
                  <a:pt x="16571" y="950"/>
                </a:lnTo>
                <a:lnTo>
                  <a:pt x="16522" y="901"/>
                </a:lnTo>
                <a:lnTo>
                  <a:pt x="16425" y="901"/>
                </a:lnTo>
                <a:lnTo>
                  <a:pt x="14916" y="925"/>
                </a:lnTo>
                <a:lnTo>
                  <a:pt x="14965" y="877"/>
                </a:lnTo>
                <a:lnTo>
                  <a:pt x="14989" y="755"/>
                </a:lnTo>
                <a:lnTo>
                  <a:pt x="14989" y="658"/>
                </a:lnTo>
                <a:lnTo>
                  <a:pt x="14989" y="560"/>
                </a:lnTo>
                <a:lnTo>
                  <a:pt x="14941" y="463"/>
                </a:lnTo>
                <a:lnTo>
                  <a:pt x="14892" y="366"/>
                </a:lnTo>
                <a:lnTo>
                  <a:pt x="14843" y="293"/>
                </a:lnTo>
                <a:lnTo>
                  <a:pt x="14673" y="171"/>
                </a:lnTo>
                <a:lnTo>
                  <a:pt x="14503" y="74"/>
                </a:lnTo>
                <a:lnTo>
                  <a:pt x="14284" y="25"/>
                </a:lnTo>
                <a:lnTo>
                  <a:pt x="14089" y="1"/>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88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dirty="0">
                <a:solidFill>
                  <a:schemeClr val="tx1"/>
                </a:solidFill>
              </a:rPr>
              <a:t>Functions</a:t>
            </a:r>
            <a:endParaRPr sz="6000" b="1" dirty="0">
              <a:solidFill>
                <a:schemeClr val="tx1"/>
              </a:solidFill>
            </a:endParaRPr>
          </a:p>
        </p:txBody>
      </p:sp>
      <p:sp>
        <p:nvSpPr>
          <p:cNvPr id="117" name="Google Shape;117;p17"/>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solidFill>
                  <a:schemeClr val="tx1"/>
                </a:solidFill>
              </a:rPr>
              <a:t>A block of code designed to perform a particular task</a:t>
            </a:r>
            <a:endParaRPr sz="1800" dirty="0">
              <a:solidFill>
                <a:schemeClr val="tx1"/>
              </a:solidFill>
            </a:endParaRPr>
          </a:p>
        </p:txBody>
      </p:sp>
      <p:grpSp>
        <p:nvGrpSpPr>
          <p:cNvPr id="118" name="Google Shape;118;p17"/>
          <p:cNvGrpSpPr/>
          <p:nvPr/>
        </p:nvGrpSpPr>
        <p:grpSpPr>
          <a:xfrm>
            <a:off x="3384426" y="567049"/>
            <a:ext cx="2222406"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chemeClr val="tx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chemeClr val="tx1"/>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chemeClr val="tx1"/>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chemeClr val="tx1"/>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chemeClr val="tx1"/>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chemeClr val="tx1"/>
              </a:solidFill>
              <a:prstDash val="dash"/>
              <a:round/>
              <a:headEnd type="none" w="med" len="med"/>
              <a:tailEnd type="none" w="med" len="med"/>
            </a:ln>
          </p:spPr>
        </p:cxnSp>
      </p:grpSp>
      <p:sp>
        <p:nvSpPr>
          <p:cNvPr id="128" name="Google Shape;128;p17"/>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195555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The concept of a function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800" dirty="0">
                <a:latin typeface="Cousine" panose="020B0604020202020204" charset="0"/>
                <a:ea typeface="Times New Roman" panose="02020603050405020304" pitchFamily="18" charset="0"/>
                <a:cs typeface="Cousine" panose="020B0604020202020204" charset="0"/>
              </a:rPr>
              <a:t>Sometimes when we code, patterns emerge. For example, every time we click on a navigation button, we want to see the page content related to that navigation button.</a:t>
            </a:r>
          </a:p>
          <a:p>
            <a:pPr marL="0" indent="0">
              <a:buClr>
                <a:schemeClr val="tx1"/>
              </a:buClr>
              <a:buNone/>
            </a:pPr>
            <a:endParaRPr lang="en-US" sz="18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ZA" sz="1800" dirty="0">
              <a:latin typeface="Cousine" panose="020B0604020202020204" charset="0"/>
              <a:ea typeface="Times New Roman" panose="02020603050405020304" pitchFamily="18" charset="0"/>
              <a:cs typeface="Cousine" panose="020B06040202020202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3" name="Picture 2">
            <a:extLst>
              <a:ext uri="{FF2B5EF4-FFF2-40B4-BE49-F238E27FC236}">
                <a16:creationId xmlns:a16="http://schemas.microsoft.com/office/drawing/2014/main" id="{8141A660-8886-4184-8E00-C2314357AE9A}"/>
              </a:ext>
            </a:extLst>
          </p:cNvPr>
          <p:cNvPicPr>
            <a:picLocks noChangeAspect="1"/>
          </p:cNvPicPr>
          <p:nvPr/>
        </p:nvPicPr>
        <p:blipFill>
          <a:blip r:embed="rId3"/>
          <a:stretch>
            <a:fillRect/>
          </a:stretch>
        </p:blipFill>
        <p:spPr>
          <a:xfrm>
            <a:off x="112610" y="2545971"/>
            <a:ext cx="3088814" cy="2056722"/>
          </a:xfrm>
          <a:prstGeom prst="rect">
            <a:avLst/>
          </a:prstGeom>
        </p:spPr>
      </p:pic>
      <p:pic>
        <p:nvPicPr>
          <p:cNvPr id="5" name="Picture 4">
            <a:extLst>
              <a:ext uri="{FF2B5EF4-FFF2-40B4-BE49-F238E27FC236}">
                <a16:creationId xmlns:a16="http://schemas.microsoft.com/office/drawing/2014/main" id="{09053A0B-8CD5-443A-A303-792E211D4B35}"/>
              </a:ext>
            </a:extLst>
          </p:cNvPr>
          <p:cNvPicPr>
            <a:picLocks noChangeAspect="1"/>
          </p:cNvPicPr>
          <p:nvPr/>
        </p:nvPicPr>
        <p:blipFill>
          <a:blip r:embed="rId4"/>
          <a:stretch>
            <a:fillRect/>
          </a:stretch>
        </p:blipFill>
        <p:spPr>
          <a:xfrm>
            <a:off x="3255481" y="2525754"/>
            <a:ext cx="2860460" cy="2102236"/>
          </a:xfrm>
          <a:prstGeom prst="rect">
            <a:avLst/>
          </a:prstGeom>
        </p:spPr>
      </p:pic>
      <p:pic>
        <p:nvPicPr>
          <p:cNvPr id="7" name="Picture 6">
            <a:extLst>
              <a:ext uri="{FF2B5EF4-FFF2-40B4-BE49-F238E27FC236}">
                <a16:creationId xmlns:a16="http://schemas.microsoft.com/office/drawing/2014/main" id="{C6F86DEC-1021-4ACC-9774-71FD7FE745A0}"/>
              </a:ext>
            </a:extLst>
          </p:cNvPr>
          <p:cNvPicPr>
            <a:picLocks noChangeAspect="1"/>
          </p:cNvPicPr>
          <p:nvPr/>
        </p:nvPicPr>
        <p:blipFill>
          <a:blip r:embed="rId5"/>
          <a:stretch>
            <a:fillRect/>
          </a:stretch>
        </p:blipFill>
        <p:spPr>
          <a:xfrm>
            <a:off x="6179341" y="2520799"/>
            <a:ext cx="2858125" cy="2102236"/>
          </a:xfrm>
          <a:prstGeom prst="rect">
            <a:avLst/>
          </a:prstGeom>
        </p:spPr>
      </p:pic>
    </p:spTree>
    <p:extLst>
      <p:ext uri="{BB962C8B-B14F-4D97-AF65-F5344CB8AC3E}">
        <p14:creationId xmlns:p14="http://schemas.microsoft.com/office/powerpoint/2010/main" val="1843941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The structure of a function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function </a:t>
            </a: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(parameter1, parameter2, parameter3)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first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second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third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endParaRPr lang="en-ZA"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8" name="Rectangle 7">
            <a:extLst>
              <a:ext uri="{FF2B5EF4-FFF2-40B4-BE49-F238E27FC236}">
                <a16:creationId xmlns:a16="http://schemas.microsoft.com/office/drawing/2014/main" id="{5F80670B-F272-4D1C-9EA9-E8A99C34F1B7}"/>
              </a:ext>
            </a:extLst>
          </p:cNvPr>
          <p:cNvSpPr/>
          <p:nvPr/>
        </p:nvSpPr>
        <p:spPr>
          <a:xfrm>
            <a:off x="413557" y="1935646"/>
            <a:ext cx="1118059"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0" name="TextBox 9">
            <a:extLst>
              <a:ext uri="{FF2B5EF4-FFF2-40B4-BE49-F238E27FC236}">
                <a16:creationId xmlns:a16="http://schemas.microsoft.com/office/drawing/2014/main" id="{CA739297-E5C3-45BD-B6BD-E15867A7F0F4}"/>
              </a:ext>
            </a:extLst>
          </p:cNvPr>
          <p:cNvSpPr txBox="1"/>
          <p:nvPr/>
        </p:nvSpPr>
        <p:spPr>
          <a:xfrm>
            <a:off x="386619" y="1350741"/>
            <a:ext cx="2653761"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 – This MUST be here</a:t>
            </a:r>
            <a:endParaRPr lang="en-ZA" dirty="0"/>
          </a:p>
        </p:txBody>
      </p:sp>
      <p:sp>
        <p:nvSpPr>
          <p:cNvPr id="12" name="Rectangle 11">
            <a:extLst>
              <a:ext uri="{FF2B5EF4-FFF2-40B4-BE49-F238E27FC236}">
                <a16:creationId xmlns:a16="http://schemas.microsoft.com/office/drawing/2014/main" id="{2DC52CC5-5A72-4605-9D8D-7D9A0671A523}"/>
              </a:ext>
            </a:extLst>
          </p:cNvPr>
          <p:cNvSpPr/>
          <p:nvPr/>
        </p:nvSpPr>
        <p:spPr>
          <a:xfrm>
            <a:off x="404331" y="1365766"/>
            <a:ext cx="2636050" cy="307777"/>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14" name="Straight Arrow Connector 13">
            <a:extLst>
              <a:ext uri="{FF2B5EF4-FFF2-40B4-BE49-F238E27FC236}">
                <a16:creationId xmlns:a16="http://schemas.microsoft.com/office/drawing/2014/main" id="{20B63079-4F0A-417B-8E5D-47896221965C}"/>
              </a:ext>
            </a:extLst>
          </p:cNvPr>
          <p:cNvCxnSpPr>
            <a:cxnSpLocks/>
          </p:cNvCxnSpPr>
          <p:nvPr/>
        </p:nvCxnSpPr>
        <p:spPr>
          <a:xfrm flipV="1">
            <a:off x="855768" y="1628538"/>
            <a:ext cx="0" cy="2771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981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The structure of a function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function </a:t>
            </a: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(parameter1, parameter2, parameter3)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first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second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third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endParaRPr lang="en-ZA"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Rectangle 7">
            <a:extLst>
              <a:ext uri="{FF2B5EF4-FFF2-40B4-BE49-F238E27FC236}">
                <a16:creationId xmlns:a16="http://schemas.microsoft.com/office/drawing/2014/main" id="{5F80670B-F272-4D1C-9EA9-E8A99C34F1B7}"/>
              </a:ext>
            </a:extLst>
          </p:cNvPr>
          <p:cNvSpPr/>
          <p:nvPr/>
        </p:nvSpPr>
        <p:spPr>
          <a:xfrm>
            <a:off x="1556557" y="1935646"/>
            <a:ext cx="1529539" cy="254833"/>
          </a:xfrm>
          <a:prstGeom prst="rect">
            <a:avLst/>
          </a:prstGeom>
          <a:noFill/>
          <a:ln w="38100"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0" name="TextBox 9">
            <a:extLst>
              <a:ext uri="{FF2B5EF4-FFF2-40B4-BE49-F238E27FC236}">
                <a16:creationId xmlns:a16="http://schemas.microsoft.com/office/drawing/2014/main" id="{CA739297-E5C3-45BD-B6BD-E15867A7F0F4}"/>
              </a:ext>
            </a:extLst>
          </p:cNvPr>
          <p:cNvSpPr txBox="1"/>
          <p:nvPr/>
        </p:nvSpPr>
        <p:spPr>
          <a:xfrm>
            <a:off x="988599" y="1350741"/>
            <a:ext cx="5630707"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The name of the function – You must decide what to call the function</a:t>
            </a:r>
            <a:endParaRPr lang="en-ZA" dirty="0"/>
          </a:p>
        </p:txBody>
      </p:sp>
      <p:sp>
        <p:nvSpPr>
          <p:cNvPr id="12" name="Rectangle 11">
            <a:extLst>
              <a:ext uri="{FF2B5EF4-FFF2-40B4-BE49-F238E27FC236}">
                <a16:creationId xmlns:a16="http://schemas.microsoft.com/office/drawing/2014/main" id="{2DC52CC5-5A72-4605-9D8D-7D9A0671A523}"/>
              </a:ext>
            </a:extLst>
          </p:cNvPr>
          <p:cNvSpPr/>
          <p:nvPr/>
        </p:nvSpPr>
        <p:spPr>
          <a:xfrm>
            <a:off x="1006310" y="1365766"/>
            <a:ext cx="5630707" cy="307777"/>
          </a:xfrm>
          <a:prstGeom prst="rect">
            <a:avLst/>
          </a:prstGeom>
          <a:noFill/>
          <a:ln w="38100"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14" name="Straight Arrow Connector 13">
            <a:extLst>
              <a:ext uri="{FF2B5EF4-FFF2-40B4-BE49-F238E27FC236}">
                <a16:creationId xmlns:a16="http://schemas.microsoft.com/office/drawing/2014/main" id="{20B63079-4F0A-417B-8E5D-47896221965C}"/>
              </a:ext>
            </a:extLst>
          </p:cNvPr>
          <p:cNvCxnSpPr>
            <a:cxnSpLocks/>
          </p:cNvCxnSpPr>
          <p:nvPr/>
        </p:nvCxnSpPr>
        <p:spPr>
          <a:xfrm flipV="1">
            <a:off x="1998768" y="1628538"/>
            <a:ext cx="0" cy="2771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5168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The structure of a function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function </a:t>
            </a: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(parameter1, parameter2, parameter3)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first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second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third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endParaRPr lang="en-ZA"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8" name="Rectangle 7">
            <a:extLst>
              <a:ext uri="{FF2B5EF4-FFF2-40B4-BE49-F238E27FC236}">
                <a16:creationId xmlns:a16="http://schemas.microsoft.com/office/drawing/2014/main" id="{5F80670B-F272-4D1C-9EA9-E8A99C34F1B7}"/>
              </a:ext>
            </a:extLst>
          </p:cNvPr>
          <p:cNvSpPr/>
          <p:nvPr/>
        </p:nvSpPr>
        <p:spPr>
          <a:xfrm>
            <a:off x="3009902" y="1935646"/>
            <a:ext cx="243836"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0" name="TextBox 9">
            <a:extLst>
              <a:ext uri="{FF2B5EF4-FFF2-40B4-BE49-F238E27FC236}">
                <a16:creationId xmlns:a16="http://schemas.microsoft.com/office/drawing/2014/main" id="{CA739297-E5C3-45BD-B6BD-E15867A7F0F4}"/>
              </a:ext>
            </a:extLst>
          </p:cNvPr>
          <p:cNvSpPr txBox="1"/>
          <p:nvPr/>
        </p:nvSpPr>
        <p:spPr>
          <a:xfrm>
            <a:off x="988599" y="1350741"/>
            <a:ext cx="7309581"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Parentheses – Opening and closing parentheses MUST be directly after the function name</a:t>
            </a:r>
            <a:endParaRPr lang="en-ZA" dirty="0"/>
          </a:p>
        </p:txBody>
      </p:sp>
      <p:sp>
        <p:nvSpPr>
          <p:cNvPr id="12" name="Rectangle 11">
            <a:extLst>
              <a:ext uri="{FF2B5EF4-FFF2-40B4-BE49-F238E27FC236}">
                <a16:creationId xmlns:a16="http://schemas.microsoft.com/office/drawing/2014/main" id="{2DC52CC5-5A72-4605-9D8D-7D9A0671A523}"/>
              </a:ext>
            </a:extLst>
          </p:cNvPr>
          <p:cNvSpPr/>
          <p:nvPr/>
        </p:nvSpPr>
        <p:spPr>
          <a:xfrm>
            <a:off x="1006310" y="1365766"/>
            <a:ext cx="7291870" cy="307777"/>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14" name="Straight Arrow Connector 13">
            <a:extLst>
              <a:ext uri="{FF2B5EF4-FFF2-40B4-BE49-F238E27FC236}">
                <a16:creationId xmlns:a16="http://schemas.microsoft.com/office/drawing/2014/main" id="{20B63079-4F0A-417B-8E5D-47896221965C}"/>
              </a:ext>
            </a:extLst>
          </p:cNvPr>
          <p:cNvCxnSpPr>
            <a:cxnSpLocks/>
          </p:cNvCxnSpPr>
          <p:nvPr/>
        </p:nvCxnSpPr>
        <p:spPr>
          <a:xfrm flipV="1">
            <a:off x="3141768" y="1658518"/>
            <a:ext cx="0" cy="2771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603165D-C814-42CA-92D9-CA97139FB8C8}"/>
              </a:ext>
            </a:extLst>
          </p:cNvPr>
          <p:cNvSpPr/>
          <p:nvPr/>
        </p:nvSpPr>
        <p:spPr>
          <a:xfrm>
            <a:off x="7269480" y="1935646"/>
            <a:ext cx="243836"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10215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3"/>
          <p:cNvGrpSpPr/>
          <p:nvPr/>
        </p:nvGrpSpPr>
        <p:grpSpPr>
          <a:xfrm>
            <a:off x="6125804" y="2334470"/>
            <a:ext cx="2174335" cy="2111735"/>
            <a:chOff x="5708850" y="3417450"/>
            <a:chExt cx="2931161" cy="2815646"/>
          </a:xfrm>
        </p:grpSpPr>
        <p:sp>
          <p:nvSpPr>
            <p:cNvPr id="80" name="Google Shape;80;p13"/>
            <p:cNvSpPr/>
            <p:nvPr/>
          </p:nvSpPr>
          <p:spPr>
            <a:xfrm>
              <a:off x="6102011" y="3942011"/>
              <a:ext cx="2283300" cy="2283300"/>
            </a:xfrm>
            <a:prstGeom prst="rect">
              <a:avLst/>
            </a:prstGeom>
            <a:noFill/>
            <a:ln w="9525" cap="flat" cmpd="sng">
              <a:solidFill>
                <a:schemeClr val="tx1"/>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516561" y="39420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82" name="Google Shape;82;p13"/>
            <p:cNvSpPr/>
            <p:nvPr/>
          </p:nvSpPr>
          <p:spPr>
            <a:xfrm rot="-5400000">
              <a:off x="7180125" y="260552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83" name="Google Shape;83;p13"/>
            <p:cNvSpPr/>
            <p:nvPr/>
          </p:nvSpPr>
          <p:spPr>
            <a:xfrm rot="-5400000">
              <a:off x="5708850" y="3417450"/>
              <a:ext cx="1326900" cy="13269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3"/>
            <p:cNvCxnSpPr/>
            <p:nvPr/>
          </p:nvCxnSpPr>
          <p:spPr>
            <a:xfrm>
              <a:off x="6109725" y="3957425"/>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85" name="Google Shape;85;p13"/>
            <p:cNvCxnSpPr/>
            <p:nvPr/>
          </p:nvCxnSpPr>
          <p:spPr>
            <a:xfrm flipH="1">
              <a:off x="6102050" y="3941996"/>
              <a:ext cx="2291100" cy="2291100"/>
            </a:xfrm>
            <a:prstGeom prst="straightConnector1">
              <a:avLst/>
            </a:prstGeom>
            <a:noFill/>
            <a:ln w="9525" cap="flat" cmpd="sng">
              <a:solidFill>
                <a:srgbClr val="FFFFFF"/>
              </a:solidFill>
              <a:prstDash val="dash"/>
              <a:round/>
              <a:headEnd type="none" w="med" len="med"/>
              <a:tailEnd type="none" w="med" len="med"/>
            </a:ln>
          </p:spPr>
        </p:cxnSp>
        <p:cxnSp>
          <p:nvCxnSpPr>
            <p:cNvPr id="86" name="Google Shape;86;p13"/>
            <p:cNvCxnSpPr/>
            <p:nvPr/>
          </p:nvCxnSpPr>
          <p:spPr>
            <a:xfrm>
              <a:off x="5978575" y="3949725"/>
              <a:ext cx="0" cy="2283300"/>
            </a:xfrm>
            <a:prstGeom prst="straightConnector1">
              <a:avLst/>
            </a:prstGeom>
            <a:noFill/>
            <a:ln w="9525" cap="flat" cmpd="sng">
              <a:solidFill>
                <a:schemeClr val="tx1"/>
              </a:solidFill>
              <a:prstDash val="solid"/>
              <a:round/>
              <a:headEnd type="triangle" w="sm" len="sm"/>
              <a:tailEnd type="triangle" w="sm" len="sm"/>
            </a:ln>
          </p:spPr>
        </p:cxnSp>
      </p:grpSp>
      <p:sp>
        <p:nvSpPr>
          <p:cNvPr id="87" name="Google Shape;87;p13"/>
          <p:cNvSpPr txBox="1">
            <a:spLocks noGrp="1"/>
          </p:cNvSpPr>
          <p:nvPr>
            <p:ph type="ctrTitle" idx="4294967295"/>
          </p:nvPr>
        </p:nvSpPr>
        <p:spPr>
          <a:xfrm>
            <a:off x="878657" y="647541"/>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solidFill>
                  <a:schemeClr val="tx1"/>
                </a:solidFill>
              </a:rPr>
              <a:t>Hello world!</a:t>
            </a:r>
            <a:endParaRPr sz="6000" b="1" dirty="0">
              <a:solidFill>
                <a:schemeClr val="tx1"/>
              </a:solidFill>
            </a:endParaRPr>
          </a:p>
        </p:txBody>
      </p:sp>
      <p:sp>
        <p:nvSpPr>
          <p:cNvPr id="88" name="Google Shape;88;p13"/>
          <p:cNvSpPr txBox="1">
            <a:spLocks noGrp="1"/>
          </p:cNvSpPr>
          <p:nvPr>
            <p:ph type="subTitle" idx="4294967295"/>
          </p:nvPr>
        </p:nvSpPr>
        <p:spPr>
          <a:xfrm>
            <a:off x="878657" y="1423212"/>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chemeClr val="tx1"/>
                </a:solidFill>
              </a:rPr>
              <a:t>I AM ALMARIE SAAYMAN</a:t>
            </a:r>
            <a:endParaRPr sz="3600" dirty="0">
              <a:solidFill>
                <a:schemeClr val="tx1"/>
              </a:solidFill>
            </a:endParaRPr>
          </a:p>
        </p:txBody>
      </p:sp>
      <p:sp>
        <p:nvSpPr>
          <p:cNvPr id="89" name="Google Shape;89;p13"/>
          <p:cNvSpPr txBox="1">
            <a:spLocks noGrp="1"/>
          </p:cNvSpPr>
          <p:nvPr>
            <p:ph type="body" idx="4294967295"/>
          </p:nvPr>
        </p:nvSpPr>
        <p:spPr>
          <a:xfrm>
            <a:off x="909509" y="2323578"/>
            <a:ext cx="37113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dirty="0">
              <a:solidFill>
                <a:schemeClr val="tx1"/>
              </a:solidFill>
            </a:endParaRPr>
          </a:p>
          <a:p>
            <a:pPr marL="0" lvl="0" indent="0" algn="l" rtl="0">
              <a:spcBef>
                <a:spcPts val="600"/>
              </a:spcBef>
              <a:spcAft>
                <a:spcPts val="0"/>
              </a:spcAft>
              <a:buNone/>
            </a:pPr>
            <a:r>
              <a:rPr lang="en" sz="1800" dirty="0">
                <a:solidFill>
                  <a:schemeClr val="tx1"/>
                </a:solidFill>
              </a:rPr>
              <a:t>You can message me directly on the meetup group.</a:t>
            </a:r>
            <a:endParaRPr sz="1800" dirty="0">
              <a:solidFill>
                <a:schemeClr val="tx1"/>
              </a:solidFill>
            </a:endParaRPr>
          </a:p>
        </p:txBody>
      </p:sp>
      <p:sp>
        <p:nvSpPr>
          <p:cNvPr id="91" name="Google Shape;91;p1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Picture 2" descr="A picture containing person, smiling&#10;&#10;Description automatically generated">
            <a:extLst>
              <a:ext uri="{FF2B5EF4-FFF2-40B4-BE49-F238E27FC236}">
                <a16:creationId xmlns:a16="http://schemas.microsoft.com/office/drawing/2014/main" id="{11586B13-66D3-443D-88CF-DC57578A2D8B}"/>
              </a:ext>
            </a:extLst>
          </p:cNvPr>
          <p:cNvPicPr>
            <a:picLocks noChangeAspect="1"/>
          </p:cNvPicPr>
          <p:nvPr/>
        </p:nvPicPr>
        <p:blipFill>
          <a:blip r:embed="rId3"/>
          <a:stretch>
            <a:fillRect/>
          </a:stretch>
        </p:blipFill>
        <p:spPr>
          <a:xfrm>
            <a:off x="6392944" y="2809755"/>
            <a:ext cx="1815620" cy="15430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The structure of a function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function </a:t>
            </a: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(parameter1, parameter2, parameter3)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first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second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third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endParaRPr lang="en-ZA"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Rectangle 7">
            <a:extLst>
              <a:ext uri="{FF2B5EF4-FFF2-40B4-BE49-F238E27FC236}">
                <a16:creationId xmlns:a16="http://schemas.microsoft.com/office/drawing/2014/main" id="{5F80670B-F272-4D1C-9EA9-E8A99C34F1B7}"/>
              </a:ext>
            </a:extLst>
          </p:cNvPr>
          <p:cNvSpPr/>
          <p:nvPr/>
        </p:nvSpPr>
        <p:spPr>
          <a:xfrm>
            <a:off x="3200400" y="1935646"/>
            <a:ext cx="4160519" cy="254833"/>
          </a:xfrm>
          <a:prstGeom prst="rect">
            <a:avLst/>
          </a:prstGeom>
          <a:noFill/>
          <a:ln w="38100"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0" name="TextBox 9">
            <a:extLst>
              <a:ext uri="{FF2B5EF4-FFF2-40B4-BE49-F238E27FC236}">
                <a16:creationId xmlns:a16="http://schemas.microsoft.com/office/drawing/2014/main" id="{CA739297-E5C3-45BD-B6BD-E15867A7F0F4}"/>
              </a:ext>
            </a:extLst>
          </p:cNvPr>
          <p:cNvSpPr txBox="1"/>
          <p:nvPr/>
        </p:nvSpPr>
        <p:spPr>
          <a:xfrm>
            <a:off x="988599" y="1350741"/>
            <a:ext cx="7309581"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Parameters – There CAN be a comma separated list of parameters, but it is not a must.</a:t>
            </a:r>
            <a:endParaRPr lang="en-ZA" dirty="0"/>
          </a:p>
        </p:txBody>
      </p:sp>
      <p:sp>
        <p:nvSpPr>
          <p:cNvPr id="12" name="Rectangle 11">
            <a:extLst>
              <a:ext uri="{FF2B5EF4-FFF2-40B4-BE49-F238E27FC236}">
                <a16:creationId xmlns:a16="http://schemas.microsoft.com/office/drawing/2014/main" id="{2DC52CC5-5A72-4605-9D8D-7D9A0671A523}"/>
              </a:ext>
            </a:extLst>
          </p:cNvPr>
          <p:cNvSpPr/>
          <p:nvPr/>
        </p:nvSpPr>
        <p:spPr>
          <a:xfrm>
            <a:off x="1006310" y="1365766"/>
            <a:ext cx="7291870" cy="307777"/>
          </a:xfrm>
          <a:prstGeom prst="rect">
            <a:avLst/>
          </a:prstGeom>
          <a:noFill/>
          <a:ln w="38100"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14" name="Straight Arrow Connector 13">
            <a:extLst>
              <a:ext uri="{FF2B5EF4-FFF2-40B4-BE49-F238E27FC236}">
                <a16:creationId xmlns:a16="http://schemas.microsoft.com/office/drawing/2014/main" id="{20B63079-4F0A-417B-8E5D-47896221965C}"/>
              </a:ext>
            </a:extLst>
          </p:cNvPr>
          <p:cNvCxnSpPr>
            <a:cxnSpLocks/>
          </p:cNvCxnSpPr>
          <p:nvPr/>
        </p:nvCxnSpPr>
        <p:spPr>
          <a:xfrm flipV="1">
            <a:off x="5001048" y="1673543"/>
            <a:ext cx="0" cy="2771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116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The structure of a function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function </a:t>
            </a: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(parameter1, parameter2, parameter3)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first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second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third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endParaRPr lang="en-ZA"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8" name="Rectangle 7">
            <a:extLst>
              <a:ext uri="{FF2B5EF4-FFF2-40B4-BE49-F238E27FC236}">
                <a16:creationId xmlns:a16="http://schemas.microsoft.com/office/drawing/2014/main" id="{5F80670B-F272-4D1C-9EA9-E8A99C34F1B7}"/>
              </a:ext>
            </a:extLst>
          </p:cNvPr>
          <p:cNvSpPr/>
          <p:nvPr/>
        </p:nvSpPr>
        <p:spPr>
          <a:xfrm>
            <a:off x="7574282" y="1935646"/>
            <a:ext cx="167637"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0" name="TextBox 9">
            <a:extLst>
              <a:ext uri="{FF2B5EF4-FFF2-40B4-BE49-F238E27FC236}">
                <a16:creationId xmlns:a16="http://schemas.microsoft.com/office/drawing/2014/main" id="{CA739297-E5C3-45BD-B6BD-E15867A7F0F4}"/>
              </a:ext>
            </a:extLst>
          </p:cNvPr>
          <p:cNvSpPr txBox="1"/>
          <p:nvPr/>
        </p:nvSpPr>
        <p:spPr>
          <a:xfrm>
            <a:off x="988599" y="1350741"/>
            <a:ext cx="7309581"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Curly brackets – These MUST be here, they define the scope of the function</a:t>
            </a:r>
            <a:endParaRPr lang="en-ZA" dirty="0"/>
          </a:p>
        </p:txBody>
      </p:sp>
      <p:sp>
        <p:nvSpPr>
          <p:cNvPr id="12" name="Rectangle 11">
            <a:extLst>
              <a:ext uri="{FF2B5EF4-FFF2-40B4-BE49-F238E27FC236}">
                <a16:creationId xmlns:a16="http://schemas.microsoft.com/office/drawing/2014/main" id="{2DC52CC5-5A72-4605-9D8D-7D9A0671A523}"/>
              </a:ext>
            </a:extLst>
          </p:cNvPr>
          <p:cNvSpPr/>
          <p:nvPr/>
        </p:nvSpPr>
        <p:spPr>
          <a:xfrm>
            <a:off x="1006310" y="1365766"/>
            <a:ext cx="7291870" cy="307777"/>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14" name="Straight Arrow Connector 13">
            <a:extLst>
              <a:ext uri="{FF2B5EF4-FFF2-40B4-BE49-F238E27FC236}">
                <a16:creationId xmlns:a16="http://schemas.microsoft.com/office/drawing/2014/main" id="{20B63079-4F0A-417B-8E5D-47896221965C}"/>
              </a:ext>
            </a:extLst>
          </p:cNvPr>
          <p:cNvCxnSpPr>
            <a:cxnSpLocks/>
          </p:cNvCxnSpPr>
          <p:nvPr/>
        </p:nvCxnSpPr>
        <p:spPr>
          <a:xfrm flipV="1">
            <a:off x="7649113" y="1658518"/>
            <a:ext cx="0" cy="2771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386EC48-DF6F-4846-9E57-529FD02C9A2C}"/>
              </a:ext>
            </a:extLst>
          </p:cNvPr>
          <p:cNvSpPr/>
          <p:nvPr/>
        </p:nvSpPr>
        <p:spPr>
          <a:xfrm>
            <a:off x="482871" y="3222406"/>
            <a:ext cx="141970"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785359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The structure of a function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function </a:t>
            </a: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(parameter1, parameter2, parameter3)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first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second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third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endParaRPr lang="en-ZA"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8" name="Rectangle 7">
            <a:extLst>
              <a:ext uri="{FF2B5EF4-FFF2-40B4-BE49-F238E27FC236}">
                <a16:creationId xmlns:a16="http://schemas.microsoft.com/office/drawing/2014/main" id="{5F80670B-F272-4D1C-9EA9-E8A99C34F1B7}"/>
              </a:ext>
            </a:extLst>
          </p:cNvPr>
          <p:cNvSpPr/>
          <p:nvPr/>
        </p:nvSpPr>
        <p:spPr>
          <a:xfrm>
            <a:off x="685801" y="2228398"/>
            <a:ext cx="4160520" cy="972002"/>
          </a:xfrm>
          <a:prstGeom prst="rect">
            <a:avLst/>
          </a:prstGeom>
          <a:noFill/>
          <a:ln w="38100"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0" name="TextBox 9">
            <a:extLst>
              <a:ext uri="{FF2B5EF4-FFF2-40B4-BE49-F238E27FC236}">
                <a16:creationId xmlns:a16="http://schemas.microsoft.com/office/drawing/2014/main" id="{CA739297-E5C3-45BD-B6BD-E15867A7F0F4}"/>
              </a:ext>
            </a:extLst>
          </p:cNvPr>
          <p:cNvSpPr txBox="1"/>
          <p:nvPr/>
        </p:nvSpPr>
        <p:spPr>
          <a:xfrm>
            <a:off x="988599" y="1350741"/>
            <a:ext cx="7309581"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Code – These lines of code will execute in a sequential order</a:t>
            </a:r>
            <a:endParaRPr lang="en-ZA" dirty="0"/>
          </a:p>
        </p:txBody>
      </p:sp>
      <p:sp>
        <p:nvSpPr>
          <p:cNvPr id="12" name="Rectangle 11">
            <a:extLst>
              <a:ext uri="{FF2B5EF4-FFF2-40B4-BE49-F238E27FC236}">
                <a16:creationId xmlns:a16="http://schemas.microsoft.com/office/drawing/2014/main" id="{2DC52CC5-5A72-4605-9D8D-7D9A0671A523}"/>
              </a:ext>
            </a:extLst>
          </p:cNvPr>
          <p:cNvSpPr/>
          <p:nvPr/>
        </p:nvSpPr>
        <p:spPr>
          <a:xfrm>
            <a:off x="1006310" y="1365766"/>
            <a:ext cx="7291870" cy="307777"/>
          </a:xfrm>
          <a:prstGeom prst="rect">
            <a:avLst/>
          </a:prstGeom>
          <a:noFill/>
          <a:ln w="38100"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14" name="Straight Arrow Connector 13">
            <a:extLst>
              <a:ext uri="{FF2B5EF4-FFF2-40B4-BE49-F238E27FC236}">
                <a16:creationId xmlns:a16="http://schemas.microsoft.com/office/drawing/2014/main" id="{20B63079-4F0A-417B-8E5D-47896221965C}"/>
              </a:ext>
            </a:extLst>
          </p:cNvPr>
          <p:cNvCxnSpPr>
            <a:cxnSpLocks/>
          </p:cNvCxnSpPr>
          <p:nvPr/>
        </p:nvCxnSpPr>
        <p:spPr>
          <a:xfrm flipV="1">
            <a:off x="3141768" y="1658518"/>
            <a:ext cx="0" cy="56988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65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How to execute the function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Usually referred to as ‘invoking’ or ‘calling’ the function.</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(argument1, argument2, argument3);</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20" name="Rectangle 19">
            <a:extLst>
              <a:ext uri="{FF2B5EF4-FFF2-40B4-BE49-F238E27FC236}">
                <a16:creationId xmlns:a16="http://schemas.microsoft.com/office/drawing/2014/main" id="{F43D3D93-5084-435C-9D92-A8625407AE7A}"/>
              </a:ext>
            </a:extLst>
          </p:cNvPr>
          <p:cNvSpPr/>
          <p:nvPr/>
        </p:nvSpPr>
        <p:spPr>
          <a:xfrm>
            <a:off x="519211" y="2562514"/>
            <a:ext cx="1457370" cy="298126"/>
          </a:xfrm>
          <a:prstGeom prst="rect">
            <a:avLst/>
          </a:prstGeom>
          <a:noFill/>
          <a:ln w="38100"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1" name="TextBox 20">
            <a:extLst>
              <a:ext uri="{FF2B5EF4-FFF2-40B4-BE49-F238E27FC236}">
                <a16:creationId xmlns:a16="http://schemas.microsoft.com/office/drawing/2014/main" id="{7BD5C41A-100A-4892-85A5-0C74799BC282}"/>
              </a:ext>
            </a:extLst>
          </p:cNvPr>
          <p:cNvSpPr txBox="1"/>
          <p:nvPr/>
        </p:nvSpPr>
        <p:spPr>
          <a:xfrm>
            <a:off x="622837" y="1906584"/>
            <a:ext cx="3154835"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Use the name you gave your function</a:t>
            </a:r>
            <a:endParaRPr lang="en-ZA" dirty="0"/>
          </a:p>
        </p:txBody>
      </p:sp>
      <p:sp>
        <p:nvSpPr>
          <p:cNvPr id="22" name="Rectangle 21">
            <a:extLst>
              <a:ext uri="{FF2B5EF4-FFF2-40B4-BE49-F238E27FC236}">
                <a16:creationId xmlns:a16="http://schemas.microsoft.com/office/drawing/2014/main" id="{C1456783-1736-489F-A098-AD621754C3CC}"/>
              </a:ext>
            </a:extLst>
          </p:cNvPr>
          <p:cNvSpPr/>
          <p:nvPr/>
        </p:nvSpPr>
        <p:spPr>
          <a:xfrm>
            <a:off x="640548" y="1906584"/>
            <a:ext cx="3137121" cy="298126"/>
          </a:xfrm>
          <a:prstGeom prst="rect">
            <a:avLst/>
          </a:prstGeom>
          <a:noFill/>
          <a:ln w="38100" cap="flat" cmpd="sng" algn="ctr">
            <a:solidFill>
              <a:schemeClr val="accent4">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23" name="Straight Arrow Connector 22">
            <a:extLst>
              <a:ext uri="{FF2B5EF4-FFF2-40B4-BE49-F238E27FC236}">
                <a16:creationId xmlns:a16="http://schemas.microsoft.com/office/drawing/2014/main" id="{A1F1104A-0584-4AD3-A5EC-979D14902BDD}"/>
              </a:ext>
            </a:extLst>
          </p:cNvPr>
          <p:cNvCxnSpPr>
            <a:cxnSpLocks/>
          </p:cNvCxnSpPr>
          <p:nvPr/>
        </p:nvCxnSpPr>
        <p:spPr>
          <a:xfrm flipV="1">
            <a:off x="1348740" y="2210085"/>
            <a:ext cx="0" cy="3562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169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How to execute the function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Usually referred to as ‘invoking’ or ‘calling’ the function.</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(argument1, argument2, argument3);</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20" name="Rectangle 19">
            <a:extLst>
              <a:ext uri="{FF2B5EF4-FFF2-40B4-BE49-F238E27FC236}">
                <a16:creationId xmlns:a16="http://schemas.microsoft.com/office/drawing/2014/main" id="{F43D3D93-5084-435C-9D92-A8625407AE7A}"/>
              </a:ext>
            </a:extLst>
          </p:cNvPr>
          <p:cNvSpPr/>
          <p:nvPr/>
        </p:nvSpPr>
        <p:spPr>
          <a:xfrm>
            <a:off x="1958113" y="2571750"/>
            <a:ext cx="166248"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1" name="TextBox 20">
            <a:extLst>
              <a:ext uri="{FF2B5EF4-FFF2-40B4-BE49-F238E27FC236}">
                <a16:creationId xmlns:a16="http://schemas.microsoft.com/office/drawing/2014/main" id="{7BD5C41A-100A-4892-85A5-0C74799BC282}"/>
              </a:ext>
            </a:extLst>
          </p:cNvPr>
          <p:cNvSpPr txBox="1"/>
          <p:nvPr/>
        </p:nvSpPr>
        <p:spPr>
          <a:xfrm>
            <a:off x="622839" y="1899620"/>
            <a:ext cx="6747780"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The name of the function must be followed by parentheses and then a semi-colon</a:t>
            </a:r>
            <a:endParaRPr lang="en-ZA" dirty="0"/>
          </a:p>
        </p:txBody>
      </p:sp>
      <p:sp>
        <p:nvSpPr>
          <p:cNvPr id="22" name="Rectangle 21">
            <a:extLst>
              <a:ext uri="{FF2B5EF4-FFF2-40B4-BE49-F238E27FC236}">
                <a16:creationId xmlns:a16="http://schemas.microsoft.com/office/drawing/2014/main" id="{C1456783-1736-489F-A098-AD621754C3CC}"/>
              </a:ext>
            </a:extLst>
          </p:cNvPr>
          <p:cNvSpPr/>
          <p:nvPr/>
        </p:nvSpPr>
        <p:spPr>
          <a:xfrm>
            <a:off x="640549" y="1906584"/>
            <a:ext cx="6730070"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23" name="Straight Arrow Connector 22">
            <a:extLst>
              <a:ext uri="{FF2B5EF4-FFF2-40B4-BE49-F238E27FC236}">
                <a16:creationId xmlns:a16="http://schemas.microsoft.com/office/drawing/2014/main" id="{A1F1104A-0584-4AD3-A5EC-979D14902BDD}"/>
              </a:ext>
            </a:extLst>
          </p:cNvPr>
          <p:cNvCxnSpPr>
            <a:cxnSpLocks/>
          </p:cNvCxnSpPr>
          <p:nvPr/>
        </p:nvCxnSpPr>
        <p:spPr>
          <a:xfrm flipV="1">
            <a:off x="2022997" y="2215460"/>
            <a:ext cx="0" cy="3562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9DC6C41-1686-4520-AEDB-35D522F82237}"/>
              </a:ext>
            </a:extLst>
          </p:cNvPr>
          <p:cNvSpPr/>
          <p:nvPr/>
        </p:nvSpPr>
        <p:spPr>
          <a:xfrm>
            <a:off x="5829300" y="2564293"/>
            <a:ext cx="342900"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70709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How to execute the function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Usually referred to as ‘invoking’ or ‘calling’ the function.</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(argument1, argument2, argument3);</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0" name="Rectangle 19">
            <a:extLst>
              <a:ext uri="{FF2B5EF4-FFF2-40B4-BE49-F238E27FC236}">
                <a16:creationId xmlns:a16="http://schemas.microsoft.com/office/drawing/2014/main" id="{F43D3D93-5084-435C-9D92-A8625407AE7A}"/>
              </a:ext>
            </a:extLst>
          </p:cNvPr>
          <p:cNvSpPr/>
          <p:nvPr/>
        </p:nvSpPr>
        <p:spPr>
          <a:xfrm>
            <a:off x="2056171" y="2553278"/>
            <a:ext cx="3853714"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1" name="TextBox 20">
            <a:extLst>
              <a:ext uri="{FF2B5EF4-FFF2-40B4-BE49-F238E27FC236}">
                <a16:creationId xmlns:a16="http://schemas.microsoft.com/office/drawing/2014/main" id="{7BD5C41A-100A-4892-85A5-0C74799BC282}"/>
              </a:ext>
            </a:extLst>
          </p:cNvPr>
          <p:cNvSpPr txBox="1"/>
          <p:nvPr/>
        </p:nvSpPr>
        <p:spPr>
          <a:xfrm>
            <a:off x="2054474" y="1899620"/>
            <a:ext cx="4217016"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Arguments, the values to be used in your function</a:t>
            </a:r>
            <a:endParaRPr lang="en-ZA" dirty="0"/>
          </a:p>
        </p:txBody>
      </p:sp>
      <p:sp>
        <p:nvSpPr>
          <p:cNvPr id="22" name="Rectangle 21">
            <a:extLst>
              <a:ext uri="{FF2B5EF4-FFF2-40B4-BE49-F238E27FC236}">
                <a16:creationId xmlns:a16="http://schemas.microsoft.com/office/drawing/2014/main" id="{C1456783-1736-489F-A098-AD621754C3CC}"/>
              </a:ext>
            </a:extLst>
          </p:cNvPr>
          <p:cNvSpPr/>
          <p:nvPr/>
        </p:nvSpPr>
        <p:spPr>
          <a:xfrm>
            <a:off x="2072184" y="1906584"/>
            <a:ext cx="4217016"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23" name="Straight Arrow Connector 22">
            <a:extLst>
              <a:ext uri="{FF2B5EF4-FFF2-40B4-BE49-F238E27FC236}">
                <a16:creationId xmlns:a16="http://schemas.microsoft.com/office/drawing/2014/main" id="{A1F1104A-0584-4AD3-A5EC-979D14902BDD}"/>
              </a:ext>
            </a:extLst>
          </p:cNvPr>
          <p:cNvCxnSpPr>
            <a:cxnSpLocks/>
          </p:cNvCxnSpPr>
          <p:nvPr/>
        </p:nvCxnSpPr>
        <p:spPr>
          <a:xfrm flipV="1">
            <a:off x="3238500" y="2204710"/>
            <a:ext cx="0" cy="3562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857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Functions can return values</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function </a:t>
            </a: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(parameter1, parameter2, parameter3)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first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second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third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return value;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0" name="Rectangle 19">
            <a:extLst>
              <a:ext uri="{FF2B5EF4-FFF2-40B4-BE49-F238E27FC236}">
                <a16:creationId xmlns:a16="http://schemas.microsoft.com/office/drawing/2014/main" id="{F43D3D93-5084-435C-9D92-A8625407AE7A}"/>
              </a:ext>
            </a:extLst>
          </p:cNvPr>
          <p:cNvSpPr/>
          <p:nvPr/>
        </p:nvSpPr>
        <p:spPr>
          <a:xfrm>
            <a:off x="649703" y="2555322"/>
            <a:ext cx="904775"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1" name="TextBox 20">
            <a:extLst>
              <a:ext uri="{FF2B5EF4-FFF2-40B4-BE49-F238E27FC236}">
                <a16:creationId xmlns:a16="http://schemas.microsoft.com/office/drawing/2014/main" id="{7BD5C41A-100A-4892-85A5-0C74799BC282}"/>
              </a:ext>
            </a:extLst>
          </p:cNvPr>
          <p:cNvSpPr txBox="1"/>
          <p:nvPr/>
        </p:nvSpPr>
        <p:spPr>
          <a:xfrm>
            <a:off x="509976" y="3507022"/>
            <a:ext cx="5677464"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 – You MUST use this keyword IF you want to return a value</a:t>
            </a:r>
            <a:endParaRPr lang="en-ZA" dirty="0"/>
          </a:p>
        </p:txBody>
      </p:sp>
      <p:sp>
        <p:nvSpPr>
          <p:cNvPr id="22" name="Rectangle 21">
            <a:extLst>
              <a:ext uri="{FF2B5EF4-FFF2-40B4-BE49-F238E27FC236}">
                <a16:creationId xmlns:a16="http://schemas.microsoft.com/office/drawing/2014/main" id="{C1456783-1736-489F-A098-AD621754C3CC}"/>
              </a:ext>
            </a:extLst>
          </p:cNvPr>
          <p:cNvSpPr/>
          <p:nvPr/>
        </p:nvSpPr>
        <p:spPr>
          <a:xfrm>
            <a:off x="527686" y="3513986"/>
            <a:ext cx="5659752"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23" name="Straight Arrow Connector 22">
            <a:extLst>
              <a:ext uri="{FF2B5EF4-FFF2-40B4-BE49-F238E27FC236}">
                <a16:creationId xmlns:a16="http://schemas.microsoft.com/office/drawing/2014/main" id="{A1F1104A-0584-4AD3-A5EC-979D14902BDD}"/>
              </a:ext>
            </a:extLst>
          </p:cNvPr>
          <p:cNvCxnSpPr>
            <a:cxnSpLocks/>
            <a:stCxn id="20" idx="2"/>
          </p:cNvCxnSpPr>
          <p:nvPr/>
        </p:nvCxnSpPr>
        <p:spPr>
          <a:xfrm>
            <a:off x="1102091" y="2853448"/>
            <a:ext cx="0" cy="6535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334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Functions can return values</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function </a:t>
            </a:r>
            <a:r>
              <a:rPr lang="en-US" sz="1600" dirty="0" err="1">
                <a:latin typeface="Courier New" panose="02070309020205020404" pitchFamily="49" charset="0"/>
                <a:ea typeface="Times New Roman" panose="02020603050405020304" pitchFamily="18" charset="0"/>
                <a:cs typeface="Courier New" panose="02070309020205020404" pitchFamily="49" charset="0"/>
              </a:rPr>
              <a:t>functionName</a:t>
            </a:r>
            <a:r>
              <a:rPr lang="en-US" sz="1600" dirty="0">
                <a:latin typeface="Courier New" panose="02070309020205020404" pitchFamily="49" charset="0"/>
                <a:ea typeface="Times New Roman" panose="02020603050405020304" pitchFamily="18" charset="0"/>
                <a:cs typeface="Courier New" panose="02070309020205020404" pitchFamily="49" charset="0"/>
              </a:rPr>
              <a:t>(parameter1, parameter2, parameter3)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first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second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third line of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return value;</a:t>
            </a:r>
          </a:p>
          <a:p>
            <a:pPr marL="76200" indent="0">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This line of code will NOT execute</a:t>
            </a:r>
            <a:endParaRPr lang="en-ZA" sz="1600" dirty="0">
              <a:latin typeface="Courier New" panose="02070309020205020404" pitchFamily="49"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705198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Let’s look at a better example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1.	let quotient = divide(10, 2);</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2.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3.	function divide(dividend, divisor)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4.	  let result = dividend / divisor;</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5.	  return result;</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6.	}</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46238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dirty="0">
                <a:solidFill>
                  <a:schemeClr val="tx1"/>
                </a:solidFill>
              </a:rPr>
              <a:t>Events</a:t>
            </a:r>
            <a:endParaRPr sz="6000" b="1" dirty="0">
              <a:solidFill>
                <a:schemeClr val="tx1"/>
              </a:solidFill>
            </a:endParaRPr>
          </a:p>
        </p:txBody>
      </p:sp>
      <p:sp>
        <p:nvSpPr>
          <p:cNvPr id="117" name="Google Shape;117;p17"/>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solidFill>
                  <a:schemeClr val="tx1"/>
                </a:solidFill>
              </a:rPr>
              <a:t>Something the browser or user does</a:t>
            </a:r>
            <a:endParaRPr sz="1800" dirty="0">
              <a:solidFill>
                <a:schemeClr val="tx1"/>
              </a:solidFill>
            </a:endParaRPr>
          </a:p>
        </p:txBody>
      </p:sp>
      <p:grpSp>
        <p:nvGrpSpPr>
          <p:cNvPr id="118" name="Google Shape;118;p17"/>
          <p:cNvGrpSpPr/>
          <p:nvPr/>
        </p:nvGrpSpPr>
        <p:grpSpPr>
          <a:xfrm>
            <a:off x="3384426" y="567049"/>
            <a:ext cx="2222406"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chemeClr val="tx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chemeClr val="tx1"/>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chemeClr val="tx1"/>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chemeClr val="tx1"/>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chemeClr val="tx1"/>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chemeClr val="tx1"/>
              </a:solidFill>
              <a:prstDash val="dash"/>
              <a:round/>
              <a:headEnd type="none" w="med" len="med"/>
              <a:tailEnd type="none" w="med" len="med"/>
            </a:ln>
          </p:spPr>
        </p:cxnSp>
      </p:grpSp>
      <p:sp>
        <p:nvSpPr>
          <p:cNvPr id="128" name="Google Shape;128;p17"/>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38828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921200" y="1284978"/>
            <a:ext cx="7205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1</a:t>
            </a:r>
            <a:endParaRPr sz="6000" dirty="0"/>
          </a:p>
          <a:p>
            <a:pPr marL="0" lvl="0" indent="0" algn="l" rtl="0">
              <a:spcBef>
                <a:spcPts val="0"/>
              </a:spcBef>
              <a:spcAft>
                <a:spcPts val="0"/>
              </a:spcAft>
              <a:buNone/>
            </a:pPr>
            <a:r>
              <a:rPr lang="en" dirty="0"/>
              <a:t>RECAP – JavaScript Part 2</a:t>
            </a:r>
            <a:endParaRPr dirty="0"/>
          </a:p>
        </p:txBody>
      </p:sp>
      <p:sp>
        <p:nvSpPr>
          <p:cNvPr id="98" name="Google Shape;98;p14"/>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3" name="Subtitle 2">
            <a:extLst>
              <a:ext uri="{FF2B5EF4-FFF2-40B4-BE49-F238E27FC236}">
                <a16:creationId xmlns:a16="http://schemas.microsoft.com/office/drawing/2014/main" id="{982B9ADB-1E16-4A72-AAEB-296DADFEF1FB}"/>
              </a:ext>
            </a:extLst>
          </p:cNvPr>
          <p:cNvSpPr>
            <a:spLocks noGrp="1"/>
          </p:cNvSpPr>
          <p:nvPr>
            <p:ph type="subTitle" idx="1"/>
          </p:nvPr>
        </p:nvSpPr>
        <p:spPr/>
        <p:txBody>
          <a:bodyPr/>
          <a:lstStyle/>
          <a:p>
            <a:endParaRPr lang="en-Z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What are events?</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Events is something the browser or user does. For example: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The user clicked on a button (User event)</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The user updated an input field (User event)</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The web page has finished loading (Browser event)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1482495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How do we execute code when these events happen?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Simply define </a:t>
            </a:r>
            <a:r>
              <a:rPr lang="en-US" sz="1600" dirty="0">
                <a:latin typeface="Courier New" panose="02070309020205020404" pitchFamily="49" charset="0"/>
                <a:ea typeface="Times New Roman" panose="02020603050405020304" pitchFamily="18" charset="0"/>
                <a:cs typeface="Courier New" panose="02070309020205020404" pitchFamily="49" charset="0"/>
              </a:rPr>
              <a:t>onclick</a:t>
            </a:r>
            <a:r>
              <a:rPr lang="en-US" sz="1600" dirty="0">
                <a:latin typeface="Cousine" panose="020B0604020202020204" charset="0"/>
                <a:ea typeface="Times New Roman" panose="02020603050405020304" pitchFamily="18" charset="0"/>
                <a:cs typeface="Cousine" panose="020B0604020202020204" charset="0"/>
              </a:rPr>
              <a:t> event on the html element. When the user clicks on the HOME button the </a:t>
            </a:r>
            <a:r>
              <a:rPr lang="en-US" sz="1600" dirty="0">
                <a:latin typeface="Courier New" panose="02070309020205020404" pitchFamily="49" charset="0"/>
                <a:ea typeface="Times New Roman" panose="02020603050405020304" pitchFamily="18" charset="0"/>
                <a:cs typeface="Courier New" panose="02070309020205020404" pitchFamily="49" charset="0"/>
              </a:rPr>
              <a:t>onclick</a:t>
            </a:r>
            <a:r>
              <a:rPr lang="en-US" sz="1600" dirty="0">
                <a:latin typeface="Cousine" panose="020B0604020202020204" charset="0"/>
                <a:ea typeface="Times New Roman" panose="02020603050405020304" pitchFamily="18" charset="0"/>
                <a:cs typeface="Cousine" panose="020B0604020202020204" charset="0"/>
              </a:rPr>
              <a:t> event will trigger and the </a:t>
            </a:r>
            <a:r>
              <a:rPr lang="en-US" sz="1600" dirty="0" err="1">
                <a:latin typeface="Courier New" panose="02070309020205020404" pitchFamily="49" charset="0"/>
                <a:ea typeface="Times New Roman" panose="02020603050405020304" pitchFamily="18" charset="0"/>
                <a:cs typeface="Courier New" panose="02070309020205020404" pitchFamily="49" charset="0"/>
              </a:rPr>
              <a:t>navigateTo</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function will be invoked with the ‘</a:t>
            </a:r>
            <a:r>
              <a:rPr lang="en-US" sz="1600" dirty="0">
                <a:latin typeface="Courier New" panose="02070309020205020404" pitchFamily="49" charset="0"/>
                <a:ea typeface="Times New Roman" panose="02020603050405020304" pitchFamily="18" charset="0"/>
                <a:cs typeface="Courier New" panose="02070309020205020404" pitchFamily="49" charset="0"/>
              </a:rPr>
              <a:t>home</a:t>
            </a:r>
            <a:r>
              <a:rPr lang="en-US" sz="1600" dirty="0">
                <a:latin typeface="Cousine" panose="020B0604020202020204" charset="0"/>
                <a:ea typeface="Times New Roman" panose="02020603050405020304" pitchFamily="18" charset="0"/>
                <a:cs typeface="Cousine" panose="020B0604020202020204" charset="0"/>
              </a:rPr>
              <a:t>’ argument.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&lt;button onclick="</a:t>
            </a:r>
            <a:r>
              <a:rPr lang="en-US" sz="1600" dirty="0" err="1">
                <a:latin typeface="Courier New" panose="02070309020205020404" pitchFamily="49" charset="0"/>
                <a:ea typeface="Times New Roman" panose="02020603050405020304" pitchFamily="18" charset="0"/>
                <a:cs typeface="Courier New" panose="02070309020205020404" pitchFamily="49" charset="0"/>
              </a:rPr>
              <a:t>navigateTo</a:t>
            </a:r>
            <a:r>
              <a:rPr lang="en-US" sz="1600" dirty="0">
                <a:latin typeface="Courier New" panose="02070309020205020404" pitchFamily="49" charset="0"/>
                <a:ea typeface="Times New Roman" panose="02020603050405020304" pitchFamily="18" charset="0"/>
                <a:cs typeface="Courier New" panose="02070309020205020404" pitchFamily="49" charset="0"/>
              </a:rPr>
              <a:t>('home')"&gt;HOME&lt;/button&gt;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1540033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Here are some other types of events</a:t>
            </a:r>
            <a:endParaRPr b="1"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graphicFrame>
        <p:nvGraphicFramePr>
          <p:cNvPr id="2" name="Table 2">
            <a:extLst>
              <a:ext uri="{FF2B5EF4-FFF2-40B4-BE49-F238E27FC236}">
                <a16:creationId xmlns:a16="http://schemas.microsoft.com/office/drawing/2014/main" id="{D1772EFC-177A-4DFC-91CE-6C6BB24802B4}"/>
              </a:ext>
            </a:extLst>
          </p:cNvPr>
          <p:cNvGraphicFramePr>
            <a:graphicFrameLocks noGrp="1"/>
          </p:cNvGraphicFramePr>
          <p:nvPr>
            <p:extLst>
              <p:ext uri="{D42A27DB-BD31-4B8C-83A1-F6EECF244321}">
                <p14:modId xmlns:p14="http://schemas.microsoft.com/office/powerpoint/2010/main" val="176524372"/>
              </p:ext>
            </p:extLst>
          </p:nvPr>
        </p:nvGraphicFramePr>
        <p:xfrm>
          <a:off x="404330" y="1278890"/>
          <a:ext cx="8043098" cy="2849880"/>
        </p:xfrm>
        <a:graphic>
          <a:graphicData uri="http://schemas.openxmlformats.org/drawingml/2006/table">
            <a:tbl>
              <a:tblPr firstRow="1" bandRow="1">
                <a:tableStyleId>{B39DCEDC-5494-4050-814A-489F0E36CC6C}</a:tableStyleId>
              </a:tblPr>
              <a:tblGrid>
                <a:gridCol w="1782610">
                  <a:extLst>
                    <a:ext uri="{9D8B030D-6E8A-4147-A177-3AD203B41FA5}">
                      <a16:colId xmlns:a16="http://schemas.microsoft.com/office/drawing/2014/main" val="4077053277"/>
                    </a:ext>
                  </a:extLst>
                </a:gridCol>
                <a:gridCol w="6260488">
                  <a:extLst>
                    <a:ext uri="{9D8B030D-6E8A-4147-A177-3AD203B41FA5}">
                      <a16:colId xmlns:a16="http://schemas.microsoft.com/office/drawing/2014/main" val="984529003"/>
                    </a:ext>
                  </a:extLst>
                </a:gridCol>
              </a:tblGrid>
              <a:tr h="370840">
                <a:tc>
                  <a:txBody>
                    <a:bodyPr/>
                    <a:lstStyle/>
                    <a:p>
                      <a:r>
                        <a:rPr lang="en-US" b="1" dirty="0"/>
                        <a:t>Event</a:t>
                      </a:r>
                      <a:endParaRPr lang="en-ZA" b="1" dirty="0"/>
                    </a:p>
                  </a:txBody>
                  <a:tcPr>
                    <a:solidFill>
                      <a:schemeClr val="accent4">
                        <a:lumMod val="90000"/>
                      </a:schemeClr>
                    </a:solidFill>
                  </a:tcPr>
                </a:tc>
                <a:tc>
                  <a:txBody>
                    <a:bodyPr/>
                    <a:lstStyle/>
                    <a:p>
                      <a:r>
                        <a:rPr lang="en-US" b="1" dirty="0"/>
                        <a:t>Description</a:t>
                      </a:r>
                      <a:endParaRPr lang="en-ZA" b="1" dirty="0"/>
                    </a:p>
                  </a:txBody>
                  <a:tcPr>
                    <a:solidFill>
                      <a:schemeClr val="accent4">
                        <a:lumMod val="90000"/>
                      </a:schemeClr>
                    </a:solidFill>
                  </a:tcPr>
                </a:tc>
                <a:extLst>
                  <a:ext uri="{0D108BD9-81ED-4DB2-BD59-A6C34878D82A}">
                    <a16:rowId xmlns:a16="http://schemas.microsoft.com/office/drawing/2014/main" val="3472657128"/>
                  </a:ext>
                </a:extLst>
              </a:tr>
              <a:tr h="370840">
                <a:tc>
                  <a:txBody>
                    <a:bodyPr/>
                    <a:lstStyle/>
                    <a:p>
                      <a:r>
                        <a:rPr lang="en-US" sz="1600" dirty="0" err="1">
                          <a:latin typeface="Courier New" panose="02070309020205020404" pitchFamily="49" charset="0"/>
                          <a:cs typeface="Courier New" panose="02070309020205020404" pitchFamily="49" charset="0"/>
                        </a:rPr>
                        <a:t>onchange</a:t>
                      </a:r>
                      <a:endParaRPr lang="en-ZA" sz="1600" dirty="0">
                        <a:latin typeface="Courier New" panose="02070309020205020404" pitchFamily="49" charset="0"/>
                        <a:cs typeface="Courier New" panose="02070309020205020404" pitchFamily="49" charset="0"/>
                      </a:endParaRPr>
                    </a:p>
                  </a:txBody>
                  <a:tcPr/>
                </a:tc>
                <a:tc>
                  <a:txBody>
                    <a:bodyPr/>
                    <a:lstStyle/>
                    <a:p>
                      <a:r>
                        <a:rPr lang="en-US" sz="1600" dirty="0">
                          <a:latin typeface="Cousine" panose="020B0604020202020204" charset="0"/>
                          <a:cs typeface="Cousine" panose="020B0604020202020204" charset="0"/>
                        </a:rPr>
                        <a:t>Triggers when an html element changed</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2250432744"/>
                  </a:ext>
                </a:extLst>
              </a:tr>
              <a:tr h="370840">
                <a:tc>
                  <a:txBody>
                    <a:bodyPr/>
                    <a:lstStyle/>
                    <a:p>
                      <a:r>
                        <a:rPr lang="en-US" sz="1600" dirty="0" err="1">
                          <a:latin typeface="Courier New" panose="02070309020205020404" pitchFamily="49" charset="0"/>
                          <a:cs typeface="Courier New" panose="02070309020205020404" pitchFamily="49" charset="0"/>
                        </a:rPr>
                        <a:t>onmouseover</a:t>
                      </a:r>
                      <a:endParaRPr lang="en-ZA" sz="1600" dirty="0">
                        <a:latin typeface="Courier New" panose="02070309020205020404" pitchFamily="49" charset="0"/>
                        <a:cs typeface="Courier New" panose="02070309020205020404" pitchFamily="49" charset="0"/>
                      </a:endParaRPr>
                    </a:p>
                  </a:txBody>
                  <a:tcPr/>
                </a:tc>
                <a:tc>
                  <a:txBody>
                    <a:bodyPr/>
                    <a:lstStyle/>
                    <a:p>
                      <a:r>
                        <a:rPr lang="en-US" sz="1600" dirty="0">
                          <a:latin typeface="Cousine" panose="020B0604020202020204" charset="0"/>
                          <a:cs typeface="Cousine" panose="020B0604020202020204" charset="0"/>
                        </a:rPr>
                        <a:t>Triggers when the user moves their mouse over the html element</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47099157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latin typeface="Courier New" panose="02070309020205020404" pitchFamily="49" charset="0"/>
                          <a:cs typeface="Courier New" panose="02070309020205020404" pitchFamily="49" charset="0"/>
                        </a:rPr>
                        <a:t>onmouseout</a:t>
                      </a:r>
                      <a:endParaRPr lang="en-ZA"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Triggers when the user moves their mouse away from the html element</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103407115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latin typeface="Courier New" panose="02070309020205020404" pitchFamily="49" charset="0"/>
                          <a:cs typeface="Courier New" panose="02070309020205020404" pitchFamily="49" charset="0"/>
                        </a:rPr>
                        <a:t>onkeydown</a:t>
                      </a:r>
                      <a:endParaRPr lang="en-ZA"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Triggers when the user pushes a keyboard key</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3073162897"/>
                  </a:ext>
                </a:extLst>
              </a:tr>
              <a:tr h="370840">
                <a:tc>
                  <a:txBody>
                    <a:bodyPr/>
                    <a:lstStyle/>
                    <a:p>
                      <a:r>
                        <a:rPr lang="en-US" sz="1600" dirty="0">
                          <a:latin typeface="Courier New" panose="02070309020205020404" pitchFamily="49" charset="0"/>
                          <a:cs typeface="Courier New" panose="02070309020205020404" pitchFamily="49" charset="0"/>
                        </a:rPr>
                        <a:t>onload</a:t>
                      </a:r>
                      <a:endParaRPr lang="en-ZA"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Triggers when the browser has finished loading the web page</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1662451903"/>
                  </a:ext>
                </a:extLst>
              </a:tr>
            </a:tbl>
          </a:graphicData>
        </a:graphic>
      </p:graphicFrame>
    </p:spTree>
    <p:extLst>
      <p:ext uri="{BB962C8B-B14F-4D97-AF65-F5344CB8AC3E}">
        <p14:creationId xmlns:p14="http://schemas.microsoft.com/office/powerpoint/2010/main" val="3074683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Events Demo</a:t>
            </a:r>
            <a:endParaRPr dirty="0"/>
          </a:p>
        </p:txBody>
      </p:sp>
      <p:sp>
        <p:nvSpPr>
          <p:cNvPr id="104" name="Google Shape;104;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grpSp>
        <p:nvGrpSpPr>
          <p:cNvPr id="3" name="Group 2">
            <a:extLst>
              <a:ext uri="{FF2B5EF4-FFF2-40B4-BE49-F238E27FC236}">
                <a16:creationId xmlns:a16="http://schemas.microsoft.com/office/drawing/2014/main" id="{055F37A2-1CE1-439B-9789-A653A7F90438}"/>
              </a:ext>
            </a:extLst>
          </p:cNvPr>
          <p:cNvGrpSpPr/>
          <p:nvPr/>
        </p:nvGrpSpPr>
        <p:grpSpPr>
          <a:xfrm>
            <a:off x="4269442" y="1472453"/>
            <a:ext cx="611840" cy="463923"/>
            <a:chOff x="4269442" y="1472453"/>
            <a:chExt cx="611840" cy="463923"/>
          </a:xfrm>
        </p:grpSpPr>
        <p:sp>
          <p:nvSpPr>
            <p:cNvPr id="2" name="Rectangle 1">
              <a:extLst>
                <a:ext uri="{FF2B5EF4-FFF2-40B4-BE49-F238E27FC236}">
                  <a16:creationId xmlns:a16="http://schemas.microsoft.com/office/drawing/2014/main" id="{C5814DA0-2458-48BA-85A9-8B90923C1808}"/>
                </a:ext>
              </a:extLst>
            </p:cNvPr>
            <p:cNvSpPr/>
            <p:nvPr/>
          </p:nvSpPr>
          <p:spPr>
            <a:xfrm>
              <a:off x="4269442" y="1472453"/>
              <a:ext cx="611840" cy="463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Google Shape;372;p36">
              <a:extLst>
                <a:ext uri="{FF2B5EF4-FFF2-40B4-BE49-F238E27FC236}">
                  <a16:creationId xmlns:a16="http://schemas.microsoft.com/office/drawing/2014/main" id="{8D870C9E-6225-4055-9E37-7FD1C4743FA1}"/>
                </a:ext>
              </a:extLst>
            </p:cNvPr>
            <p:cNvSpPr/>
            <p:nvPr/>
          </p:nvSpPr>
          <p:spPr>
            <a:xfrm>
              <a:off x="4383741" y="1480202"/>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30520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800" b="1" dirty="0">
                <a:solidFill>
                  <a:schemeClr val="tx1"/>
                </a:solidFill>
              </a:rPr>
              <a:t>Logical Operators</a:t>
            </a:r>
            <a:endParaRPr sz="5800" b="1" dirty="0">
              <a:solidFill>
                <a:schemeClr val="tx1"/>
              </a:solidFill>
            </a:endParaRPr>
          </a:p>
        </p:txBody>
      </p:sp>
      <p:sp>
        <p:nvSpPr>
          <p:cNvPr id="117" name="Google Shape;117;p17"/>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solidFill>
                  <a:schemeClr val="tx1"/>
                </a:solidFill>
              </a:rPr>
              <a:t>Determines the logic between variables and values</a:t>
            </a:r>
            <a:endParaRPr sz="1800" dirty="0">
              <a:solidFill>
                <a:schemeClr val="tx1"/>
              </a:solidFill>
            </a:endParaRPr>
          </a:p>
        </p:txBody>
      </p:sp>
      <p:grpSp>
        <p:nvGrpSpPr>
          <p:cNvPr id="118" name="Google Shape;118;p17"/>
          <p:cNvGrpSpPr/>
          <p:nvPr/>
        </p:nvGrpSpPr>
        <p:grpSpPr>
          <a:xfrm>
            <a:off x="3384426" y="567049"/>
            <a:ext cx="2222406"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chemeClr val="tx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chemeClr val="tx1"/>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chemeClr val="tx1"/>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chemeClr val="tx1"/>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chemeClr val="tx1"/>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chemeClr val="tx1"/>
              </a:solidFill>
              <a:prstDash val="dash"/>
              <a:round/>
              <a:headEnd type="none" w="med" len="med"/>
              <a:tailEnd type="none" w="med" len="med"/>
            </a:ln>
          </p:spPr>
        </p:cxnSp>
      </p:grpSp>
      <p:sp>
        <p:nvSpPr>
          <p:cNvPr id="128" name="Google Shape;128;p17"/>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548553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Types of logical operators</a:t>
            </a:r>
            <a:endParaRPr b="1"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graphicFrame>
        <p:nvGraphicFramePr>
          <p:cNvPr id="2" name="Table 2">
            <a:extLst>
              <a:ext uri="{FF2B5EF4-FFF2-40B4-BE49-F238E27FC236}">
                <a16:creationId xmlns:a16="http://schemas.microsoft.com/office/drawing/2014/main" id="{D1772EFC-177A-4DFC-91CE-6C6BB24802B4}"/>
              </a:ext>
            </a:extLst>
          </p:cNvPr>
          <p:cNvGraphicFramePr>
            <a:graphicFrameLocks noGrp="1"/>
          </p:cNvGraphicFramePr>
          <p:nvPr>
            <p:extLst>
              <p:ext uri="{D42A27DB-BD31-4B8C-83A1-F6EECF244321}">
                <p14:modId xmlns:p14="http://schemas.microsoft.com/office/powerpoint/2010/main" val="1086912250"/>
              </p:ext>
            </p:extLst>
          </p:nvPr>
        </p:nvGraphicFramePr>
        <p:xfrm>
          <a:off x="404330" y="1278890"/>
          <a:ext cx="8043097" cy="2966720"/>
        </p:xfrm>
        <a:graphic>
          <a:graphicData uri="http://schemas.openxmlformats.org/drawingml/2006/table">
            <a:tbl>
              <a:tblPr firstRow="1" bandRow="1">
                <a:tableStyleId>{B39DCEDC-5494-4050-814A-489F0E36CC6C}</a:tableStyleId>
              </a:tblPr>
              <a:tblGrid>
                <a:gridCol w="944410">
                  <a:extLst>
                    <a:ext uri="{9D8B030D-6E8A-4147-A177-3AD203B41FA5}">
                      <a16:colId xmlns:a16="http://schemas.microsoft.com/office/drawing/2014/main" val="4077053277"/>
                    </a:ext>
                  </a:extLst>
                </a:gridCol>
                <a:gridCol w="1203960">
                  <a:extLst>
                    <a:ext uri="{9D8B030D-6E8A-4147-A177-3AD203B41FA5}">
                      <a16:colId xmlns:a16="http://schemas.microsoft.com/office/drawing/2014/main" val="984529003"/>
                    </a:ext>
                  </a:extLst>
                </a:gridCol>
                <a:gridCol w="2557376">
                  <a:extLst>
                    <a:ext uri="{9D8B030D-6E8A-4147-A177-3AD203B41FA5}">
                      <a16:colId xmlns:a16="http://schemas.microsoft.com/office/drawing/2014/main" val="3804694747"/>
                    </a:ext>
                  </a:extLst>
                </a:gridCol>
                <a:gridCol w="3337351">
                  <a:extLst>
                    <a:ext uri="{9D8B030D-6E8A-4147-A177-3AD203B41FA5}">
                      <a16:colId xmlns:a16="http://schemas.microsoft.com/office/drawing/2014/main" val="3464423925"/>
                    </a:ext>
                  </a:extLst>
                </a:gridCol>
              </a:tblGrid>
              <a:tr h="370840">
                <a:tc>
                  <a:txBody>
                    <a:bodyPr/>
                    <a:lstStyle/>
                    <a:p>
                      <a:r>
                        <a:rPr lang="en-US" b="1" dirty="0"/>
                        <a:t>Operator</a:t>
                      </a:r>
                      <a:endParaRPr lang="en-ZA" b="1" dirty="0"/>
                    </a:p>
                  </a:txBody>
                  <a:tcPr>
                    <a:solidFill>
                      <a:schemeClr val="accent4">
                        <a:lumMod val="90000"/>
                      </a:schemeClr>
                    </a:solidFill>
                  </a:tcPr>
                </a:tc>
                <a:tc>
                  <a:txBody>
                    <a:bodyPr/>
                    <a:lstStyle/>
                    <a:p>
                      <a:r>
                        <a:rPr lang="en-US" b="1" dirty="0"/>
                        <a:t>Description</a:t>
                      </a:r>
                      <a:endParaRPr lang="en-ZA" b="1" dirty="0"/>
                    </a:p>
                  </a:txBody>
                  <a:tcPr>
                    <a:solidFill>
                      <a:schemeClr val="accent4">
                        <a:lumMod val="90000"/>
                      </a:schemeClr>
                    </a:solidFill>
                  </a:tcPr>
                </a:tc>
                <a:tc>
                  <a:txBody>
                    <a:bodyPr/>
                    <a:lstStyle/>
                    <a:p>
                      <a:r>
                        <a:rPr lang="en-US" b="1" dirty="0"/>
                        <a:t>Example</a:t>
                      </a:r>
                      <a:endParaRPr lang="en-ZA" b="1" dirty="0"/>
                    </a:p>
                  </a:txBody>
                  <a:tcPr>
                    <a:solidFill>
                      <a:schemeClr val="accent4">
                        <a:lumMod val="90000"/>
                      </a:schemeClr>
                    </a:solidFill>
                  </a:tcPr>
                </a:tc>
                <a:tc>
                  <a:txBody>
                    <a:bodyPr/>
                    <a:lstStyle/>
                    <a:p>
                      <a:r>
                        <a:rPr lang="en-US" b="1" dirty="0"/>
                        <a:t>Outcome</a:t>
                      </a:r>
                      <a:endParaRPr lang="en-ZA" b="1" dirty="0"/>
                    </a:p>
                  </a:txBody>
                  <a:tcPr>
                    <a:solidFill>
                      <a:schemeClr val="accent4">
                        <a:lumMod val="90000"/>
                      </a:schemeClr>
                    </a:solidFill>
                  </a:tcPr>
                </a:tc>
                <a:extLst>
                  <a:ext uri="{0D108BD9-81ED-4DB2-BD59-A6C34878D82A}">
                    <a16:rowId xmlns:a16="http://schemas.microsoft.com/office/drawing/2014/main" val="3472657128"/>
                  </a:ext>
                </a:extLst>
              </a:tr>
              <a:tr h="370840">
                <a:tc rowSpan="2">
                  <a:txBody>
                    <a:bodyPr/>
                    <a:lstStyle/>
                    <a:p>
                      <a:r>
                        <a:rPr lang="en-US" sz="1600" dirty="0">
                          <a:latin typeface="Courier New" panose="02070309020205020404" pitchFamily="49" charset="0"/>
                          <a:cs typeface="Courier New" panose="02070309020205020404" pitchFamily="49" charset="0"/>
                        </a:rPr>
                        <a:t>&amp;&amp;</a:t>
                      </a:r>
                      <a:endParaRPr lang="en-ZA" sz="1600" dirty="0">
                        <a:latin typeface="Courier New" panose="02070309020205020404" pitchFamily="49" charset="0"/>
                        <a:cs typeface="Courier New" panose="02070309020205020404" pitchFamily="49" charset="0"/>
                      </a:endParaRPr>
                    </a:p>
                  </a:txBody>
                  <a:tcPr/>
                </a:tc>
                <a:tc rowSpan="2">
                  <a:txBody>
                    <a:bodyPr/>
                    <a:lstStyle/>
                    <a:p>
                      <a:r>
                        <a:rPr lang="en-US" sz="1600" dirty="0">
                          <a:latin typeface="Cousine" panose="020B0604020202020204" charset="0"/>
                          <a:cs typeface="Cousine" panose="020B0604020202020204" charset="0"/>
                        </a:rPr>
                        <a:t>and</a:t>
                      </a:r>
                      <a:endParaRPr lang="en-ZA" sz="1600" dirty="0">
                        <a:latin typeface="Cousine" panose="020B0604020202020204" charset="0"/>
                        <a:cs typeface="Cousine" panose="020B0604020202020204" charset="0"/>
                      </a:endParaRPr>
                    </a:p>
                  </a:txBody>
                  <a:tcPr/>
                </a:tc>
                <a:tc>
                  <a:txBody>
                    <a:bodyPr/>
                    <a:lstStyle/>
                    <a:p>
                      <a:r>
                        <a:rPr lang="en-ZA" sz="1600" dirty="0">
                          <a:latin typeface="Courier New" panose="02070309020205020404" pitchFamily="49" charset="0"/>
                          <a:cs typeface="Courier New" panose="02070309020205020404" pitchFamily="49" charset="0"/>
                        </a:rPr>
                        <a:t>(5 &gt; 2) &amp;&amp; (2 &lt; 5)</a:t>
                      </a:r>
                    </a:p>
                  </a:txBody>
                  <a:tcPr/>
                </a:tc>
                <a:tc>
                  <a:txBody>
                    <a:bodyPr/>
                    <a:lstStyle/>
                    <a:p>
                      <a:r>
                        <a:rPr lang="en-US" sz="1600" dirty="0">
                          <a:latin typeface="Cousine" panose="020B0604020202020204" charset="0"/>
                          <a:cs typeface="Cousine" panose="020B0604020202020204" charset="0"/>
                        </a:rPr>
                        <a:t>true</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2250432744"/>
                  </a:ext>
                </a:extLst>
              </a:tr>
              <a:tr h="370840">
                <a:tc vMerge="1">
                  <a:txBody>
                    <a:bodyPr/>
                    <a:lstStyle/>
                    <a:p>
                      <a:endParaRPr lang="en-ZA" sz="1600" dirty="0">
                        <a:latin typeface="Courier New" panose="02070309020205020404" pitchFamily="49" charset="0"/>
                        <a:cs typeface="Courier New" panose="02070309020205020404" pitchFamily="49" charset="0"/>
                      </a:endParaRPr>
                    </a:p>
                  </a:txBody>
                  <a:tcPr/>
                </a:tc>
                <a:tc vMerge="1">
                  <a:txBody>
                    <a:bodyPr/>
                    <a:lstStyle/>
                    <a:p>
                      <a:endParaRPr lang="en-ZA" sz="1600" dirty="0">
                        <a:latin typeface="Cousine" panose="020B0604020202020204" charset="0"/>
                        <a:cs typeface="Cousine" panose="020B0604020202020204" charset="0"/>
                      </a:endParaRPr>
                    </a:p>
                  </a:txBody>
                  <a:tcPr/>
                </a:tc>
                <a:tc>
                  <a:txBody>
                    <a:bodyPr/>
                    <a:lstStyle/>
                    <a:p>
                      <a:r>
                        <a:rPr lang="en-ZA" sz="1600" dirty="0">
                          <a:latin typeface="Courier New" panose="02070309020205020404" pitchFamily="49" charset="0"/>
                          <a:cs typeface="Courier New" panose="02070309020205020404" pitchFamily="49" charset="0"/>
                        </a:rPr>
                        <a:t>(5 &gt; 2) &amp;&amp; (2 &gt; 5)</a:t>
                      </a:r>
                    </a:p>
                  </a:txBody>
                  <a:tcPr/>
                </a:tc>
                <a:tc>
                  <a:txBody>
                    <a:bodyPr/>
                    <a:lstStyle/>
                    <a:p>
                      <a:r>
                        <a:rPr lang="en-US" sz="1600" dirty="0">
                          <a:latin typeface="Cousine" panose="020B0604020202020204" charset="0"/>
                          <a:cs typeface="Cousine" panose="020B0604020202020204" charset="0"/>
                        </a:rPr>
                        <a:t>false</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1882885043"/>
                  </a:ext>
                </a:extLst>
              </a:tr>
              <a:tr h="370840">
                <a:tc rowSpan="3">
                  <a:txBody>
                    <a:bodyPr/>
                    <a:lstStyle/>
                    <a:p>
                      <a:r>
                        <a:rPr lang="en-US" sz="1600" dirty="0">
                          <a:latin typeface="Courier New" panose="02070309020205020404" pitchFamily="49" charset="0"/>
                          <a:cs typeface="Courier New" panose="02070309020205020404" pitchFamily="49" charset="0"/>
                        </a:rPr>
                        <a:t>||</a:t>
                      </a:r>
                      <a:endParaRPr lang="en-ZA" sz="1600" dirty="0">
                        <a:latin typeface="Courier New" panose="02070309020205020404" pitchFamily="49" charset="0"/>
                        <a:cs typeface="Courier New" panose="02070309020205020404" pitchFamily="49" charset="0"/>
                      </a:endParaRPr>
                    </a:p>
                  </a:txBody>
                  <a:tcPr/>
                </a:tc>
                <a:tc rowSpan="3">
                  <a:txBody>
                    <a:bodyPr/>
                    <a:lstStyle/>
                    <a:p>
                      <a:r>
                        <a:rPr lang="en-US" sz="1600" dirty="0">
                          <a:latin typeface="Cousine" panose="020B0604020202020204" charset="0"/>
                          <a:cs typeface="Cousine" panose="020B0604020202020204" charset="0"/>
                        </a:rPr>
                        <a:t>or</a:t>
                      </a:r>
                      <a:endParaRPr lang="en-ZA" sz="1600" dirty="0">
                        <a:latin typeface="Cousine" panose="020B0604020202020204" charset="0"/>
                        <a:cs typeface="Cousine" panose="020B0604020202020204" charset="0"/>
                      </a:endParaRPr>
                    </a:p>
                  </a:txBody>
                  <a:tcPr/>
                </a:tc>
                <a:tc>
                  <a:txBody>
                    <a:bodyPr/>
                    <a:lstStyle/>
                    <a:p>
                      <a:r>
                        <a:rPr lang="en-ZA" sz="1600" dirty="0">
                          <a:latin typeface="Courier New" panose="02070309020205020404" pitchFamily="49" charset="0"/>
                          <a:cs typeface="Courier New" panose="02070309020205020404" pitchFamily="49" charset="0"/>
                        </a:rPr>
                        <a:t>(5 &gt; 2) || (2 &lt; 5)</a:t>
                      </a:r>
                    </a:p>
                  </a:txBody>
                  <a:tcPr/>
                </a:tc>
                <a:tc>
                  <a:txBody>
                    <a:bodyPr/>
                    <a:lstStyle/>
                    <a:p>
                      <a:r>
                        <a:rPr lang="en-US" sz="1600" dirty="0">
                          <a:latin typeface="Cousine" panose="020B0604020202020204" charset="0"/>
                          <a:cs typeface="Cousine" panose="020B0604020202020204" charset="0"/>
                        </a:rPr>
                        <a:t>true</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470991578"/>
                  </a:ext>
                </a:extLst>
              </a:tr>
              <a:tr h="370840">
                <a:tc vMerge="1">
                  <a:txBody>
                    <a:bodyPr/>
                    <a:lstStyle/>
                    <a:p>
                      <a:endParaRPr lang="en-ZA" sz="1600" dirty="0">
                        <a:latin typeface="Courier New" panose="02070309020205020404" pitchFamily="49" charset="0"/>
                        <a:cs typeface="Courier New" panose="02070309020205020404" pitchFamily="49" charset="0"/>
                      </a:endParaRPr>
                    </a:p>
                  </a:txBody>
                  <a:tcPr/>
                </a:tc>
                <a:tc vMerge="1">
                  <a:txBody>
                    <a:bodyPr/>
                    <a:lstStyle/>
                    <a:p>
                      <a:endParaRPr lang="en-ZA" sz="1600" dirty="0">
                        <a:latin typeface="Cousine" panose="020B0604020202020204" charset="0"/>
                        <a:cs typeface="Cousine"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ZA" sz="1600" dirty="0">
                          <a:latin typeface="Courier New" panose="02070309020205020404" pitchFamily="49" charset="0"/>
                          <a:cs typeface="Courier New" panose="02070309020205020404" pitchFamily="49" charset="0"/>
                        </a:rPr>
                        <a:t>(5 &gt; 2) || (2 &gt; 5)</a:t>
                      </a:r>
                    </a:p>
                  </a:txBody>
                  <a:tcPr/>
                </a:tc>
                <a:tc>
                  <a:txBody>
                    <a:bodyPr/>
                    <a:lstStyle/>
                    <a:p>
                      <a:r>
                        <a:rPr lang="en-US" sz="1600" dirty="0">
                          <a:latin typeface="Cousine" panose="020B0604020202020204" charset="0"/>
                          <a:cs typeface="Cousine" panose="020B0604020202020204" charset="0"/>
                        </a:rPr>
                        <a:t>true</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3854675343"/>
                  </a:ext>
                </a:extLst>
              </a:tr>
              <a:tr h="370840">
                <a:tc vMerge="1">
                  <a:txBody>
                    <a:bodyPr/>
                    <a:lstStyle/>
                    <a:p>
                      <a:endParaRPr lang="en-ZA" sz="1600" dirty="0">
                        <a:latin typeface="Courier New" panose="02070309020205020404" pitchFamily="49" charset="0"/>
                        <a:cs typeface="Courier New" panose="02070309020205020404" pitchFamily="49" charset="0"/>
                      </a:endParaRPr>
                    </a:p>
                  </a:txBody>
                  <a:tcPr/>
                </a:tc>
                <a:tc vMerge="1">
                  <a:txBody>
                    <a:bodyPr/>
                    <a:lstStyle/>
                    <a:p>
                      <a:endParaRPr lang="en-ZA" sz="1600" dirty="0">
                        <a:latin typeface="Cousine" panose="020B0604020202020204" charset="0"/>
                        <a:cs typeface="Cousine"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rier New" panose="02070309020205020404" pitchFamily="49" charset="0"/>
                          <a:cs typeface="Courier New" panose="02070309020205020404" pitchFamily="49" charset="0"/>
                        </a:rPr>
                        <a:t>(5 &lt; 2) || (2 &gt; 5)</a:t>
                      </a:r>
                      <a:endParaRPr lang="en-ZA" sz="1600" dirty="0">
                        <a:latin typeface="Courier New" panose="02070309020205020404" pitchFamily="49" charset="0"/>
                        <a:cs typeface="Courier New" panose="02070309020205020404" pitchFamily="49" charset="0"/>
                      </a:endParaRPr>
                    </a:p>
                  </a:txBody>
                  <a:tcPr/>
                </a:tc>
                <a:tc>
                  <a:txBody>
                    <a:bodyPr/>
                    <a:lstStyle/>
                    <a:p>
                      <a:r>
                        <a:rPr lang="en-US" sz="1600" dirty="0">
                          <a:latin typeface="Cousine" panose="020B0604020202020204" charset="0"/>
                          <a:cs typeface="Cousine" panose="020B0604020202020204" charset="0"/>
                        </a:rPr>
                        <a:t>false</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2666558919"/>
                  </a:ext>
                </a:extLst>
              </a:tr>
              <a:tr h="370840">
                <a:tc row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rier New" panose="02070309020205020404" pitchFamily="49" charset="0"/>
                          <a:cs typeface="Courier New" panose="02070309020205020404" pitchFamily="49" charset="0"/>
                        </a:rPr>
                        <a:t>!</a:t>
                      </a:r>
                      <a:endParaRPr lang="en-ZA" sz="1600" dirty="0">
                        <a:latin typeface="Courier New" panose="02070309020205020404" pitchFamily="49" charset="0"/>
                        <a:cs typeface="Courier New" panose="02070309020205020404" pitchFamily="49" charset="0"/>
                      </a:endParaRPr>
                    </a:p>
                  </a:txBody>
                  <a:tcPr/>
                </a:tc>
                <a:tc row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not</a:t>
                      </a:r>
                      <a:endParaRPr lang="en-ZA" sz="1600" dirty="0">
                        <a:latin typeface="Cousine" panose="020B0604020202020204" charset="0"/>
                        <a:cs typeface="Cousine"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rier New" panose="02070309020205020404" pitchFamily="49" charset="0"/>
                          <a:cs typeface="Courier New" panose="02070309020205020404" pitchFamily="49" charset="0"/>
                        </a:rPr>
                        <a:t>!(5 == 2)</a:t>
                      </a:r>
                      <a:endParaRPr lang="en-ZA"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true</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1034071151"/>
                  </a:ext>
                </a:extLst>
              </a:tr>
              <a:tr h="370840">
                <a:tc v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ZA" sz="1600" dirty="0">
                        <a:latin typeface="Courier New" panose="02070309020205020404" pitchFamily="49" charset="0"/>
                        <a:cs typeface="Courier New" panose="02070309020205020404" pitchFamily="49" charset="0"/>
                      </a:endParaRPr>
                    </a:p>
                  </a:txBody>
                  <a:tcPr/>
                </a:tc>
                <a:tc v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ZA" sz="1600" dirty="0">
                        <a:latin typeface="Cousine" panose="020B0604020202020204" charset="0"/>
                        <a:cs typeface="Cousine" panose="020B060402020202020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a:latin typeface="Courier New" panose="02070309020205020404" pitchFamily="49" charset="0"/>
                          <a:cs typeface="Courier New" panose="02070309020205020404" pitchFamily="49" charset="0"/>
                        </a:rPr>
                        <a:t>!(5 == 5)</a:t>
                      </a:r>
                      <a:endParaRPr lang="en-ZA" sz="1600"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false</a:t>
                      </a:r>
                      <a:endParaRPr lang="en-ZA" sz="1600" dirty="0">
                        <a:latin typeface="Cousine" panose="020B0604020202020204" charset="0"/>
                        <a:cs typeface="Cousine" panose="020B0604020202020204" charset="0"/>
                      </a:endParaRPr>
                    </a:p>
                  </a:txBody>
                  <a:tcPr/>
                </a:tc>
                <a:extLst>
                  <a:ext uri="{0D108BD9-81ED-4DB2-BD59-A6C34878D82A}">
                    <a16:rowId xmlns:a16="http://schemas.microsoft.com/office/drawing/2014/main" val="1718151558"/>
                  </a:ext>
                </a:extLst>
              </a:tr>
            </a:tbl>
          </a:graphicData>
        </a:graphic>
      </p:graphicFrame>
    </p:spTree>
    <p:extLst>
      <p:ext uri="{BB962C8B-B14F-4D97-AF65-F5344CB8AC3E}">
        <p14:creationId xmlns:p14="http://schemas.microsoft.com/office/powerpoint/2010/main" val="3728129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When would you need to use these logical operators?</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typically use these logical operators when doing comparisons. For example, based on some condition you want to execute some code.</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if(</a:t>
            </a:r>
            <a:r>
              <a:rPr lang="en-US" sz="1600" dirty="0" err="1">
                <a:latin typeface="Courier New" panose="02070309020205020404" pitchFamily="49" charset="0"/>
                <a:ea typeface="Times New Roman" panose="02020603050405020304" pitchFamily="18" charset="0"/>
                <a:cs typeface="Courier New" panose="02070309020205020404" pitchFamily="49" charset="0"/>
              </a:rPr>
              <a:t>isEmployed</a:t>
            </a:r>
            <a:r>
              <a:rPr lang="en-US" sz="1600" dirty="0">
                <a:latin typeface="Courier New" panose="02070309020205020404" pitchFamily="49" charset="0"/>
                <a:ea typeface="Times New Roman" panose="02020603050405020304" pitchFamily="18" charset="0"/>
                <a:cs typeface="Courier New" panose="02070309020205020404" pitchFamily="49" charset="0"/>
              </a:rPr>
              <a:t> &amp;&amp; </a:t>
            </a:r>
            <a:r>
              <a:rPr lang="en-US" sz="1600" dirty="0" err="1">
                <a:latin typeface="Courier New" panose="02070309020205020404" pitchFamily="49" charset="0"/>
                <a:ea typeface="Times New Roman" panose="02020603050405020304" pitchFamily="18" charset="0"/>
                <a:cs typeface="Courier New" panose="02070309020205020404" pitchFamily="49" charset="0"/>
              </a:rPr>
              <a:t>isUnderSixtyFive</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to execute</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418065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solidFill>
                  <a:schemeClr val="tx1"/>
                </a:solidFill>
              </a:rPr>
              <a:t>Conditional statements</a:t>
            </a:r>
            <a:endParaRPr sz="4400" b="1" dirty="0">
              <a:solidFill>
                <a:schemeClr val="tx1"/>
              </a:solidFill>
            </a:endParaRPr>
          </a:p>
        </p:txBody>
      </p:sp>
      <p:sp>
        <p:nvSpPr>
          <p:cNvPr id="117" name="Google Shape;117;p17"/>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solidFill>
                  <a:schemeClr val="tx1"/>
                </a:solidFill>
              </a:rPr>
              <a:t>Performs an action based on a condition</a:t>
            </a:r>
            <a:endParaRPr sz="1800" dirty="0">
              <a:solidFill>
                <a:schemeClr val="tx1"/>
              </a:solidFill>
            </a:endParaRPr>
          </a:p>
        </p:txBody>
      </p:sp>
      <p:grpSp>
        <p:nvGrpSpPr>
          <p:cNvPr id="118" name="Google Shape;118;p17"/>
          <p:cNvGrpSpPr/>
          <p:nvPr/>
        </p:nvGrpSpPr>
        <p:grpSpPr>
          <a:xfrm>
            <a:off x="3384426" y="567049"/>
            <a:ext cx="2222406"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chemeClr val="tx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chemeClr val="tx1"/>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chemeClr val="tx1"/>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chemeClr val="tx1"/>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chemeClr val="tx1"/>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chemeClr val="tx1"/>
              </a:solidFill>
              <a:prstDash val="dash"/>
              <a:round/>
              <a:headEnd type="none" w="med" len="med"/>
              <a:tailEnd type="none" w="med" len="med"/>
            </a:ln>
          </p:spPr>
        </p:cxnSp>
      </p:grpSp>
      <p:sp>
        <p:nvSpPr>
          <p:cNvPr id="128" name="Google Shape;128;p17"/>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3951525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What are conditional statements?</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When coding you want different actions to execute on different conditions. These conditional statements help with that. These conditional statements include: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If</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Else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Else if</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Switch</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2968921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If</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if</a:t>
            </a:r>
            <a:r>
              <a:rPr lang="en-US" sz="1600" dirty="0">
                <a:latin typeface="Cousine" panose="020B0604020202020204" charset="0"/>
                <a:ea typeface="Times New Roman" panose="02020603050405020304" pitchFamily="18" charset="0"/>
                <a:cs typeface="Cousine" panose="020B0604020202020204" charset="0"/>
              </a:rPr>
              <a:t> to specify what block of code (code between curly brackets) must be executed if the condition is </a:t>
            </a:r>
            <a:r>
              <a:rPr lang="en-US" sz="1600" b="1" dirty="0">
                <a:latin typeface="Cousine" panose="020B0604020202020204" charset="0"/>
                <a:ea typeface="Times New Roman" panose="02020603050405020304" pitchFamily="18" charset="0"/>
                <a:cs typeface="Cousine" panose="020B0604020202020204" charset="0"/>
              </a:rPr>
              <a:t>true</a:t>
            </a:r>
            <a:r>
              <a:rPr lang="en-US" sz="1600" dirty="0">
                <a:latin typeface="Cousine" panose="020B0604020202020204" charset="0"/>
                <a:ea typeface="Times New Roman" panose="02020603050405020304" pitchFamily="18" charset="0"/>
                <a:cs typeface="Cousine" panose="020B0604020202020204" charset="0"/>
              </a:rPr>
              <a:t>.</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if(hour &lt; 12)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5" name="Rectangle 4">
            <a:extLst>
              <a:ext uri="{FF2B5EF4-FFF2-40B4-BE49-F238E27FC236}">
                <a16:creationId xmlns:a16="http://schemas.microsoft.com/office/drawing/2014/main" id="{7D180BED-4BDE-48A6-ACCE-B77216863CAA}"/>
              </a:ext>
            </a:extLst>
          </p:cNvPr>
          <p:cNvSpPr/>
          <p:nvPr/>
        </p:nvSpPr>
        <p:spPr>
          <a:xfrm>
            <a:off x="502601" y="2156474"/>
            <a:ext cx="264580"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92A26062-5771-470F-BC51-43C1557559A7}"/>
              </a:ext>
            </a:extLst>
          </p:cNvPr>
          <p:cNvSpPr txBox="1"/>
          <p:nvPr/>
        </p:nvSpPr>
        <p:spPr>
          <a:xfrm>
            <a:off x="509975" y="3355032"/>
            <a:ext cx="2653761"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 – This MUST be here</a:t>
            </a:r>
            <a:endParaRPr lang="en-ZA" dirty="0"/>
          </a:p>
        </p:txBody>
      </p:sp>
      <p:sp>
        <p:nvSpPr>
          <p:cNvPr id="7" name="Rectangle 6">
            <a:extLst>
              <a:ext uri="{FF2B5EF4-FFF2-40B4-BE49-F238E27FC236}">
                <a16:creationId xmlns:a16="http://schemas.microsoft.com/office/drawing/2014/main" id="{33DF4075-A2BD-4C95-B5C7-C42616CD0371}"/>
              </a:ext>
            </a:extLst>
          </p:cNvPr>
          <p:cNvSpPr/>
          <p:nvPr/>
        </p:nvSpPr>
        <p:spPr>
          <a:xfrm>
            <a:off x="527687" y="3370057"/>
            <a:ext cx="2636050" cy="307777"/>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4DFD108-2523-4D23-9307-01C986CF11C7}"/>
              </a:ext>
            </a:extLst>
          </p:cNvPr>
          <p:cNvCxnSpPr>
            <a:cxnSpLocks/>
          </p:cNvCxnSpPr>
          <p:nvPr/>
        </p:nvCxnSpPr>
        <p:spPr>
          <a:xfrm>
            <a:off x="671322" y="2411307"/>
            <a:ext cx="1" cy="9587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68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1" y="36755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 Data Types</a:t>
            </a:r>
            <a:endParaRPr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graphicFrame>
        <p:nvGraphicFramePr>
          <p:cNvPr id="2" name="Table 2">
            <a:extLst>
              <a:ext uri="{FF2B5EF4-FFF2-40B4-BE49-F238E27FC236}">
                <a16:creationId xmlns:a16="http://schemas.microsoft.com/office/drawing/2014/main" id="{DA9B524F-AEDB-436A-BEF9-29608A1BB869}"/>
              </a:ext>
            </a:extLst>
          </p:cNvPr>
          <p:cNvGraphicFramePr>
            <a:graphicFrameLocks noGrp="1"/>
          </p:cNvGraphicFramePr>
          <p:nvPr>
            <p:extLst>
              <p:ext uri="{D42A27DB-BD31-4B8C-83A1-F6EECF244321}">
                <p14:modId xmlns:p14="http://schemas.microsoft.com/office/powerpoint/2010/main" val="1160312953"/>
              </p:ext>
            </p:extLst>
          </p:nvPr>
        </p:nvGraphicFramePr>
        <p:xfrm>
          <a:off x="343224" y="1043755"/>
          <a:ext cx="8290707" cy="2514600"/>
        </p:xfrm>
        <a:graphic>
          <a:graphicData uri="http://schemas.openxmlformats.org/drawingml/2006/table">
            <a:tbl>
              <a:tblPr firstRow="1" bandRow="1">
                <a:tableStyleId>{B39DCEDC-5494-4050-814A-489F0E36CC6C}</a:tableStyleId>
              </a:tblPr>
              <a:tblGrid>
                <a:gridCol w="3411912">
                  <a:extLst>
                    <a:ext uri="{9D8B030D-6E8A-4147-A177-3AD203B41FA5}">
                      <a16:colId xmlns:a16="http://schemas.microsoft.com/office/drawing/2014/main" val="3445621828"/>
                    </a:ext>
                  </a:extLst>
                </a:gridCol>
                <a:gridCol w="4878795">
                  <a:extLst>
                    <a:ext uri="{9D8B030D-6E8A-4147-A177-3AD203B41FA5}">
                      <a16:colId xmlns:a16="http://schemas.microsoft.com/office/drawing/2014/main" val="4021829213"/>
                    </a:ext>
                  </a:extLst>
                </a:gridCol>
              </a:tblGrid>
              <a:tr h="370840">
                <a:tc>
                  <a:txBody>
                    <a:bodyPr/>
                    <a:lstStyle/>
                    <a:p>
                      <a:r>
                        <a:rPr lang="en" sz="1600" b="1" dirty="0">
                          <a:latin typeface="Cousine" panose="020B0604020202020204" charset="0"/>
                          <a:cs typeface="Cousine" panose="020B0604020202020204" charset="0"/>
                        </a:rPr>
                        <a:t>Data Type</a:t>
                      </a:r>
                      <a:endParaRPr lang="en-ZA" sz="1600" b="1" dirty="0">
                        <a:latin typeface="Cousine" panose="020B0604020202020204" charset="0"/>
                        <a:cs typeface="Cousine" panose="020B0604020202020204" charset="0"/>
                      </a:endParaRPr>
                    </a:p>
                  </a:txBody>
                  <a:tcPr>
                    <a:solidFill>
                      <a:schemeClr val="accent4">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600" b="1" dirty="0">
                          <a:latin typeface="Cousine" panose="020B0604020202020204" charset="0"/>
                          <a:cs typeface="Cousine" panose="020B0604020202020204" charset="0"/>
                        </a:rPr>
                        <a:t>Example</a:t>
                      </a:r>
                      <a:endParaRPr lang="en-ZA" sz="1600" b="1" dirty="0">
                        <a:latin typeface="Cousine" panose="020B0604020202020204" charset="0"/>
                        <a:cs typeface="Cousine" panose="020B0604020202020204" charset="0"/>
                      </a:endParaRPr>
                    </a:p>
                  </a:txBody>
                  <a:tcPr>
                    <a:solidFill>
                      <a:schemeClr val="accent4">
                        <a:lumMod val="90000"/>
                      </a:schemeClr>
                    </a:solidFill>
                  </a:tcPr>
                </a:tc>
                <a:extLst>
                  <a:ext uri="{0D108BD9-81ED-4DB2-BD59-A6C34878D82A}">
                    <a16:rowId xmlns:a16="http://schemas.microsoft.com/office/drawing/2014/main" val="2242173017"/>
                  </a:ext>
                </a:extLst>
              </a:tr>
              <a:tr h="370840">
                <a:tc>
                  <a:txBody>
                    <a:bodyPr/>
                    <a:lstStyle/>
                    <a:p>
                      <a:r>
                        <a:rPr lang="en-US" sz="1600" i="0" u="none" dirty="0">
                          <a:solidFill>
                            <a:srgbClr val="0070C0"/>
                          </a:solidFill>
                          <a:latin typeface="Cousine" panose="020B0604020202020204" charset="0"/>
                          <a:cs typeface="Cousine" panose="020B0604020202020204" charset="0"/>
                        </a:rPr>
                        <a:t>String</a:t>
                      </a:r>
                      <a:endParaRPr lang="en-ZA" sz="1600" i="0" u="none" dirty="0">
                        <a:solidFill>
                          <a:srgbClr val="0070C0"/>
                        </a:solidFill>
                        <a:latin typeface="Cousine" panose="020B0604020202020204" charset="0"/>
                        <a:cs typeface="Cousine" panose="020B0604020202020204" charset="0"/>
                      </a:endParaRPr>
                    </a:p>
                  </a:txBody>
                  <a:tcPr/>
                </a:tc>
                <a:tc>
                  <a:txBody>
                    <a:bodyPr/>
                    <a:lstStyle/>
                    <a:p>
                      <a:r>
                        <a:rPr lang="en-ZA" sz="1600" dirty="0">
                          <a:latin typeface="Courier New" panose="02070309020205020404" pitchFamily="49" charset="0"/>
                          <a:cs typeface="Courier New" panose="02070309020205020404" pitchFamily="49" charset="0"/>
                        </a:rPr>
                        <a:t>let name = "Jane";</a:t>
                      </a:r>
                    </a:p>
                  </a:txBody>
                  <a:tcPr/>
                </a:tc>
                <a:extLst>
                  <a:ext uri="{0D108BD9-81ED-4DB2-BD59-A6C34878D82A}">
                    <a16:rowId xmlns:a16="http://schemas.microsoft.com/office/drawing/2014/main" val="3105192203"/>
                  </a:ext>
                </a:extLst>
              </a:tr>
              <a:tr h="370840">
                <a:tc>
                  <a:txBody>
                    <a:bodyPr/>
                    <a:lstStyle/>
                    <a:p>
                      <a:r>
                        <a:rPr lang="en-US" sz="1600" i="0" u="none" dirty="0">
                          <a:solidFill>
                            <a:srgbClr val="0070C0"/>
                          </a:solidFill>
                          <a:latin typeface="Cousine" panose="020B0604020202020204" charset="0"/>
                          <a:cs typeface="Cousine" panose="020B0604020202020204" charset="0"/>
                        </a:rPr>
                        <a:t>Number</a:t>
                      </a:r>
                      <a:endParaRPr lang="en-ZA" sz="1600" i="0" u="none" dirty="0">
                        <a:solidFill>
                          <a:srgbClr val="0070C0"/>
                        </a:solidFill>
                        <a:latin typeface="Cousine" panose="020B0604020202020204" charset="0"/>
                        <a:cs typeface="Cousine" panose="020B0604020202020204" charset="0"/>
                      </a:endParaRPr>
                    </a:p>
                  </a:txBody>
                  <a:tcPr/>
                </a:tc>
                <a:tc>
                  <a:txBody>
                    <a:bodyPr/>
                    <a:lstStyle/>
                    <a:p>
                      <a:r>
                        <a:rPr lang="en-US" sz="1600" dirty="0">
                          <a:latin typeface="Courier New" panose="02070309020205020404" pitchFamily="49" charset="0"/>
                          <a:cs typeface="Courier New" panose="02070309020205020404" pitchFamily="49" charset="0"/>
                        </a:rPr>
                        <a:t>let age = 23;</a:t>
                      </a:r>
                      <a:endParaRPr lang="en-ZA"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425787830"/>
                  </a:ext>
                </a:extLst>
              </a:tr>
              <a:tr h="370840">
                <a:tc>
                  <a:txBody>
                    <a:bodyPr/>
                    <a:lstStyle/>
                    <a:p>
                      <a:r>
                        <a:rPr lang="en-US" sz="1600" i="0" u="none" dirty="0">
                          <a:solidFill>
                            <a:srgbClr val="0070C0"/>
                          </a:solidFill>
                          <a:latin typeface="Cousine" panose="020B0604020202020204" charset="0"/>
                          <a:cs typeface="Cousine" panose="020B0604020202020204" charset="0"/>
                        </a:rPr>
                        <a:t>Boolean</a:t>
                      </a:r>
                      <a:r>
                        <a:rPr lang="en-US" sz="1600" dirty="0">
                          <a:latin typeface="Cousine" panose="020B0604020202020204" charset="0"/>
                          <a:cs typeface="Cousine" panose="020B0604020202020204" charset="0"/>
                        </a:rPr>
                        <a:t> can be either </a:t>
                      </a:r>
                      <a:r>
                        <a:rPr lang="en-US" sz="1600" dirty="0">
                          <a:latin typeface="Courier New" panose="02070309020205020404" pitchFamily="49" charset="0"/>
                          <a:cs typeface="Courier New" panose="02070309020205020404" pitchFamily="49" charset="0"/>
                        </a:rPr>
                        <a:t>true</a:t>
                      </a:r>
                      <a:r>
                        <a:rPr lang="en-US" sz="1600" dirty="0">
                          <a:latin typeface="Cousine" panose="020B0604020202020204" charset="0"/>
                          <a:cs typeface="Cousine" panose="020B0604020202020204" charset="0"/>
                        </a:rPr>
                        <a:t> or </a:t>
                      </a:r>
                      <a:r>
                        <a:rPr lang="en-US" sz="1600" dirty="0">
                          <a:latin typeface="Courier New" panose="02070309020205020404" pitchFamily="49" charset="0"/>
                          <a:cs typeface="Courier New" panose="02070309020205020404" pitchFamily="49" charset="0"/>
                        </a:rPr>
                        <a:t>false</a:t>
                      </a:r>
                      <a:endParaRPr lang="en-ZA" sz="1600" dirty="0">
                        <a:latin typeface="Courier New" panose="02070309020205020404" pitchFamily="49" charset="0"/>
                        <a:cs typeface="Courier New" panose="02070309020205020404" pitchFamily="49" charset="0"/>
                      </a:endParaRPr>
                    </a:p>
                  </a:txBody>
                  <a:tcPr/>
                </a:tc>
                <a:tc>
                  <a:txBody>
                    <a:bodyPr/>
                    <a:lstStyle/>
                    <a:p>
                      <a:r>
                        <a:rPr lang="en-ZA" sz="1600" dirty="0">
                          <a:latin typeface="Courier New" panose="02070309020205020404" pitchFamily="49" charset="0"/>
                          <a:cs typeface="Courier New" panose="02070309020205020404" pitchFamily="49" charset="0"/>
                        </a:rPr>
                        <a:t>let </a:t>
                      </a:r>
                      <a:r>
                        <a:rPr lang="en-ZA" sz="1600" dirty="0" err="1">
                          <a:latin typeface="Courier New" panose="02070309020205020404" pitchFamily="49" charset="0"/>
                          <a:cs typeface="Courier New" panose="02070309020205020404" pitchFamily="49" charset="0"/>
                        </a:rPr>
                        <a:t>isEmployed</a:t>
                      </a:r>
                      <a:r>
                        <a:rPr lang="en-ZA" sz="1600" dirty="0">
                          <a:latin typeface="Courier New" panose="02070309020205020404" pitchFamily="49" charset="0"/>
                          <a:cs typeface="Courier New" panose="02070309020205020404" pitchFamily="49" charset="0"/>
                        </a:rPr>
                        <a:t> = true;</a:t>
                      </a:r>
                    </a:p>
                  </a:txBody>
                  <a:tcPr/>
                </a:tc>
                <a:extLst>
                  <a:ext uri="{0D108BD9-81ED-4DB2-BD59-A6C34878D82A}">
                    <a16:rowId xmlns:a16="http://schemas.microsoft.com/office/drawing/2014/main" val="3222088804"/>
                  </a:ext>
                </a:extLst>
              </a:tr>
              <a:tr h="370840">
                <a:tc>
                  <a:txBody>
                    <a:bodyPr/>
                    <a:lstStyle/>
                    <a:p>
                      <a:r>
                        <a:rPr lang="en-US" sz="1600" dirty="0">
                          <a:latin typeface="Cousine" panose="020B0604020202020204" charset="0"/>
                          <a:cs typeface="Cousine" panose="020B0604020202020204" charset="0"/>
                        </a:rPr>
                        <a:t>When a variable is declared, but not assigned a value it is </a:t>
                      </a:r>
                      <a:r>
                        <a:rPr lang="en-US" sz="1600" dirty="0">
                          <a:solidFill>
                            <a:srgbClr val="0070C0"/>
                          </a:solidFill>
                          <a:latin typeface="Cousine" panose="020B0604020202020204" charset="0"/>
                          <a:cs typeface="Cousine" panose="020B0604020202020204" charset="0"/>
                        </a:rPr>
                        <a:t>Undefined</a:t>
                      </a:r>
                      <a:endParaRPr lang="en-ZA" sz="1600" dirty="0">
                        <a:solidFill>
                          <a:srgbClr val="0070C0"/>
                        </a:solidFill>
                        <a:latin typeface="Cousine" panose="020B0604020202020204" charset="0"/>
                        <a:cs typeface="Cousine" panose="020B0604020202020204" charset="0"/>
                      </a:endParaRPr>
                    </a:p>
                  </a:txBody>
                  <a:tcPr/>
                </a:tc>
                <a:tc>
                  <a:txBody>
                    <a:bodyPr/>
                    <a:lstStyle/>
                    <a:p>
                      <a:r>
                        <a:rPr lang="en-US" sz="1600" dirty="0">
                          <a:latin typeface="Courier New" panose="02070309020205020404" pitchFamily="49" charset="0"/>
                          <a:cs typeface="Courier New" panose="02070309020205020404" pitchFamily="49" charset="0"/>
                        </a:rPr>
                        <a:t>let a;</a:t>
                      </a:r>
                    </a:p>
                    <a:p>
                      <a:r>
                        <a:rPr lang="en-US" sz="1600" dirty="0">
                          <a:latin typeface="Courier New" panose="02070309020205020404" pitchFamily="49" charset="0"/>
                          <a:cs typeface="Courier New" panose="02070309020205020404" pitchFamily="49" charset="0"/>
                        </a:rPr>
                        <a:t>alert(a); // Output: undefined</a:t>
                      </a:r>
                      <a:endParaRPr lang="en-ZA"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726129463"/>
                  </a:ext>
                </a:extLst>
              </a:tr>
            </a:tbl>
          </a:graphicData>
        </a:graphic>
      </p:graphicFrame>
    </p:spTree>
    <p:extLst>
      <p:ext uri="{BB962C8B-B14F-4D97-AF65-F5344CB8AC3E}">
        <p14:creationId xmlns:p14="http://schemas.microsoft.com/office/powerpoint/2010/main" val="3816896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If</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if</a:t>
            </a:r>
            <a:r>
              <a:rPr lang="en-US" sz="1600" dirty="0">
                <a:latin typeface="Cousine" panose="020B0604020202020204" charset="0"/>
                <a:ea typeface="Times New Roman" panose="02020603050405020304" pitchFamily="18" charset="0"/>
                <a:cs typeface="Cousine" panose="020B0604020202020204" charset="0"/>
              </a:rPr>
              <a:t> to specify what block of code (code between curly brackets) must be executed if the condition is </a:t>
            </a:r>
            <a:r>
              <a:rPr lang="en-US" sz="1600" b="1" dirty="0">
                <a:latin typeface="Cousine" panose="020B0604020202020204" charset="0"/>
                <a:ea typeface="Times New Roman" panose="02020603050405020304" pitchFamily="18" charset="0"/>
                <a:cs typeface="Cousine" panose="020B0604020202020204" charset="0"/>
              </a:rPr>
              <a:t>true</a:t>
            </a:r>
            <a:r>
              <a:rPr lang="en-US" sz="1600" dirty="0">
                <a:latin typeface="Cousine" panose="020B0604020202020204" charset="0"/>
                <a:ea typeface="Times New Roman" panose="02020603050405020304" pitchFamily="18" charset="0"/>
                <a:cs typeface="Cousine" panose="020B0604020202020204" charset="0"/>
              </a:rPr>
              <a:t>.</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if(hour &lt; 12)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
        <p:nvSpPr>
          <p:cNvPr id="5" name="Rectangle 4">
            <a:extLst>
              <a:ext uri="{FF2B5EF4-FFF2-40B4-BE49-F238E27FC236}">
                <a16:creationId xmlns:a16="http://schemas.microsoft.com/office/drawing/2014/main" id="{7D180BED-4BDE-48A6-ACCE-B77216863CAA}"/>
              </a:ext>
            </a:extLst>
          </p:cNvPr>
          <p:cNvSpPr/>
          <p:nvPr/>
        </p:nvSpPr>
        <p:spPr>
          <a:xfrm>
            <a:off x="730538" y="2171222"/>
            <a:ext cx="207777"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92A26062-5771-470F-BC51-43C1557559A7}"/>
              </a:ext>
            </a:extLst>
          </p:cNvPr>
          <p:cNvSpPr txBox="1"/>
          <p:nvPr/>
        </p:nvSpPr>
        <p:spPr>
          <a:xfrm>
            <a:off x="509975" y="3355032"/>
            <a:ext cx="6060429"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Parentheses – Opening and closing parentheses MUST be directly after ‘if’</a:t>
            </a:r>
            <a:endParaRPr lang="en-ZA" dirty="0"/>
          </a:p>
        </p:txBody>
      </p:sp>
      <p:sp>
        <p:nvSpPr>
          <p:cNvPr id="7" name="Rectangle 6">
            <a:extLst>
              <a:ext uri="{FF2B5EF4-FFF2-40B4-BE49-F238E27FC236}">
                <a16:creationId xmlns:a16="http://schemas.microsoft.com/office/drawing/2014/main" id="{33DF4075-A2BD-4C95-B5C7-C42616CD0371}"/>
              </a:ext>
            </a:extLst>
          </p:cNvPr>
          <p:cNvSpPr/>
          <p:nvPr/>
        </p:nvSpPr>
        <p:spPr>
          <a:xfrm>
            <a:off x="527686" y="3370057"/>
            <a:ext cx="6042717" cy="307777"/>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4DFD108-2523-4D23-9307-01C986CF11C7}"/>
              </a:ext>
            </a:extLst>
          </p:cNvPr>
          <p:cNvCxnSpPr>
            <a:cxnSpLocks/>
          </p:cNvCxnSpPr>
          <p:nvPr/>
        </p:nvCxnSpPr>
        <p:spPr>
          <a:xfrm>
            <a:off x="818802" y="2411307"/>
            <a:ext cx="1" cy="9587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52432F6-20F5-4E99-BC10-14AF63BB8532}"/>
              </a:ext>
            </a:extLst>
          </p:cNvPr>
          <p:cNvSpPr/>
          <p:nvPr/>
        </p:nvSpPr>
        <p:spPr>
          <a:xfrm>
            <a:off x="1901239" y="2171222"/>
            <a:ext cx="207777"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942500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If</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if</a:t>
            </a:r>
            <a:r>
              <a:rPr lang="en-US" sz="1600" dirty="0">
                <a:latin typeface="Cousine" panose="020B0604020202020204" charset="0"/>
                <a:ea typeface="Times New Roman" panose="02020603050405020304" pitchFamily="18" charset="0"/>
                <a:cs typeface="Cousine" panose="020B0604020202020204" charset="0"/>
              </a:rPr>
              <a:t> to specify what block of code (code between curly brackets) must be executed if the condition is </a:t>
            </a:r>
            <a:r>
              <a:rPr lang="en-US" sz="1600" b="1" dirty="0">
                <a:latin typeface="Cousine" panose="020B0604020202020204" charset="0"/>
                <a:ea typeface="Times New Roman" panose="02020603050405020304" pitchFamily="18" charset="0"/>
                <a:cs typeface="Cousine" panose="020B0604020202020204" charset="0"/>
              </a:rPr>
              <a:t>true</a:t>
            </a:r>
            <a:r>
              <a:rPr lang="en-US" sz="1600" dirty="0">
                <a:latin typeface="Cousine" panose="020B0604020202020204" charset="0"/>
                <a:ea typeface="Times New Roman" panose="02020603050405020304" pitchFamily="18" charset="0"/>
                <a:cs typeface="Cousine" panose="020B0604020202020204" charset="0"/>
              </a:rPr>
              <a:t>.</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if(hour &lt; 12)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5" name="Rectangle 4">
            <a:extLst>
              <a:ext uri="{FF2B5EF4-FFF2-40B4-BE49-F238E27FC236}">
                <a16:creationId xmlns:a16="http://schemas.microsoft.com/office/drawing/2014/main" id="{7D180BED-4BDE-48A6-ACCE-B77216863CAA}"/>
              </a:ext>
            </a:extLst>
          </p:cNvPr>
          <p:cNvSpPr/>
          <p:nvPr/>
        </p:nvSpPr>
        <p:spPr>
          <a:xfrm>
            <a:off x="862780" y="2171222"/>
            <a:ext cx="1120877" cy="254833"/>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92A26062-5771-470F-BC51-43C1557559A7}"/>
              </a:ext>
            </a:extLst>
          </p:cNvPr>
          <p:cNvSpPr txBox="1"/>
          <p:nvPr/>
        </p:nvSpPr>
        <p:spPr>
          <a:xfrm>
            <a:off x="509975" y="3355032"/>
            <a:ext cx="3317231"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Condition for executing the code block</a:t>
            </a:r>
            <a:endParaRPr lang="en-ZA" dirty="0"/>
          </a:p>
        </p:txBody>
      </p:sp>
      <p:sp>
        <p:nvSpPr>
          <p:cNvPr id="7" name="Rectangle 6">
            <a:extLst>
              <a:ext uri="{FF2B5EF4-FFF2-40B4-BE49-F238E27FC236}">
                <a16:creationId xmlns:a16="http://schemas.microsoft.com/office/drawing/2014/main" id="{33DF4075-A2BD-4C95-B5C7-C42616CD0371}"/>
              </a:ext>
            </a:extLst>
          </p:cNvPr>
          <p:cNvSpPr/>
          <p:nvPr/>
        </p:nvSpPr>
        <p:spPr>
          <a:xfrm>
            <a:off x="527686" y="3370057"/>
            <a:ext cx="3317231" cy="307777"/>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4DFD108-2523-4D23-9307-01C986CF11C7}"/>
              </a:ext>
            </a:extLst>
          </p:cNvPr>
          <p:cNvCxnSpPr>
            <a:cxnSpLocks/>
          </p:cNvCxnSpPr>
          <p:nvPr/>
        </p:nvCxnSpPr>
        <p:spPr>
          <a:xfrm>
            <a:off x="1327620" y="2411307"/>
            <a:ext cx="1" cy="9587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8262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If</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if</a:t>
            </a:r>
            <a:r>
              <a:rPr lang="en-US" sz="1600" dirty="0">
                <a:latin typeface="Cousine" panose="020B0604020202020204" charset="0"/>
                <a:ea typeface="Times New Roman" panose="02020603050405020304" pitchFamily="18" charset="0"/>
                <a:cs typeface="Cousine" panose="020B0604020202020204" charset="0"/>
              </a:rPr>
              <a:t> to specify what block of code (code between curly brackets) must be executed if the condition is </a:t>
            </a:r>
            <a:r>
              <a:rPr lang="en-US" sz="1600" b="1" dirty="0">
                <a:latin typeface="Cousine" panose="020B0604020202020204" charset="0"/>
                <a:ea typeface="Times New Roman" panose="02020603050405020304" pitchFamily="18" charset="0"/>
                <a:cs typeface="Cousine" panose="020B0604020202020204" charset="0"/>
              </a:rPr>
              <a:t>true</a:t>
            </a:r>
            <a:r>
              <a:rPr lang="en-US" sz="1600" dirty="0">
                <a:latin typeface="Cousine" panose="020B0604020202020204" charset="0"/>
                <a:ea typeface="Times New Roman" panose="02020603050405020304" pitchFamily="18" charset="0"/>
                <a:cs typeface="Cousine" panose="020B0604020202020204" charset="0"/>
              </a:rPr>
              <a:t>.</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if(hour &lt; 12)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
        <p:nvSpPr>
          <p:cNvPr id="5" name="Rectangle 4">
            <a:extLst>
              <a:ext uri="{FF2B5EF4-FFF2-40B4-BE49-F238E27FC236}">
                <a16:creationId xmlns:a16="http://schemas.microsoft.com/office/drawing/2014/main" id="{7D180BED-4BDE-48A6-ACCE-B77216863CAA}"/>
              </a:ext>
            </a:extLst>
          </p:cNvPr>
          <p:cNvSpPr/>
          <p:nvPr/>
        </p:nvSpPr>
        <p:spPr>
          <a:xfrm>
            <a:off x="1327620" y="2504129"/>
            <a:ext cx="2912540" cy="254833"/>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92A26062-5771-470F-BC51-43C1557559A7}"/>
              </a:ext>
            </a:extLst>
          </p:cNvPr>
          <p:cNvSpPr txBox="1"/>
          <p:nvPr/>
        </p:nvSpPr>
        <p:spPr>
          <a:xfrm>
            <a:off x="1151527" y="3355032"/>
            <a:ext cx="4998548"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Code block that will execute if the condition evaluates to true</a:t>
            </a:r>
            <a:endParaRPr lang="en-ZA" dirty="0"/>
          </a:p>
        </p:txBody>
      </p:sp>
      <p:sp>
        <p:nvSpPr>
          <p:cNvPr id="7" name="Rectangle 6">
            <a:extLst>
              <a:ext uri="{FF2B5EF4-FFF2-40B4-BE49-F238E27FC236}">
                <a16:creationId xmlns:a16="http://schemas.microsoft.com/office/drawing/2014/main" id="{33DF4075-A2BD-4C95-B5C7-C42616CD0371}"/>
              </a:ext>
            </a:extLst>
          </p:cNvPr>
          <p:cNvSpPr/>
          <p:nvPr/>
        </p:nvSpPr>
        <p:spPr>
          <a:xfrm>
            <a:off x="1169238" y="3370057"/>
            <a:ext cx="4998548" cy="307777"/>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4DFD108-2523-4D23-9307-01C986CF11C7}"/>
              </a:ext>
            </a:extLst>
          </p:cNvPr>
          <p:cNvCxnSpPr>
            <a:cxnSpLocks/>
          </p:cNvCxnSpPr>
          <p:nvPr/>
        </p:nvCxnSpPr>
        <p:spPr>
          <a:xfrm>
            <a:off x="2477996" y="2758962"/>
            <a:ext cx="0" cy="61109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268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Else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else</a:t>
            </a:r>
            <a:r>
              <a:rPr lang="en-US" sz="1600" dirty="0">
                <a:latin typeface="Cousine" panose="020B0604020202020204" charset="0"/>
                <a:ea typeface="Times New Roman" panose="02020603050405020304" pitchFamily="18" charset="0"/>
                <a:cs typeface="Cousine" panose="020B0604020202020204" charset="0"/>
              </a:rPr>
              <a:t> to specify what block of code (code between curly brackets) must be executed if the condition is </a:t>
            </a:r>
            <a:r>
              <a:rPr lang="en-US" sz="1600" b="1" dirty="0">
                <a:latin typeface="Cousine" panose="020B0604020202020204" charset="0"/>
                <a:ea typeface="Times New Roman" panose="02020603050405020304" pitchFamily="18" charset="0"/>
                <a:cs typeface="Cousine" panose="020B0604020202020204" charset="0"/>
              </a:rPr>
              <a:t>false</a:t>
            </a:r>
            <a:r>
              <a:rPr lang="en-US" sz="1600" dirty="0">
                <a:latin typeface="Cousine" panose="020B0604020202020204" charset="0"/>
                <a:ea typeface="Times New Roman" panose="02020603050405020304" pitchFamily="18" charset="0"/>
                <a:cs typeface="Cousine" panose="020B0604020202020204" charset="0"/>
              </a:rPr>
              <a:t>.</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if(hour &lt; 12)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else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alert("Hello!");</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
        <p:nvSpPr>
          <p:cNvPr id="5" name="Rectangle 4">
            <a:extLst>
              <a:ext uri="{FF2B5EF4-FFF2-40B4-BE49-F238E27FC236}">
                <a16:creationId xmlns:a16="http://schemas.microsoft.com/office/drawing/2014/main" id="{5FBB08E9-7680-4249-98FC-3459323E4DE7}"/>
              </a:ext>
            </a:extLst>
          </p:cNvPr>
          <p:cNvSpPr/>
          <p:nvPr/>
        </p:nvSpPr>
        <p:spPr>
          <a:xfrm>
            <a:off x="701703" y="2804917"/>
            <a:ext cx="566657"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253AC922-1238-4CBC-9CA1-7AD484D805CF}"/>
              </a:ext>
            </a:extLst>
          </p:cNvPr>
          <p:cNvSpPr txBox="1"/>
          <p:nvPr/>
        </p:nvSpPr>
        <p:spPr>
          <a:xfrm>
            <a:off x="709078" y="4003475"/>
            <a:ext cx="2712544"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 – This MUST be here</a:t>
            </a:r>
            <a:endParaRPr lang="en-ZA" dirty="0"/>
          </a:p>
        </p:txBody>
      </p:sp>
      <p:sp>
        <p:nvSpPr>
          <p:cNvPr id="7" name="Rectangle 6">
            <a:extLst>
              <a:ext uri="{FF2B5EF4-FFF2-40B4-BE49-F238E27FC236}">
                <a16:creationId xmlns:a16="http://schemas.microsoft.com/office/drawing/2014/main" id="{16A37EAC-2A2B-4428-B2A2-D25EFBE33C87}"/>
              </a:ext>
            </a:extLst>
          </p:cNvPr>
          <p:cNvSpPr/>
          <p:nvPr/>
        </p:nvSpPr>
        <p:spPr>
          <a:xfrm>
            <a:off x="726790" y="4018500"/>
            <a:ext cx="2712544" cy="307777"/>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8B7CD368-2CAA-4F27-8BEE-2F56FDB91F94}"/>
              </a:ext>
            </a:extLst>
          </p:cNvPr>
          <p:cNvCxnSpPr>
            <a:cxnSpLocks/>
          </p:cNvCxnSpPr>
          <p:nvPr/>
        </p:nvCxnSpPr>
        <p:spPr>
          <a:xfrm>
            <a:off x="981035" y="3059750"/>
            <a:ext cx="1" cy="9587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1436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Else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else</a:t>
            </a:r>
            <a:r>
              <a:rPr lang="en-US" sz="1600" dirty="0">
                <a:latin typeface="Cousine" panose="020B0604020202020204" charset="0"/>
                <a:ea typeface="Times New Roman" panose="02020603050405020304" pitchFamily="18" charset="0"/>
                <a:cs typeface="Cousine" panose="020B0604020202020204" charset="0"/>
              </a:rPr>
              <a:t> to specify what block of code (code between curly brackets) must be executed if the condition is </a:t>
            </a:r>
            <a:r>
              <a:rPr lang="en-US" sz="1600" b="1" dirty="0">
                <a:latin typeface="Cousine" panose="020B0604020202020204" charset="0"/>
                <a:ea typeface="Times New Roman" panose="02020603050405020304" pitchFamily="18" charset="0"/>
                <a:cs typeface="Cousine" panose="020B0604020202020204" charset="0"/>
              </a:rPr>
              <a:t>false</a:t>
            </a:r>
            <a:r>
              <a:rPr lang="en-US" sz="1600" dirty="0">
                <a:latin typeface="Cousine" panose="020B0604020202020204" charset="0"/>
                <a:ea typeface="Times New Roman" panose="02020603050405020304" pitchFamily="18" charset="0"/>
                <a:cs typeface="Cousine" panose="020B0604020202020204" charset="0"/>
              </a:rPr>
              <a:t>.</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if(hour &lt; 12)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else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alert("Hello!");</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44</a:t>
            </a:fld>
            <a:endParaRPr/>
          </a:p>
        </p:txBody>
      </p:sp>
      <p:sp>
        <p:nvSpPr>
          <p:cNvPr id="5" name="Rectangle 4">
            <a:extLst>
              <a:ext uri="{FF2B5EF4-FFF2-40B4-BE49-F238E27FC236}">
                <a16:creationId xmlns:a16="http://schemas.microsoft.com/office/drawing/2014/main" id="{5FBB08E9-7680-4249-98FC-3459323E4DE7}"/>
              </a:ext>
            </a:extLst>
          </p:cNvPr>
          <p:cNvSpPr/>
          <p:nvPr/>
        </p:nvSpPr>
        <p:spPr>
          <a:xfrm>
            <a:off x="1296038" y="3134615"/>
            <a:ext cx="2125584" cy="254833"/>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253AC922-1238-4CBC-9CA1-7AD484D805CF}"/>
              </a:ext>
            </a:extLst>
          </p:cNvPr>
          <p:cNvSpPr txBox="1"/>
          <p:nvPr/>
        </p:nvSpPr>
        <p:spPr>
          <a:xfrm>
            <a:off x="709077" y="4003475"/>
            <a:ext cx="5116523"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Code block that will execute if the condition evaluates to false</a:t>
            </a:r>
            <a:endParaRPr lang="en-ZA" dirty="0"/>
          </a:p>
        </p:txBody>
      </p:sp>
      <p:sp>
        <p:nvSpPr>
          <p:cNvPr id="7" name="Rectangle 6">
            <a:extLst>
              <a:ext uri="{FF2B5EF4-FFF2-40B4-BE49-F238E27FC236}">
                <a16:creationId xmlns:a16="http://schemas.microsoft.com/office/drawing/2014/main" id="{16A37EAC-2A2B-4428-B2A2-D25EFBE33C87}"/>
              </a:ext>
            </a:extLst>
          </p:cNvPr>
          <p:cNvSpPr/>
          <p:nvPr/>
        </p:nvSpPr>
        <p:spPr>
          <a:xfrm>
            <a:off x="726790" y="4018500"/>
            <a:ext cx="5098810" cy="307777"/>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8B7CD368-2CAA-4F27-8BEE-2F56FDB91F94}"/>
              </a:ext>
            </a:extLst>
          </p:cNvPr>
          <p:cNvCxnSpPr>
            <a:cxnSpLocks/>
          </p:cNvCxnSpPr>
          <p:nvPr/>
        </p:nvCxnSpPr>
        <p:spPr>
          <a:xfrm>
            <a:off x="2057671" y="3389448"/>
            <a:ext cx="0" cy="62905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726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Else If</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else if</a:t>
            </a:r>
            <a:r>
              <a:rPr lang="en-US" sz="1600" dirty="0">
                <a:latin typeface="Cousine" panose="020B0604020202020204" charset="0"/>
                <a:ea typeface="Times New Roman" panose="02020603050405020304" pitchFamily="18" charset="0"/>
                <a:cs typeface="Cousine" panose="020B0604020202020204" charset="0"/>
              </a:rPr>
              <a:t> to specify a new condition if the first condition is </a:t>
            </a:r>
            <a:r>
              <a:rPr lang="en-US" sz="1600" b="1" dirty="0">
                <a:latin typeface="Cousine" panose="020B0604020202020204" charset="0"/>
                <a:ea typeface="Times New Roman" panose="02020603050405020304" pitchFamily="18" charset="0"/>
                <a:cs typeface="Cousine" panose="020B0604020202020204" charset="0"/>
              </a:rPr>
              <a:t>false</a:t>
            </a:r>
            <a:r>
              <a:rPr lang="en-US" sz="1600" dirty="0">
                <a:latin typeface="Cousine" panose="020B0604020202020204" charset="0"/>
                <a:ea typeface="Times New Roman" panose="02020603050405020304" pitchFamily="18" charset="0"/>
                <a:cs typeface="Cousine" panose="020B0604020202020204" charset="0"/>
              </a:rPr>
              <a:t>.</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if(hour &lt; 12)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else if(hour &gt; 12 &amp;&amp; hour &lt; 18)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afternoon!");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else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alert("Hello!");</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45</a:t>
            </a:fld>
            <a:endParaRPr/>
          </a:p>
        </p:txBody>
      </p:sp>
      <p:sp>
        <p:nvSpPr>
          <p:cNvPr id="5" name="Rectangle 4">
            <a:extLst>
              <a:ext uri="{FF2B5EF4-FFF2-40B4-BE49-F238E27FC236}">
                <a16:creationId xmlns:a16="http://schemas.microsoft.com/office/drawing/2014/main" id="{4412CA7F-6316-4163-BAF6-040FBDF15B80}"/>
              </a:ext>
            </a:extLst>
          </p:cNvPr>
          <p:cNvSpPr/>
          <p:nvPr/>
        </p:nvSpPr>
        <p:spPr>
          <a:xfrm>
            <a:off x="701703" y="2804917"/>
            <a:ext cx="920620"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3F6444DE-7856-43D9-B5BD-2F32646889BB}"/>
              </a:ext>
            </a:extLst>
          </p:cNvPr>
          <p:cNvSpPr txBox="1"/>
          <p:nvPr/>
        </p:nvSpPr>
        <p:spPr>
          <a:xfrm>
            <a:off x="404330" y="4441198"/>
            <a:ext cx="2670704"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 – This MUST be here</a:t>
            </a:r>
            <a:endParaRPr lang="en-ZA" dirty="0"/>
          </a:p>
        </p:txBody>
      </p:sp>
      <p:sp>
        <p:nvSpPr>
          <p:cNvPr id="7" name="Rectangle 6">
            <a:extLst>
              <a:ext uri="{FF2B5EF4-FFF2-40B4-BE49-F238E27FC236}">
                <a16:creationId xmlns:a16="http://schemas.microsoft.com/office/drawing/2014/main" id="{43D8C183-366E-4A43-984E-538B3B78400D}"/>
              </a:ext>
            </a:extLst>
          </p:cNvPr>
          <p:cNvSpPr/>
          <p:nvPr/>
        </p:nvSpPr>
        <p:spPr>
          <a:xfrm>
            <a:off x="422042" y="4456223"/>
            <a:ext cx="2670700" cy="307777"/>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A963542C-B1B7-4A4D-B97C-798A00705ADD}"/>
              </a:ext>
            </a:extLst>
          </p:cNvPr>
          <p:cNvCxnSpPr>
            <a:cxnSpLocks/>
          </p:cNvCxnSpPr>
          <p:nvPr/>
        </p:nvCxnSpPr>
        <p:spPr>
          <a:xfrm>
            <a:off x="1121145" y="3059750"/>
            <a:ext cx="0" cy="13814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0769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Else If</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else if</a:t>
            </a:r>
            <a:r>
              <a:rPr lang="en-US" sz="1600" dirty="0">
                <a:latin typeface="Cousine" panose="020B0604020202020204" charset="0"/>
                <a:ea typeface="Times New Roman" panose="02020603050405020304" pitchFamily="18" charset="0"/>
                <a:cs typeface="Cousine" panose="020B0604020202020204" charset="0"/>
              </a:rPr>
              <a:t> to specify a new condition if the first condition is </a:t>
            </a:r>
            <a:r>
              <a:rPr lang="en-US" sz="1600" b="1" dirty="0">
                <a:latin typeface="Cousine" panose="020B0604020202020204" charset="0"/>
                <a:ea typeface="Times New Roman" panose="02020603050405020304" pitchFamily="18" charset="0"/>
                <a:cs typeface="Cousine" panose="020B0604020202020204" charset="0"/>
              </a:rPr>
              <a:t>false</a:t>
            </a:r>
            <a:r>
              <a:rPr lang="en-US" sz="1600" dirty="0">
                <a:latin typeface="Cousine" panose="020B0604020202020204" charset="0"/>
                <a:ea typeface="Times New Roman" panose="02020603050405020304" pitchFamily="18" charset="0"/>
                <a:cs typeface="Cousine" panose="020B0604020202020204" charset="0"/>
              </a:rPr>
              <a:t>.</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if(hour &lt; 12)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else if(hour &gt; 12 &amp;&amp; hour &lt; 18)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afternoon!");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else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alert("Hello!");</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46</a:t>
            </a:fld>
            <a:endParaRPr/>
          </a:p>
        </p:txBody>
      </p:sp>
      <p:sp>
        <p:nvSpPr>
          <p:cNvPr id="5" name="Rectangle 4">
            <a:extLst>
              <a:ext uri="{FF2B5EF4-FFF2-40B4-BE49-F238E27FC236}">
                <a16:creationId xmlns:a16="http://schemas.microsoft.com/office/drawing/2014/main" id="{4412CA7F-6316-4163-BAF6-040FBDF15B80}"/>
              </a:ext>
            </a:extLst>
          </p:cNvPr>
          <p:cNvSpPr/>
          <p:nvPr/>
        </p:nvSpPr>
        <p:spPr>
          <a:xfrm>
            <a:off x="1739063" y="2804917"/>
            <a:ext cx="2670704" cy="254833"/>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3F6444DE-7856-43D9-B5BD-2F32646889BB}"/>
              </a:ext>
            </a:extLst>
          </p:cNvPr>
          <p:cNvSpPr txBox="1"/>
          <p:nvPr/>
        </p:nvSpPr>
        <p:spPr>
          <a:xfrm>
            <a:off x="404329" y="4441198"/>
            <a:ext cx="4676481"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Alternate condition if the first condition evaluated to false</a:t>
            </a:r>
            <a:endParaRPr lang="en-ZA" dirty="0"/>
          </a:p>
        </p:txBody>
      </p:sp>
      <p:sp>
        <p:nvSpPr>
          <p:cNvPr id="7" name="Rectangle 6">
            <a:extLst>
              <a:ext uri="{FF2B5EF4-FFF2-40B4-BE49-F238E27FC236}">
                <a16:creationId xmlns:a16="http://schemas.microsoft.com/office/drawing/2014/main" id="{43D8C183-366E-4A43-984E-538B3B78400D}"/>
              </a:ext>
            </a:extLst>
          </p:cNvPr>
          <p:cNvSpPr/>
          <p:nvPr/>
        </p:nvSpPr>
        <p:spPr>
          <a:xfrm>
            <a:off x="422042" y="4456223"/>
            <a:ext cx="4658768" cy="307777"/>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A963542C-B1B7-4A4D-B97C-798A00705ADD}"/>
              </a:ext>
            </a:extLst>
          </p:cNvPr>
          <p:cNvCxnSpPr>
            <a:cxnSpLocks/>
          </p:cNvCxnSpPr>
          <p:nvPr/>
        </p:nvCxnSpPr>
        <p:spPr>
          <a:xfrm>
            <a:off x="2802461" y="3074775"/>
            <a:ext cx="0" cy="13814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4880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Else If</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else if</a:t>
            </a:r>
            <a:r>
              <a:rPr lang="en-US" sz="1600" dirty="0">
                <a:latin typeface="Cousine" panose="020B0604020202020204" charset="0"/>
                <a:ea typeface="Times New Roman" panose="02020603050405020304" pitchFamily="18" charset="0"/>
                <a:cs typeface="Cousine" panose="020B0604020202020204" charset="0"/>
              </a:rPr>
              <a:t> to specify a new condition if the first condition is </a:t>
            </a:r>
            <a:r>
              <a:rPr lang="en-US" sz="1600" b="1" dirty="0">
                <a:latin typeface="Cousine" panose="020B0604020202020204" charset="0"/>
                <a:ea typeface="Times New Roman" panose="02020603050405020304" pitchFamily="18" charset="0"/>
                <a:cs typeface="Cousine" panose="020B0604020202020204" charset="0"/>
              </a:rPr>
              <a:t>false</a:t>
            </a:r>
            <a:r>
              <a:rPr lang="en-US" sz="1600" dirty="0">
                <a:latin typeface="Cousine" panose="020B0604020202020204" charset="0"/>
                <a:ea typeface="Times New Roman" panose="02020603050405020304" pitchFamily="18" charset="0"/>
                <a:cs typeface="Cousine" panose="020B0604020202020204" charset="0"/>
              </a:rPr>
              <a:t>.</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if(hour &lt; 12)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else if(hour &gt; 12 &amp;&amp; hour &lt; 18)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alert("Good afternoon!");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else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alert("Hello!");</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47</a:t>
            </a:fld>
            <a:endParaRPr/>
          </a:p>
        </p:txBody>
      </p:sp>
      <p:sp>
        <p:nvSpPr>
          <p:cNvPr id="5" name="Rectangle 4">
            <a:extLst>
              <a:ext uri="{FF2B5EF4-FFF2-40B4-BE49-F238E27FC236}">
                <a16:creationId xmlns:a16="http://schemas.microsoft.com/office/drawing/2014/main" id="{4412CA7F-6316-4163-BAF6-040FBDF15B80}"/>
              </a:ext>
            </a:extLst>
          </p:cNvPr>
          <p:cNvSpPr/>
          <p:nvPr/>
        </p:nvSpPr>
        <p:spPr>
          <a:xfrm>
            <a:off x="1318733" y="3136757"/>
            <a:ext cx="3164775" cy="254833"/>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3F6444DE-7856-43D9-B5BD-2F32646889BB}"/>
              </a:ext>
            </a:extLst>
          </p:cNvPr>
          <p:cNvSpPr txBox="1"/>
          <p:nvPr/>
        </p:nvSpPr>
        <p:spPr>
          <a:xfrm>
            <a:off x="404329" y="4441198"/>
            <a:ext cx="5561394"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Code block that will execute if the ‘else if’ condition evaluates to true</a:t>
            </a:r>
            <a:endParaRPr lang="en-ZA" dirty="0"/>
          </a:p>
        </p:txBody>
      </p:sp>
      <p:sp>
        <p:nvSpPr>
          <p:cNvPr id="7" name="Rectangle 6">
            <a:extLst>
              <a:ext uri="{FF2B5EF4-FFF2-40B4-BE49-F238E27FC236}">
                <a16:creationId xmlns:a16="http://schemas.microsoft.com/office/drawing/2014/main" id="{43D8C183-366E-4A43-984E-538B3B78400D}"/>
              </a:ext>
            </a:extLst>
          </p:cNvPr>
          <p:cNvSpPr/>
          <p:nvPr/>
        </p:nvSpPr>
        <p:spPr>
          <a:xfrm>
            <a:off x="422041" y="4456223"/>
            <a:ext cx="5543681" cy="307777"/>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A963542C-B1B7-4A4D-B97C-798A00705ADD}"/>
              </a:ext>
            </a:extLst>
          </p:cNvPr>
          <p:cNvCxnSpPr>
            <a:cxnSpLocks/>
          </p:cNvCxnSpPr>
          <p:nvPr/>
        </p:nvCxnSpPr>
        <p:spPr>
          <a:xfrm>
            <a:off x="2802461" y="3391590"/>
            <a:ext cx="0" cy="106463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49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Switch</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switch </a:t>
            </a:r>
            <a:r>
              <a:rPr lang="en-US" sz="1600" dirty="0">
                <a:latin typeface="Cousine" panose="020B0604020202020204" charset="0"/>
                <a:ea typeface="Times New Roman" panose="02020603050405020304" pitchFamily="18" charset="0"/>
                <a:cs typeface="Cousine" panose="020B0604020202020204" charset="0"/>
              </a:rPr>
              <a:t>to select one of many code blocks to be executed.</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switch(hour) {</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case 11:</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break;</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case 12:</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case 13:</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case 14:</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case 15:</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alert("Good afternoon!");</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break;</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default:</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alert("Hello!");</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48</a:t>
            </a:fld>
            <a:endParaRPr/>
          </a:p>
        </p:txBody>
      </p:sp>
      <p:sp>
        <p:nvSpPr>
          <p:cNvPr id="5" name="Rectangle 4">
            <a:extLst>
              <a:ext uri="{FF2B5EF4-FFF2-40B4-BE49-F238E27FC236}">
                <a16:creationId xmlns:a16="http://schemas.microsoft.com/office/drawing/2014/main" id="{46B0F3AB-FBE4-4E5D-8043-C0259672AF58}"/>
              </a:ext>
            </a:extLst>
          </p:cNvPr>
          <p:cNvSpPr/>
          <p:nvPr/>
        </p:nvSpPr>
        <p:spPr>
          <a:xfrm>
            <a:off x="455948" y="1816775"/>
            <a:ext cx="546941" cy="254833"/>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BF6CFF5-3311-46F0-8DAB-47D7E6638326}"/>
              </a:ext>
            </a:extLst>
          </p:cNvPr>
          <p:cNvSpPr txBox="1"/>
          <p:nvPr/>
        </p:nvSpPr>
        <p:spPr>
          <a:xfrm>
            <a:off x="5184275" y="2944500"/>
            <a:ext cx="2964209"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Keywords – These MUST be here</a:t>
            </a:r>
            <a:endParaRPr lang="en-ZA" dirty="0"/>
          </a:p>
        </p:txBody>
      </p:sp>
      <p:sp>
        <p:nvSpPr>
          <p:cNvPr id="7" name="Rectangle 6">
            <a:extLst>
              <a:ext uri="{FF2B5EF4-FFF2-40B4-BE49-F238E27FC236}">
                <a16:creationId xmlns:a16="http://schemas.microsoft.com/office/drawing/2014/main" id="{E5A3E202-477F-41FF-9775-76D6BD212E73}"/>
              </a:ext>
            </a:extLst>
          </p:cNvPr>
          <p:cNvSpPr/>
          <p:nvPr/>
        </p:nvSpPr>
        <p:spPr>
          <a:xfrm>
            <a:off x="5184278" y="2937026"/>
            <a:ext cx="2964206" cy="307777"/>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3" name="Rectangle 12">
            <a:extLst>
              <a:ext uri="{FF2B5EF4-FFF2-40B4-BE49-F238E27FC236}">
                <a16:creationId xmlns:a16="http://schemas.microsoft.com/office/drawing/2014/main" id="{3930CF31-D256-4714-BAAB-94ACC2F83DB2}"/>
              </a:ext>
            </a:extLst>
          </p:cNvPr>
          <p:cNvSpPr/>
          <p:nvPr/>
        </p:nvSpPr>
        <p:spPr>
          <a:xfrm>
            <a:off x="1364226" y="2086357"/>
            <a:ext cx="425244" cy="199644"/>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6" name="Rectangle 15">
            <a:extLst>
              <a:ext uri="{FF2B5EF4-FFF2-40B4-BE49-F238E27FC236}">
                <a16:creationId xmlns:a16="http://schemas.microsoft.com/office/drawing/2014/main" id="{5F53B8A5-04FC-4F83-AB02-056B5CA44142}"/>
              </a:ext>
            </a:extLst>
          </p:cNvPr>
          <p:cNvSpPr/>
          <p:nvPr/>
        </p:nvSpPr>
        <p:spPr>
          <a:xfrm>
            <a:off x="1364226" y="2818732"/>
            <a:ext cx="425244" cy="199644"/>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7" name="Rectangle 16">
            <a:extLst>
              <a:ext uri="{FF2B5EF4-FFF2-40B4-BE49-F238E27FC236}">
                <a16:creationId xmlns:a16="http://schemas.microsoft.com/office/drawing/2014/main" id="{F6E58BF9-1C3C-49C7-8D77-CDCDE0BA4468}"/>
              </a:ext>
            </a:extLst>
          </p:cNvPr>
          <p:cNvSpPr/>
          <p:nvPr/>
        </p:nvSpPr>
        <p:spPr>
          <a:xfrm>
            <a:off x="1364226" y="3058622"/>
            <a:ext cx="425244" cy="199644"/>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8" name="Rectangle 17">
            <a:extLst>
              <a:ext uri="{FF2B5EF4-FFF2-40B4-BE49-F238E27FC236}">
                <a16:creationId xmlns:a16="http://schemas.microsoft.com/office/drawing/2014/main" id="{26757AB0-3222-4691-A1AC-B2FDB65A427F}"/>
              </a:ext>
            </a:extLst>
          </p:cNvPr>
          <p:cNvSpPr/>
          <p:nvPr/>
        </p:nvSpPr>
        <p:spPr>
          <a:xfrm>
            <a:off x="1364226" y="3305548"/>
            <a:ext cx="425244" cy="199644"/>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9" name="Rectangle 18">
            <a:extLst>
              <a:ext uri="{FF2B5EF4-FFF2-40B4-BE49-F238E27FC236}">
                <a16:creationId xmlns:a16="http://schemas.microsoft.com/office/drawing/2014/main" id="{E813A4A5-D263-41DD-9329-2D7AF78649D7}"/>
              </a:ext>
            </a:extLst>
          </p:cNvPr>
          <p:cNvSpPr/>
          <p:nvPr/>
        </p:nvSpPr>
        <p:spPr>
          <a:xfrm>
            <a:off x="1364226" y="3547958"/>
            <a:ext cx="425244" cy="199644"/>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20" name="Rectangle 19">
            <a:extLst>
              <a:ext uri="{FF2B5EF4-FFF2-40B4-BE49-F238E27FC236}">
                <a16:creationId xmlns:a16="http://schemas.microsoft.com/office/drawing/2014/main" id="{43C31835-7429-4207-B29A-6D56F536A656}"/>
              </a:ext>
            </a:extLst>
          </p:cNvPr>
          <p:cNvSpPr/>
          <p:nvPr/>
        </p:nvSpPr>
        <p:spPr>
          <a:xfrm>
            <a:off x="1364226" y="4266660"/>
            <a:ext cx="742704" cy="199644"/>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53620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Conditional statement – Switch</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use </a:t>
            </a:r>
            <a:r>
              <a:rPr lang="en-US" sz="1600" dirty="0">
                <a:latin typeface="Courier New" panose="02070309020205020404" pitchFamily="49" charset="0"/>
                <a:ea typeface="Times New Roman" panose="02020603050405020304" pitchFamily="18" charset="0"/>
                <a:cs typeface="Courier New" panose="02070309020205020404" pitchFamily="49" charset="0"/>
              </a:rPr>
              <a:t>switch </a:t>
            </a:r>
            <a:r>
              <a:rPr lang="en-US" sz="1600" dirty="0">
                <a:latin typeface="Cousine" panose="020B0604020202020204" charset="0"/>
                <a:ea typeface="Times New Roman" panose="02020603050405020304" pitchFamily="18" charset="0"/>
                <a:cs typeface="Cousine" panose="020B0604020202020204" charset="0"/>
              </a:rPr>
              <a:t>to select one of many code blocks to be executed.</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switch(hour) {</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case 11:</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alert("Good morning!");</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break;</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case 12:</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case 13:</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case 14:</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case 15:</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alert("Good afternoon!");</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break;</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default:</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		alert("Hello!");</a:t>
            </a:r>
          </a:p>
          <a:p>
            <a:pPr marL="0" indent="0">
              <a:buClr>
                <a:schemeClr val="tx1"/>
              </a:buClr>
              <a:buNone/>
            </a:pPr>
            <a:r>
              <a:rPr lang="en-US" sz="11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49</a:t>
            </a:fld>
            <a:endParaRPr/>
          </a:p>
        </p:txBody>
      </p:sp>
      <p:sp>
        <p:nvSpPr>
          <p:cNvPr id="5" name="Rectangle 4">
            <a:extLst>
              <a:ext uri="{FF2B5EF4-FFF2-40B4-BE49-F238E27FC236}">
                <a16:creationId xmlns:a16="http://schemas.microsoft.com/office/drawing/2014/main" id="{46B0F3AB-FBE4-4E5D-8043-C0259672AF58}"/>
              </a:ext>
            </a:extLst>
          </p:cNvPr>
          <p:cNvSpPr/>
          <p:nvPr/>
        </p:nvSpPr>
        <p:spPr>
          <a:xfrm>
            <a:off x="1042221" y="1839093"/>
            <a:ext cx="425244" cy="203019"/>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BF6CFF5-3311-46F0-8DAB-47D7E6638326}"/>
              </a:ext>
            </a:extLst>
          </p:cNvPr>
          <p:cNvSpPr txBox="1"/>
          <p:nvPr/>
        </p:nvSpPr>
        <p:spPr>
          <a:xfrm>
            <a:off x="5184275" y="2944500"/>
            <a:ext cx="2964209" cy="738664"/>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If the condition matches any of these case values, the code block defined for that case will execute</a:t>
            </a:r>
            <a:endParaRPr lang="en-ZA" dirty="0"/>
          </a:p>
        </p:txBody>
      </p:sp>
      <p:sp>
        <p:nvSpPr>
          <p:cNvPr id="7" name="Rectangle 6">
            <a:extLst>
              <a:ext uri="{FF2B5EF4-FFF2-40B4-BE49-F238E27FC236}">
                <a16:creationId xmlns:a16="http://schemas.microsoft.com/office/drawing/2014/main" id="{E5A3E202-477F-41FF-9775-76D6BD212E73}"/>
              </a:ext>
            </a:extLst>
          </p:cNvPr>
          <p:cNvSpPr/>
          <p:nvPr/>
        </p:nvSpPr>
        <p:spPr>
          <a:xfrm>
            <a:off x="5184278" y="2937026"/>
            <a:ext cx="2964206" cy="764610"/>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3" name="Rectangle 12">
            <a:extLst>
              <a:ext uri="{FF2B5EF4-FFF2-40B4-BE49-F238E27FC236}">
                <a16:creationId xmlns:a16="http://schemas.microsoft.com/office/drawing/2014/main" id="{3930CF31-D256-4714-BAAB-94ACC2F83DB2}"/>
              </a:ext>
            </a:extLst>
          </p:cNvPr>
          <p:cNvSpPr/>
          <p:nvPr/>
        </p:nvSpPr>
        <p:spPr>
          <a:xfrm>
            <a:off x="1823719" y="2086357"/>
            <a:ext cx="164849" cy="199644"/>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6" name="Rectangle 15">
            <a:extLst>
              <a:ext uri="{FF2B5EF4-FFF2-40B4-BE49-F238E27FC236}">
                <a16:creationId xmlns:a16="http://schemas.microsoft.com/office/drawing/2014/main" id="{5F53B8A5-04FC-4F83-AB02-056B5CA44142}"/>
              </a:ext>
            </a:extLst>
          </p:cNvPr>
          <p:cNvSpPr/>
          <p:nvPr/>
        </p:nvSpPr>
        <p:spPr>
          <a:xfrm>
            <a:off x="1823718" y="2818732"/>
            <a:ext cx="186731" cy="199644"/>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7" name="Rectangle 16">
            <a:extLst>
              <a:ext uri="{FF2B5EF4-FFF2-40B4-BE49-F238E27FC236}">
                <a16:creationId xmlns:a16="http://schemas.microsoft.com/office/drawing/2014/main" id="{F6E58BF9-1C3C-49C7-8D77-CDCDE0BA4468}"/>
              </a:ext>
            </a:extLst>
          </p:cNvPr>
          <p:cNvSpPr/>
          <p:nvPr/>
        </p:nvSpPr>
        <p:spPr>
          <a:xfrm>
            <a:off x="1823718" y="3058622"/>
            <a:ext cx="186732" cy="199644"/>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4" name="Rectangle 13">
            <a:extLst>
              <a:ext uri="{FF2B5EF4-FFF2-40B4-BE49-F238E27FC236}">
                <a16:creationId xmlns:a16="http://schemas.microsoft.com/office/drawing/2014/main" id="{022E4590-E478-4FA2-8273-14A11BBED929}"/>
              </a:ext>
            </a:extLst>
          </p:cNvPr>
          <p:cNvSpPr/>
          <p:nvPr/>
        </p:nvSpPr>
        <p:spPr>
          <a:xfrm>
            <a:off x="1823717" y="3303861"/>
            <a:ext cx="186732" cy="199644"/>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5" name="Rectangle 14">
            <a:extLst>
              <a:ext uri="{FF2B5EF4-FFF2-40B4-BE49-F238E27FC236}">
                <a16:creationId xmlns:a16="http://schemas.microsoft.com/office/drawing/2014/main" id="{25202B74-9614-4D5D-ACB2-CAB7F076E357}"/>
              </a:ext>
            </a:extLst>
          </p:cNvPr>
          <p:cNvSpPr/>
          <p:nvPr/>
        </p:nvSpPr>
        <p:spPr>
          <a:xfrm>
            <a:off x="1823717" y="3549100"/>
            <a:ext cx="186732" cy="199644"/>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22874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1" y="36755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 Data Types Continued</a:t>
            </a:r>
            <a:endParaRPr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aphicFrame>
        <p:nvGraphicFramePr>
          <p:cNvPr id="2" name="Table 2">
            <a:extLst>
              <a:ext uri="{FF2B5EF4-FFF2-40B4-BE49-F238E27FC236}">
                <a16:creationId xmlns:a16="http://schemas.microsoft.com/office/drawing/2014/main" id="{DA9B524F-AEDB-436A-BEF9-29608A1BB869}"/>
              </a:ext>
            </a:extLst>
          </p:cNvPr>
          <p:cNvGraphicFramePr>
            <a:graphicFrameLocks noGrp="1"/>
          </p:cNvGraphicFramePr>
          <p:nvPr>
            <p:extLst>
              <p:ext uri="{D42A27DB-BD31-4B8C-83A1-F6EECF244321}">
                <p14:modId xmlns:p14="http://schemas.microsoft.com/office/powerpoint/2010/main" val="3112553881"/>
              </p:ext>
            </p:extLst>
          </p:nvPr>
        </p:nvGraphicFramePr>
        <p:xfrm>
          <a:off x="343224" y="1043755"/>
          <a:ext cx="8290707" cy="2748280"/>
        </p:xfrm>
        <a:graphic>
          <a:graphicData uri="http://schemas.openxmlformats.org/drawingml/2006/table">
            <a:tbl>
              <a:tblPr firstRow="1" bandRow="1">
                <a:tableStyleId>{B39DCEDC-5494-4050-814A-489F0E36CC6C}</a:tableStyleId>
              </a:tblPr>
              <a:tblGrid>
                <a:gridCol w="3411912">
                  <a:extLst>
                    <a:ext uri="{9D8B030D-6E8A-4147-A177-3AD203B41FA5}">
                      <a16:colId xmlns:a16="http://schemas.microsoft.com/office/drawing/2014/main" val="3445621828"/>
                    </a:ext>
                  </a:extLst>
                </a:gridCol>
                <a:gridCol w="4878795">
                  <a:extLst>
                    <a:ext uri="{9D8B030D-6E8A-4147-A177-3AD203B41FA5}">
                      <a16:colId xmlns:a16="http://schemas.microsoft.com/office/drawing/2014/main" val="4021829213"/>
                    </a:ext>
                  </a:extLst>
                </a:gridCol>
              </a:tblGrid>
              <a:tr h="370840">
                <a:tc>
                  <a:txBody>
                    <a:bodyPr/>
                    <a:lstStyle/>
                    <a:p>
                      <a:r>
                        <a:rPr lang="en" sz="1600" b="1" dirty="0">
                          <a:latin typeface="Cousine" panose="020B0604020202020204" charset="0"/>
                          <a:cs typeface="Cousine" panose="020B0604020202020204" charset="0"/>
                        </a:rPr>
                        <a:t>Data Type</a:t>
                      </a:r>
                      <a:endParaRPr lang="en-ZA" sz="1600" b="1" dirty="0">
                        <a:latin typeface="Cousine" panose="020B0604020202020204" charset="0"/>
                        <a:cs typeface="Cousine" panose="020B0604020202020204" charset="0"/>
                      </a:endParaRPr>
                    </a:p>
                  </a:txBody>
                  <a:tcPr>
                    <a:solidFill>
                      <a:schemeClr val="accent4">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600" b="1" dirty="0">
                          <a:latin typeface="Cousine" panose="020B0604020202020204" charset="0"/>
                          <a:cs typeface="Cousine" panose="020B0604020202020204" charset="0"/>
                        </a:rPr>
                        <a:t>Example</a:t>
                      </a:r>
                      <a:endParaRPr lang="en-ZA" sz="1600" b="1" dirty="0">
                        <a:latin typeface="Cousine" panose="020B0604020202020204" charset="0"/>
                        <a:cs typeface="Cousine" panose="020B0604020202020204" charset="0"/>
                      </a:endParaRPr>
                    </a:p>
                  </a:txBody>
                  <a:tcPr>
                    <a:solidFill>
                      <a:schemeClr val="accent4">
                        <a:lumMod val="90000"/>
                      </a:schemeClr>
                    </a:solidFill>
                  </a:tcPr>
                </a:tc>
                <a:extLst>
                  <a:ext uri="{0D108BD9-81ED-4DB2-BD59-A6C34878D82A}">
                    <a16:rowId xmlns:a16="http://schemas.microsoft.com/office/drawing/2014/main" val="22421730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An </a:t>
                      </a:r>
                      <a:r>
                        <a:rPr lang="en-US" sz="1600" i="0" u="none" dirty="0">
                          <a:solidFill>
                            <a:srgbClr val="0070C0"/>
                          </a:solidFill>
                          <a:latin typeface="Cousine" panose="020B0604020202020204" charset="0"/>
                          <a:cs typeface="Cousine" panose="020B0604020202020204" charset="0"/>
                        </a:rPr>
                        <a:t>Array</a:t>
                      </a:r>
                      <a:r>
                        <a:rPr lang="en-US" sz="1600" dirty="0">
                          <a:latin typeface="Cousine" panose="020B0604020202020204" charset="0"/>
                          <a:cs typeface="Cousine" panose="020B0604020202020204" charset="0"/>
                        </a:rPr>
                        <a:t> can hold multiple values in a single variable</a:t>
                      </a:r>
                      <a:endParaRPr lang="en-ZA" sz="1600" dirty="0">
                        <a:latin typeface="Cousine" panose="020B0604020202020204" charset="0"/>
                        <a:cs typeface="Cousine" panose="020B0604020202020204" charset="0"/>
                      </a:endParaRPr>
                    </a:p>
                  </a:txBody>
                  <a:tcPr/>
                </a:tc>
                <a:tc>
                  <a:txBody>
                    <a:bodyPr/>
                    <a:lstStyle/>
                    <a:p>
                      <a:r>
                        <a:rPr lang="en-US" sz="1600" dirty="0">
                          <a:latin typeface="Courier New" panose="02070309020205020404" pitchFamily="49" charset="0"/>
                          <a:cs typeface="Courier New" panose="02070309020205020404" pitchFamily="49" charset="0"/>
                        </a:rPr>
                        <a:t>let cities = ["Johannesburg", Pretoria", "Cape Town"];</a:t>
                      </a:r>
                      <a:endParaRPr lang="en-ZA"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0519220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An </a:t>
                      </a:r>
                      <a:r>
                        <a:rPr lang="en-US" sz="1600" dirty="0">
                          <a:solidFill>
                            <a:srgbClr val="0070C0"/>
                          </a:solidFill>
                          <a:latin typeface="Cousine" panose="020B0604020202020204" charset="0"/>
                          <a:cs typeface="Cousine" panose="020B0604020202020204" charset="0"/>
                        </a:rPr>
                        <a:t>Object</a:t>
                      </a:r>
                      <a:r>
                        <a:rPr lang="en-US" sz="1600" dirty="0">
                          <a:latin typeface="Cousine" panose="020B0604020202020204" charset="0"/>
                          <a:cs typeface="Cousine" panose="020B0604020202020204" charset="0"/>
                        </a:rPr>
                        <a:t> is a collection of data, usually defined as key-value pairs</a:t>
                      </a:r>
                      <a:endParaRPr lang="en-ZA" sz="1600" dirty="0">
                        <a:latin typeface="Cousine" panose="020B0604020202020204" charset="0"/>
                        <a:cs typeface="Cousine" panose="020B0604020202020204" charset="0"/>
                      </a:endParaRPr>
                    </a:p>
                  </a:txBody>
                  <a:tcPr/>
                </a:tc>
                <a:tc>
                  <a:txBody>
                    <a:bodyPr/>
                    <a:lstStyle/>
                    <a:p>
                      <a:r>
                        <a:rPr lang="en-US" sz="1600" dirty="0">
                          <a:latin typeface="Courier New" panose="02070309020205020404" pitchFamily="49" charset="0"/>
                          <a:cs typeface="Courier New" panose="02070309020205020404" pitchFamily="49" charset="0"/>
                        </a:rPr>
                        <a:t>let person = { </a:t>
                      </a:r>
                    </a:p>
                    <a:p>
                      <a:r>
                        <a:rPr lang="en-US" sz="1600" dirty="0">
                          <a:latin typeface="Courier New" panose="02070309020205020404" pitchFamily="49" charset="0"/>
                          <a:cs typeface="Courier New" panose="02070309020205020404" pitchFamily="49" charset="0"/>
                        </a:rPr>
                        <a:t>	name : "Jane", </a:t>
                      </a:r>
                    </a:p>
                    <a:p>
                      <a:r>
                        <a:rPr lang="en-US" sz="1600" dirty="0">
                          <a:latin typeface="Courier New" panose="02070309020205020404" pitchFamily="49" charset="0"/>
                          <a:cs typeface="Courier New" panose="02070309020205020404" pitchFamily="49" charset="0"/>
                        </a:rPr>
                        <a:t>	surname: "Doe"</a:t>
                      </a:r>
                    </a:p>
                    <a:p>
                      <a:r>
                        <a:rPr lang="en-US" sz="1600" dirty="0">
                          <a:latin typeface="Courier New" panose="02070309020205020404" pitchFamily="49" charset="0"/>
                          <a:cs typeface="Courier New" panose="02070309020205020404" pitchFamily="49" charset="0"/>
                        </a:rPr>
                        <a:t>	age : 23,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isEmployed</a:t>
                      </a:r>
                      <a:r>
                        <a:rPr lang="en-US" sz="1600" dirty="0">
                          <a:latin typeface="Courier New" panose="02070309020205020404" pitchFamily="49" charset="0"/>
                          <a:cs typeface="Courier New" panose="02070309020205020404" pitchFamily="49" charset="0"/>
                        </a:rPr>
                        <a:t> : true </a:t>
                      </a:r>
                    </a:p>
                    <a:p>
                      <a:r>
                        <a:rPr lang="en-US" sz="1600" dirty="0">
                          <a:latin typeface="Courier New" panose="02070309020205020404" pitchFamily="49" charset="0"/>
                          <a:cs typeface="Courier New" panose="02070309020205020404" pitchFamily="49" charset="0"/>
                        </a:rPr>
                        <a:t>};</a:t>
                      </a:r>
                      <a:endParaRPr lang="en-ZA"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425787830"/>
                  </a:ext>
                </a:extLst>
              </a:tr>
            </a:tbl>
          </a:graphicData>
        </a:graphic>
      </p:graphicFrame>
    </p:spTree>
    <p:extLst>
      <p:ext uri="{BB962C8B-B14F-4D97-AF65-F5344CB8AC3E}">
        <p14:creationId xmlns:p14="http://schemas.microsoft.com/office/powerpoint/2010/main" val="4263881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Conditional Statements Demo</a:t>
            </a:r>
            <a:endParaRPr dirty="0"/>
          </a:p>
        </p:txBody>
      </p:sp>
      <p:sp>
        <p:nvSpPr>
          <p:cNvPr id="104" name="Google Shape;104;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50</a:t>
            </a:fld>
            <a:endParaRPr/>
          </a:p>
        </p:txBody>
      </p:sp>
      <p:grpSp>
        <p:nvGrpSpPr>
          <p:cNvPr id="3" name="Group 2">
            <a:extLst>
              <a:ext uri="{FF2B5EF4-FFF2-40B4-BE49-F238E27FC236}">
                <a16:creationId xmlns:a16="http://schemas.microsoft.com/office/drawing/2014/main" id="{055F37A2-1CE1-439B-9789-A653A7F90438}"/>
              </a:ext>
            </a:extLst>
          </p:cNvPr>
          <p:cNvGrpSpPr/>
          <p:nvPr/>
        </p:nvGrpSpPr>
        <p:grpSpPr>
          <a:xfrm>
            <a:off x="4269442" y="1472453"/>
            <a:ext cx="611840" cy="463923"/>
            <a:chOff x="4269442" y="1472453"/>
            <a:chExt cx="611840" cy="463923"/>
          </a:xfrm>
        </p:grpSpPr>
        <p:sp>
          <p:nvSpPr>
            <p:cNvPr id="2" name="Rectangle 1">
              <a:extLst>
                <a:ext uri="{FF2B5EF4-FFF2-40B4-BE49-F238E27FC236}">
                  <a16:creationId xmlns:a16="http://schemas.microsoft.com/office/drawing/2014/main" id="{C5814DA0-2458-48BA-85A9-8B90923C1808}"/>
                </a:ext>
              </a:extLst>
            </p:cNvPr>
            <p:cNvSpPr/>
            <p:nvPr/>
          </p:nvSpPr>
          <p:spPr>
            <a:xfrm>
              <a:off x="4269442" y="1472453"/>
              <a:ext cx="611840" cy="463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Google Shape;372;p36">
              <a:extLst>
                <a:ext uri="{FF2B5EF4-FFF2-40B4-BE49-F238E27FC236}">
                  <a16:creationId xmlns:a16="http://schemas.microsoft.com/office/drawing/2014/main" id="{8D870C9E-6225-4055-9E37-7FD1C4743FA1}"/>
                </a:ext>
              </a:extLst>
            </p:cNvPr>
            <p:cNvSpPr/>
            <p:nvPr/>
          </p:nvSpPr>
          <p:spPr>
            <a:xfrm>
              <a:off x="4383741" y="1480202"/>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54276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b="1" dirty="0">
                <a:solidFill>
                  <a:schemeClr val="tx1"/>
                </a:solidFill>
              </a:rPr>
              <a:t>Loops</a:t>
            </a:r>
            <a:endParaRPr sz="4400" b="1" dirty="0">
              <a:solidFill>
                <a:schemeClr val="tx1"/>
              </a:solidFill>
            </a:endParaRPr>
          </a:p>
        </p:txBody>
      </p:sp>
      <p:sp>
        <p:nvSpPr>
          <p:cNvPr id="117" name="Google Shape;117;p17"/>
          <p:cNvSpPr txBox="1">
            <a:spLocks noGrp="1"/>
          </p:cNvSpPr>
          <p:nvPr>
            <p:ph type="subTitle" idx="4294967295"/>
          </p:nvPr>
        </p:nvSpPr>
        <p:spPr>
          <a:xfrm>
            <a:off x="685800" y="3663300"/>
            <a:ext cx="77724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800" dirty="0">
                <a:solidFill>
                  <a:schemeClr val="tx1"/>
                </a:solidFill>
              </a:rPr>
              <a:t>Iteratively executing code</a:t>
            </a:r>
            <a:endParaRPr sz="1800" dirty="0">
              <a:solidFill>
                <a:schemeClr val="tx1"/>
              </a:solidFill>
            </a:endParaRPr>
          </a:p>
        </p:txBody>
      </p:sp>
      <p:grpSp>
        <p:nvGrpSpPr>
          <p:cNvPr id="118" name="Google Shape;118;p17"/>
          <p:cNvGrpSpPr/>
          <p:nvPr/>
        </p:nvGrpSpPr>
        <p:grpSpPr>
          <a:xfrm>
            <a:off x="3384426" y="567049"/>
            <a:ext cx="2222406"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chemeClr val="tx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chemeClr val="tx1"/>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chemeClr val="tx1"/>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chemeClr val="tx1"/>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chemeClr val="tx1"/>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chemeClr val="tx1"/>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chemeClr val="tx1"/>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chemeClr val="tx1"/>
              </a:solidFill>
              <a:prstDash val="dash"/>
              <a:round/>
              <a:headEnd type="none" w="med" len="med"/>
              <a:tailEnd type="none" w="med" len="med"/>
            </a:ln>
          </p:spPr>
        </p:cxnSp>
      </p:grpSp>
      <p:sp>
        <p:nvSpPr>
          <p:cNvPr id="128" name="Google Shape;128;p17"/>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19314894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What are loops?</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b="0" i="0" dirty="0">
                <a:solidFill>
                  <a:srgbClr val="000000"/>
                </a:solidFill>
                <a:effectLst/>
                <a:latin typeface="Cousine" panose="020B0604020202020204" charset="0"/>
                <a:cs typeface="Cousine" panose="020B0604020202020204" charset="0"/>
              </a:rPr>
              <a:t>You can use loops to run the same code over and over again, each time with a different value.</a:t>
            </a:r>
            <a:r>
              <a:rPr lang="en-US" sz="1600" dirty="0">
                <a:latin typeface="Cousine" panose="020B0604020202020204" charset="0"/>
                <a:ea typeface="Times New Roman" panose="02020603050405020304" pitchFamily="18" charset="0"/>
                <a:cs typeface="Cousine" panose="020B0604020202020204" charset="0"/>
              </a:rPr>
              <a:t> Here are the different kind of loops:</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For</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For/In</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While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Do/While</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3113622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for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(statement 1; statement 2; statement 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53</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466824" y="2545518"/>
            <a:ext cx="463207"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466824" y="1907372"/>
            <a:ext cx="2698407"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 – This MUST be here</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484534" y="1914336"/>
            <a:ext cx="2680697"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p:cNvCxnSpPr>
          <p:nvPr/>
        </p:nvCxnSpPr>
        <p:spPr>
          <a:xfrm flipV="1">
            <a:off x="734646" y="2212462"/>
            <a:ext cx="0" cy="359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0964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for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(statement 1; statement 2; statement 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54</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975037" y="2545518"/>
            <a:ext cx="204538"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466824" y="1907372"/>
            <a:ext cx="7314720"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Parentheses – Opening and closing parentheses MUST be directly after the for keyword</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484534" y="1914336"/>
            <a:ext cx="7314720"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p:cNvCxnSpPr>
          <p:nvPr/>
        </p:nvCxnSpPr>
        <p:spPr>
          <a:xfrm flipV="1">
            <a:off x="1072974" y="2212462"/>
            <a:ext cx="0" cy="359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359A94B-49AD-4EB6-B478-9394D0938003}"/>
              </a:ext>
            </a:extLst>
          </p:cNvPr>
          <p:cNvSpPr/>
          <p:nvPr/>
        </p:nvSpPr>
        <p:spPr>
          <a:xfrm>
            <a:off x="5586983" y="2545956"/>
            <a:ext cx="192025"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8471588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for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(statement 1; statement 2; statement 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55</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1072974" y="2545518"/>
            <a:ext cx="4596305"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466823" y="1907372"/>
            <a:ext cx="5875787"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Typically, there would be exactly 3 statements between the parentheses</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484534" y="1914336"/>
            <a:ext cx="5858076"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p:cNvCxnSpPr>
          <p:nvPr/>
        </p:nvCxnSpPr>
        <p:spPr>
          <a:xfrm flipV="1">
            <a:off x="3221814" y="2186230"/>
            <a:ext cx="0" cy="359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8295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for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(statement 1; statement 2; statement 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Statement 1 is normally used to </a:t>
            </a:r>
            <a:r>
              <a:rPr lang="en-US" sz="1600" dirty="0" err="1">
                <a:latin typeface="Cousine" panose="020B0604020202020204" charset="0"/>
                <a:ea typeface="Times New Roman" panose="02020603050405020304" pitchFamily="18" charset="0"/>
                <a:cs typeface="Cousine" panose="020B0604020202020204" charset="0"/>
              </a:rPr>
              <a:t>initialise</a:t>
            </a:r>
            <a:r>
              <a:rPr lang="en-US" sz="1600" dirty="0">
                <a:latin typeface="Cousine" panose="020B0604020202020204" charset="0"/>
                <a:ea typeface="Times New Roman" panose="02020603050405020304" pitchFamily="18" charset="0"/>
                <a:cs typeface="Cousine" panose="020B0604020202020204" charset="0"/>
              </a:rPr>
              <a:t> the variable that gets used to keep track of the number of times the code has executed.</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56</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1072975" y="2545518"/>
            <a:ext cx="1512284"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466824" y="1907372"/>
            <a:ext cx="4396121"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Executes once before the execution of the code block</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484534" y="1914336"/>
            <a:ext cx="4396121"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p:cNvCxnSpPr>
          <p:nvPr/>
        </p:nvCxnSpPr>
        <p:spPr>
          <a:xfrm flipV="1">
            <a:off x="1725523" y="2212462"/>
            <a:ext cx="0" cy="359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314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Let’s set statement 1 to something meaningful.</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statement 2; statement 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Above we have set the variable </a:t>
            </a:r>
            <a:r>
              <a:rPr lang="en-US" sz="1600" dirty="0">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sine" panose="020B0604020202020204" charset="0"/>
                <a:ea typeface="Times New Roman" panose="02020603050405020304" pitchFamily="18" charset="0"/>
                <a:cs typeface="Cousine" panose="020B0604020202020204" charset="0"/>
              </a:rPr>
              <a:t> to </a:t>
            </a:r>
            <a:r>
              <a:rPr lang="en-US" sz="1600" dirty="0">
                <a:latin typeface="Courier New" panose="02070309020205020404" pitchFamily="49" charset="0"/>
                <a:ea typeface="Times New Roman" panose="02020603050405020304" pitchFamily="18" charset="0"/>
                <a:cs typeface="Courier New" panose="02070309020205020404" pitchFamily="49" charset="0"/>
              </a:rPr>
              <a:t>0</a:t>
            </a:r>
            <a:r>
              <a:rPr lang="en-US" sz="1600" dirty="0">
                <a:latin typeface="Cousine" panose="020B0604020202020204" charset="0"/>
                <a:ea typeface="Times New Roman" panose="02020603050405020304" pitchFamily="18" charset="0"/>
                <a:cs typeface="Cousine" panose="020B0604020202020204" charset="0"/>
              </a:rPr>
              <a:t> before anything else happens.</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57</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1112807" y="1907163"/>
            <a:ext cx="2242867"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49182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We can also omit statement 1, but the semi-colon must be there to indicate that statement 2 follows.</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 statement 2; statement 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Above we are not making any </a:t>
            </a:r>
            <a:r>
              <a:rPr lang="en-US" sz="1600" dirty="0" err="1">
                <a:latin typeface="Cousine" panose="020B0604020202020204" charset="0"/>
                <a:ea typeface="Times New Roman" panose="02020603050405020304" pitchFamily="18" charset="0"/>
                <a:cs typeface="Cousine" panose="020B0604020202020204" charset="0"/>
              </a:rPr>
              <a:t>initialisations</a:t>
            </a:r>
            <a:r>
              <a:rPr lang="en-US" sz="1600" dirty="0">
                <a:latin typeface="Cousine" panose="020B0604020202020204" charset="0"/>
                <a:ea typeface="Times New Roman" panose="02020603050405020304" pitchFamily="18" charset="0"/>
                <a:cs typeface="Cousine" panose="020B0604020202020204" charset="0"/>
              </a:rPr>
              <a:t> before the first iteration of our code block executes.</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58</a:t>
            </a:fld>
            <a:endParaRPr/>
          </a:p>
        </p:txBody>
      </p:sp>
    </p:spTree>
    <p:extLst>
      <p:ext uri="{BB962C8B-B14F-4D97-AF65-F5344CB8AC3E}">
        <p14:creationId xmlns:p14="http://schemas.microsoft.com/office/powerpoint/2010/main" val="32243062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for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statement 2; statement 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If the condition evaluates to true, the code block will execute.</a:t>
            </a: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If the condition evaluates to false the loop would end.</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59</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3382958" y="2536890"/>
            <a:ext cx="1512284"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2356229" y="1886968"/>
            <a:ext cx="3259567"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Condition for executing the code block</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2373939" y="1893932"/>
            <a:ext cx="3241857"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p:cNvCxnSpPr>
          <p:nvPr/>
        </p:nvCxnSpPr>
        <p:spPr>
          <a:xfrm flipV="1">
            <a:off x="4227184" y="2212462"/>
            <a:ext cx="0" cy="359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6167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 Data Type Conversion</a:t>
            </a:r>
            <a:endParaRPr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latin typeface="Courier New" panose="02070309020205020404" pitchFamily="49" charset="0"/>
                <a:cs typeface="Courier New" panose="02070309020205020404" pitchFamily="49" charset="0"/>
              </a:rPr>
              <a:t>let a = "16";</a:t>
            </a:r>
          </a:p>
          <a:p>
            <a:pPr marL="0" lvl="0" indent="0" algn="l" rtl="0">
              <a:spcBef>
                <a:spcPts val="600"/>
              </a:spcBef>
              <a:spcAft>
                <a:spcPts val="0"/>
              </a:spcAft>
              <a:buNone/>
            </a:pPr>
            <a:r>
              <a:rPr lang="en-US" sz="1600" dirty="0">
                <a:latin typeface="Courier New" panose="02070309020205020404" pitchFamily="49" charset="0"/>
                <a:cs typeface="Courier New" panose="02070309020205020404" pitchFamily="49" charset="0"/>
              </a:rPr>
              <a:t>let b = 4;</a:t>
            </a:r>
          </a:p>
          <a:p>
            <a:pPr marL="0" lvl="0" indent="0" algn="l" rtl="0">
              <a:spcBef>
                <a:spcPts val="600"/>
              </a:spcBef>
              <a:spcAft>
                <a:spcPts val="0"/>
              </a:spcAft>
              <a:buNone/>
            </a:pPr>
            <a:r>
              <a:rPr lang="en-US" sz="1600" dirty="0">
                <a:latin typeface="Courier New" panose="02070309020205020404" pitchFamily="49" charset="0"/>
                <a:cs typeface="Courier New" panose="02070309020205020404" pitchFamily="49" charset="0"/>
              </a:rPr>
              <a:t>let result = a + b; // Output: 164</a:t>
            </a:r>
          </a:p>
          <a:p>
            <a:pPr marL="0" lvl="0" indent="0" algn="l" rtl="0">
              <a:spcBef>
                <a:spcPts val="600"/>
              </a:spcBef>
              <a:spcAft>
                <a:spcPts val="0"/>
              </a:spcAft>
              <a:buNone/>
            </a:pPr>
            <a:endParaRPr dirty="0"/>
          </a:p>
          <a:p>
            <a:pPr marL="0" lvl="0" indent="0" algn="l" rtl="0">
              <a:spcBef>
                <a:spcPts val="600"/>
              </a:spcBef>
              <a:spcAft>
                <a:spcPts val="0"/>
              </a:spcAft>
              <a:buNone/>
            </a:pPr>
            <a:r>
              <a:rPr lang="en" sz="1600" dirty="0"/>
              <a:t>Any value added to a variable that contains a </a:t>
            </a:r>
            <a:r>
              <a:rPr lang="en" sz="1600" dirty="0">
                <a:solidFill>
                  <a:srgbClr val="0070C0"/>
                </a:solidFill>
              </a:rPr>
              <a:t>String</a:t>
            </a:r>
            <a:r>
              <a:rPr lang="en" sz="1600" dirty="0"/>
              <a:t> will automatically be converted into a </a:t>
            </a:r>
            <a:r>
              <a:rPr lang="en" sz="1600" dirty="0">
                <a:solidFill>
                  <a:srgbClr val="0070C0"/>
                </a:solidFill>
              </a:rPr>
              <a:t>String</a:t>
            </a:r>
            <a:r>
              <a:rPr lang="en" sz="1600" dirty="0"/>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808121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Let’s set statement 2 to something meaningful.</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statement 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Above we are saying that we should end the loop if iteration is less than 5. </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At the start of this loop </a:t>
            </a:r>
            <a:r>
              <a:rPr lang="en-US" sz="1600" dirty="0">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sine" panose="020B0604020202020204" charset="0"/>
                <a:ea typeface="Times New Roman" panose="02020603050405020304" pitchFamily="18" charset="0"/>
                <a:cs typeface="Cousine" panose="020B0604020202020204" charset="0"/>
              </a:rPr>
              <a:t> would be </a:t>
            </a:r>
            <a:r>
              <a:rPr lang="en-US" sz="1600" dirty="0">
                <a:latin typeface="Courier New" panose="02070309020205020404" pitchFamily="49" charset="0"/>
                <a:ea typeface="Times New Roman" panose="02020603050405020304" pitchFamily="18" charset="0"/>
                <a:cs typeface="Courier New" panose="02070309020205020404" pitchFamily="49" charset="0"/>
              </a:rPr>
              <a:t>0</a:t>
            </a:r>
            <a:r>
              <a:rPr lang="en-US" sz="1600" dirty="0">
                <a:latin typeface="Cousine" panose="020B0604020202020204" charset="0"/>
                <a:ea typeface="Times New Roman" panose="02020603050405020304" pitchFamily="18" charset="0"/>
                <a:cs typeface="Cousine" panose="020B0604020202020204" charset="0"/>
              </a:rPr>
              <a:t>, next the condition gets evaluated, and since </a:t>
            </a:r>
            <a:r>
              <a:rPr lang="en-US" sz="1600" dirty="0">
                <a:latin typeface="Courier New" panose="02070309020205020404" pitchFamily="49" charset="0"/>
                <a:ea typeface="Times New Roman" panose="02020603050405020304" pitchFamily="18" charset="0"/>
                <a:cs typeface="Courier New" panose="02070309020205020404" pitchFamily="49" charset="0"/>
              </a:rPr>
              <a:t>0</a:t>
            </a:r>
            <a:r>
              <a:rPr lang="en-US" sz="1600" dirty="0">
                <a:latin typeface="Cousine" panose="020B0604020202020204" charset="0"/>
                <a:ea typeface="Times New Roman" panose="02020603050405020304" pitchFamily="18" charset="0"/>
                <a:cs typeface="Cousine" panose="020B0604020202020204" charset="0"/>
              </a:rPr>
              <a:t> is less that </a:t>
            </a:r>
            <a:r>
              <a:rPr lang="en-US" sz="1600" dirty="0">
                <a:latin typeface="Courier New" panose="02070309020205020404" pitchFamily="49" charset="0"/>
                <a:ea typeface="Times New Roman" panose="02020603050405020304" pitchFamily="18" charset="0"/>
                <a:cs typeface="Courier New" panose="02070309020205020404" pitchFamily="49" charset="0"/>
              </a:rPr>
              <a:t>5</a:t>
            </a:r>
            <a:r>
              <a:rPr lang="en-US" sz="1600" dirty="0">
                <a:latin typeface="Cousine" panose="020B0604020202020204" charset="0"/>
                <a:ea typeface="Times New Roman" panose="02020603050405020304" pitchFamily="18" charset="0"/>
                <a:cs typeface="Cousine" panose="020B0604020202020204" charset="0"/>
              </a:rPr>
              <a:t> the code block will execute.</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60</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3390181" y="1907163"/>
            <a:ext cx="1794294"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639674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We can also omit statement 2, but the semi-colon must be there to indicate that statement 3 follows.</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 statement 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Above we are not indicating on what condition the loop should end. The loop will keep on executing until we force it to end with the </a:t>
            </a:r>
            <a:r>
              <a:rPr lang="en-US" sz="1600" dirty="0">
                <a:latin typeface="Courier New" panose="02070309020205020404" pitchFamily="49" charset="0"/>
                <a:ea typeface="Times New Roman" panose="02020603050405020304" pitchFamily="18" charset="0"/>
                <a:cs typeface="Courier New" panose="02070309020205020404" pitchFamily="49" charset="0"/>
              </a:rPr>
              <a:t>break</a:t>
            </a:r>
            <a:r>
              <a:rPr lang="en-US" sz="1600" dirty="0">
                <a:latin typeface="Cousine" panose="020B0604020202020204" charset="0"/>
                <a:ea typeface="Times New Roman" panose="02020603050405020304" pitchFamily="18" charset="0"/>
                <a:cs typeface="Cousine" panose="020B0604020202020204" charset="0"/>
              </a:rPr>
              <a:t> keyword.</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42631068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for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statement 3)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Statement 3 is normally used to increment/decrement the </a:t>
            </a:r>
            <a:r>
              <a:rPr lang="en-US" sz="1600" dirty="0" err="1">
                <a:latin typeface="Cousine" panose="020B0604020202020204" charset="0"/>
                <a:ea typeface="Times New Roman" panose="02020603050405020304" pitchFamily="18" charset="0"/>
                <a:cs typeface="Cousine" panose="020B0604020202020204" charset="0"/>
              </a:rPr>
              <a:t>initialised</a:t>
            </a:r>
            <a:r>
              <a:rPr lang="en-US" sz="1600" dirty="0">
                <a:latin typeface="Cousine" panose="020B0604020202020204" charset="0"/>
                <a:ea typeface="Times New Roman" panose="02020603050405020304" pitchFamily="18" charset="0"/>
                <a:cs typeface="Cousine" panose="020B0604020202020204" charset="0"/>
              </a:rPr>
              <a:t> variable that gets used to keep track of the number of times the code has executed. That way your loop will eventually end.</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62</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5236236" y="2528263"/>
            <a:ext cx="1392772"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3364298" y="1886968"/>
            <a:ext cx="4942340"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Executes every time </a:t>
            </a:r>
            <a:r>
              <a:rPr lang="en-US" b="0" i="0" dirty="0">
                <a:solidFill>
                  <a:srgbClr val="000000"/>
                </a:solidFill>
                <a:effectLst/>
              </a:rPr>
              <a:t>after the code block has been executed</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3364298" y="1893932"/>
            <a:ext cx="4942340"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p:cNvCxnSpPr>
          <p:nvPr/>
        </p:nvCxnSpPr>
        <p:spPr>
          <a:xfrm flipV="1">
            <a:off x="5866203" y="2212462"/>
            <a:ext cx="0" cy="359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0645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Let’s set statement 3 to something meaningful.</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iteration++)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Above we are saying after every time the code block has executed, we want to increase the value of </a:t>
            </a:r>
            <a:r>
              <a:rPr lang="en-US" sz="1600" dirty="0">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sine" panose="020B0604020202020204" charset="0"/>
                <a:ea typeface="Times New Roman" panose="02020603050405020304" pitchFamily="18" charset="0"/>
                <a:cs typeface="Cousine" panose="020B0604020202020204" charset="0"/>
              </a:rPr>
              <a:t> by 1. </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63</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5244859" y="1889910"/>
            <a:ext cx="1371599"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404673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Let’s do something in our code block.</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iteration++)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console.log(iteration);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What will the output to the console be for this for loop? </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64</a:t>
            </a:fld>
            <a:endParaRPr/>
          </a:p>
        </p:txBody>
      </p:sp>
    </p:spTree>
    <p:extLst>
      <p:ext uri="{BB962C8B-B14F-4D97-AF65-F5344CB8AC3E}">
        <p14:creationId xmlns:p14="http://schemas.microsoft.com/office/powerpoint/2010/main" val="16470923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iteration++)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console.log(iteration);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65</a:t>
            </a:fld>
            <a:endParaRPr/>
          </a:p>
        </p:txBody>
      </p:sp>
      <p:pic>
        <p:nvPicPr>
          <p:cNvPr id="3" name="Picture 2">
            <a:extLst>
              <a:ext uri="{FF2B5EF4-FFF2-40B4-BE49-F238E27FC236}">
                <a16:creationId xmlns:a16="http://schemas.microsoft.com/office/drawing/2014/main" id="{1C4FF974-3EDB-47DA-A904-154872BADBF2}"/>
              </a:ext>
            </a:extLst>
          </p:cNvPr>
          <p:cNvPicPr>
            <a:picLocks noChangeAspect="1"/>
          </p:cNvPicPr>
          <p:nvPr/>
        </p:nvPicPr>
        <p:blipFill>
          <a:blip r:embed="rId3"/>
          <a:stretch>
            <a:fillRect/>
          </a:stretch>
        </p:blipFill>
        <p:spPr>
          <a:xfrm>
            <a:off x="1912807" y="2173200"/>
            <a:ext cx="6610350" cy="2590800"/>
          </a:xfrm>
          <a:prstGeom prst="rect">
            <a:avLst/>
          </a:prstGeom>
        </p:spPr>
      </p:pic>
    </p:spTree>
    <p:extLst>
      <p:ext uri="{BB962C8B-B14F-4D97-AF65-F5344CB8AC3E}">
        <p14:creationId xmlns:p14="http://schemas.microsoft.com/office/powerpoint/2010/main" val="30815076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iteration++)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console.log(iteration);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Let’s go over it, iteration by iteration. Iteration </a:t>
            </a:r>
            <a:r>
              <a:rPr lang="en-US" sz="1600" b="1" dirty="0">
                <a:latin typeface="Cousine" panose="020B0604020202020204" charset="0"/>
                <a:ea typeface="Times New Roman" panose="02020603050405020304" pitchFamily="18" charset="0"/>
                <a:cs typeface="Cousine" panose="020B0604020202020204" charset="0"/>
              </a:rPr>
              <a:t>1</a:t>
            </a:r>
            <a:r>
              <a:rPr lang="en-US" sz="1600" dirty="0">
                <a:latin typeface="Cousine" panose="020B0604020202020204" charset="0"/>
                <a:ea typeface="Times New Roman" panose="02020603050405020304" pitchFamily="18" charset="0"/>
                <a:cs typeface="Cousine" panose="020B0604020202020204" charset="0"/>
              </a:rPr>
              <a:t>:</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First, </a:t>
            </a: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is set to</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0</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Secondly the condition is evaluated, and since </a:t>
            </a:r>
            <a:r>
              <a:rPr lang="en-US" sz="1600" dirty="0">
                <a:latin typeface="Courier New" panose="02070309020205020404" pitchFamily="49" charset="0"/>
                <a:ea typeface="Times New Roman" panose="02020603050405020304" pitchFamily="18" charset="0"/>
                <a:cs typeface="Courier New" panose="02070309020205020404" pitchFamily="49" charset="0"/>
              </a:rPr>
              <a:t>0</a:t>
            </a:r>
            <a:r>
              <a:rPr lang="en-US" sz="1600" dirty="0">
                <a:latin typeface="Cousine" panose="020B0604020202020204" charset="0"/>
                <a:ea typeface="Times New Roman" panose="02020603050405020304" pitchFamily="18" charset="0"/>
                <a:cs typeface="Cousine" panose="020B0604020202020204" charset="0"/>
              </a:rPr>
              <a:t> is less than </a:t>
            </a:r>
            <a:r>
              <a:rPr lang="en-US" sz="1600" dirty="0">
                <a:latin typeface="Courier New" panose="02070309020205020404" pitchFamily="49" charset="0"/>
                <a:ea typeface="Times New Roman" panose="02020603050405020304" pitchFamily="18" charset="0"/>
                <a:cs typeface="Courier New" panose="02070309020205020404" pitchFamily="49" charset="0"/>
              </a:rPr>
              <a:t>5</a:t>
            </a:r>
            <a:r>
              <a:rPr lang="en-US" sz="1600" dirty="0">
                <a:latin typeface="Cousine" panose="020B0604020202020204" charset="0"/>
                <a:ea typeface="Times New Roman" panose="02020603050405020304" pitchFamily="18" charset="0"/>
                <a:cs typeface="Cousine" panose="020B0604020202020204" charset="0"/>
              </a:rPr>
              <a:t> it will execute the code block.</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Thirdly, the code block is executed, which means </a:t>
            </a:r>
            <a:r>
              <a:rPr lang="en-US" sz="1600" dirty="0">
                <a:latin typeface="Courier New" panose="02070309020205020404" pitchFamily="49" charset="0"/>
                <a:ea typeface="Times New Roman" panose="02020603050405020304" pitchFamily="18" charset="0"/>
                <a:cs typeface="Courier New" panose="02070309020205020404" pitchFamily="49" charset="0"/>
              </a:rPr>
              <a:t>0</a:t>
            </a:r>
            <a:r>
              <a:rPr lang="en-US" sz="1600" dirty="0">
                <a:latin typeface="Cousine" panose="020B0604020202020204" charset="0"/>
                <a:ea typeface="Times New Roman" panose="02020603050405020304" pitchFamily="18" charset="0"/>
                <a:cs typeface="Cousine" panose="020B0604020202020204" charset="0"/>
              </a:rPr>
              <a:t> will be logged to the console.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Lastly, </a:t>
            </a:r>
            <a:r>
              <a:rPr lang="en-US" sz="1600" dirty="0">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sine" panose="020B0604020202020204" charset="0"/>
                <a:ea typeface="Times New Roman" panose="02020603050405020304" pitchFamily="18" charset="0"/>
                <a:cs typeface="Cousine" panose="020B0604020202020204" charset="0"/>
              </a:rPr>
              <a:t> is incremented by </a:t>
            </a:r>
            <a:r>
              <a:rPr lang="en-US" sz="1600" dirty="0">
                <a:latin typeface="Courier New" panose="02070309020205020404" pitchFamily="49" charset="0"/>
                <a:ea typeface="Times New Roman" panose="02020603050405020304" pitchFamily="18" charset="0"/>
                <a:cs typeface="Courier New" panose="02070309020205020404" pitchFamily="49" charset="0"/>
              </a:rPr>
              <a:t>1</a:t>
            </a:r>
            <a:r>
              <a:rPr lang="en-US" sz="1600" dirty="0">
                <a:latin typeface="Cousine" panose="020B0604020202020204" charset="0"/>
                <a:ea typeface="Times New Roman" panose="02020603050405020304" pitchFamily="18" charset="0"/>
                <a:cs typeface="Cousine" panose="020B0604020202020204"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285750" indent="-285750">
              <a:buClr>
                <a:schemeClr val="tx1"/>
              </a:buClr>
            </a:pPr>
            <a:endParaRPr lang="en-US" sz="1600" dirty="0">
              <a:latin typeface="Cousine" panose="020B0604020202020204" charset="0"/>
              <a:ea typeface="Times New Roman" panose="02020603050405020304" pitchFamily="18" charset="0"/>
              <a:cs typeface="Cousine" panose="020B06040202020202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66</a:t>
            </a:fld>
            <a:endParaRPr/>
          </a:p>
        </p:txBody>
      </p:sp>
    </p:spTree>
    <p:extLst>
      <p:ext uri="{BB962C8B-B14F-4D97-AF65-F5344CB8AC3E}">
        <p14:creationId xmlns:p14="http://schemas.microsoft.com/office/powerpoint/2010/main" val="1728699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iteration++)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console.log(iteration);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Iteration </a:t>
            </a:r>
            <a:r>
              <a:rPr lang="en-US" sz="1600" b="1" dirty="0">
                <a:latin typeface="Cousine" panose="020B0604020202020204" charset="0"/>
                <a:ea typeface="Times New Roman" panose="02020603050405020304" pitchFamily="18" charset="0"/>
                <a:cs typeface="Cousine" panose="020B0604020202020204" charset="0"/>
              </a:rPr>
              <a:t>2</a:t>
            </a:r>
            <a:r>
              <a:rPr lang="en-US" sz="1600" dirty="0">
                <a:latin typeface="Cousine" panose="020B0604020202020204" charset="0"/>
                <a:ea typeface="Times New Roman" panose="02020603050405020304" pitchFamily="18" charset="0"/>
                <a:cs typeface="Cousine" panose="020B0604020202020204" charset="0"/>
              </a:rPr>
              <a:t>:</a:t>
            </a:r>
          </a:p>
          <a:p>
            <a:pPr marL="285750" indent="-285750">
              <a:buClr>
                <a:schemeClr val="tx1"/>
              </a:buClr>
            </a:pP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is </a:t>
            </a: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1</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at this point in time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First the condition is evaluated, and since </a:t>
            </a:r>
            <a:r>
              <a:rPr lang="en-US" sz="1600" dirty="0">
                <a:latin typeface="Courier New" panose="02070309020205020404" pitchFamily="49" charset="0"/>
                <a:ea typeface="Times New Roman" panose="02020603050405020304" pitchFamily="18" charset="0"/>
                <a:cs typeface="Courier New" panose="02070309020205020404" pitchFamily="49" charset="0"/>
              </a:rPr>
              <a:t>1</a:t>
            </a:r>
            <a:r>
              <a:rPr lang="en-US" sz="1600" dirty="0">
                <a:latin typeface="Cousine" panose="020B0604020202020204" charset="0"/>
                <a:ea typeface="Times New Roman" panose="02020603050405020304" pitchFamily="18" charset="0"/>
                <a:cs typeface="Cousine" panose="020B0604020202020204" charset="0"/>
              </a:rPr>
              <a:t> is less than </a:t>
            </a:r>
            <a:r>
              <a:rPr lang="en-US" sz="1600" dirty="0">
                <a:latin typeface="Courier New" panose="02070309020205020404" pitchFamily="49" charset="0"/>
                <a:ea typeface="Times New Roman" panose="02020603050405020304" pitchFamily="18" charset="0"/>
                <a:cs typeface="Courier New" panose="02070309020205020404" pitchFamily="49" charset="0"/>
              </a:rPr>
              <a:t>5</a:t>
            </a:r>
            <a:r>
              <a:rPr lang="en-US" sz="1600" dirty="0">
                <a:latin typeface="Cousine" panose="020B0604020202020204" charset="0"/>
                <a:ea typeface="Times New Roman" panose="02020603050405020304" pitchFamily="18" charset="0"/>
                <a:cs typeface="Cousine" panose="020B0604020202020204" charset="0"/>
              </a:rPr>
              <a:t> it will execute the code block.</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Secondly, the code block is executed, which means </a:t>
            </a:r>
            <a:r>
              <a:rPr lang="en-US" sz="1600" dirty="0">
                <a:latin typeface="Courier New" panose="02070309020205020404" pitchFamily="49" charset="0"/>
                <a:ea typeface="Times New Roman" panose="02020603050405020304" pitchFamily="18" charset="0"/>
                <a:cs typeface="Courier New" panose="02070309020205020404" pitchFamily="49" charset="0"/>
              </a:rPr>
              <a:t>1</a:t>
            </a:r>
            <a:r>
              <a:rPr lang="en-US" sz="1600" dirty="0">
                <a:latin typeface="Cousine" panose="020B0604020202020204" charset="0"/>
                <a:ea typeface="Times New Roman" panose="02020603050405020304" pitchFamily="18" charset="0"/>
                <a:cs typeface="Cousine" panose="020B0604020202020204" charset="0"/>
              </a:rPr>
              <a:t> will be logged to the console.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Lastly, </a:t>
            </a:r>
            <a:r>
              <a:rPr lang="en-US" sz="1600" dirty="0">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sine" panose="020B0604020202020204" charset="0"/>
                <a:ea typeface="Times New Roman" panose="02020603050405020304" pitchFamily="18" charset="0"/>
                <a:cs typeface="Cousine" panose="020B0604020202020204" charset="0"/>
              </a:rPr>
              <a:t> is incremented by </a:t>
            </a:r>
            <a:r>
              <a:rPr lang="en-US" sz="1600" dirty="0">
                <a:latin typeface="Courier New" panose="02070309020205020404" pitchFamily="49" charset="0"/>
                <a:ea typeface="Times New Roman" panose="02020603050405020304" pitchFamily="18" charset="0"/>
                <a:cs typeface="Courier New" panose="02070309020205020404" pitchFamily="49" charset="0"/>
              </a:rPr>
              <a:t>1</a:t>
            </a:r>
            <a:r>
              <a:rPr lang="en-US" sz="1600" dirty="0">
                <a:latin typeface="Cousine" panose="020B0604020202020204" charset="0"/>
                <a:ea typeface="Times New Roman" panose="02020603050405020304" pitchFamily="18" charset="0"/>
                <a:cs typeface="Cousine" panose="020B0604020202020204"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285750" indent="-285750">
              <a:buClr>
                <a:schemeClr val="tx1"/>
              </a:buClr>
            </a:pPr>
            <a:endParaRPr lang="en-US" sz="1600" dirty="0">
              <a:latin typeface="Cousine" panose="020B0604020202020204" charset="0"/>
              <a:ea typeface="Times New Roman" panose="02020603050405020304" pitchFamily="18" charset="0"/>
              <a:cs typeface="Cousine" panose="020B06040202020202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67</a:t>
            </a:fld>
            <a:endParaRPr/>
          </a:p>
        </p:txBody>
      </p:sp>
    </p:spTree>
    <p:extLst>
      <p:ext uri="{BB962C8B-B14F-4D97-AF65-F5344CB8AC3E}">
        <p14:creationId xmlns:p14="http://schemas.microsoft.com/office/powerpoint/2010/main" val="16139595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iteration++)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console.log(iteration);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Iteration </a:t>
            </a:r>
            <a:r>
              <a:rPr lang="en-US" sz="1600" b="1" dirty="0">
                <a:latin typeface="Cousine" panose="020B0604020202020204" charset="0"/>
                <a:ea typeface="Times New Roman" panose="02020603050405020304" pitchFamily="18" charset="0"/>
                <a:cs typeface="Cousine" panose="020B0604020202020204" charset="0"/>
              </a:rPr>
              <a:t>3</a:t>
            </a:r>
            <a:r>
              <a:rPr lang="en-US" sz="1600" dirty="0">
                <a:latin typeface="Cousine" panose="020B0604020202020204" charset="0"/>
                <a:ea typeface="Times New Roman" panose="02020603050405020304" pitchFamily="18" charset="0"/>
                <a:cs typeface="Cousine" panose="020B0604020202020204" charset="0"/>
              </a:rPr>
              <a:t>:</a:t>
            </a:r>
          </a:p>
          <a:p>
            <a:pPr marL="285750" indent="-285750">
              <a:buClr>
                <a:schemeClr val="tx1"/>
              </a:buClr>
            </a:pP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is </a:t>
            </a: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2</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at this point in time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First the condition is evaluated, and since </a:t>
            </a:r>
            <a:r>
              <a:rPr lang="en-US" sz="1600" dirty="0">
                <a:latin typeface="Courier New" panose="02070309020205020404" pitchFamily="49" charset="0"/>
                <a:ea typeface="Times New Roman" panose="02020603050405020304" pitchFamily="18" charset="0"/>
                <a:cs typeface="Courier New" panose="02070309020205020404" pitchFamily="49" charset="0"/>
              </a:rPr>
              <a:t>2</a:t>
            </a:r>
            <a:r>
              <a:rPr lang="en-US" sz="1600" dirty="0">
                <a:latin typeface="Cousine" panose="020B0604020202020204" charset="0"/>
                <a:ea typeface="Times New Roman" panose="02020603050405020304" pitchFamily="18" charset="0"/>
                <a:cs typeface="Cousine" panose="020B0604020202020204" charset="0"/>
              </a:rPr>
              <a:t> is less than </a:t>
            </a:r>
            <a:r>
              <a:rPr lang="en-US" sz="1600" dirty="0">
                <a:latin typeface="Courier New" panose="02070309020205020404" pitchFamily="49" charset="0"/>
                <a:ea typeface="Times New Roman" panose="02020603050405020304" pitchFamily="18" charset="0"/>
                <a:cs typeface="Courier New" panose="02070309020205020404" pitchFamily="49" charset="0"/>
              </a:rPr>
              <a:t>5</a:t>
            </a:r>
            <a:r>
              <a:rPr lang="en-US" sz="1600" dirty="0">
                <a:latin typeface="Cousine" panose="020B0604020202020204" charset="0"/>
                <a:ea typeface="Times New Roman" panose="02020603050405020304" pitchFamily="18" charset="0"/>
                <a:cs typeface="Cousine" panose="020B0604020202020204" charset="0"/>
              </a:rPr>
              <a:t> it will execute the code block.</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Secondly, the code block is executed, which means </a:t>
            </a:r>
            <a:r>
              <a:rPr lang="en-US" sz="1600" dirty="0">
                <a:latin typeface="Courier New" panose="02070309020205020404" pitchFamily="49" charset="0"/>
                <a:ea typeface="Times New Roman" panose="02020603050405020304" pitchFamily="18" charset="0"/>
                <a:cs typeface="Courier New" panose="02070309020205020404" pitchFamily="49" charset="0"/>
              </a:rPr>
              <a:t>2</a:t>
            </a:r>
            <a:r>
              <a:rPr lang="en-US" sz="1600" dirty="0">
                <a:latin typeface="Cousine" panose="020B0604020202020204" charset="0"/>
                <a:ea typeface="Times New Roman" panose="02020603050405020304" pitchFamily="18" charset="0"/>
                <a:cs typeface="Cousine" panose="020B0604020202020204" charset="0"/>
              </a:rPr>
              <a:t> will be logged to the console.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Lastly, </a:t>
            </a:r>
            <a:r>
              <a:rPr lang="en-US" sz="1600" dirty="0">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sine" panose="020B0604020202020204" charset="0"/>
                <a:ea typeface="Times New Roman" panose="02020603050405020304" pitchFamily="18" charset="0"/>
                <a:cs typeface="Cousine" panose="020B0604020202020204" charset="0"/>
              </a:rPr>
              <a:t> is incremented by </a:t>
            </a:r>
            <a:r>
              <a:rPr lang="en-US" sz="1600" dirty="0">
                <a:latin typeface="Courier New" panose="02070309020205020404" pitchFamily="49" charset="0"/>
                <a:ea typeface="Times New Roman" panose="02020603050405020304" pitchFamily="18" charset="0"/>
                <a:cs typeface="Courier New" panose="02070309020205020404" pitchFamily="49" charset="0"/>
              </a:rPr>
              <a:t>1</a:t>
            </a:r>
            <a:r>
              <a:rPr lang="en-US" sz="1600" dirty="0">
                <a:latin typeface="Cousine" panose="020B0604020202020204" charset="0"/>
                <a:ea typeface="Times New Roman" panose="02020603050405020304" pitchFamily="18" charset="0"/>
                <a:cs typeface="Cousine" panose="020B0604020202020204"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285750" indent="-285750">
              <a:buClr>
                <a:schemeClr val="tx1"/>
              </a:buClr>
            </a:pPr>
            <a:endParaRPr lang="en-US" sz="1600" dirty="0">
              <a:latin typeface="Cousine" panose="020B0604020202020204" charset="0"/>
              <a:ea typeface="Times New Roman" panose="02020603050405020304" pitchFamily="18" charset="0"/>
              <a:cs typeface="Cousine" panose="020B06040202020202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68</a:t>
            </a:fld>
            <a:endParaRPr/>
          </a:p>
        </p:txBody>
      </p:sp>
    </p:spTree>
    <p:extLst>
      <p:ext uri="{BB962C8B-B14F-4D97-AF65-F5344CB8AC3E}">
        <p14:creationId xmlns:p14="http://schemas.microsoft.com/office/powerpoint/2010/main" val="1755718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iteration++)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console.log(iteration);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Iteration </a:t>
            </a:r>
            <a:r>
              <a:rPr lang="en-US" sz="1600" b="1" dirty="0">
                <a:latin typeface="Cousine" panose="020B0604020202020204" charset="0"/>
                <a:ea typeface="Times New Roman" panose="02020603050405020304" pitchFamily="18" charset="0"/>
                <a:cs typeface="Cousine" panose="020B0604020202020204" charset="0"/>
              </a:rPr>
              <a:t>4</a:t>
            </a:r>
            <a:r>
              <a:rPr lang="en-US" sz="1600" dirty="0">
                <a:latin typeface="Cousine" panose="020B0604020202020204" charset="0"/>
                <a:ea typeface="Times New Roman" panose="02020603050405020304" pitchFamily="18" charset="0"/>
                <a:cs typeface="Cousine" panose="020B0604020202020204" charset="0"/>
              </a:rPr>
              <a:t>:</a:t>
            </a:r>
          </a:p>
          <a:p>
            <a:pPr marL="285750" indent="-285750">
              <a:buClr>
                <a:schemeClr val="tx1"/>
              </a:buClr>
            </a:pP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is </a:t>
            </a: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3</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at this point in time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First the condition is evaluated, and since </a:t>
            </a:r>
            <a:r>
              <a:rPr lang="en-US" sz="1600" dirty="0">
                <a:latin typeface="Courier New" panose="02070309020205020404" pitchFamily="49" charset="0"/>
                <a:ea typeface="Times New Roman" panose="02020603050405020304" pitchFamily="18" charset="0"/>
                <a:cs typeface="Courier New" panose="02070309020205020404" pitchFamily="49" charset="0"/>
              </a:rPr>
              <a:t>3</a:t>
            </a:r>
            <a:r>
              <a:rPr lang="en-US" sz="1600" dirty="0">
                <a:latin typeface="Cousine" panose="020B0604020202020204" charset="0"/>
                <a:ea typeface="Times New Roman" panose="02020603050405020304" pitchFamily="18" charset="0"/>
                <a:cs typeface="Cousine" panose="020B0604020202020204" charset="0"/>
              </a:rPr>
              <a:t> is less than </a:t>
            </a:r>
            <a:r>
              <a:rPr lang="en-US" sz="1600" dirty="0">
                <a:latin typeface="Courier New" panose="02070309020205020404" pitchFamily="49" charset="0"/>
                <a:ea typeface="Times New Roman" panose="02020603050405020304" pitchFamily="18" charset="0"/>
                <a:cs typeface="Courier New" panose="02070309020205020404" pitchFamily="49" charset="0"/>
              </a:rPr>
              <a:t>5</a:t>
            </a:r>
            <a:r>
              <a:rPr lang="en-US" sz="1600" dirty="0">
                <a:latin typeface="Cousine" panose="020B0604020202020204" charset="0"/>
                <a:ea typeface="Times New Roman" panose="02020603050405020304" pitchFamily="18" charset="0"/>
                <a:cs typeface="Cousine" panose="020B0604020202020204" charset="0"/>
              </a:rPr>
              <a:t> it will execute the code block.</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Secondly, the code block is executed, which means </a:t>
            </a:r>
            <a:r>
              <a:rPr lang="en-US" sz="1600" dirty="0">
                <a:latin typeface="Courier New" panose="02070309020205020404" pitchFamily="49" charset="0"/>
                <a:ea typeface="Times New Roman" panose="02020603050405020304" pitchFamily="18" charset="0"/>
                <a:cs typeface="Courier New" panose="02070309020205020404" pitchFamily="49" charset="0"/>
              </a:rPr>
              <a:t>3</a:t>
            </a:r>
            <a:r>
              <a:rPr lang="en-US" sz="1600" dirty="0">
                <a:latin typeface="Cousine" panose="020B0604020202020204" charset="0"/>
                <a:ea typeface="Times New Roman" panose="02020603050405020304" pitchFamily="18" charset="0"/>
                <a:cs typeface="Cousine" panose="020B0604020202020204" charset="0"/>
              </a:rPr>
              <a:t> will be logged to the console.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Lastly, </a:t>
            </a:r>
            <a:r>
              <a:rPr lang="en-US" sz="1600" dirty="0">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sine" panose="020B0604020202020204" charset="0"/>
                <a:ea typeface="Times New Roman" panose="02020603050405020304" pitchFamily="18" charset="0"/>
                <a:cs typeface="Cousine" panose="020B0604020202020204" charset="0"/>
              </a:rPr>
              <a:t> is incremented by </a:t>
            </a:r>
            <a:r>
              <a:rPr lang="en-US" sz="1600" dirty="0">
                <a:latin typeface="Courier New" panose="02070309020205020404" pitchFamily="49" charset="0"/>
                <a:ea typeface="Times New Roman" panose="02020603050405020304" pitchFamily="18" charset="0"/>
                <a:cs typeface="Courier New" panose="02070309020205020404" pitchFamily="49" charset="0"/>
              </a:rPr>
              <a:t>1</a:t>
            </a:r>
            <a:r>
              <a:rPr lang="en-US" sz="1600" dirty="0">
                <a:latin typeface="Cousine" panose="020B0604020202020204" charset="0"/>
                <a:ea typeface="Times New Roman" panose="02020603050405020304" pitchFamily="18" charset="0"/>
                <a:cs typeface="Cousine" panose="020B0604020202020204"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285750" indent="-285750">
              <a:buClr>
                <a:schemeClr val="tx1"/>
              </a:buClr>
            </a:pPr>
            <a:endParaRPr lang="en-US" sz="1600" dirty="0">
              <a:latin typeface="Cousine" panose="020B0604020202020204" charset="0"/>
              <a:ea typeface="Times New Roman" panose="02020603050405020304" pitchFamily="18" charset="0"/>
              <a:cs typeface="Cousine" panose="020B06040202020202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69</a:t>
            </a:fld>
            <a:endParaRPr/>
          </a:p>
        </p:txBody>
      </p:sp>
    </p:spTree>
    <p:extLst>
      <p:ext uri="{BB962C8B-B14F-4D97-AF65-F5344CB8AC3E}">
        <p14:creationId xmlns:p14="http://schemas.microsoft.com/office/powerpoint/2010/main" val="425288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 Data Type Conversion Continued</a:t>
            </a:r>
            <a:endParaRPr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dirty="0"/>
              <a:t>If you want the result to be the addition of the </a:t>
            </a:r>
            <a:r>
              <a:rPr lang="en" sz="1600" dirty="0">
                <a:solidFill>
                  <a:srgbClr val="0070C0"/>
                </a:solidFill>
              </a:rPr>
              <a:t>Number</a:t>
            </a:r>
            <a:r>
              <a:rPr lang="en" sz="1600" dirty="0"/>
              <a:t> 16 and the </a:t>
            </a:r>
            <a:r>
              <a:rPr lang="en" sz="1600" dirty="0">
                <a:solidFill>
                  <a:srgbClr val="0070C0"/>
                </a:solidFill>
              </a:rPr>
              <a:t>Number</a:t>
            </a:r>
            <a:r>
              <a:rPr lang="en" sz="1600" dirty="0"/>
              <a:t> 4, then you can convert the </a:t>
            </a:r>
            <a:r>
              <a:rPr lang="en" sz="1600" dirty="0">
                <a:solidFill>
                  <a:srgbClr val="0070C0"/>
                </a:solidFill>
              </a:rPr>
              <a:t>String</a:t>
            </a:r>
            <a:r>
              <a:rPr lang="en" sz="1600" dirty="0"/>
              <a:t> to a </a:t>
            </a:r>
            <a:r>
              <a:rPr lang="en" sz="1600" dirty="0">
                <a:solidFill>
                  <a:srgbClr val="0070C0"/>
                </a:solidFill>
              </a:rPr>
              <a:t>Number</a:t>
            </a:r>
            <a:r>
              <a:rPr lang="en" sz="1600" dirty="0"/>
              <a:t> like this:</a:t>
            </a:r>
          </a:p>
          <a:p>
            <a:pPr marL="0" lvl="0" indent="0" algn="l" rtl="0">
              <a:spcBef>
                <a:spcPts val="600"/>
              </a:spcBef>
              <a:spcAft>
                <a:spcPts val="0"/>
              </a:spcAft>
              <a:buNone/>
            </a:pPr>
            <a:endParaRPr lang="en" sz="1600" dirty="0"/>
          </a:p>
          <a:p>
            <a:pPr marL="0" lvl="0" indent="0" algn="l" rtl="0">
              <a:spcBef>
                <a:spcPts val="600"/>
              </a:spcBef>
              <a:spcAft>
                <a:spcPts val="0"/>
              </a:spcAft>
              <a:buNone/>
            </a:pPr>
            <a:r>
              <a:rPr lang="en-US" sz="1600" dirty="0">
                <a:latin typeface="Courier New" panose="02070309020205020404" pitchFamily="49" charset="0"/>
                <a:cs typeface="Courier New" panose="02070309020205020404" pitchFamily="49" charset="0"/>
              </a:rPr>
              <a:t>let a = "16";</a:t>
            </a:r>
          </a:p>
          <a:p>
            <a:pPr marL="0" lvl="0" indent="0" algn="l" rtl="0">
              <a:spcBef>
                <a:spcPts val="600"/>
              </a:spcBef>
              <a:spcAft>
                <a:spcPts val="0"/>
              </a:spcAft>
              <a:buNone/>
            </a:pPr>
            <a:r>
              <a:rPr lang="en-US" sz="1600" dirty="0">
                <a:latin typeface="Courier New" panose="02070309020205020404" pitchFamily="49" charset="0"/>
                <a:cs typeface="Courier New" panose="02070309020205020404" pitchFamily="49" charset="0"/>
              </a:rPr>
              <a:t>let b = 4;</a:t>
            </a:r>
          </a:p>
          <a:p>
            <a:pPr marL="0" lvl="0" indent="0" algn="l" rtl="0">
              <a:spcBef>
                <a:spcPts val="600"/>
              </a:spcBef>
              <a:spcAft>
                <a:spcPts val="0"/>
              </a:spcAft>
              <a:buNone/>
            </a:pPr>
            <a:r>
              <a:rPr lang="en-US" sz="1600" dirty="0">
                <a:latin typeface="Courier New" panose="02070309020205020404" pitchFamily="49" charset="0"/>
                <a:cs typeface="Courier New" panose="02070309020205020404" pitchFamily="49" charset="0"/>
              </a:rPr>
              <a:t>let result = Number(a) + b; // Output: 20</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9485857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iteration++)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console.log(iteration);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Iteration </a:t>
            </a:r>
            <a:r>
              <a:rPr lang="en-US" sz="1600" b="1" dirty="0">
                <a:latin typeface="Cousine" panose="020B0604020202020204" charset="0"/>
                <a:ea typeface="Times New Roman" panose="02020603050405020304" pitchFamily="18" charset="0"/>
                <a:cs typeface="Cousine" panose="020B0604020202020204" charset="0"/>
              </a:rPr>
              <a:t>5</a:t>
            </a:r>
            <a:r>
              <a:rPr lang="en-US" sz="1600" dirty="0">
                <a:latin typeface="Cousine" panose="020B0604020202020204" charset="0"/>
                <a:ea typeface="Times New Roman" panose="02020603050405020304" pitchFamily="18" charset="0"/>
                <a:cs typeface="Cousine" panose="020B0604020202020204" charset="0"/>
              </a:rPr>
              <a:t>:</a:t>
            </a:r>
          </a:p>
          <a:p>
            <a:pPr marL="285750" indent="-285750">
              <a:buClr>
                <a:schemeClr val="tx1"/>
              </a:buClr>
            </a:pP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is </a:t>
            </a: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4</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at this point in time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First the condition is evaluated, and since </a:t>
            </a:r>
            <a:r>
              <a:rPr lang="en-US" sz="1600" dirty="0">
                <a:latin typeface="Courier New" panose="02070309020205020404" pitchFamily="49" charset="0"/>
                <a:ea typeface="Times New Roman" panose="02020603050405020304" pitchFamily="18" charset="0"/>
                <a:cs typeface="Courier New" panose="02070309020205020404" pitchFamily="49" charset="0"/>
              </a:rPr>
              <a:t>4</a:t>
            </a:r>
            <a:r>
              <a:rPr lang="en-US" sz="1600" dirty="0">
                <a:latin typeface="Cousine" panose="020B0604020202020204" charset="0"/>
                <a:ea typeface="Times New Roman" panose="02020603050405020304" pitchFamily="18" charset="0"/>
                <a:cs typeface="Cousine" panose="020B0604020202020204" charset="0"/>
              </a:rPr>
              <a:t> is less than </a:t>
            </a:r>
            <a:r>
              <a:rPr lang="en-US" sz="1600" dirty="0">
                <a:latin typeface="Courier New" panose="02070309020205020404" pitchFamily="49" charset="0"/>
                <a:ea typeface="Times New Roman" panose="02020603050405020304" pitchFamily="18" charset="0"/>
                <a:cs typeface="Courier New" panose="02070309020205020404" pitchFamily="49" charset="0"/>
              </a:rPr>
              <a:t>5</a:t>
            </a:r>
            <a:r>
              <a:rPr lang="en-US" sz="1600" dirty="0">
                <a:latin typeface="Cousine" panose="020B0604020202020204" charset="0"/>
                <a:ea typeface="Times New Roman" panose="02020603050405020304" pitchFamily="18" charset="0"/>
                <a:cs typeface="Cousine" panose="020B0604020202020204" charset="0"/>
              </a:rPr>
              <a:t> it will execute the code block.</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Secondly, the code block is executed, which means </a:t>
            </a:r>
            <a:r>
              <a:rPr lang="en-US" sz="1600" dirty="0">
                <a:latin typeface="Courier New" panose="02070309020205020404" pitchFamily="49" charset="0"/>
                <a:ea typeface="Times New Roman" panose="02020603050405020304" pitchFamily="18" charset="0"/>
                <a:cs typeface="Courier New" panose="02070309020205020404" pitchFamily="49" charset="0"/>
              </a:rPr>
              <a:t>4</a:t>
            </a:r>
            <a:r>
              <a:rPr lang="en-US" sz="1600" dirty="0">
                <a:latin typeface="Cousine" panose="020B0604020202020204" charset="0"/>
                <a:ea typeface="Times New Roman" panose="02020603050405020304" pitchFamily="18" charset="0"/>
                <a:cs typeface="Cousine" panose="020B0604020202020204" charset="0"/>
              </a:rPr>
              <a:t> will be logged to the console.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Lastly, </a:t>
            </a:r>
            <a:r>
              <a:rPr lang="en-US" sz="1600" dirty="0">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sine" panose="020B0604020202020204" charset="0"/>
                <a:ea typeface="Times New Roman" panose="02020603050405020304" pitchFamily="18" charset="0"/>
                <a:cs typeface="Cousine" panose="020B0604020202020204" charset="0"/>
              </a:rPr>
              <a:t> is incremented by </a:t>
            </a:r>
            <a:r>
              <a:rPr lang="en-US" sz="1600" dirty="0">
                <a:latin typeface="Courier New" panose="02070309020205020404" pitchFamily="49" charset="0"/>
                <a:ea typeface="Times New Roman" panose="02020603050405020304" pitchFamily="18" charset="0"/>
                <a:cs typeface="Courier New" panose="02070309020205020404" pitchFamily="49" charset="0"/>
              </a:rPr>
              <a:t>1</a:t>
            </a:r>
            <a:r>
              <a:rPr lang="en-US" sz="1600" dirty="0">
                <a:latin typeface="Cousine" panose="020B0604020202020204" charset="0"/>
                <a:ea typeface="Times New Roman" panose="02020603050405020304" pitchFamily="18" charset="0"/>
                <a:cs typeface="Cousine" panose="020B0604020202020204" charset="0"/>
              </a:rPr>
              <a:t>.</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285750" indent="-285750">
              <a:buClr>
                <a:schemeClr val="tx1"/>
              </a:buClr>
            </a:pPr>
            <a:endParaRPr lang="en-US" sz="1600" dirty="0">
              <a:latin typeface="Cousine" panose="020B0604020202020204" charset="0"/>
              <a:ea typeface="Times New Roman" panose="02020603050405020304" pitchFamily="18" charset="0"/>
              <a:cs typeface="Cousine" panose="020B06040202020202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70</a:t>
            </a:fld>
            <a:endParaRPr/>
          </a:p>
        </p:txBody>
      </p:sp>
    </p:spTree>
    <p:extLst>
      <p:ext uri="{BB962C8B-B14F-4D97-AF65-F5344CB8AC3E}">
        <p14:creationId xmlns:p14="http://schemas.microsoft.com/office/powerpoint/2010/main" val="30591495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 (let iteration = 0; iteration &lt; 5; iteration++)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console.log(iteration);</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Iteration </a:t>
            </a:r>
            <a:r>
              <a:rPr lang="en-US" sz="1600" b="1" dirty="0">
                <a:latin typeface="Cousine" panose="020B0604020202020204" charset="0"/>
                <a:ea typeface="Times New Roman" panose="02020603050405020304" pitchFamily="18" charset="0"/>
                <a:cs typeface="Cousine" panose="020B0604020202020204" charset="0"/>
              </a:rPr>
              <a:t>6</a:t>
            </a:r>
            <a:r>
              <a:rPr lang="en-US" sz="1600" dirty="0">
                <a:latin typeface="Cousine" panose="020B0604020202020204" charset="0"/>
                <a:ea typeface="Times New Roman" panose="02020603050405020304" pitchFamily="18" charset="0"/>
                <a:cs typeface="Cousine" panose="020B0604020202020204" charset="0"/>
              </a:rPr>
              <a:t>:</a:t>
            </a:r>
          </a:p>
          <a:p>
            <a:pPr marL="285750" indent="-285750">
              <a:buClr>
                <a:schemeClr val="tx1"/>
              </a:buClr>
            </a:pP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iteration</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is </a:t>
            </a:r>
            <a:r>
              <a:rPr lang="en-US" sz="1600" dirty="0">
                <a:solidFill>
                  <a:srgbClr val="0070C0"/>
                </a:solidFill>
                <a:latin typeface="Courier New" panose="02070309020205020404" pitchFamily="49" charset="0"/>
                <a:ea typeface="Times New Roman" panose="02020603050405020304" pitchFamily="18" charset="0"/>
                <a:cs typeface="Courier New" panose="02070309020205020404" pitchFamily="49" charset="0"/>
              </a:rPr>
              <a:t>5</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a:latin typeface="Cousine" panose="020B0604020202020204" charset="0"/>
                <a:ea typeface="Times New Roman" panose="02020603050405020304" pitchFamily="18" charset="0"/>
                <a:cs typeface="Cousine" panose="020B0604020202020204" charset="0"/>
              </a:rPr>
              <a:t>at this point in time</a:t>
            </a:r>
          </a:p>
          <a:p>
            <a:pPr marL="285750" indent="-285750">
              <a:buClr>
                <a:schemeClr val="tx1"/>
              </a:buClr>
            </a:pPr>
            <a:r>
              <a:rPr lang="en-US" sz="1600" dirty="0">
                <a:latin typeface="Cousine" panose="020B0604020202020204" charset="0"/>
                <a:ea typeface="Times New Roman" panose="02020603050405020304" pitchFamily="18" charset="0"/>
                <a:cs typeface="Cousine" panose="020B0604020202020204" charset="0"/>
              </a:rPr>
              <a:t>First the condition is evaluated, and since </a:t>
            </a:r>
            <a:r>
              <a:rPr lang="en-US" sz="1600" dirty="0">
                <a:latin typeface="Courier New" panose="02070309020205020404" pitchFamily="49" charset="0"/>
                <a:ea typeface="Times New Roman" panose="02020603050405020304" pitchFamily="18" charset="0"/>
                <a:cs typeface="Courier New" panose="02070309020205020404" pitchFamily="49" charset="0"/>
              </a:rPr>
              <a:t>5</a:t>
            </a:r>
            <a:r>
              <a:rPr lang="en-US" sz="1600" dirty="0">
                <a:latin typeface="Cousine" panose="020B0604020202020204" charset="0"/>
                <a:ea typeface="Times New Roman" panose="02020603050405020304" pitchFamily="18" charset="0"/>
                <a:cs typeface="Cousine" panose="020B0604020202020204" charset="0"/>
              </a:rPr>
              <a:t> is not less than </a:t>
            </a:r>
            <a:r>
              <a:rPr lang="en-US" sz="1600" dirty="0">
                <a:latin typeface="Courier New" panose="02070309020205020404" pitchFamily="49" charset="0"/>
                <a:ea typeface="Times New Roman" panose="02020603050405020304" pitchFamily="18" charset="0"/>
                <a:cs typeface="Courier New" panose="02070309020205020404" pitchFamily="49" charset="0"/>
              </a:rPr>
              <a:t>5</a:t>
            </a:r>
            <a:r>
              <a:rPr lang="en-US" sz="1600" dirty="0">
                <a:latin typeface="Cousine" panose="020B0604020202020204" charset="0"/>
                <a:ea typeface="Times New Roman" panose="02020603050405020304" pitchFamily="18" charset="0"/>
                <a:cs typeface="Cousine" panose="020B0604020202020204" charset="0"/>
              </a:rPr>
              <a:t> the loop will end and nothing else will get logged to the console.</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71</a:t>
            </a:fld>
            <a:endParaRPr/>
          </a:p>
        </p:txBody>
      </p:sp>
    </p:spTree>
    <p:extLst>
      <p:ext uri="{BB962C8B-B14F-4D97-AF65-F5344CB8AC3E}">
        <p14:creationId xmlns:p14="http://schemas.microsoft.com/office/powerpoint/2010/main" val="321477581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Quick - For loop index Demo</a:t>
            </a:r>
            <a:endParaRPr dirty="0"/>
          </a:p>
        </p:txBody>
      </p:sp>
      <p:sp>
        <p:nvSpPr>
          <p:cNvPr id="104" name="Google Shape;104;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72</a:t>
            </a:fld>
            <a:endParaRPr/>
          </a:p>
        </p:txBody>
      </p:sp>
      <p:grpSp>
        <p:nvGrpSpPr>
          <p:cNvPr id="3" name="Group 2">
            <a:extLst>
              <a:ext uri="{FF2B5EF4-FFF2-40B4-BE49-F238E27FC236}">
                <a16:creationId xmlns:a16="http://schemas.microsoft.com/office/drawing/2014/main" id="{055F37A2-1CE1-439B-9789-A653A7F90438}"/>
              </a:ext>
            </a:extLst>
          </p:cNvPr>
          <p:cNvGrpSpPr/>
          <p:nvPr/>
        </p:nvGrpSpPr>
        <p:grpSpPr>
          <a:xfrm>
            <a:off x="4269442" y="1472453"/>
            <a:ext cx="611840" cy="463923"/>
            <a:chOff x="4269442" y="1472453"/>
            <a:chExt cx="611840" cy="463923"/>
          </a:xfrm>
        </p:grpSpPr>
        <p:sp>
          <p:nvSpPr>
            <p:cNvPr id="2" name="Rectangle 1">
              <a:extLst>
                <a:ext uri="{FF2B5EF4-FFF2-40B4-BE49-F238E27FC236}">
                  <a16:creationId xmlns:a16="http://schemas.microsoft.com/office/drawing/2014/main" id="{C5814DA0-2458-48BA-85A9-8B90923C1808}"/>
                </a:ext>
              </a:extLst>
            </p:cNvPr>
            <p:cNvSpPr/>
            <p:nvPr/>
          </p:nvSpPr>
          <p:spPr>
            <a:xfrm>
              <a:off x="4269442" y="1472453"/>
              <a:ext cx="611840" cy="463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Google Shape;372;p36">
              <a:extLst>
                <a:ext uri="{FF2B5EF4-FFF2-40B4-BE49-F238E27FC236}">
                  <a16:creationId xmlns:a16="http://schemas.microsoft.com/office/drawing/2014/main" id="{8D870C9E-6225-4055-9E37-7FD1C4743FA1}"/>
                </a:ext>
              </a:extLst>
            </p:cNvPr>
            <p:cNvSpPr/>
            <p:nvPr/>
          </p:nvSpPr>
          <p:spPr>
            <a:xfrm>
              <a:off x="4383741" y="1480202"/>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034062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For/In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For/In makes loop iteration a bit easier. You can loop over an array like this:</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let numbers = [5, 8, 9];</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for(let index in numbers)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console.log(numbers[index]);</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73</a:t>
            </a:fld>
            <a:endParaRPr/>
          </a:p>
        </p:txBody>
      </p:sp>
      <p:sp>
        <p:nvSpPr>
          <p:cNvPr id="8" name="Rectangle 7">
            <a:extLst>
              <a:ext uri="{FF2B5EF4-FFF2-40B4-BE49-F238E27FC236}">
                <a16:creationId xmlns:a16="http://schemas.microsoft.com/office/drawing/2014/main" id="{92C64386-F9C4-44C3-AE81-8C35C461F50E}"/>
              </a:ext>
            </a:extLst>
          </p:cNvPr>
          <p:cNvSpPr/>
          <p:nvPr/>
        </p:nvSpPr>
        <p:spPr>
          <a:xfrm>
            <a:off x="404331" y="2795437"/>
            <a:ext cx="981124"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9" name="TextBox 8">
            <a:extLst>
              <a:ext uri="{FF2B5EF4-FFF2-40B4-BE49-F238E27FC236}">
                <a16:creationId xmlns:a16="http://schemas.microsoft.com/office/drawing/2014/main" id="{F0CB9AB8-9655-4850-AA05-2600B071F36C}"/>
              </a:ext>
            </a:extLst>
          </p:cNvPr>
          <p:cNvSpPr txBox="1"/>
          <p:nvPr/>
        </p:nvSpPr>
        <p:spPr>
          <a:xfrm>
            <a:off x="404329" y="4229304"/>
            <a:ext cx="3791138"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 and structure – This MUST be here</a:t>
            </a:r>
            <a:endParaRPr lang="en-ZA" dirty="0"/>
          </a:p>
        </p:txBody>
      </p:sp>
      <p:sp>
        <p:nvSpPr>
          <p:cNvPr id="10" name="Rectangle 9">
            <a:extLst>
              <a:ext uri="{FF2B5EF4-FFF2-40B4-BE49-F238E27FC236}">
                <a16:creationId xmlns:a16="http://schemas.microsoft.com/office/drawing/2014/main" id="{76E37C13-7F08-4A4D-B1E2-48CE10E326A6}"/>
              </a:ext>
            </a:extLst>
          </p:cNvPr>
          <p:cNvSpPr/>
          <p:nvPr/>
        </p:nvSpPr>
        <p:spPr>
          <a:xfrm>
            <a:off x="422039" y="4236268"/>
            <a:ext cx="3773428"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11" name="Straight Arrow Connector 10">
            <a:extLst>
              <a:ext uri="{FF2B5EF4-FFF2-40B4-BE49-F238E27FC236}">
                <a16:creationId xmlns:a16="http://schemas.microsoft.com/office/drawing/2014/main" id="{D1E0362C-3AA6-41CA-BD35-4F58CA1619DC}"/>
              </a:ext>
            </a:extLst>
          </p:cNvPr>
          <p:cNvCxnSpPr>
            <a:cxnSpLocks/>
            <a:stCxn id="14" idx="2"/>
          </p:cNvCxnSpPr>
          <p:nvPr/>
        </p:nvCxnSpPr>
        <p:spPr>
          <a:xfrm>
            <a:off x="534674" y="3727690"/>
            <a:ext cx="0" cy="50589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C9613B5-B58D-4289-B242-B32E72A2F715}"/>
              </a:ext>
            </a:extLst>
          </p:cNvPr>
          <p:cNvSpPr/>
          <p:nvPr/>
        </p:nvSpPr>
        <p:spPr>
          <a:xfrm>
            <a:off x="2170982" y="2796874"/>
            <a:ext cx="313602"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3" name="Rectangle 12">
            <a:extLst>
              <a:ext uri="{FF2B5EF4-FFF2-40B4-BE49-F238E27FC236}">
                <a16:creationId xmlns:a16="http://schemas.microsoft.com/office/drawing/2014/main" id="{6A4CCF08-B76F-4320-BB84-D70C4C7C7F45}"/>
              </a:ext>
            </a:extLst>
          </p:cNvPr>
          <p:cNvSpPr/>
          <p:nvPr/>
        </p:nvSpPr>
        <p:spPr>
          <a:xfrm>
            <a:off x="3415580" y="2795437"/>
            <a:ext cx="399037"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4" name="Rectangle 13">
            <a:extLst>
              <a:ext uri="{FF2B5EF4-FFF2-40B4-BE49-F238E27FC236}">
                <a16:creationId xmlns:a16="http://schemas.microsoft.com/office/drawing/2014/main" id="{4640F1B4-9655-41FE-A4E1-2F3D6FA66F3A}"/>
              </a:ext>
            </a:extLst>
          </p:cNvPr>
          <p:cNvSpPr/>
          <p:nvPr/>
        </p:nvSpPr>
        <p:spPr>
          <a:xfrm>
            <a:off x="404329" y="3429564"/>
            <a:ext cx="260689"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15378005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For/In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For/In makes loop iteration a bit easier. You can loop over an array like this:</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let numbers = [5, 8, 9];</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for(let index in numbers)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console.log(numbers[index]);</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74</a:t>
            </a:fld>
            <a:endParaRPr/>
          </a:p>
        </p:txBody>
      </p:sp>
      <p:pic>
        <p:nvPicPr>
          <p:cNvPr id="4" name="Picture 3">
            <a:extLst>
              <a:ext uri="{FF2B5EF4-FFF2-40B4-BE49-F238E27FC236}">
                <a16:creationId xmlns:a16="http://schemas.microsoft.com/office/drawing/2014/main" id="{FC52BEEF-88A6-465B-8879-609D05839CD4}"/>
              </a:ext>
            </a:extLst>
          </p:cNvPr>
          <p:cNvPicPr>
            <a:picLocks noChangeAspect="1"/>
          </p:cNvPicPr>
          <p:nvPr/>
        </p:nvPicPr>
        <p:blipFill>
          <a:blip r:embed="rId3"/>
          <a:stretch>
            <a:fillRect/>
          </a:stretch>
        </p:blipFill>
        <p:spPr>
          <a:xfrm>
            <a:off x="5403705" y="2637375"/>
            <a:ext cx="2867025" cy="1381125"/>
          </a:xfrm>
          <a:prstGeom prst="rect">
            <a:avLst/>
          </a:prstGeom>
        </p:spPr>
      </p:pic>
      <p:sp>
        <p:nvSpPr>
          <p:cNvPr id="8" name="Rectangle 7">
            <a:extLst>
              <a:ext uri="{FF2B5EF4-FFF2-40B4-BE49-F238E27FC236}">
                <a16:creationId xmlns:a16="http://schemas.microsoft.com/office/drawing/2014/main" id="{92C64386-F9C4-44C3-AE81-8C35C461F50E}"/>
              </a:ext>
            </a:extLst>
          </p:cNvPr>
          <p:cNvSpPr/>
          <p:nvPr/>
        </p:nvSpPr>
        <p:spPr>
          <a:xfrm>
            <a:off x="1468582" y="2795437"/>
            <a:ext cx="655781"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9" name="TextBox 8">
            <a:extLst>
              <a:ext uri="{FF2B5EF4-FFF2-40B4-BE49-F238E27FC236}">
                <a16:creationId xmlns:a16="http://schemas.microsoft.com/office/drawing/2014/main" id="{F0CB9AB8-9655-4850-AA05-2600B071F36C}"/>
              </a:ext>
            </a:extLst>
          </p:cNvPr>
          <p:cNvSpPr txBox="1"/>
          <p:nvPr/>
        </p:nvSpPr>
        <p:spPr>
          <a:xfrm>
            <a:off x="2372574" y="4195462"/>
            <a:ext cx="1405998"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Defined by you</a:t>
            </a:r>
            <a:endParaRPr lang="en-ZA" dirty="0"/>
          </a:p>
        </p:txBody>
      </p:sp>
      <p:sp>
        <p:nvSpPr>
          <p:cNvPr id="10" name="Rectangle 9">
            <a:extLst>
              <a:ext uri="{FF2B5EF4-FFF2-40B4-BE49-F238E27FC236}">
                <a16:creationId xmlns:a16="http://schemas.microsoft.com/office/drawing/2014/main" id="{76E37C13-7F08-4A4D-B1E2-48CE10E326A6}"/>
              </a:ext>
            </a:extLst>
          </p:cNvPr>
          <p:cNvSpPr/>
          <p:nvPr/>
        </p:nvSpPr>
        <p:spPr>
          <a:xfrm>
            <a:off x="2390284" y="4202426"/>
            <a:ext cx="1388287"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dirty="0"/>
          </a:p>
        </p:txBody>
      </p:sp>
      <p:cxnSp>
        <p:nvCxnSpPr>
          <p:cNvPr id="11" name="Straight Arrow Connector 10">
            <a:extLst>
              <a:ext uri="{FF2B5EF4-FFF2-40B4-BE49-F238E27FC236}">
                <a16:creationId xmlns:a16="http://schemas.microsoft.com/office/drawing/2014/main" id="{D1E0362C-3AA6-41CA-BD35-4F58CA1619DC}"/>
              </a:ext>
            </a:extLst>
          </p:cNvPr>
          <p:cNvCxnSpPr>
            <a:cxnSpLocks/>
            <a:stCxn id="14" idx="2"/>
          </p:cNvCxnSpPr>
          <p:nvPr/>
        </p:nvCxnSpPr>
        <p:spPr>
          <a:xfrm>
            <a:off x="3084428" y="3398003"/>
            <a:ext cx="0" cy="8355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C9613B5-B58D-4289-B242-B32E72A2F715}"/>
              </a:ext>
            </a:extLst>
          </p:cNvPr>
          <p:cNvSpPr/>
          <p:nvPr/>
        </p:nvSpPr>
        <p:spPr>
          <a:xfrm>
            <a:off x="440510" y="2146691"/>
            <a:ext cx="2993541"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3" name="Rectangle 12">
            <a:extLst>
              <a:ext uri="{FF2B5EF4-FFF2-40B4-BE49-F238E27FC236}">
                <a16:creationId xmlns:a16="http://schemas.microsoft.com/office/drawing/2014/main" id="{6A4CCF08-B76F-4320-BB84-D70C4C7C7F45}"/>
              </a:ext>
            </a:extLst>
          </p:cNvPr>
          <p:cNvSpPr/>
          <p:nvPr/>
        </p:nvSpPr>
        <p:spPr>
          <a:xfrm>
            <a:off x="2558472" y="2795437"/>
            <a:ext cx="884815"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14" name="Rectangle 13">
            <a:extLst>
              <a:ext uri="{FF2B5EF4-FFF2-40B4-BE49-F238E27FC236}">
                <a16:creationId xmlns:a16="http://schemas.microsoft.com/office/drawing/2014/main" id="{4640F1B4-9655-41FE-A4E1-2F3D6FA66F3A}"/>
              </a:ext>
            </a:extLst>
          </p:cNvPr>
          <p:cNvSpPr/>
          <p:nvPr/>
        </p:nvSpPr>
        <p:spPr>
          <a:xfrm>
            <a:off x="1338237" y="3099877"/>
            <a:ext cx="3492381"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21962861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For/In</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You can also loop over properties on an object like this:</a:t>
            </a: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let education = {name: "B.S in Symbolic Systems", institution: "Stanford University", period: "1993 - 1997"};</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for(let key in education)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console.log(education[key]);</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75</a:t>
            </a:fld>
            <a:endParaRPr/>
          </a:p>
        </p:txBody>
      </p:sp>
      <p:pic>
        <p:nvPicPr>
          <p:cNvPr id="3" name="Picture 2">
            <a:extLst>
              <a:ext uri="{FF2B5EF4-FFF2-40B4-BE49-F238E27FC236}">
                <a16:creationId xmlns:a16="http://schemas.microsoft.com/office/drawing/2014/main" id="{A5037DC6-9E3D-4289-931F-FB73A0159500}"/>
              </a:ext>
            </a:extLst>
          </p:cNvPr>
          <p:cNvPicPr>
            <a:picLocks noChangeAspect="1"/>
          </p:cNvPicPr>
          <p:nvPr/>
        </p:nvPicPr>
        <p:blipFill>
          <a:blip r:embed="rId3"/>
          <a:stretch>
            <a:fillRect/>
          </a:stretch>
        </p:blipFill>
        <p:spPr>
          <a:xfrm>
            <a:off x="5037241" y="3084883"/>
            <a:ext cx="3771900" cy="1447800"/>
          </a:xfrm>
          <a:prstGeom prst="rect">
            <a:avLst/>
          </a:prstGeom>
        </p:spPr>
      </p:pic>
    </p:spTree>
    <p:extLst>
      <p:ext uri="{BB962C8B-B14F-4D97-AF65-F5344CB8AC3E}">
        <p14:creationId xmlns:p14="http://schemas.microsoft.com/office/powerpoint/2010/main" val="27530584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While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While loops can execute a block of code as long as the specified condition is true.</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while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while (condition)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76</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458198" y="3425067"/>
            <a:ext cx="714994"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458198" y="2725283"/>
            <a:ext cx="2698407"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 – This MUST be here</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475908" y="2732247"/>
            <a:ext cx="2680697"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p:cNvCxnSpPr>
          <p:nvPr/>
        </p:nvCxnSpPr>
        <p:spPr>
          <a:xfrm flipV="1">
            <a:off x="815695" y="3065779"/>
            <a:ext cx="0" cy="359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9518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While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while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while (condition)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77</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1211819" y="2551856"/>
            <a:ext cx="222795"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459432" y="1852072"/>
            <a:ext cx="7320014"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Parentheses – Opening and closing parentheses MUST be directly after the while keyword</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459432" y="1874038"/>
            <a:ext cx="7320012"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p:cNvCxnSpPr>
          <p:nvPr/>
        </p:nvCxnSpPr>
        <p:spPr>
          <a:xfrm flipV="1">
            <a:off x="1364554" y="2192568"/>
            <a:ext cx="0" cy="359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2FF7A3-EA84-48E8-BC86-EC5D35810C63}"/>
              </a:ext>
            </a:extLst>
          </p:cNvPr>
          <p:cNvSpPr/>
          <p:nvPr/>
        </p:nvSpPr>
        <p:spPr>
          <a:xfrm>
            <a:off x="2385711" y="2551856"/>
            <a:ext cx="222795"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7250574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While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while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while (condition)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If the condition evaluates to true, the code block will execute.</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78</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1331482" y="2543618"/>
            <a:ext cx="1140983"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451075" y="1843834"/>
            <a:ext cx="3232353"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Condition for executing the code block</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468785" y="1850798"/>
            <a:ext cx="3214643"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p:cNvCxnSpPr>
          <p:nvPr/>
        </p:nvCxnSpPr>
        <p:spPr>
          <a:xfrm flipV="1">
            <a:off x="1908132" y="2148924"/>
            <a:ext cx="0" cy="3592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1401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While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Let’s look at an example. Say you are tired of waiting for your friends to RSVP to your wedding and you’ve decided that you want to spam them with notifications until they RSVP. You could do that with a while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while (!</a:t>
            </a:r>
            <a:r>
              <a:rPr lang="en-US" sz="1400" dirty="0" err="1">
                <a:latin typeface="Courier New" panose="02070309020205020404" pitchFamily="49" charset="0"/>
                <a:ea typeface="Times New Roman" panose="02020603050405020304" pitchFamily="18" charset="0"/>
                <a:cs typeface="Courier New" panose="02070309020205020404" pitchFamily="49" charset="0"/>
              </a:rPr>
              <a:t>hasRSVPed</a:t>
            </a:r>
            <a:r>
              <a:rPr lang="en-US" sz="1400" dirty="0">
                <a:latin typeface="Courier New" panose="02070309020205020404" pitchFamily="49" charset="0"/>
                <a:ea typeface="Times New Roman" panose="02020603050405020304" pitchFamily="18" charset="0"/>
                <a:cs typeface="Courier New" panose="02070309020205020404" pitchFamily="49" charset="0"/>
              </a:rPr>
              <a:t>) {</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  </a:t>
            </a:r>
            <a:r>
              <a:rPr lang="en-US" sz="1400" dirty="0" err="1">
                <a:latin typeface="Courier New" panose="02070309020205020404" pitchFamily="49" charset="0"/>
                <a:ea typeface="Times New Roman" panose="02020603050405020304" pitchFamily="18" charset="0"/>
                <a:cs typeface="Courier New" panose="02070309020205020404" pitchFamily="49" charset="0"/>
              </a:rPr>
              <a:t>sendReminder</a:t>
            </a:r>
            <a:r>
              <a:rPr lang="en-US" sz="1400" dirty="0">
                <a:latin typeface="Courier New" panose="02070309020205020404" pitchFamily="49" charset="0"/>
                <a:ea typeface="Times New Roman" panose="02020603050405020304" pitchFamily="18" charset="0"/>
                <a:cs typeface="Courier New" panose="02070309020205020404" pitchFamily="49" charset="0"/>
              </a:rPr>
              <a:t>(“You haven't RSVPed to our wedding");</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400" dirty="0">
                <a:latin typeface="Cousine" panose="020B0604020202020204" charset="0"/>
                <a:ea typeface="Times New Roman" panose="02020603050405020304" pitchFamily="18" charset="0"/>
                <a:cs typeface="Cousine" panose="020B0604020202020204" charset="0"/>
              </a:rPr>
              <a:t>Above if </a:t>
            </a:r>
            <a:r>
              <a:rPr lang="en-US" sz="1400" dirty="0" err="1">
                <a:latin typeface="Courier New" panose="02070309020205020404" pitchFamily="49" charset="0"/>
                <a:ea typeface="Times New Roman" panose="02020603050405020304" pitchFamily="18" charset="0"/>
                <a:cs typeface="Courier New" panose="02070309020205020404" pitchFamily="49" charset="0"/>
              </a:rPr>
              <a:t>hasRSVPed</a:t>
            </a:r>
            <a:r>
              <a:rPr lang="en-US" sz="1400" dirty="0">
                <a:latin typeface="Cousine" panose="020B0604020202020204" charset="0"/>
                <a:ea typeface="Times New Roman" panose="02020603050405020304" pitchFamily="18" charset="0"/>
                <a:cs typeface="Cousine" panose="020B0604020202020204" charset="0"/>
              </a:rPr>
              <a:t> is </a:t>
            </a:r>
            <a:r>
              <a:rPr lang="en-US" sz="1400" dirty="0">
                <a:latin typeface="Courier New" panose="02070309020205020404" pitchFamily="49" charset="0"/>
                <a:ea typeface="Times New Roman" panose="02020603050405020304" pitchFamily="18" charset="0"/>
                <a:cs typeface="Courier New" panose="02070309020205020404" pitchFamily="49" charset="0"/>
              </a:rPr>
              <a:t>false</a:t>
            </a:r>
            <a:r>
              <a:rPr lang="en-US" sz="1400" dirty="0">
                <a:latin typeface="Cousine" panose="020B0604020202020204" charset="0"/>
                <a:ea typeface="Times New Roman" panose="02020603050405020304" pitchFamily="18" charset="0"/>
                <a:cs typeface="Cousine" panose="020B0604020202020204" charset="0"/>
              </a:rPr>
              <a:t> (the condition evaluates to true) then the code block is executed.</a:t>
            </a:r>
          </a:p>
          <a:p>
            <a:pPr marL="0" indent="0">
              <a:buClr>
                <a:schemeClr val="tx1"/>
              </a:buClr>
              <a:buNone/>
            </a:pPr>
            <a:r>
              <a:rPr lang="en-US" sz="1400" dirty="0">
                <a:latin typeface="Cousine" panose="020B0604020202020204" charset="0"/>
                <a:ea typeface="Times New Roman" panose="02020603050405020304" pitchFamily="18" charset="0"/>
                <a:cs typeface="Cousine" panose="020B0604020202020204" charset="0"/>
              </a:rPr>
              <a:t>This block of code will keep on executing until some process updates the </a:t>
            </a:r>
            <a:r>
              <a:rPr lang="en-US" sz="1400" dirty="0" err="1">
                <a:latin typeface="Courier New" panose="02070309020205020404" pitchFamily="49" charset="0"/>
                <a:ea typeface="Times New Roman" panose="02020603050405020304" pitchFamily="18" charset="0"/>
                <a:cs typeface="Courier New" panose="02070309020205020404" pitchFamily="49" charset="0"/>
              </a:rPr>
              <a:t>hasRSVPed</a:t>
            </a:r>
            <a:r>
              <a:rPr lang="en-US" sz="1400" dirty="0">
                <a:latin typeface="Cousine" panose="020B0604020202020204" charset="0"/>
                <a:ea typeface="Times New Roman" panose="02020603050405020304" pitchFamily="18" charset="0"/>
                <a:cs typeface="Cousine" panose="020B0604020202020204" charset="0"/>
              </a:rPr>
              <a:t> to </a:t>
            </a:r>
            <a:r>
              <a:rPr lang="en-US" sz="1400" dirty="0">
                <a:latin typeface="Courier New" panose="02070309020205020404" pitchFamily="49" charset="0"/>
                <a:ea typeface="Times New Roman" panose="02020603050405020304" pitchFamily="18" charset="0"/>
                <a:cs typeface="Courier New" panose="02070309020205020404" pitchFamily="49" charset="0"/>
              </a:rPr>
              <a:t>true</a:t>
            </a:r>
            <a:r>
              <a:rPr lang="en-US" sz="1400" dirty="0">
                <a:latin typeface="Cousine" panose="020B0604020202020204" charset="0"/>
                <a:ea typeface="Times New Roman" panose="02020603050405020304" pitchFamily="18" charset="0"/>
                <a:cs typeface="Cousine" panose="020B0604020202020204"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79</a:t>
            </a:fld>
            <a:endParaRPr/>
          </a:p>
        </p:txBody>
      </p:sp>
    </p:spTree>
    <p:extLst>
      <p:ext uri="{BB962C8B-B14F-4D97-AF65-F5344CB8AC3E}">
        <p14:creationId xmlns:p14="http://schemas.microsoft.com/office/powerpoint/2010/main" val="125741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1" y="36755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 Comparison Operators</a:t>
            </a:r>
            <a:endParaRPr dirty="0"/>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2" name="Table 2">
            <a:extLst>
              <a:ext uri="{FF2B5EF4-FFF2-40B4-BE49-F238E27FC236}">
                <a16:creationId xmlns:a16="http://schemas.microsoft.com/office/drawing/2014/main" id="{DA9B524F-AEDB-436A-BEF9-29608A1BB869}"/>
              </a:ext>
            </a:extLst>
          </p:cNvPr>
          <p:cNvGraphicFramePr>
            <a:graphicFrameLocks noGrp="1"/>
          </p:cNvGraphicFramePr>
          <p:nvPr>
            <p:extLst>
              <p:ext uri="{D42A27DB-BD31-4B8C-83A1-F6EECF244321}">
                <p14:modId xmlns:p14="http://schemas.microsoft.com/office/powerpoint/2010/main" val="2107585725"/>
              </p:ext>
            </p:extLst>
          </p:nvPr>
        </p:nvGraphicFramePr>
        <p:xfrm>
          <a:off x="343224" y="1043755"/>
          <a:ext cx="8290708" cy="3048000"/>
        </p:xfrm>
        <a:graphic>
          <a:graphicData uri="http://schemas.openxmlformats.org/drawingml/2006/table">
            <a:tbl>
              <a:tblPr firstRow="1" bandRow="1">
                <a:tableStyleId>{B39DCEDC-5494-4050-814A-489F0E36CC6C}</a:tableStyleId>
              </a:tblPr>
              <a:tblGrid>
                <a:gridCol w="2692870">
                  <a:extLst>
                    <a:ext uri="{9D8B030D-6E8A-4147-A177-3AD203B41FA5}">
                      <a16:colId xmlns:a16="http://schemas.microsoft.com/office/drawing/2014/main" val="3445621828"/>
                    </a:ext>
                  </a:extLst>
                </a:gridCol>
                <a:gridCol w="3178969">
                  <a:extLst>
                    <a:ext uri="{9D8B030D-6E8A-4147-A177-3AD203B41FA5}">
                      <a16:colId xmlns:a16="http://schemas.microsoft.com/office/drawing/2014/main" val="4021829213"/>
                    </a:ext>
                  </a:extLst>
                </a:gridCol>
                <a:gridCol w="2418869">
                  <a:extLst>
                    <a:ext uri="{9D8B030D-6E8A-4147-A177-3AD203B41FA5}">
                      <a16:colId xmlns:a16="http://schemas.microsoft.com/office/drawing/2014/main" val="1217855985"/>
                    </a:ext>
                  </a:extLst>
                </a:gridCol>
              </a:tblGrid>
              <a:tr h="370840">
                <a:tc>
                  <a:txBody>
                    <a:bodyPr/>
                    <a:lstStyle/>
                    <a:p>
                      <a:r>
                        <a:rPr lang="en" sz="1600" b="1" dirty="0">
                          <a:latin typeface="Cousine" panose="020B0604020202020204" charset="0"/>
                          <a:cs typeface="Cousine" panose="020B0604020202020204" charset="0"/>
                        </a:rPr>
                        <a:t>Comparison Operator</a:t>
                      </a:r>
                      <a:endParaRPr lang="en-ZA" sz="1600" b="1" dirty="0">
                        <a:latin typeface="Cousine" panose="020B0604020202020204" charset="0"/>
                        <a:cs typeface="Cousine" panose="020B0604020202020204" charset="0"/>
                      </a:endParaRPr>
                    </a:p>
                  </a:txBody>
                  <a:tcPr>
                    <a:solidFill>
                      <a:schemeClr val="accent4">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600" b="1" dirty="0">
                          <a:latin typeface="Cousine" panose="020B0604020202020204" charset="0"/>
                          <a:cs typeface="Cousine" panose="020B0604020202020204" charset="0"/>
                        </a:rPr>
                        <a:t>Example</a:t>
                      </a:r>
                      <a:endParaRPr lang="en-ZA" sz="1600" b="1" dirty="0">
                        <a:latin typeface="Cousine" panose="020B0604020202020204" charset="0"/>
                        <a:cs typeface="Cousine" panose="020B0604020202020204" charset="0"/>
                      </a:endParaRPr>
                    </a:p>
                  </a:txBody>
                  <a:tcPr>
                    <a:solidFill>
                      <a:schemeClr val="accent4">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latin typeface="Cousine" panose="020B0604020202020204" charset="0"/>
                          <a:cs typeface="Cousine" panose="020B0604020202020204" charset="0"/>
                        </a:rPr>
                        <a:t>Boolean Result</a:t>
                      </a:r>
                      <a:endParaRPr lang="en-ZA" sz="1600" b="1" dirty="0">
                        <a:latin typeface="Cousine" panose="020B0604020202020204" charset="0"/>
                        <a:cs typeface="Cousine" panose="020B0604020202020204" charset="0"/>
                      </a:endParaRPr>
                    </a:p>
                  </a:txBody>
                  <a:tcPr>
                    <a:solidFill>
                      <a:schemeClr val="accent4">
                        <a:lumMod val="90000"/>
                      </a:schemeClr>
                    </a:solidFill>
                  </a:tcPr>
                </a:tc>
                <a:extLst>
                  <a:ext uri="{0D108BD9-81ED-4DB2-BD59-A6C34878D82A}">
                    <a16:rowId xmlns:a16="http://schemas.microsoft.com/office/drawing/2014/main" val="224217301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ZA" sz="1600" dirty="0">
                        <a:latin typeface="Cousine" panose="020B0604020202020204" charset="0"/>
                        <a:cs typeface="Cousine" panose="020B0604020202020204" charset="0"/>
                      </a:endParaRPr>
                    </a:p>
                  </a:txBody>
                  <a:tcPr/>
                </a:tc>
                <a:tc>
                  <a:txBody>
                    <a:bodyPr/>
                    <a:lstStyle/>
                    <a:p>
                      <a:r>
                        <a:rPr lang="en-US" sz="1600" dirty="0">
                          <a:latin typeface="Courier New" panose="02070309020205020404" pitchFamily="49" charset="0"/>
                          <a:cs typeface="Courier New" panose="02070309020205020404" pitchFamily="49" charset="0"/>
                        </a:rPr>
                        <a:t>let a = 2;</a:t>
                      </a:r>
                    </a:p>
                    <a:p>
                      <a:r>
                        <a:rPr lang="en-US" sz="1600" dirty="0">
                          <a:latin typeface="Courier New" panose="02070309020205020404" pitchFamily="49" charset="0"/>
                          <a:cs typeface="Courier New" panose="02070309020205020404" pitchFamily="49" charset="0"/>
                        </a:rPr>
                        <a:t>let b = 5;</a:t>
                      </a:r>
                    </a:p>
                    <a:p>
                      <a:r>
                        <a:rPr lang="en-US" sz="1600" dirty="0">
                          <a:latin typeface="Courier New" panose="02070309020205020404" pitchFamily="49" charset="0"/>
                          <a:cs typeface="Courier New" panose="02070309020205020404" pitchFamily="49" charset="0"/>
                        </a:rPr>
                        <a:t>let c = 5; 	</a:t>
                      </a:r>
                      <a:endParaRPr lang="en-ZA" sz="1600" dirty="0">
                        <a:latin typeface="Courier New" panose="02070309020205020404" pitchFamily="49" charset="0"/>
                        <a:cs typeface="Courier New" panose="02070309020205020404" pitchFamily="49" charset="0"/>
                      </a:endParaRPr>
                    </a:p>
                  </a:txBody>
                  <a:tcPr/>
                </a:tc>
                <a:tc>
                  <a:txBody>
                    <a:bodyPr/>
                    <a:lstStyle/>
                    <a:p>
                      <a:endParaRPr lang="en-ZA"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0519220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Greater than</a:t>
                      </a:r>
                      <a:endParaRPr lang="en-ZA" sz="1600" dirty="0">
                        <a:latin typeface="Cousine" panose="020B0604020202020204" charset="0"/>
                        <a:cs typeface="Cousine" panose="020B0604020202020204" charset="0"/>
                      </a:endParaRPr>
                    </a:p>
                  </a:txBody>
                  <a:tcPr/>
                </a:tc>
                <a:tc>
                  <a:txBody>
                    <a:bodyPr/>
                    <a:lstStyle/>
                    <a:p>
                      <a:r>
                        <a:rPr lang="en-ZA" sz="1600" dirty="0">
                          <a:latin typeface="Courier New" panose="02070309020205020404" pitchFamily="49" charset="0"/>
                          <a:cs typeface="Courier New" panose="02070309020205020404" pitchFamily="49" charset="0"/>
                        </a:rPr>
                        <a:t>alert(a </a:t>
                      </a:r>
                      <a:r>
                        <a:rPr lang="en-ZA" sz="1600" b="1" dirty="0">
                          <a:solidFill>
                            <a:srgbClr val="0070C0"/>
                          </a:solidFill>
                          <a:latin typeface="Courier New" panose="02070309020205020404" pitchFamily="49" charset="0"/>
                          <a:cs typeface="Courier New" panose="02070309020205020404" pitchFamily="49" charset="0"/>
                        </a:rPr>
                        <a:t>&gt;</a:t>
                      </a:r>
                      <a:r>
                        <a:rPr lang="en-ZA" sz="1600" dirty="0">
                          <a:latin typeface="Courier New" panose="02070309020205020404" pitchFamily="49" charset="0"/>
                          <a:cs typeface="Courier New" panose="02070309020205020404" pitchFamily="49" charset="0"/>
                        </a:rPr>
                        <a:t> b);</a:t>
                      </a:r>
                    </a:p>
                  </a:txBody>
                  <a:tcPr/>
                </a:tc>
                <a:tc>
                  <a:txBody>
                    <a:bodyPr/>
                    <a:lstStyle/>
                    <a:p>
                      <a:r>
                        <a:rPr lang="en-US" sz="1600" dirty="0">
                          <a:latin typeface="Courier New" panose="02070309020205020404" pitchFamily="49" charset="0"/>
                          <a:cs typeface="Courier New" panose="02070309020205020404" pitchFamily="49" charset="0"/>
                        </a:rPr>
                        <a:t>false</a:t>
                      </a:r>
                      <a:endParaRPr lang="en-ZA"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42578783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Less than</a:t>
                      </a:r>
                      <a:endParaRPr lang="en-ZA" sz="1600" dirty="0">
                        <a:latin typeface="Cousine" panose="020B0604020202020204" charset="0"/>
                        <a:cs typeface="Cousine" panose="020B0604020202020204" charset="0"/>
                      </a:endParaRPr>
                    </a:p>
                  </a:txBody>
                  <a:tcPr/>
                </a:tc>
                <a:tc>
                  <a:txBody>
                    <a:bodyPr/>
                    <a:lstStyle/>
                    <a:p>
                      <a:r>
                        <a:rPr lang="en-ZA" sz="1600" dirty="0">
                          <a:latin typeface="Courier New" panose="02070309020205020404" pitchFamily="49" charset="0"/>
                          <a:cs typeface="Courier New" panose="02070309020205020404" pitchFamily="49" charset="0"/>
                        </a:rPr>
                        <a:t>alert(a </a:t>
                      </a:r>
                      <a:r>
                        <a:rPr lang="en-ZA" sz="1600" b="1" dirty="0">
                          <a:solidFill>
                            <a:srgbClr val="0070C0"/>
                          </a:solidFill>
                          <a:latin typeface="Courier New" panose="02070309020205020404" pitchFamily="49" charset="0"/>
                          <a:cs typeface="Courier New" panose="02070309020205020404" pitchFamily="49" charset="0"/>
                        </a:rPr>
                        <a:t>&lt;</a:t>
                      </a:r>
                      <a:r>
                        <a:rPr lang="en-ZA" sz="1600" dirty="0">
                          <a:latin typeface="Courier New" panose="02070309020205020404" pitchFamily="49" charset="0"/>
                          <a:cs typeface="Courier New" panose="02070309020205020404" pitchFamily="49" charset="0"/>
                        </a:rPr>
                        <a:t> b);</a:t>
                      </a:r>
                    </a:p>
                  </a:txBody>
                  <a:tcPr/>
                </a:tc>
                <a:tc>
                  <a:txBody>
                    <a:bodyPr/>
                    <a:lstStyle/>
                    <a:p>
                      <a:r>
                        <a:rPr lang="en-US" sz="1600" dirty="0">
                          <a:latin typeface="Courier New" panose="02070309020205020404" pitchFamily="49" charset="0"/>
                          <a:cs typeface="Courier New" panose="02070309020205020404" pitchFamily="49" charset="0"/>
                        </a:rPr>
                        <a:t>true</a:t>
                      </a:r>
                      <a:endParaRPr lang="en-ZA"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508633847"/>
                  </a:ext>
                </a:extLst>
              </a:tr>
              <a:tr h="370840">
                <a:tc rowSpan="2">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Equal to</a:t>
                      </a:r>
                      <a:endParaRPr lang="en-ZA" sz="1600" dirty="0">
                        <a:latin typeface="Cousine" panose="020B0604020202020204" charset="0"/>
                        <a:cs typeface="Cousine" panose="020B0604020202020204" charset="0"/>
                      </a:endParaRPr>
                    </a:p>
                  </a:txBody>
                  <a:tcPr/>
                </a:tc>
                <a:tc>
                  <a:txBody>
                    <a:bodyPr/>
                    <a:lstStyle/>
                    <a:p>
                      <a:r>
                        <a:rPr lang="en-ZA" sz="1600" dirty="0">
                          <a:latin typeface="Courier New" panose="02070309020205020404" pitchFamily="49" charset="0"/>
                          <a:cs typeface="Courier New" panose="02070309020205020404" pitchFamily="49" charset="0"/>
                        </a:rPr>
                        <a:t>alert(a </a:t>
                      </a:r>
                      <a:r>
                        <a:rPr lang="en-ZA" sz="1600" b="1" dirty="0">
                          <a:solidFill>
                            <a:srgbClr val="0070C0"/>
                          </a:solidFill>
                          <a:latin typeface="Courier New" panose="02070309020205020404" pitchFamily="49" charset="0"/>
                          <a:cs typeface="Courier New" panose="02070309020205020404" pitchFamily="49" charset="0"/>
                        </a:rPr>
                        <a:t>==</a:t>
                      </a:r>
                      <a:r>
                        <a:rPr lang="en-ZA" sz="1600" dirty="0">
                          <a:latin typeface="Courier New" panose="02070309020205020404" pitchFamily="49" charset="0"/>
                          <a:cs typeface="Courier New" panose="02070309020205020404" pitchFamily="49" charset="0"/>
                        </a:rPr>
                        <a:t> b);</a:t>
                      </a:r>
                    </a:p>
                  </a:txBody>
                  <a:tcPr/>
                </a:tc>
                <a:tc>
                  <a:txBody>
                    <a:bodyPr/>
                    <a:lstStyle/>
                    <a:p>
                      <a:r>
                        <a:rPr lang="en-US" sz="1600" dirty="0">
                          <a:latin typeface="Courier New" panose="02070309020205020404" pitchFamily="49" charset="0"/>
                          <a:cs typeface="Courier New" panose="02070309020205020404" pitchFamily="49" charset="0"/>
                        </a:rPr>
                        <a:t>false</a:t>
                      </a:r>
                      <a:endParaRPr lang="en-ZA"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24364697"/>
                  </a:ext>
                </a:extLst>
              </a:tr>
              <a:tr h="370840">
                <a:tc v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ZA" sz="1600" dirty="0">
                        <a:latin typeface="Cousine" panose="020B0604020202020204" charset="0"/>
                        <a:cs typeface="Cousine" panose="020B0604020202020204" charset="0"/>
                      </a:endParaRPr>
                    </a:p>
                  </a:txBody>
                  <a:tcPr/>
                </a:tc>
                <a:tc>
                  <a:txBody>
                    <a:bodyPr/>
                    <a:lstStyle/>
                    <a:p>
                      <a:r>
                        <a:rPr lang="en-ZA" sz="1600" dirty="0">
                          <a:latin typeface="Courier New" panose="02070309020205020404" pitchFamily="49" charset="0"/>
                          <a:cs typeface="Courier New" panose="02070309020205020404" pitchFamily="49" charset="0"/>
                        </a:rPr>
                        <a:t>alert(c </a:t>
                      </a:r>
                      <a:r>
                        <a:rPr lang="en-ZA" sz="1600" b="1" dirty="0">
                          <a:solidFill>
                            <a:srgbClr val="0070C0"/>
                          </a:solidFill>
                          <a:latin typeface="Courier New" panose="02070309020205020404" pitchFamily="49" charset="0"/>
                          <a:cs typeface="Courier New" panose="02070309020205020404" pitchFamily="49" charset="0"/>
                        </a:rPr>
                        <a:t>==</a:t>
                      </a:r>
                      <a:r>
                        <a:rPr lang="en-ZA" sz="1600" dirty="0">
                          <a:latin typeface="Courier New" panose="02070309020205020404" pitchFamily="49" charset="0"/>
                          <a:cs typeface="Courier New" panose="02070309020205020404" pitchFamily="49" charset="0"/>
                        </a:rPr>
                        <a:t> b);</a:t>
                      </a:r>
                    </a:p>
                  </a:txBody>
                  <a:tcPr/>
                </a:tc>
                <a:tc>
                  <a:txBody>
                    <a:bodyPr/>
                    <a:lstStyle/>
                    <a:p>
                      <a:r>
                        <a:rPr lang="en-US" sz="1600" dirty="0">
                          <a:latin typeface="Courier New" panose="02070309020205020404" pitchFamily="49" charset="0"/>
                          <a:cs typeface="Courier New" panose="02070309020205020404" pitchFamily="49" charset="0"/>
                        </a:rPr>
                        <a:t>true</a:t>
                      </a:r>
                      <a:endParaRPr lang="en-ZA"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8729634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ousine" panose="020B0604020202020204" charset="0"/>
                          <a:cs typeface="Cousine" panose="020B0604020202020204" charset="0"/>
                        </a:rPr>
                        <a:t>Not equal to</a:t>
                      </a:r>
                      <a:endParaRPr lang="en-ZA" sz="1600" dirty="0">
                        <a:latin typeface="Cousine" panose="020B0604020202020204" charset="0"/>
                        <a:cs typeface="Cousine" panose="020B0604020202020204" charset="0"/>
                      </a:endParaRPr>
                    </a:p>
                  </a:txBody>
                  <a:tcPr/>
                </a:tc>
                <a:tc>
                  <a:txBody>
                    <a:bodyPr/>
                    <a:lstStyle/>
                    <a:p>
                      <a:r>
                        <a:rPr lang="en-ZA" sz="1600" dirty="0">
                          <a:latin typeface="Courier New" panose="02070309020205020404" pitchFamily="49" charset="0"/>
                          <a:cs typeface="Courier New" panose="02070309020205020404" pitchFamily="49" charset="0"/>
                        </a:rPr>
                        <a:t>alert(a </a:t>
                      </a:r>
                      <a:r>
                        <a:rPr lang="en-ZA" sz="1600" b="1" dirty="0">
                          <a:solidFill>
                            <a:srgbClr val="0070C0"/>
                          </a:solidFill>
                          <a:latin typeface="Courier New" panose="02070309020205020404" pitchFamily="49" charset="0"/>
                          <a:cs typeface="Courier New" panose="02070309020205020404" pitchFamily="49" charset="0"/>
                        </a:rPr>
                        <a:t>!=</a:t>
                      </a:r>
                      <a:r>
                        <a:rPr lang="en-ZA" sz="1600" dirty="0">
                          <a:latin typeface="Courier New" panose="02070309020205020404" pitchFamily="49" charset="0"/>
                          <a:cs typeface="Courier New" panose="02070309020205020404" pitchFamily="49" charset="0"/>
                        </a:rPr>
                        <a:t> b);</a:t>
                      </a:r>
                    </a:p>
                  </a:txBody>
                  <a:tcPr/>
                </a:tc>
                <a:tc>
                  <a:txBody>
                    <a:bodyPr/>
                    <a:lstStyle/>
                    <a:p>
                      <a:r>
                        <a:rPr lang="en-US" sz="1600" dirty="0">
                          <a:latin typeface="Courier New" panose="02070309020205020404" pitchFamily="49" charset="0"/>
                          <a:cs typeface="Courier New" panose="02070309020205020404" pitchFamily="49" charset="0"/>
                        </a:rPr>
                        <a:t>true</a:t>
                      </a:r>
                      <a:endParaRPr lang="en-ZA"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0095287"/>
                  </a:ext>
                </a:extLst>
              </a:tr>
            </a:tbl>
          </a:graphicData>
        </a:graphic>
      </p:graphicFrame>
    </p:spTree>
    <p:extLst>
      <p:ext uri="{BB962C8B-B14F-4D97-AF65-F5344CB8AC3E}">
        <p14:creationId xmlns:p14="http://schemas.microsoft.com/office/powerpoint/2010/main" val="42484855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What if you want to break out of a loop?</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solidFill>
                  <a:srgbClr val="000000"/>
                </a:solidFill>
                <a:latin typeface="Courier New" panose="02070309020205020404" pitchFamily="49" charset="0"/>
                <a:cs typeface="Courier New" panose="02070309020205020404" pitchFamily="49" charset="0"/>
              </a:rPr>
              <a:t>b</a:t>
            </a:r>
            <a:r>
              <a:rPr lang="en-US" sz="1600" b="0" i="0" dirty="0">
                <a:solidFill>
                  <a:srgbClr val="000000"/>
                </a:solidFill>
                <a:effectLst/>
                <a:latin typeface="Courier New" panose="02070309020205020404" pitchFamily="49" charset="0"/>
                <a:cs typeface="Courier New" panose="02070309020205020404" pitchFamily="49" charset="0"/>
              </a:rPr>
              <a:t>reak</a:t>
            </a:r>
            <a:r>
              <a:rPr lang="en-US" sz="1600" b="0" i="0" dirty="0">
                <a:solidFill>
                  <a:srgbClr val="000000"/>
                </a:solidFill>
                <a:effectLst/>
                <a:latin typeface="Cousine" panose="020B0604020202020204" charset="0"/>
                <a:cs typeface="Cousine" panose="020B0604020202020204" charset="0"/>
              </a:rPr>
              <a:t> helps you to force exit a loop. Let’s use the same example from the previous slide, but this time we want to be more forgiving to our friends that have not RSVPed yet.</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while (!</a:t>
            </a:r>
            <a:r>
              <a:rPr lang="en-US" sz="1600" dirty="0" err="1">
                <a:latin typeface="Courier New" panose="02070309020205020404" pitchFamily="49" charset="0"/>
                <a:ea typeface="Times New Roman" panose="02020603050405020304" pitchFamily="18" charset="0"/>
                <a:cs typeface="Courier New" panose="02070309020205020404" pitchFamily="49" charset="0"/>
              </a:rPr>
              <a:t>hasRSVPed</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if (</a:t>
            </a:r>
            <a:r>
              <a:rPr lang="en-US" sz="1600" dirty="0" err="1">
                <a:latin typeface="Courier New" panose="02070309020205020404" pitchFamily="49" charset="0"/>
                <a:ea typeface="Times New Roman" panose="02020603050405020304" pitchFamily="18" charset="0"/>
                <a:cs typeface="Courier New" panose="02070309020205020404" pitchFamily="49" charset="0"/>
              </a:rPr>
              <a:t>hasValidExcuse</a:t>
            </a:r>
            <a:r>
              <a:rPr lang="en-US" sz="1600" dirty="0">
                <a:latin typeface="Courier New" panose="02070309020205020404" pitchFamily="49" charset="0"/>
                <a:ea typeface="Times New Roman" panose="02020603050405020304" pitchFamily="18" charset="0"/>
                <a:cs typeface="Courier New" panose="02070309020205020404" pitchFamily="49" charset="0"/>
              </a:rPr>
              <a:t>)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break;</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a:t>
            </a:r>
            <a:r>
              <a:rPr lang="en-US" sz="1600" dirty="0" err="1">
                <a:latin typeface="Courier New" panose="02070309020205020404" pitchFamily="49" charset="0"/>
                <a:ea typeface="Times New Roman" panose="02020603050405020304" pitchFamily="18" charset="0"/>
                <a:cs typeface="Courier New" panose="02070309020205020404" pitchFamily="49" charset="0"/>
              </a:rPr>
              <a:t>sendReminder</a:t>
            </a:r>
            <a:r>
              <a:rPr lang="en-US" sz="1600" dirty="0">
                <a:latin typeface="Courier New" panose="02070309020205020404" pitchFamily="49" charset="0"/>
                <a:ea typeface="Times New Roman" panose="02020603050405020304" pitchFamily="18" charset="0"/>
                <a:cs typeface="Courier New" panose="02070309020205020404" pitchFamily="49" charset="0"/>
              </a:rPr>
              <a:t>(“You haven't RSVPed to our wedding");</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80</a:t>
            </a:fld>
            <a:endParaRPr/>
          </a:p>
        </p:txBody>
      </p:sp>
      <p:sp>
        <p:nvSpPr>
          <p:cNvPr id="5" name="Rectangle 4">
            <a:extLst>
              <a:ext uri="{FF2B5EF4-FFF2-40B4-BE49-F238E27FC236}">
                <a16:creationId xmlns:a16="http://schemas.microsoft.com/office/drawing/2014/main" id="{76F29C08-B277-4E3F-8CBE-63F2418F3D67}"/>
              </a:ext>
            </a:extLst>
          </p:cNvPr>
          <p:cNvSpPr/>
          <p:nvPr/>
        </p:nvSpPr>
        <p:spPr>
          <a:xfrm>
            <a:off x="954077" y="3034730"/>
            <a:ext cx="777613"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20817CBE-CC41-4EFB-AA04-84B4E0D45AB5}"/>
              </a:ext>
            </a:extLst>
          </p:cNvPr>
          <p:cNvSpPr txBox="1"/>
          <p:nvPr/>
        </p:nvSpPr>
        <p:spPr>
          <a:xfrm>
            <a:off x="3774053" y="3054826"/>
            <a:ext cx="3153219"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 for breaking out of any loop </a:t>
            </a:r>
            <a:endParaRPr lang="en-ZA" dirty="0"/>
          </a:p>
        </p:txBody>
      </p:sp>
      <p:sp>
        <p:nvSpPr>
          <p:cNvPr id="7" name="Rectangle 6">
            <a:extLst>
              <a:ext uri="{FF2B5EF4-FFF2-40B4-BE49-F238E27FC236}">
                <a16:creationId xmlns:a16="http://schemas.microsoft.com/office/drawing/2014/main" id="{4BA04ECC-3D5A-4901-9130-14CF853AA9A5}"/>
              </a:ext>
            </a:extLst>
          </p:cNvPr>
          <p:cNvSpPr/>
          <p:nvPr/>
        </p:nvSpPr>
        <p:spPr>
          <a:xfrm>
            <a:off x="3791763" y="3054826"/>
            <a:ext cx="3135509"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2C77FD19-689C-4C99-9644-B729DEE1BD69}"/>
              </a:ext>
            </a:extLst>
          </p:cNvPr>
          <p:cNvCxnSpPr>
            <a:cxnSpLocks/>
            <a:endCxn id="6" idx="1"/>
          </p:cNvCxnSpPr>
          <p:nvPr/>
        </p:nvCxnSpPr>
        <p:spPr>
          <a:xfrm>
            <a:off x="1749400" y="3208715"/>
            <a:ext cx="202465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7435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While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We could also achieve the same result that we had with the ‘for’ loop example, using a while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let iteration = 0;</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while (iteration &lt; 5) {</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  console.log(iteration);</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  iteration++;</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endParaRPr lang="en-US" sz="14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400" dirty="0">
                <a:latin typeface="Cousine" panose="020B0604020202020204" charset="0"/>
                <a:ea typeface="Times New Roman" panose="02020603050405020304" pitchFamily="18" charset="0"/>
                <a:cs typeface="Cousine" panose="020B0604020202020204" charset="0"/>
              </a:rPr>
              <a:t>The biggest difference is that you must keep track of the iteration yourself.</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81</a:t>
            </a:fld>
            <a:endParaRPr/>
          </a:p>
        </p:txBody>
      </p:sp>
      <p:pic>
        <p:nvPicPr>
          <p:cNvPr id="4" name="Picture 3">
            <a:extLst>
              <a:ext uri="{FF2B5EF4-FFF2-40B4-BE49-F238E27FC236}">
                <a16:creationId xmlns:a16="http://schemas.microsoft.com/office/drawing/2014/main" id="{E12F05B6-2D67-4D62-88A3-A947E97DCA3C}"/>
              </a:ext>
            </a:extLst>
          </p:cNvPr>
          <p:cNvPicPr>
            <a:picLocks noChangeAspect="1"/>
          </p:cNvPicPr>
          <p:nvPr/>
        </p:nvPicPr>
        <p:blipFill>
          <a:blip r:embed="rId3"/>
          <a:stretch>
            <a:fillRect/>
          </a:stretch>
        </p:blipFill>
        <p:spPr>
          <a:xfrm>
            <a:off x="4706727" y="1613621"/>
            <a:ext cx="2356029" cy="2149777"/>
          </a:xfrm>
          <a:prstGeom prst="rect">
            <a:avLst/>
          </a:prstGeom>
        </p:spPr>
      </p:pic>
    </p:spTree>
    <p:extLst>
      <p:ext uri="{BB962C8B-B14F-4D97-AF65-F5344CB8AC3E}">
        <p14:creationId xmlns:p14="http://schemas.microsoft.com/office/powerpoint/2010/main" val="1054901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Do While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b="0" i="0" dirty="0">
                <a:solidFill>
                  <a:srgbClr val="000000"/>
                </a:solidFill>
                <a:effectLst/>
                <a:latin typeface="Cousine" panose="020B0604020202020204" charset="0"/>
                <a:cs typeface="Cousine" panose="020B0604020202020204" charset="0"/>
              </a:rPr>
              <a:t>This loop will execute the code block once, then it will repeat the loop as long as the condition is true. So, it will always execute the code block at least once. </a:t>
            </a:r>
          </a:p>
          <a:p>
            <a:pPr marL="0" indent="0">
              <a:buClr>
                <a:schemeClr val="tx1"/>
              </a:buClr>
              <a:buNone/>
            </a:pPr>
            <a:endParaRPr lang="en-US" sz="1600" dirty="0">
              <a:solidFill>
                <a:srgbClr val="000000"/>
              </a:solidFill>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do/while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do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while (condition);</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82</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458199" y="3356596"/>
            <a:ext cx="359072"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458198" y="2771983"/>
            <a:ext cx="2698407"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Keywords – This MUST be here</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475908" y="2778947"/>
            <a:ext cx="2680697"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a:stCxn id="5" idx="0"/>
          </p:cNvCxnSpPr>
          <p:nvPr/>
        </p:nvCxnSpPr>
        <p:spPr>
          <a:xfrm flipV="1">
            <a:off x="637735" y="3077073"/>
            <a:ext cx="0" cy="27952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5D0841C-A9B7-4AF3-869E-05B4C3B6ADC9}"/>
              </a:ext>
            </a:extLst>
          </p:cNvPr>
          <p:cNvSpPr/>
          <p:nvPr/>
        </p:nvSpPr>
        <p:spPr>
          <a:xfrm>
            <a:off x="475908" y="4322726"/>
            <a:ext cx="675256"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3125931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Do While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do/while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do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while (condition);</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83</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1232908" y="3827469"/>
            <a:ext cx="181368"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843606" y="2266918"/>
            <a:ext cx="7310424"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Parentheses – Opening and closing parentheses MUST be directly after the while keyword</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861316" y="2273882"/>
            <a:ext cx="7292714"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a:stCxn id="5" idx="0"/>
          </p:cNvCxnSpPr>
          <p:nvPr/>
        </p:nvCxnSpPr>
        <p:spPr>
          <a:xfrm flipV="1">
            <a:off x="1323592" y="2578972"/>
            <a:ext cx="0" cy="12484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5D0841C-A9B7-4AF3-869E-05B4C3B6ADC9}"/>
              </a:ext>
            </a:extLst>
          </p:cNvPr>
          <p:cNvSpPr/>
          <p:nvPr/>
        </p:nvSpPr>
        <p:spPr>
          <a:xfrm>
            <a:off x="2403134" y="3827469"/>
            <a:ext cx="181368" cy="298126"/>
          </a:xfrm>
          <a:prstGeom prst="rect">
            <a:avLst/>
          </a:prstGeom>
          <a:noFill/>
          <a:ln w="38100" cap="flat" cmpd="sng" algn="ctr">
            <a:solidFill>
              <a:srgbClr val="E3DE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Tree>
    <p:extLst>
      <p:ext uri="{BB962C8B-B14F-4D97-AF65-F5344CB8AC3E}">
        <p14:creationId xmlns:p14="http://schemas.microsoft.com/office/powerpoint/2010/main" val="25617267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Do While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This is the structure of a do/while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do {</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  // code block to be executed</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r>
              <a:rPr lang="en-US" sz="1600" dirty="0">
                <a:latin typeface="Courier New" panose="02070309020205020404" pitchFamily="49" charset="0"/>
                <a:ea typeface="Times New Roman" panose="02020603050405020304" pitchFamily="18" charset="0"/>
                <a:cs typeface="Courier New" panose="02070309020205020404" pitchFamily="49" charset="0"/>
              </a:rPr>
              <a:t>while (condition);</a:t>
            </a:r>
          </a:p>
          <a:p>
            <a:pPr marL="0" indent="0">
              <a:buClr>
                <a:schemeClr val="tx1"/>
              </a:buClr>
              <a:buNone/>
            </a:pPr>
            <a:endParaRPr lang="en-US" sz="1600" dirty="0">
              <a:latin typeface="Courier New" panose="02070309020205020404" pitchFamily="49" charset="0"/>
              <a:ea typeface="Times New Roman" panose="02020603050405020304" pitchFamily="18" charset="0"/>
              <a:cs typeface="Courier New" panose="02070309020205020404" pitchFamily="49" charset="0"/>
            </a:endParaRPr>
          </a:p>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As long as this condition evaluates to true the code block will execute.</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84</a:t>
            </a:fld>
            <a:endParaRPr/>
          </a:p>
        </p:txBody>
      </p:sp>
      <p:sp>
        <p:nvSpPr>
          <p:cNvPr id="5" name="Rectangle 4">
            <a:extLst>
              <a:ext uri="{FF2B5EF4-FFF2-40B4-BE49-F238E27FC236}">
                <a16:creationId xmlns:a16="http://schemas.microsoft.com/office/drawing/2014/main" id="{3D76E81E-2368-4991-BD87-0FF017FC0611}"/>
              </a:ext>
            </a:extLst>
          </p:cNvPr>
          <p:cNvSpPr/>
          <p:nvPr/>
        </p:nvSpPr>
        <p:spPr>
          <a:xfrm>
            <a:off x="1337593" y="3506629"/>
            <a:ext cx="1148667"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sp>
        <p:nvSpPr>
          <p:cNvPr id="6" name="TextBox 5">
            <a:extLst>
              <a:ext uri="{FF2B5EF4-FFF2-40B4-BE49-F238E27FC236}">
                <a16:creationId xmlns:a16="http://schemas.microsoft.com/office/drawing/2014/main" id="{03BBB28A-5F55-4AEA-931B-BB8DA2D527A3}"/>
              </a:ext>
            </a:extLst>
          </p:cNvPr>
          <p:cNvSpPr txBox="1"/>
          <p:nvPr/>
        </p:nvSpPr>
        <p:spPr>
          <a:xfrm>
            <a:off x="843606" y="1946078"/>
            <a:ext cx="3266481" cy="30777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Condition for executing the code block</a:t>
            </a:r>
            <a:endParaRPr lang="en-ZA" dirty="0"/>
          </a:p>
        </p:txBody>
      </p:sp>
      <p:sp>
        <p:nvSpPr>
          <p:cNvPr id="7" name="Rectangle 6">
            <a:extLst>
              <a:ext uri="{FF2B5EF4-FFF2-40B4-BE49-F238E27FC236}">
                <a16:creationId xmlns:a16="http://schemas.microsoft.com/office/drawing/2014/main" id="{4B6AB5AB-F95E-4587-BBFC-7AC1CD872335}"/>
              </a:ext>
            </a:extLst>
          </p:cNvPr>
          <p:cNvSpPr/>
          <p:nvPr/>
        </p:nvSpPr>
        <p:spPr>
          <a:xfrm>
            <a:off x="861316" y="1953042"/>
            <a:ext cx="3266481" cy="298126"/>
          </a:xfrm>
          <a:prstGeom prst="rect">
            <a:avLst/>
          </a:prstGeom>
          <a:noFill/>
          <a:ln w="38100" cap="flat" cmpd="sng" algn="ctr">
            <a:solidFill>
              <a:srgbClr val="7FA4C5"/>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ZA"/>
          </a:p>
        </p:txBody>
      </p:sp>
      <p:cxnSp>
        <p:nvCxnSpPr>
          <p:cNvPr id="8" name="Straight Arrow Connector 7">
            <a:extLst>
              <a:ext uri="{FF2B5EF4-FFF2-40B4-BE49-F238E27FC236}">
                <a16:creationId xmlns:a16="http://schemas.microsoft.com/office/drawing/2014/main" id="{45177A3A-75DA-4C02-A79F-1B3841898FE9}"/>
              </a:ext>
            </a:extLst>
          </p:cNvPr>
          <p:cNvCxnSpPr>
            <a:cxnSpLocks/>
            <a:stCxn id="5" idx="0"/>
          </p:cNvCxnSpPr>
          <p:nvPr/>
        </p:nvCxnSpPr>
        <p:spPr>
          <a:xfrm flipV="1">
            <a:off x="1911927" y="2251168"/>
            <a:ext cx="0" cy="1255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81282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Loops - Do While</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600" dirty="0">
                <a:latin typeface="Cousine" panose="020B0604020202020204" charset="0"/>
                <a:ea typeface="Times New Roman" panose="02020603050405020304" pitchFamily="18" charset="0"/>
                <a:cs typeface="Cousine" panose="020B0604020202020204" charset="0"/>
              </a:rPr>
              <a:t>We could also achieve the same result that we had with the ‘for’ loop example, using a do while loop.</a:t>
            </a:r>
          </a:p>
          <a:p>
            <a:pPr marL="0" indent="0">
              <a:buClr>
                <a:schemeClr val="tx1"/>
              </a:buClr>
              <a:buNone/>
            </a:pPr>
            <a:endParaRPr lang="en-US" sz="16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let iteration = 0;</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do {</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  console.log(iteration);</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  iteration++;</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a:t>
            </a:r>
          </a:p>
          <a:p>
            <a:pPr marL="0" indent="0">
              <a:buClr>
                <a:schemeClr val="tx1"/>
              </a:buClr>
              <a:buNone/>
            </a:pPr>
            <a:r>
              <a:rPr lang="en-US" sz="1400" dirty="0">
                <a:latin typeface="Courier New" panose="02070309020205020404" pitchFamily="49" charset="0"/>
                <a:ea typeface="Times New Roman" panose="02020603050405020304" pitchFamily="18" charset="0"/>
                <a:cs typeface="Courier New" panose="02070309020205020404" pitchFamily="49" charset="0"/>
              </a:rPr>
              <a:t>while (iteration &lt; 5);</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85</a:t>
            </a:fld>
            <a:endParaRPr/>
          </a:p>
        </p:txBody>
      </p:sp>
      <p:pic>
        <p:nvPicPr>
          <p:cNvPr id="3" name="Picture 2">
            <a:extLst>
              <a:ext uri="{FF2B5EF4-FFF2-40B4-BE49-F238E27FC236}">
                <a16:creationId xmlns:a16="http://schemas.microsoft.com/office/drawing/2014/main" id="{DE08EA30-C736-4A43-8527-1AAE401D203D}"/>
              </a:ext>
            </a:extLst>
          </p:cNvPr>
          <p:cNvPicPr>
            <a:picLocks noChangeAspect="1"/>
          </p:cNvPicPr>
          <p:nvPr/>
        </p:nvPicPr>
        <p:blipFill>
          <a:blip r:embed="rId3"/>
          <a:stretch>
            <a:fillRect/>
          </a:stretch>
        </p:blipFill>
        <p:spPr>
          <a:xfrm>
            <a:off x="5110413" y="1674896"/>
            <a:ext cx="2933700" cy="2419350"/>
          </a:xfrm>
          <a:prstGeom prst="rect">
            <a:avLst/>
          </a:prstGeom>
        </p:spPr>
      </p:pic>
    </p:spTree>
    <p:extLst>
      <p:ext uri="{BB962C8B-B14F-4D97-AF65-F5344CB8AC3E}">
        <p14:creationId xmlns:p14="http://schemas.microsoft.com/office/powerpoint/2010/main" val="3901031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When to use what kind of loop?</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800" dirty="0">
                <a:latin typeface="Cousine" panose="020B0604020202020204" charset="0"/>
                <a:ea typeface="Times New Roman" panose="02020603050405020304" pitchFamily="18" charset="0"/>
                <a:cs typeface="Cousine" panose="020B0604020202020204" charset="0"/>
              </a:rPr>
              <a:t>What loop should we use when we know how many times our loop should execute?</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86</a:t>
            </a:fld>
            <a:endParaRPr/>
          </a:p>
        </p:txBody>
      </p:sp>
    </p:spTree>
    <p:extLst>
      <p:ext uri="{BB962C8B-B14F-4D97-AF65-F5344CB8AC3E}">
        <p14:creationId xmlns:p14="http://schemas.microsoft.com/office/powerpoint/2010/main" val="16913909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When to use what kind of loop?</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800" dirty="0">
                <a:latin typeface="Cousine" panose="020B0604020202020204" charset="0"/>
                <a:ea typeface="Times New Roman" panose="02020603050405020304" pitchFamily="18" charset="0"/>
                <a:cs typeface="Cousine" panose="020B0604020202020204" charset="0"/>
              </a:rPr>
              <a:t>What loop should we use when we know how many times our loop should execute?</a:t>
            </a:r>
          </a:p>
          <a:p>
            <a:pPr marL="0" indent="0">
              <a:buClr>
                <a:schemeClr val="tx1"/>
              </a:buClr>
              <a:buNone/>
            </a:pPr>
            <a:endParaRPr lang="en-US" sz="18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800" dirty="0">
                <a:solidFill>
                  <a:schemeClr val="accent4">
                    <a:lumMod val="50000"/>
                  </a:schemeClr>
                </a:solidFill>
                <a:latin typeface="Cousine" panose="020B0604020202020204" charset="0"/>
                <a:ea typeface="Times New Roman" panose="02020603050405020304" pitchFamily="18" charset="0"/>
                <a:cs typeface="Cousine" panose="020B0604020202020204" charset="0"/>
              </a:rPr>
              <a:t>We should use a </a:t>
            </a:r>
            <a:r>
              <a:rPr lang="en-US" sz="1800" u="sng" dirty="0">
                <a:solidFill>
                  <a:schemeClr val="accent4">
                    <a:lumMod val="50000"/>
                  </a:schemeClr>
                </a:solidFill>
                <a:latin typeface="Cousine" panose="020B0604020202020204" charset="0"/>
                <a:ea typeface="Times New Roman" panose="02020603050405020304" pitchFamily="18" charset="0"/>
                <a:cs typeface="Cousine" panose="020B0604020202020204" charset="0"/>
              </a:rPr>
              <a:t>for loop</a:t>
            </a:r>
            <a:r>
              <a:rPr lang="en-US" sz="1800" dirty="0">
                <a:solidFill>
                  <a:schemeClr val="accent4">
                    <a:lumMod val="50000"/>
                  </a:schemeClr>
                </a:solidFill>
                <a:latin typeface="Cousine" panose="020B0604020202020204" charset="0"/>
                <a:ea typeface="Times New Roman" panose="02020603050405020304" pitchFamily="18" charset="0"/>
                <a:cs typeface="Cousine" panose="020B0604020202020204" charset="0"/>
              </a:rPr>
              <a:t>, since we have more control over the number of times the loop executes.</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87</a:t>
            </a:fld>
            <a:endParaRPr/>
          </a:p>
        </p:txBody>
      </p:sp>
    </p:spTree>
    <p:extLst>
      <p:ext uri="{BB962C8B-B14F-4D97-AF65-F5344CB8AC3E}">
        <p14:creationId xmlns:p14="http://schemas.microsoft.com/office/powerpoint/2010/main" val="11008756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When to use what kind of loop?</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800" dirty="0">
                <a:latin typeface="Cousine" panose="020B0604020202020204" charset="0"/>
                <a:ea typeface="Times New Roman" panose="02020603050405020304" pitchFamily="18" charset="0"/>
                <a:cs typeface="Cousine" panose="020B0604020202020204" charset="0"/>
              </a:rPr>
              <a:t>What loop should we use when we want to repeat a section of code an unknown number of times until a specific condition is met?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88</a:t>
            </a:fld>
            <a:endParaRPr/>
          </a:p>
        </p:txBody>
      </p:sp>
    </p:spTree>
    <p:extLst>
      <p:ext uri="{BB962C8B-B14F-4D97-AF65-F5344CB8AC3E}">
        <p14:creationId xmlns:p14="http://schemas.microsoft.com/office/powerpoint/2010/main" val="42684497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When to use what kind of loop?</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800" dirty="0">
                <a:latin typeface="Cousine" panose="020B0604020202020204" charset="0"/>
                <a:ea typeface="Times New Roman" panose="02020603050405020304" pitchFamily="18" charset="0"/>
                <a:cs typeface="Cousine" panose="020B0604020202020204" charset="0"/>
              </a:rPr>
              <a:t>What loop should we use when we want to repeat a section of code an unknown number of times until a specific condition is met?</a:t>
            </a:r>
          </a:p>
          <a:p>
            <a:pPr marL="0" indent="0">
              <a:buClr>
                <a:schemeClr val="tx1"/>
              </a:buClr>
              <a:buNone/>
            </a:pPr>
            <a:endParaRPr lang="en-US" sz="18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800" dirty="0">
                <a:solidFill>
                  <a:schemeClr val="accent4">
                    <a:lumMod val="50000"/>
                  </a:schemeClr>
                </a:solidFill>
                <a:latin typeface="Cousine" panose="020B0604020202020204" charset="0"/>
                <a:ea typeface="Times New Roman" panose="02020603050405020304" pitchFamily="18" charset="0"/>
                <a:cs typeface="Cousine" panose="020B0604020202020204" charset="0"/>
              </a:rPr>
              <a:t>We should use a </a:t>
            </a:r>
            <a:r>
              <a:rPr lang="en-US" sz="1800" u="sng" dirty="0">
                <a:solidFill>
                  <a:schemeClr val="accent4">
                    <a:lumMod val="50000"/>
                  </a:schemeClr>
                </a:solidFill>
                <a:latin typeface="Cousine" panose="020B0604020202020204" charset="0"/>
                <a:ea typeface="Times New Roman" panose="02020603050405020304" pitchFamily="18" charset="0"/>
                <a:cs typeface="Cousine" panose="020B0604020202020204" charset="0"/>
              </a:rPr>
              <a:t>while loop</a:t>
            </a:r>
            <a:r>
              <a:rPr lang="en-US" sz="1800" dirty="0">
                <a:solidFill>
                  <a:schemeClr val="accent4">
                    <a:lumMod val="50000"/>
                  </a:schemeClr>
                </a:solidFill>
                <a:latin typeface="Cousine" panose="020B0604020202020204" charset="0"/>
                <a:ea typeface="Times New Roman" panose="02020603050405020304" pitchFamily="18" charset="0"/>
                <a:cs typeface="Cousine" panose="020B0604020202020204"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89</a:t>
            </a:fld>
            <a:endParaRPr/>
          </a:p>
        </p:txBody>
      </p:sp>
    </p:spTree>
    <p:extLst>
      <p:ext uri="{BB962C8B-B14F-4D97-AF65-F5344CB8AC3E}">
        <p14:creationId xmlns:p14="http://schemas.microsoft.com/office/powerpoint/2010/main" val="16302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Recap – Arrays</a:t>
            </a:r>
            <a:endParaRPr dirty="0"/>
          </a:p>
        </p:txBody>
      </p:sp>
      <p:sp>
        <p:nvSpPr>
          <p:cNvPr id="110" name="Google Shape;110;p16"/>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dirty="0"/>
              <a:t>Each value in an </a:t>
            </a:r>
            <a:r>
              <a:rPr lang="en" sz="1600" dirty="0">
                <a:solidFill>
                  <a:srgbClr val="0070C0"/>
                </a:solidFill>
              </a:rPr>
              <a:t>Array</a:t>
            </a:r>
            <a:r>
              <a:rPr lang="en" sz="1600" dirty="0"/>
              <a:t> is called an element and has an index. Indexes start at 0 not at 1.</a:t>
            </a:r>
          </a:p>
          <a:p>
            <a:pPr marL="0" lvl="0" indent="0" algn="l" rtl="0">
              <a:spcBef>
                <a:spcPts val="600"/>
              </a:spcBef>
              <a:spcAft>
                <a:spcPts val="0"/>
              </a:spcAft>
              <a:buNone/>
            </a:pPr>
            <a:endParaRPr lang="en" sz="1600" dirty="0"/>
          </a:p>
          <a:p>
            <a:pPr marL="0" lvl="0" indent="0" algn="l" rtl="0">
              <a:spcBef>
                <a:spcPts val="600"/>
              </a:spcBef>
              <a:spcAft>
                <a:spcPts val="0"/>
              </a:spcAft>
              <a:buNone/>
            </a:pPr>
            <a:r>
              <a:rPr lang="en-US" sz="1600" dirty="0">
                <a:latin typeface="Courier New" panose="02070309020205020404" pitchFamily="49" charset="0"/>
                <a:cs typeface="Courier New" panose="02070309020205020404" pitchFamily="49" charset="0"/>
              </a:rPr>
              <a:t>let cities = ["Johannesburg", "Pretoria", "Cape Town"];</a:t>
            </a:r>
          </a:p>
          <a:p>
            <a:pPr marL="0" lvl="0" indent="0" algn="l" rtl="0">
              <a:spcBef>
                <a:spcPts val="600"/>
              </a:spcBef>
              <a:spcAft>
                <a:spcPts val="0"/>
              </a:spcAft>
              <a:buNone/>
            </a:pPr>
            <a:endParaRPr lang="en-US" sz="1600" dirty="0">
              <a:latin typeface="Courier New" panose="02070309020205020404" pitchFamily="49" charset="0"/>
              <a:cs typeface="Courier New" panose="02070309020205020404" pitchFamily="49" charset="0"/>
            </a:endParaRPr>
          </a:p>
          <a:p>
            <a:pPr marL="0" lvl="0" indent="0" algn="l" rtl="0">
              <a:spcBef>
                <a:spcPts val="600"/>
              </a:spcBef>
              <a:spcAft>
                <a:spcPts val="0"/>
              </a:spcAft>
              <a:buNone/>
            </a:pPr>
            <a:endParaRPr lang="en-US" sz="1600" dirty="0">
              <a:latin typeface="Courier New" panose="02070309020205020404" pitchFamily="49" charset="0"/>
              <a:cs typeface="Courier New" panose="02070309020205020404" pitchFamily="49" charset="0"/>
            </a:endParaRPr>
          </a:p>
          <a:p>
            <a:pPr marL="0" lvl="0" indent="0" algn="l" rtl="0">
              <a:spcBef>
                <a:spcPts val="600"/>
              </a:spcBef>
              <a:spcAft>
                <a:spcPts val="0"/>
              </a:spcAft>
              <a:buNone/>
            </a:pPr>
            <a:endParaRPr lang="en-US" sz="1600" dirty="0">
              <a:latin typeface="Courier New" panose="02070309020205020404" pitchFamily="49" charset="0"/>
              <a:cs typeface="Courier New" panose="02070309020205020404" pitchFamily="49" charset="0"/>
            </a:endParaRPr>
          </a:p>
          <a:p>
            <a:pPr marL="0" lvl="0" indent="0" algn="l" rtl="0">
              <a:spcBef>
                <a:spcPts val="600"/>
              </a:spcBef>
              <a:spcAft>
                <a:spcPts val="0"/>
              </a:spcAft>
              <a:buNone/>
            </a:pPr>
            <a:endParaRPr lang="en-US" sz="1600" dirty="0">
              <a:latin typeface="Courier New" panose="02070309020205020404" pitchFamily="49" charset="0"/>
              <a:cs typeface="Courier New" panose="02070309020205020404" pitchFamily="49" charset="0"/>
            </a:endParaRPr>
          </a:p>
          <a:p>
            <a:pPr marL="0" lvl="0" indent="0" algn="l" rtl="0">
              <a:spcBef>
                <a:spcPts val="600"/>
              </a:spcBef>
              <a:spcAft>
                <a:spcPts val="0"/>
              </a:spcAft>
              <a:buNone/>
            </a:pPr>
            <a:r>
              <a:rPr lang="en" sz="1600" dirty="0"/>
              <a:t>You can retrieve an element in the </a:t>
            </a:r>
            <a:r>
              <a:rPr lang="en" sz="1600" dirty="0">
                <a:solidFill>
                  <a:srgbClr val="0070C0"/>
                </a:solidFill>
              </a:rPr>
              <a:t>Array</a:t>
            </a:r>
            <a:r>
              <a:rPr lang="en" sz="1600" dirty="0"/>
              <a:t> by index:</a:t>
            </a:r>
          </a:p>
          <a:p>
            <a:pPr marL="0" lvl="0" indent="0" algn="l" rtl="0">
              <a:spcBef>
                <a:spcPts val="600"/>
              </a:spcBef>
              <a:spcAft>
                <a:spcPts val="0"/>
              </a:spcAft>
              <a:buNone/>
            </a:pPr>
            <a:endParaRPr lang="en" sz="1600" dirty="0">
              <a:latin typeface="Courier New" panose="02070309020205020404" pitchFamily="49" charset="0"/>
              <a:cs typeface="Courier New" panose="02070309020205020404" pitchFamily="49" charset="0"/>
            </a:endParaRPr>
          </a:p>
          <a:p>
            <a:pPr marL="0" lvl="0" indent="0" algn="l" rtl="0">
              <a:spcBef>
                <a:spcPts val="600"/>
              </a:spcBef>
              <a:spcAft>
                <a:spcPts val="0"/>
              </a:spcAft>
              <a:buNone/>
            </a:pPr>
            <a:r>
              <a:rPr lang="en-US" sz="1600" dirty="0">
                <a:latin typeface="Courier New" panose="02070309020205020404" pitchFamily="49" charset="0"/>
                <a:cs typeface="Courier New" panose="02070309020205020404" pitchFamily="49" charset="0"/>
              </a:rPr>
              <a:t>let </a:t>
            </a:r>
            <a:r>
              <a:rPr lang="en-US" sz="1600" dirty="0" err="1">
                <a:latin typeface="Courier New" panose="02070309020205020404" pitchFamily="49" charset="0"/>
                <a:cs typeface="Courier New" panose="02070309020205020404" pitchFamily="49" charset="0"/>
              </a:rPr>
              <a:t>firstCity</a:t>
            </a:r>
            <a:r>
              <a:rPr lang="en-US" sz="1600" dirty="0">
                <a:latin typeface="Courier New" panose="02070309020205020404" pitchFamily="49" charset="0"/>
                <a:cs typeface="Courier New" panose="02070309020205020404" pitchFamily="49" charset="0"/>
              </a:rPr>
              <a:t> = cities[0]; // </a:t>
            </a:r>
            <a:r>
              <a:rPr lang="en-US" sz="1600" dirty="0" err="1">
                <a:latin typeface="Courier New" panose="02070309020205020404" pitchFamily="49" charset="0"/>
                <a:cs typeface="Courier New" panose="02070309020205020404" pitchFamily="49" charset="0"/>
              </a:rPr>
              <a:t>firstCity</a:t>
            </a:r>
            <a:r>
              <a:rPr lang="en-US" sz="1600" dirty="0">
                <a:latin typeface="Courier New" panose="02070309020205020404" pitchFamily="49" charset="0"/>
                <a:cs typeface="Courier New" panose="02070309020205020404" pitchFamily="49" charset="0"/>
              </a:rPr>
              <a:t> = "Johannesburg"</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cxnSp>
        <p:nvCxnSpPr>
          <p:cNvPr id="3" name="Straight Arrow Connector 2">
            <a:extLst>
              <a:ext uri="{FF2B5EF4-FFF2-40B4-BE49-F238E27FC236}">
                <a16:creationId xmlns:a16="http://schemas.microsoft.com/office/drawing/2014/main" id="{21D6088D-322C-47BA-8038-CAAC98EA8E19}"/>
              </a:ext>
            </a:extLst>
          </p:cNvPr>
          <p:cNvCxnSpPr/>
          <p:nvPr/>
        </p:nvCxnSpPr>
        <p:spPr>
          <a:xfrm>
            <a:off x="2921794" y="2571750"/>
            <a:ext cx="0" cy="492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7293581-5E35-4B5B-9DE2-759CB2B97139}"/>
              </a:ext>
            </a:extLst>
          </p:cNvPr>
          <p:cNvCxnSpPr/>
          <p:nvPr/>
        </p:nvCxnSpPr>
        <p:spPr>
          <a:xfrm>
            <a:off x="4645829" y="2571750"/>
            <a:ext cx="0" cy="492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82E0A256-75E6-4D69-971E-4D1781B40123}"/>
              </a:ext>
            </a:extLst>
          </p:cNvPr>
          <p:cNvCxnSpPr/>
          <p:nvPr/>
        </p:nvCxnSpPr>
        <p:spPr>
          <a:xfrm>
            <a:off x="6174603" y="2571750"/>
            <a:ext cx="0" cy="492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F27321EC-62BD-4E23-8AEA-3932C8664734}"/>
              </a:ext>
            </a:extLst>
          </p:cNvPr>
          <p:cNvSpPr txBox="1"/>
          <p:nvPr/>
        </p:nvSpPr>
        <p:spPr>
          <a:xfrm>
            <a:off x="2775760" y="3193256"/>
            <a:ext cx="292068" cy="307777"/>
          </a:xfrm>
          <a:prstGeom prst="rect">
            <a:avLst/>
          </a:prstGeom>
          <a:noFill/>
        </p:spPr>
        <p:txBody>
          <a:bodyPr wrap="none" rtlCol="0">
            <a:spAutoFit/>
          </a:bodyPr>
          <a:lstStyle/>
          <a:p>
            <a:r>
              <a:rPr lang="en-US" dirty="0">
                <a:latin typeface="Cousine" panose="020B0604020202020204" charset="0"/>
                <a:cs typeface="Cousine" panose="020B0604020202020204" charset="0"/>
              </a:rPr>
              <a:t>0</a:t>
            </a:r>
            <a:endParaRPr lang="en-ZA" dirty="0">
              <a:latin typeface="Cousine" panose="020B0604020202020204" charset="0"/>
              <a:cs typeface="Cousine" panose="020B0604020202020204" charset="0"/>
            </a:endParaRPr>
          </a:p>
        </p:txBody>
      </p:sp>
      <p:sp>
        <p:nvSpPr>
          <p:cNvPr id="10" name="TextBox 9">
            <a:extLst>
              <a:ext uri="{FF2B5EF4-FFF2-40B4-BE49-F238E27FC236}">
                <a16:creationId xmlns:a16="http://schemas.microsoft.com/office/drawing/2014/main" id="{41FD314A-4707-4730-B48E-D75158835173}"/>
              </a:ext>
            </a:extLst>
          </p:cNvPr>
          <p:cNvSpPr txBox="1"/>
          <p:nvPr/>
        </p:nvSpPr>
        <p:spPr>
          <a:xfrm>
            <a:off x="4492652" y="3195632"/>
            <a:ext cx="292068" cy="307777"/>
          </a:xfrm>
          <a:prstGeom prst="rect">
            <a:avLst/>
          </a:prstGeom>
          <a:noFill/>
        </p:spPr>
        <p:txBody>
          <a:bodyPr wrap="none" rtlCol="0">
            <a:spAutoFit/>
          </a:bodyPr>
          <a:lstStyle/>
          <a:p>
            <a:r>
              <a:rPr lang="en-US" dirty="0">
                <a:latin typeface="Cousine" panose="020B0604020202020204" charset="0"/>
                <a:cs typeface="Cousine" panose="020B0604020202020204" charset="0"/>
              </a:rPr>
              <a:t>1</a:t>
            </a:r>
            <a:endParaRPr lang="en-ZA" dirty="0">
              <a:latin typeface="Cousine" panose="020B0604020202020204" charset="0"/>
              <a:cs typeface="Cousine" panose="020B0604020202020204" charset="0"/>
            </a:endParaRPr>
          </a:p>
        </p:txBody>
      </p:sp>
      <p:sp>
        <p:nvSpPr>
          <p:cNvPr id="11" name="TextBox 10">
            <a:extLst>
              <a:ext uri="{FF2B5EF4-FFF2-40B4-BE49-F238E27FC236}">
                <a16:creationId xmlns:a16="http://schemas.microsoft.com/office/drawing/2014/main" id="{085EB921-8938-4272-8965-900B38265C04}"/>
              </a:ext>
            </a:extLst>
          </p:cNvPr>
          <p:cNvSpPr txBox="1"/>
          <p:nvPr/>
        </p:nvSpPr>
        <p:spPr>
          <a:xfrm>
            <a:off x="6021426" y="3188488"/>
            <a:ext cx="292068" cy="307777"/>
          </a:xfrm>
          <a:prstGeom prst="rect">
            <a:avLst/>
          </a:prstGeom>
          <a:noFill/>
        </p:spPr>
        <p:txBody>
          <a:bodyPr wrap="none" rtlCol="0">
            <a:spAutoFit/>
          </a:bodyPr>
          <a:lstStyle/>
          <a:p>
            <a:r>
              <a:rPr lang="en-US" dirty="0">
                <a:latin typeface="Cousine" panose="020B0604020202020204" charset="0"/>
                <a:cs typeface="Cousine" panose="020B0604020202020204" charset="0"/>
              </a:rPr>
              <a:t>2</a:t>
            </a:r>
            <a:endParaRPr lang="en-ZA" dirty="0">
              <a:latin typeface="Cousine" panose="020B0604020202020204" charset="0"/>
              <a:cs typeface="Cousine" panose="020B0604020202020204" charset="0"/>
            </a:endParaRPr>
          </a:p>
        </p:txBody>
      </p:sp>
    </p:spTree>
    <p:extLst>
      <p:ext uri="{BB962C8B-B14F-4D97-AF65-F5344CB8AC3E}">
        <p14:creationId xmlns:p14="http://schemas.microsoft.com/office/powerpoint/2010/main" val="33534319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When to use what kind of loop?</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800" dirty="0">
                <a:latin typeface="Cousine" panose="020B0604020202020204" charset="0"/>
                <a:ea typeface="Times New Roman" panose="02020603050405020304" pitchFamily="18" charset="0"/>
                <a:cs typeface="Cousine" panose="020B0604020202020204" charset="0"/>
              </a:rPr>
              <a:t>What loop should we use when we want to execute a block of code at least once?</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90</a:t>
            </a:fld>
            <a:endParaRPr/>
          </a:p>
        </p:txBody>
      </p:sp>
    </p:spTree>
    <p:extLst>
      <p:ext uri="{BB962C8B-B14F-4D97-AF65-F5344CB8AC3E}">
        <p14:creationId xmlns:p14="http://schemas.microsoft.com/office/powerpoint/2010/main" val="35332632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When to use what kind of loop?</a:t>
            </a:r>
            <a:endParaRPr b="1" dirty="0"/>
          </a:p>
        </p:txBody>
      </p:sp>
      <p:sp>
        <p:nvSpPr>
          <p:cNvPr id="110" name="Google Shape;110;p16"/>
          <p:cNvSpPr txBox="1">
            <a:spLocks noGrp="1"/>
          </p:cNvSpPr>
          <p:nvPr>
            <p:ph type="body" idx="1"/>
          </p:nvPr>
        </p:nvSpPr>
        <p:spPr>
          <a:xfrm>
            <a:off x="404330" y="1125000"/>
            <a:ext cx="8229695" cy="3639000"/>
          </a:xfrm>
          <a:prstGeom prst="rect">
            <a:avLst/>
          </a:prstGeom>
        </p:spPr>
        <p:txBody>
          <a:bodyPr spcFirstLastPara="1" wrap="square" lIns="91425" tIns="91425" rIns="91425" bIns="91425" anchor="t" anchorCtr="0">
            <a:noAutofit/>
          </a:bodyPr>
          <a:lstStyle/>
          <a:p>
            <a:pPr marL="0" indent="0">
              <a:buClr>
                <a:schemeClr val="tx1"/>
              </a:buClr>
              <a:buNone/>
            </a:pPr>
            <a:r>
              <a:rPr lang="en-US" sz="1800" dirty="0">
                <a:latin typeface="Cousine" panose="020B0604020202020204" charset="0"/>
                <a:ea typeface="Times New Roman" panose="02020603050405020304" pitchFamily="18" charset="0"/>
                <a:cs typeface="Cousine" panose="020B0604020202020204" charset="0"/>
              </a:rPr>
              <a:t>What loop should we use when we want to execute a block of code at least once, and then more times based on a condition?</a:t>
            </a:r>
          </a:p>
          <a:p>
            <a:pPr marL="0" indent="0">
              <a:buClr>
                <a:schemeClr val="tx1"/>
              </a:buClr>
              <a:buNone/>
            </a:pPr>
            <a:endParaRPr lang="en-US" sz="1800" dirty="0">
              <a:latin typeface="Cousine" panose="020B0604020202020204" charset="0"/>
              <a:ea typeface="Times New Roman" panose="02020603050405020304" pitchFamily="18" charset="0"/>
              <a:cs typeface="Cousine" panose="020B0604020202020204" charset="0"/>
            </a:endParaRPr>
          </a:p>
          <a:p>
            <a:pPr marL="0" indent="0">
              <a:buClr>
                <a:schemeClr val="tx1"/>
              </a:buClr>
              <a:buNone/>
            </a:pPr>
            <a:r>
              <a:rPr lang="en-US" sz="1800" dirty="0">
                <a:solidFill>
                  <a:schemeClr val="accent4">
                    <a:lumMod val="50000"/>
                  </a:schemeClr>
                </a:solidFill>
                <a:latin typeface="Cousine" panose="020B0604020202020204" charset="0"/>
                <a:ea typeface="Times New Roman" panose="02020603050405020304" pitchFamily="18" charset="0"/>
                <a:cs typeface="Cousine" panose="020B0604020202020204" charset="0"/>
              </a:rPr>
              <a:t>We should use a </a:t>
            </a:r>
            <a:r>
              <a:rPr lang="en-US" sz="1800" u="sng" dirty="0">
                <a:solidFill>
                  <a:schemeClr val="accent4">
                    <a:lumMod val="50000"/>
                  </a:schemeClr>
                </a:solidFill>
                <a:latin typeface="Cousine" panose="020B0604020202020204" charset="0"/>
                <a:ea typeface="Times New Roman" panose="02020603050405020304" pitchFamily="18" charset="0"/>
                <a:cs typeface="Cousine" panose="020B0604020202020204" charset="0"/>
              </a:rPr>
              <a:t>do/while loop</a:t>
            </a:r>
            <a:r>
              <a:rPr lang="en-US" sz="1800" dirty="0">
                <a:solidFill>
                  <a:schemeClr val="accent4">
                    <a:lumMod val="50000"/>
                  </a:schemeClr>
                </a:solidFill>
                <a:latin typeface="Cousine" panose="020B0604020202020204" charset="0"/>
                <a:ea typeface="Times New Roman" panose="02020603050405020304" pitchFamily="18" charset="0"/>
                <a:cs typeface="Cousine" panose="020B0604020202020204" charset="0"/>
              </a:rPr>
              <a:t>.</a:t>
            </a:r>
          </a:p>
        </p:txBody>
      </p:sp>
      <p:sp>
        <p:nvSpPr>
          <p:cNvPr id="111" name="Google Shape;111;p1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91</a:t>
            </a:fld>
            <a:endParaRPr/>
          </a:p>
        </p:txBody>
      </p:sp>
    </p:spTree>
    <p:extLst>
      <p:ext uri="{BB962C8B-B14F-4D97-AF65-F5344CB8AC3E}">
        <p14:creationId xmlns:p14="http://schemas.microsoft.com/office/powerpoint/2010/main" val="22143555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1413600" y="2466600"/>
            <a:ext cx="6316800"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t>Activity</a:t>
            </a:r>
            <a:endParaRPr dirty="0"/>
          </a:p>
        </p:txBody>
      </p:sp>
      <p:sp>
        <p:nvSpPr>
          <p:cNvPr id="104" name="Google Shape;104;p1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92</a:t>
            </a:fld>
            <a:endParaRPr/>
          </a:p>
        </p:txBody>
      </p:sp>
      <p:sp>
        <p:nvSpPr>
          <p:cNvPr id="4" name="Google Shape;117;p17">
            <a:extLst>
              <a:ext uri="{FF2B5EF4-FFF2-40B4-BE49-F238E27FC236}">
                <a16:creationId xmlns:a16="http://schemas.microsoft.com/office/drawing/2014/main" id="{0981F088-FDAA-45C7-91B0-BCC45B4AB4B0}"/>
              </a:ext>
            </a:extLst>
          </p:cNvPr>
          <p:cNvSpPr txBox="1">
            <a:spLocks/>
          </p:cNvSpPr>
          <p:nvPr/>
        </p:nvSpPr>
        <p:spPr>
          <a:xfrm>
            <a:off x="685800" y="3480420"/>
            <a:ext cx="77724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1pPr>
            <a:lvl2pPr marL="914400" marR="0" lvl="1"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2pPr>
            <a:lvl3pPr marL="1371600" marR="0" lvl="2"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3pPr>
            <a:lvl4pPr marL="1828800" marR="0" lvl="3"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4pPr>
            <a:lvl5pPr marL="2286000" marR="0" lvl="4"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5pPr>
            <a:lvl6pPr marL="2743200" marR="0" lvl="5"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6pPr>
            <a:lvl7pPr marL="3200400" marR="0" lvl="6"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7pPr>
            <a:lvl8pPr marL="3657600" marR="0" lvl="7"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8pPr>
            <a:lvl9pPr marL="4114800" marR="0" lvl="8" indent="-381000" algn="l" rtl="0">
              <a:lnSpc>
                <a:spcPct val="100000"/>
              </a:lnSpc>
              <a:spcBef>
                <a:spcPts val="0"/>
              </a:spcBef>
              <a:spcAft>
                <a:spcPts val="0"/>
              </a:spcAft>
              <a:buClr>
                <a:schemeClr val="lt1"/>
              </a:buClr>
              <a:buSzPts val="2400"/>
              <a:buFont typeface="Cousine"/>
              <a:buChar char="■"/>
              <a:defRPr sz="2400" b="0" i="0" u="none" strike="noStrike" cap="none">
                <a:solidFill>
                  <a:schemeClr val="lt1"/>
                </a:solidFill>
                <a:latin typeface="Cousine"/>
                <a:ea typeface="Cousine"/>
                <a:cs typeface="Cousine"/>
                <a:sym typeface="Cousine"/>
              </a:defRPr>
            </a:lvl9pPr>
          </a:lstStyle>
          <a:p>
            <a:pPr marL="0" indent="0" algn="ctr">
              <a:buFont typeface="Cousine"/>
              <a:buNone/>
            </a:pPr>
            <a:r>
              <a:rPr lang="en-US" sz="1800" dirty="0">
                <a:solidFill>
                  <a:schemeClr val="tx1"/>
                </a:solidFill>
              </a:rPr>
              <a:t>Get the CV navigation buttons to work. When clicking on the RESUME or CONTACT button we should be viewing the content applicable to the button clicked.</a:t>
            </a:r>
          </a:p>
        </p:txBody>
      </p:sp>
      <p:grpSp>
        <p:nvGrpSpPr>
          <p:cNvPr id="3" name="Group 2">
            <a:extLst>
              <a:ext uri="{FF2B5EF4-FFF2-40B4-BE49-F238E27FC236}">
                <a16:creationId xmlns:a16="http://schemas.microsoft.com/office/drawing/2014/main" id="{055F37A2-1CE1-439B-9789-A653A7F90438}"/>
              </a:ext>
            </a:extLst>
          </p:cNvPr>
          <p:cNvGrpSpPr/>
          <p:nvPr/>
        </p:nvGrpSpPr>
        <p:grpSpPr>
          <a:xfrm>
            <a:off x="4269442" y="1472453"/>
            <a:ext cx="611840" cy="463923"/>
            <a:chOff x="4269442" y="1472453"/>
            <a:chExt cx="611840" cy="463923"/>
          </a:xfrm>
        </p:grpSpPr>
        <p:sp>
          <p:nvSpPr>
            <p:cNvPr id="2" name="Rectangle 1">
              <a:extLst>
                <a:ext uri="{FF2B5EF4-FFF2-40B4-BE49-F238E27FC236}">
                  <a16:creationId xmlns:a16="http://schemas.microsoft.com/office/drawing/2014/main" id="{C5814DA0-2458-48BA-85A9-8B90923C1808}"/>
                </a:ext>
              </a:extLst>
            </p:cNvPr>
            <p:cNvSpPr/>
            <p:nvPr/>
          </p:nvSpPr>
          <p:spPr>
            <a:xfrm>
              <a:off x="4269442" y="1472453"/>
              <a:ext cx="611840" cy="4639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Google Shape;372;p36">
              <a:extLst>
                <a:ext uri="{FF2B5EF4-FFF2-40B4-BE49-F238E27FC236}">
                  <a16:creationId xmlns:a16="http://schemas.microsoft.com/office/drawing/2014/main" id="{8D870C9E-6225-4055-9E37-7FD1C4743FA1}"/>
                </a:ext>
              </a:extLst>
            </p:cNvPr>
            <p:cNvSpPr/>
            <p:nvPr/>
          </p:nvSpPr>
          <p:spPr>
            <a:xfrm>
              <a:off x="4383741" y="1480202"/>
              <a:ext cx="376518" cy="380255"/>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chemeClr val="tx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83413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3"/>
          <p:cNvSpPr txBox="1">
            <a:spLocks noGrp="1"/>
          </p:cNvSpPr>
          <p:nvPr>
            <p:ph type="ctrTitle" idx="4294967295"/>
          </p:nvPr>
        </p:nvSpPr>
        <p:spPr>
          <a:xfrm>
            <a:off x="878657" y="1440025"/>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solidFill>
                  <a:schemeClr val="tx1"/>
                </a:solidFill>
              </a:rPr>
              <a:t>Thanks!</a:t>
            </a:r>
            <a:endParaRPr sz="6000" b="1" dirty="0">
              <a:solidFill>
                <a:schemeClr val="tx1"/>
              </a:solidFill>
            </a:endParaRPr>
          </a:p>
        </p:txBody>
      </p:sp>
      <p:sp>
        <p:nvSpPr>
          <p:cNvPr id="326" name="Google Shape;326;p33"/>
          <p:cNvSpPr txBox="1">
            <a:spLocks noGrp="1"/>
          </p:cNvSpPr>
          <p:nvPr>
            <p:ph type="subTitle" idx="4294967295"/>
          </p:nvPr>
        </p:nvSpPr>
        <p:spPr>
          <a:xfrm>
            <a:off x="878657" y="2444295"/>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dirty="0">
                <a:solidFill>
                  <a:schemeClr val="tx1"/>
                </a:solidFill>
              </a:rPr>
              <a:t>ANY QUESTIONS?</a:t>
            </a:r>
            <a:endParaRPr sz="3600" dirty="0">
              <a:solidFill>
                <a:schemeClr val="tx1"/>
              </a:solidFill>
            </a:endParaRPr>
          </a:p>
        </p:txBody>
      </p:sp>
      <p:sp>
        <p:nvSpPr>
          <p:cNvPr id="328" name="Google Shape;328;p3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93</a:t>
            </a:fld>
            <a:endParaRPr/>
          </a:p>
        </p:txBody>
      </p:sp>
    </p:spTree>
    <p:extLst>
      <p:ext uri="{BB962C8B-B14F-4D97-AF65-F5344CB8AC3E}">
        <p14:creationId xmlns:p14="http://schemas.microsoft.com/office/powerpoint/2010/main" val="3772935358"/>
      </p:ext>
    </p:extLst>
  </p:cSld>
  <p:clrMapOvr>
    <a:masterClrMapping/>
  </p:clrMapOvr>
</p:sld>
</file>

<file path=ppt/theme/theme1.xml><?xml version="1.0" encoding="utf-8"?>
<a:theme xmlns:a="http://schemas.openxmlformats.org/drawingml/2006/main" name="Valentine template">
  <a:themeElements>
    <a:clrScheme name="Custom 347">
      <a:dk1>
        <a:srgbClr val="000000"/>
      </a:dk1>
      <a:lt1>
        <a:srgbClr val="FFFFFF"/>
      </a:lt1>
      <a:dk2>
        <a:srgbClr val="434343"/>
      </a:dk2>
      <a:lt2>
        <a:srgbClr val="F3F3F3"/>
      </a:lt2>
      <a:accent1>
        <a:srgbClr val="3D85C6"/>
      </a:accent1>
      <a:accent2>
        <a:srgbClr val="6FA8DC"/>
      </a:accent2>
      <a:accent3>
        <a:srgbClr val="9FC5E8"/>
      </a:accent3>
      <a:accent4>
        <a:srgbClr val="CFE2F3"/>
      </a:accent4>
      <a:accent5>
        <a:srgbClr val="EFEFEF"/>
      </a:accent5>
      <a:accent6>
        <a:srgbClr val="D9D9D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1143</TotalTime>
  <Words>5924</Words>
  <Application>Microsoft Office PowerPoint</Application>
  <PresentationFormat>On-screen Show (16:9)</PresentationFormat>
  <Paragraphs>913</Paragraphs>
  <Slides>93</Slides>
  <Notes>93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Courier New</vt:lpstr>
      <vt:lpstr>Verdana</vt:lpstr>
      <vt:lpstr>Arial</vt:lpstr>
      <vt:lpstr>Cousine</vt:lpstr>
      <vt:lpstr>Valentine template</vt:lpstr>
      <vt:lpstr>JavaScript Part 3</vt:lpstr>
      <vt:lpstr>Hello world!</vt:lpstr>
      <vt:lpstr>1 RECAP – JavaScript Part 2</vt:lpstr>
      <vt:lpstr>Recap – Data Types</vt:lpstr>
      <vt:lpstr>Recap – Data Types Continued</vt:lpstr>
      <vt:lpstr>Recap – Data Type Conversion</vt:lpstr>
      <vt:lpstr>Recap – Data Type Conversion Continued</vt:lpstr>
      <vt:lpstr>Recap – Comparison Operators</vt:lpstr>
      <vt:lpstr>Recap – Arrays</vt:lpstr>
      <vt:lpstr>Recap – Arrays Continued</vt:lpstr>
      <vt:lpstr>Recap – Objects</vt:lpstr>
      <vt:lpstr>Recap – Objects</vt:lpstr>
      <vt:lpstr>Recap – Objects</vt:lpstr>
      <vt:lpstr>TODAY: JavaScript Part 3</vt:lpstr>
      <vt:lpstr>Functions</vt:lpstr>
      <vt:lpstr>The concept of a function</vt:lpstr>
      <vt:lpstr>The structure of a function</vt:lpstr>
      <vt:lpstr>The structure of a function</vt:lpstr>
      <vt:lpstr>The structure of a function</vt:lpstr>
      <vt:lpstr>The structure of a function</vt:lpstr>
      <vt:lpstr>The structure of a function</vt:lpstr>
      <vt:lpstr>The structure of a function</vt:lpstr>
      <vt:lpstr>How to execute the function</vt:lpstr>
      <vt:lpstr>How to execute the function</vt:lpstr>
      <vt:lpstr>How to execute the function</vt:lpstr>
      <vt:lpstr>Functions can return values</vt:lpstr>
      <vt:lpstr>Functions can return values</vt:lpstr>
      <vt:lpstr>Let’s look at a better example</vt:lpstr>
      <vt:lpstr>Events</vt:lpstr>
      <vt:lpstr>What are events?</vt:lpstr>
      <vt:lpstr>How do we execute code when these events happen?</vt:lpstr>
      <vt:lpstr>Here are some other types of events</vt:lpstr>
      <vt:lpstr>PowerPoint Presentation</vt:lpstr>
      <vt:lpstr>Logical Operators</vt:lpstr>
      <vt:lpstr>Types of logical operators</vt:lpstr>
      <vt:lpstr>When would you need to use these logical operators?</vt:lpstr>
      <vt:lpstr>Conditional statements</vt:lpstr>
      <vt:lpstr>What are conditional statements?</vt:lpstr>
      <vt:lpstr>Conditional statement - If</vt:lpstr>
      <vt:lpstr>Conditional statement - If</vt:lpstr>
      <vt:lpstr>Conditional statement - If</vt:lpstr>
      <vt:lpstr>Conditional statement - If</vt:lpstr>
      <vt:lpstr>Conditional statement - Else</vt:lpstr>
      <vt:lpstr>Conditional statement - Else</vt:lpstr>
      <vt:lpstr>Conditional statement – Else If</vt:lpstr>
      <vt:lpstr>Conditional statement – Else If</vt:lpstr>
      <vt:lpstr>Conditional statement – Else If</vt:lpstr>
      <vt:lpstr>Conditional statement – Switch</vt:lpstr>
      <vt:lpstr>Conditional statement – Switch</vt:lpstr>
      <vt:lpstr>PowerPoint Presentation</vt:lpstr>
      <vt:lpstr>Loops</vt:lpstr>
      <vt:lpstr>What are loops?</vt:lpstr>
      <vt:lpstr>Loops - For</vt:lpstr>
      <vt:lpstr>Loops - For</vt:lpstr>
      <vt:lpstr>Loops - For</vt:lpstr>
      <vt:lpstr>Loops - For</vt:lpstr>
      <vt:lpstr>Loops - For</vt:lpstr>
      <vt:lpstr>Loops - For</vt:lpstr>
      <vt:lpstr>Loops - For</vt:lpstr>
      <vt:lpstr>Loops - For</vt:lpstr>
      <vt:lpstr>Loops - For</vt:lpstr>
      <vt:lpstr>Loops - For</vt:lpstr>
      <vt:lpstr>Loops - For</vt:lpstr>
      <vt:lpstr>Loops - For</vt:lpstr>
      <vt:lpstr>Loops - For</vt:lpstr>
      <vt:lpstr>Loops - For</vt:lpstr>
      <vt:lpstr>Loops - For</vt:lpstr>
      <vt:lpstr>Loops - For</vt:lpstr>
      <vt:lpstr>Loops - For</vt:lpstr>
      <vt:lpstr>Loops - For</vt:lpstr>
      <vt:lpstr>Loops - For</vt:lpstr>
      <vt:lpstr>PowerPoint Presentation</vt:lpstr>
      <vt:lpstr>Loops – For/In</vt:lpstr>
      <vt:lpstr>Loops – For/In</vt:lpstr>
      <vt:lpstr>Loops – For/In</vt:lpstr>
      <vt:lpstr>Loops - While</vt:lpstr>
      <vt:lpstr>Loops - While</vt:lpstr>
      <vt:lpstr>Loops - While</vt:lpstr>
      <vt:lpstr>Loops - While</vt:lpstr>
      <vt:lpstr>What if you want to break out of a loop?</vt:lpstr>
      <vt:lpstr>Loops - While</vt:lpstr>
      <vt:lpstr>Loops – Do While</vt:lpstr>
      <vt:lpstr>Loops – Do While</vt:lpstr>
      <vt:lpstr>Loops – Do While</vt:lpstr>
      <vt:lpstr>Loops - Do While</vt:lpstr>
      <vt:lpstr>When to use what kind of loop?</vt:lpstr>
      <vt:lpstr>When to use what kind of loop?</vt:lpstr>
      <vt:lpstr>When to use what kind of loop?</vt:lpstr>
      <vt:lpstr>When to use what kind of loop?</vt:lpstr>
      <vt:lpstr>When to use what kind of loop?</vt:lpstr>
      <vt:lpstr>When to use what kind of loop?</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Almarie Saayman</dc:creator>
  <cp:lastModifiedBy>Almarie Saayman</cp:lastModifiedBy>
  <cp:revision>358</cp:revision>
  <dcterms:modified xsi:type="dcterms:W3CDTF">2021-09-28T17:58:26Z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iteId">
    <vt:lpwstr>4032514a-830a-4f20-9539-81bbc35b3cd9</vt:lpwstr>
  </property>
  <property fmtid="{D5CDD505-2E9C-101B-9397-08002B2CF9AE}" pid="4" name="MSIP_Label_216eec4e-c7b8-491d-b7d8-90a69632743d_Owner">
    <vt:lpwstr>F5112583@FNB.CO.ZA</vt:lpwstr>
  </property>
  <property fmtid="{D5CDD505-2E9C-101B-9397-08002B2CF9AE}" pid="5" name="MSIP_Label_216eec4e-c7b8-491d-b7d8-90a69632743d_SetDate">
    <vt:lpwstr>2020-02-20T10:44:43.8492642Z</vt:lpwstr>
  </property>
  <property fmtid="{D5CDD505-2E9C-101B-9397-08002B2CF9AE}" pid="6" name="MSIP_Label_216eec4e-c7b8-491d-b7d8-90a69632743d_Name">
    <vt:lpwstr>Confidential</vt:lpwstr>
  </property>
  <property fmtid="{D5CDD505-2E9C-101B-9397-08002B2CF9AE}" pid="7" name="MSIP_Label_216eec4e-c7b8-491d-b7d8-90a69632743d_Application">
    <vt:lpwstr>Microsoft Azure Information Protection</vt:lpwstr>
  </property>
  <property fmtid="{D5CDD505-2E9C-101B-9397-08002B2CF9AE}" pid="8" name="MSIP_Label_216eec4e-c7b8-491d-b7d8-90a69632743d_ActionId">
    <vt:lpwstr>56779632-fd4b-4bef-9425-4580536ec414</vt:lpwstr>
  </property>
  <property fmtid="{D5CDD505-2E9C-101B-9397-08002B2CF9AE}" pid="9" name="MSIP_Label_216eec4e-c7b8-491d-b7d8-90a69632743d_Extended_MSFT_Method">
    <vt:lpwstr>Automatic</vt:lpwstr>
  </property>
  <property fmtid="{D5CDD505-2E9C-101B-9397-08002B2CF9AE}" pid="10" name="Sensitivity">
    <vt:lpwstr>Confidential</vt:lpwstr>
  </property>
</Properties>
</file>