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5"/>
  </p:notesMasterIdLst>
  <p:sldIdLst>
    <p:sldId id="256" r:id="rId2"/>
    <p:sldId id="258" r:id="rId3"/>
    <p:sldId id="283" r:id="rId4"/>
    <p:sldId id="285" r:id="rId5"/>
    <p:sldId id="284" r:id="rId6"/>
    <p:sldId id="307" r:id="rId7"/>
    <p:sldId id="286" r:id="rId8"/>
    <p:sldId id="313" r:id="rId9"/>
    <p:sldId id="314" r:id="rId10"/>
    <p:sldId id="315" r:id="rId11"/>
    <p:sldId id="316" r:id="rId12"/>
    <p:sldId id="320" r:id="rId13"/>
    <p:sldId id="321" r:id="rId14"/>
    <p:sldId id="289" r:id="rId15"/>
    <p:sldId id="287" r:id="rId16"/>
    <p:sldId id="308" r:id="rId17"/>
    <p:sldId id="290" r:id="rId18"/>
    <p:sldId id="292" r:id="rId19"/>
    <p:sldId id="323" r:id="rId20"/>
    <p:sldId id="304" r:id="rId21"/>
    <p:sldId id="311" r:id="rId22"/>
    <p:sldId id="317" r:id="rId23"/>
    <p:sldId id="297" r:id="rId24"/>
    <p:sldId id="303" r:id="rId25"/>
    <p:sldId id="305" r:id="rId26"/>
    <p:sldId id="294" r:id="rId27"/>
    <p:sldId id="318" r:id="rId28"/>
    <p:sldId id="301" r:id="rId29"/>
    <p:sldId id="312" r:id="rId30"/>
    <p:sldId id="319" r:id="rId31"/>
    <p:sldId id="260" r:id="rId32"/>
    <p:sldId id="322" r:id="rId33"/>
    <p:sldId id="278" r:id="rId3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Cousine" panose="020B0604020202020204" charset="0"/>
      <p:regular r:id="rId40"/>
      <p:bold r:id="rId41"/>
      <p:italic r:id="rId42"/>
      <p:boldItalic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7FA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9DCEDC-5494-4050-814A-489F0E36CC6C}">
  <a:tblStyle styleId="{B39DCEDC-5494-4050-814A-489F0E36CC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1892" autoAdjust="0"/>
  </p:normalViewPr>
  <p:slideViewPr>
    <p:cSldViewPr snapToGrid="0">
      <p:cViewPr varScale="1">
        <p:scale>
          <a:sx n="138" d="100"/>
          <a:sy n="138" d="100"/>
        </p:scale>
        <p:origin x="97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46999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405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Clearly describes its meaning to both the browser and the developer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Gives us an idea about the content contained in the element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semantic elements can be used to define different parts of a web page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Let’s go through some of these elements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82368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&lt;header&gt; - Defines a header for a document or a section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&lt;nav&gt; - Defines a set of navigation links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&lt;section&gt; - Defines a section in a document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&lt;article&gt; - Defines an independent, self-contained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&lt;aside&gt; - Defines content aside from the content (like a sidebar)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&lt;footer&gt; - Defines a footer for a document or a section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&lt;details&gt; - Defines additional details that the user can open and close on demand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&lt;summary&gt; - Defines a heading for the &lt;details&gt; element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73983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610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28323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Attributes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provide additional information,</a:t>
            </a:r>
            <a:r>
              <a:rPr lang="en-US" b="0" i="0" dirty="0">
                <a:solidFill>
                  <a:srgbClr val="414141"/>
                </a:solidFill>
                <a:effectLst/>
                <a:latin typeface="-apple-system"/>
              </a:rPr>
              <a:t> characteristics or properties of our element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Attributes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are always specified in the start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tag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Attributes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usually consists of name/value pairs like: name="value“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Name is a rule/attribute name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Value is anything you want/what you want to set the attribute to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" sz="1100" b="1" dirty="0">
                <a:solidFill>
                  <a:srgbClr val="25212A"/>
                </a:solidFill>
              </a:rPr>
              <a:t>Same</a:t>
            </a:r>
            <a:r>
              <a:rPr lang="en" sz="1100" dirty="0">
                <a:solidFill>
                  <a:srgbClr val="25212A"/>
                </a:solidFill>
              </a:rPr>
              <a:t> object/element/tag, </a:t>
            </a:r>
            <a:r>
              <a:rPr lang="en" sz="1100" b="1" dirty="0">
                <a:solidFill>
                  <a:srgbClr val="25212A"/>
                </a:solidFill>
              </a:rPr>
              <a:t>different</a:t>
            </a:r>
            <a:r>
              <a:rPr lang="en" sz="1100" dirty="0">
                <a:solidFill>
                  <a:srgbClr val="25212A"/>
                </a:solidFill>
              </a:rPr>
              <a:t> attributes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0671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" sz="1100" b="1" dirty="0">
                <a:solidFill>
                  <a:srgbClr val="25212A"/>
                </a:solidFill>
              </a:rPr>
              <a:t>Same</a:t>
            </a:r>
            <a:r>
              <a:rPr lang="en" sz="1100" dirty="0">
                <a:solidFill>
                  <a:srgbClr val="25212A"/>
                </a:solidFill>
              </a:rPr>
              <a:t> object/element/tag, </a:t>
            </a:r>
            <a:r>
              <a:rPr lang="en" sz="1100" b="1" dirty="0">
                <a:solidFill>
                  <a:srgbClr val="25212A"/>
                </a:solidFill>
              </a:rPr>
              <a:t>different</a:t>
            </a:r>
            <a:r>
              <a:rPr lang="en" sz="1100" dirty="0">
                <a:solidFill>
                  <a:srgbClr val="25212A"/>
                </a:solidFill>
              </a:rPr>
              <a:t> attributes</a:t>
            </a:r>
          </a:p>
          <a:p>
            <a:r>
              <a:rPr lang="en-US" b="0" i="0" dirty="0">
                <a:solidFill>
                  <a:srgbClr val="010101"/>
                </a:solidFill>
                <a:effectLst/>
                <a:latin typeface="Muli"/>
              </a:rPr>
              <a:t>By default, the list items in an ordered list begin with a number. To change the way list items are numbered, &lt;</a:t>
            </a:r>
            <a:r>
              <a:rPr lang="en-US" b="0" i="0" dirty="0" err="1">
                <a:solidFill>
                  <a:srgbClr val="010101"/>
                </a:solidFill>
                <a:effectLst/>
                <a:latin typeface="Muli"/>
              </a:rPr>
              <a:t>ol</a:t>
            </a:r>
            <a:r>
              <a:rPr lang="en-US" b="0" i="0" dirty="0">
                <a:solidFill>
                  <a:srgbClr val="010101"/>
                </a:solidFill>
                <a:effectLst/>
                <a:latin typeface="Muli"/>
              </a:rPr>
              <a:t>&gt; tag has an attribute “type”, through which list items can have numbers, roman numerals, or alphabets. </a:t>
            </a:r>
          </a:p>
          <a:p>
            <a:r>
              <a:rPr lang="en-US" b="0" i="0">
                <a:solidFill>
                  <a:srgbClr val="010101"/>
                </a:solidFill>
                <a:effectLst/>
                <a:latin typeface="Muli"/>
              </a:rPr>
              <a:t>list items to start numbering from lower case alphabets 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68545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/>
              <a:t>Href</a:t>
            </a:r>
            <a:r>
              <a:rPr lang="en-ZA" dirty="0"/>
              <a:t>: link that will be opened when your anchor text is clicked</a:t>
            </a:r>
          </a:p>
        </p:txBody>
      </p:sp>
    </p:spTree>
    <p:extLst>
      <p:ext uri="{BB962C8B-B14F-4D97-AF65-F5344CB8AC3E}">
        <p14:creationId xmlns:p14="http://schemas.microsoft.com/office/powerpoint/2010/main" val="1310229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000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" dirty="0">
                <a:solidFill>
                  <a:schemeClr val="dk1"/>
                </a:solidFill>
              </a:rPr>
              <a:t>This is the first time we find a </a:t>
            </a:r>
            <a:r>
              <a:rPr lang="en" b="1" dirty="0">
                <a:solidFill>
                  <a:schemeClr val="dk1"/>
                </a:solidFill>
              </a:rPr>
              <a:t>‘partnership’</a:t>
            </a:r>
            <a:r>
              <a:rPr lang="en" dirty="0">
                <a:solidFill>
                  <a:schemeClr val="dk1"/>
                </a:solidFill>
              </a:rPr>
              <a:t> - &lt;ol&gt; and &lt;ul&gt; cannot exist without &lt;li&gt; - won’t cause a problem when you try code it this way, but it just won’t really look like much.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>
                <a:solidFill>
                  <a:schemeClr val="dk1"/>
                </a:solidFill>
              </a:rPr>
              <a:t>U</a:t>
            </a:r>
            <a:r>
              <a:rPr lang="en" dirty="0">
                <a:solidFill>
                  <a:schemeClr val="dk1"/>
                </a:solidFill>
              </a:rPr>
              <a:t>se ordered lists to structure content where order is important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>
                <a:solidFill>
                  <a:schemeClr val="dk1"/>
                </a:solidFill>
              </a:rPr>
              <a:t>U</a:t>
            </a:r>
            <a:r>
              <a:rPr lang="en" dirty="0">
                <a:solidFill>
                  <a:schemeClr val="dk1"/>
                </a:solidFill>
              </a:rPr>
              <a:t>nordered lists can be used to display a list of items in which the order is not important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45539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" dirty="0">
                <a:solidFill>
                  <a:schemeClr val="dk1"/>
                </a:solidFill>
              </a:rPr>
              <a:t>This is the first time we find a </a:t>
            </a:r>
            <a:r>
              <a:rPr lang="en" b="1" dirty="0">
                <a:solidFill>
                  <a:schemeClr val="dk1"/>
                </a:solidFill>
              </a:rPr>
              <a:t>‘partnership’</a:t>
            </a:r>
            <a:r>
              <a:rPr lang="en" dirty="0">
                <a:solidFill>
                  <a:schemeClr val="dk1"/>
                </a:solidFill>
              </a:rPr>
              <a:t> - &lt;ol&gt; and &lt;ul&gt; cannot exist without &lt;li&gt; - won’t cause a problem when you try code it this way, but it just won’t really look like much.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>
                <a:solidFill>
                  <a:schemeClr val="dk1"/>
                </a:solidFill>
              </a:rPr>
              <a:t>U</a:t>
            </a:r>
            <a:r>
              <a:rPr lang="en" dirty="0">
                <a:solidFill>
                  <a:schemeClr val="dk1"/>
                </a:solidFill>
              </a:rPr>
              <a:t>se ordered lists to structure content where order is important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>
                <a:solidFill>
                  <a:schemeClr val="dk1"/>
                </a:solidFill>
              </a:rPr>
              <a:t>U</a:t>
            </a:r>
            <a:r>
              <a:rPr lang="en" dirty="0">
                <a:solidFill>
                  <a:schemeClr val="dk1"/>
                </a:solidFill>
              </a:rPr>
              <a:t>nordered lists can be used to display a list of items in which the order is not important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522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" dirty="0">
                <a:solidFill>
                  <a:schemeClr val="dk1"/>
                </a:solidFill>
              </a:rPr>
              <a:t>This is the first time we find a </a:t>
            </a:r>
            <a:r>
              <a:rPr lang="en" b="1" dirty="0">
                <a:solidFill>
                  <a:schemeClr val="dk1"/>
                </a:solidFill>
              </a:rPr>
              <a:t>‘partnership’</a:t>
            </a:r>
            <a:r>
              <a:rPr lang="en" dirty="0">
                <a:solidFill>
                  <a:schemeClr val="dk1"/>
                </a:solidFill>
              </a:rPr>
              <a:t> - &lt;ol&gt; and &lt;ul&gt; cannot exist without &lt;li&gt; - won’t cause a problem when you try code it this way, but it just won’t really look like much.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>
                <a:solidFill>
                  <a:schemeClr val="dk1"/>
                </a:solidFill>
              </a:rPr>
              <a:t>U</a:t>
            </a:r>
            <a:r>
              <a:rPr lang="en" dirty="0">
                <a:solidFill>
                  <a:schemeClr val="dk1"/>
                </a:solidFill>
              </a:rPr>
              <a:t>se ordered lists to structure content where order is important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>
                <a:solidFill>
                  <a:schemeClr val="dk1"/>
                </a:solidFill>
              </a:rPr>
              <a:t>U</a:t>
            </a:r>
            <a:r>
              <a:rPr lang="en" dirty="0">
                <a:solidFill>
                  <a:schemeClr val="dk1"/>
                </a:solidFill>
              </a:rPr>
              <a:t>nordered lists can be used to display a list of items in which the order is not important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4183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" dirty="0">
                <a:solidFill>
                  <a:schemeClr val="dk1"/>
                </a:solidFill>
              </a:rPr>
              <a:t>This is the first time we find a </a:t>
            </a:r>
            <a:r>
              <a:rPr lang="en" b="1" dirty="0">
                <a:solidFill>
                  <a:schemeClr val="dk1"/>
                </a:solidFill>
              </a:rPr>
              <a:t>‘partnership’</a:t>
            </a:r>
            <a:r>
              <a:rPr lang="en" dirty="0">
                <a:solidFill>
                  <a:schemeClr val="dk1"/>
                </a:solidFill>
              </a:rPr>
              <a:t> - &lt;ol&gt; and &lt;ul&gt; cannot exist without &lt;li&gt; - won’t cause a problem when you try code it this way, but it just won’t really look like much.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>
                <a:solidFill>
                  <a:schemeClr val="dk1"/>
                </a:solidFill>
              </a:rPr>
              <a:t>U</a:t>
            </a:r>
            <a:r>
              <a:rPr lang="en" dirty="0">
                <a:solidFill>
                  <a:schemeClr val="dk1"/>
                </a:solidFill>
              </a:rPr>
              <a:t>se ordered lists to structure content where order is important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>
                <a:solidFill>
                  <a:schemeClr val="dk1"/>
                </a:solidFill>
              </a:rPr>
              <a:t>U</a:t>
            </a:r>
            <a:r>
              <a:rPr lang="en" dirty="0">
                <a:solidFill>
                  <a:schemeClr val="dk1"/>
                </a:solidFill>
              </a:rPr>
              <a:t>nordered lists can be used to display a list of items in which the order is not important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9602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" dirty="0">
                <a:solidFill>
                  <a:schemeClr val="dk1"/>
                </a:solidFill>
              </a:rPr>
              <a:t>This is the first time we find a </a:t>
            </a:r>
            <a:r>
              <a:rPr lang="en" b="1" dirty="0">
                <a:solidFill>
                  <a:schemeClr val="dk1"/>
                </a:solidFill>
              </a:rPr>
              <a:t>‘partnership’</a:t>
            </a:r>
            <a:r>
              <a:rPr lang="en" dirty="0">
                <a:solidFill>
                  <a:schemeClr val="dk1"/>
                </a:solidFill>
              </a:rPr>
              <a:t> - &lt;ol&gt; and &lt;ul&gt; cannot exist without &lt;li&gt; - won’t cause a problem when you try code it this way, but it just won’t really look like much.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>
                <a:solidFill>
                  <a:schemeClr val="dk1"/>
                </a:solidFill>
              </a:rPr>
              <a:t>U</a:t>
            </a:r>
            <a:r>
              <a:rPr lang="en" dirty="0">
                <a:solidFill>
                  <a:schemeClr val="dk1"/>
                </a:solidFill>
              </a:rPr>
              <a:t>se ordered lists to structure content where order is important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>
                <a:solidFill>
                  <a:schemeClr val="dk1"/>
                </a:solidFill>
              </a:rPr>
              <a:t>U</a:t>
            </a:r>
            <a:r>
              <a:rPr lang="en" dirty="0">
                <a:solidFill>
                  <a:schemeClr val="dk1"/>
                </a:solidFill>
              </a:rPr>
              <a:t>nordered lists can be used to display a list of items in which the order is not important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1659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10101"/>
                </a:solidFill>
                <a:effectLst/>
                <a:latin typeface="Muli"/>
              </a:rPr>
              <a:t>By default, the list items in an ordered list begin with a number. To change the way list items are numbered, &lt;</a:t>
            </a:r>
            <a:r>
              <a:rPr lang="en-US" b="0" i="0" dirty="0" err="1">
                <a:solidFill>
                  <a:srgbClr val="010101"/>
                </a:solidFill>
                <a:effectLst/>
                <a:latin typeface="Muli"/>
              </a:rPr>
              <a:t>ol</a:t>
            </a:r>
            <a:r>
              <a:rPr lang="en-US" b="0" i="0" dirty="0">
                <a:solidFill>
                  <a:srgbClr val="010101"/>
                </a:solidFill>
                <a:effectLst/>
                <a:latin typeface="Muli"/>
              </a:rPr>
              <a:t>&gt; tag has an attribute “type”, through which list items can have numbers, roman numerals, or alphabets. </a:t>
            </a:r>
          </a:p>
          <a:p>
            <a:endParaRPr lang="en-US" b="0" i="0" dirty="0">
              <a:solidFill>
                <a:srgbClr val="010101"/>
              </a:solidFill>
              <a:effectLst/>
              <a:latin typeface="Muli"/>
            </a:endParaRPr>
          </a:p>
          <a:p>
            <a:r>
              <a:rPr lang="en-US" b="1" i="0" dirty="0">
                <a:solidFill>
                  <a:srgbClr val="010101"/>
                </a:solidFill>
                <a:effectLst/>
                <a:latin typeface="Muli"/>
              </a:rPr>
              <a:t>Ordered List</a:t>
            </a:r>
            <a:r>
              <a:rPr lang="en-US" b="0" i="0" dirty="0">
                <a:solidFill>
                  <a:srgbClr val="010101"/>
                </a:solidFill>
                <a:effectLst/>
                <a:latin typeface="Muli"/>
              </a:rPr>
              <a:t> – used to display each item which is preceded by Number or Alphabet</a:t>
            </a:r>
            <a:br>
              <a:rPr lang="en-US" dirty="0"/>
            </a:br>
            <a:r>
              <a:rPr lang="en-US" b="1" i="0" dirty="0">
                <a:solidFill>
                  <a:srgbClr val="010101"/>
                </a:solidFill>
                <a:effectLst/>
                <a:latin typeface="Muli"/>
              </a:rPr>
              <a:t>Unordered List</a:t>
            </a:r>
            <a:r>
              <a:rPr lang="en-US" b="0" i="0" dirty="0">
                <a:solidFill>
                  <a:srgbClr val="010101"/>
                </a:solidFill>
                <a:effectLst/>
                <a:latin typeface="Muli"/>
              </a:rPr>
              <a:t> – used to display each item with a bullet by default, and does not use numbers or alphabets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6069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 dirty="0"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0CC8060C-8274-4571-81E7-52AE9D5CCB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1024" y="46966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chemeClr val="tx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>
                <a:solidFill>
                  <a:schemeClr val="tx1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chemeClr val="tx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chemeClr val="tx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chemeClr val="tx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1767" cy="514350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5D3C4-36CB-4580-AFDC-28C44108C08A}"/>
              </a:ext>
            </a:extLst>
          </p:cNvPr>
          <p:cNvSpPr/>
          <p:nvPr userDrawn="1"/>
        </p:nvSpPr>
        <p:spPr>
          <a:xfrm>
            <a:off x="91700" y="96300"/>
            <a:ext cx="8960600" cy="494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for beginners part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4619-A5E6-40A5-830B-E8855CAF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/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1D90-B67D-4DEE-968B-AF32DB94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125000"/>
            <a:ext cx="4303726" cy="3639000"/>
          </a:xfrm>
        </p:spPr>
        <p:txBody>
          <a:bodyPr/>
          <a:lstStyle/>
          <a:p>
            <a:pPr>
              <a:buClrTx/>
            </a:pPr>
            <a:r>
              <a:rPr lang="en-ZA" sz="2200" dirty="0">
                <a:solidFill>
                  <a:schemeClr val="bg1">
                    <a:lumMod val="65000"/>
                  </a:schemeClr>
                </a:solidFill>
              </a:rPr>
              <a:t>Ordered list</a:t>
            </a:r>
          </a:p>
          <a:p>
            <a:pPr lvl="1">
              <a:buClrTx/>
            </a:pPr>
            <a:r>
              <a:rPr lang="en-ZA" sz="2200" b="1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ZA" sz="2200" b="1" dirty="0" err="1">
                <a:solidFill>
                  <a:schemeClr val="bg1">
                    <a:lumMod val="65000"/>
                  </a:schemeClr>
                </a:solidFill>
              </a:rPr>
              <a:t>ol</a:t>
            </a:r>
            <a:r>
              <a:rPr lang="en-ZA" sz="2200" b="1" dirty="0">
                <a:solidFill>
                  <a:schemeClr val="bg1">
                    <a:lumMod val="65000"/>
                  </a:schemeClr>
                </a:solidFill>
              </a:rPr>
              <a:t>&gt;&lt;/</a:t>
            </a:r>
            <a:r>
              <a:rPr lang="en-ZA" sz="2200" b="1" dirty="0" err="1">
                <a:solidFill>
                  <a:schemeClr val="bg1">
                    <a:lumMod val="65000"/>
                  </a:schemeClr>
                </a:solidFill>
              </a:rPr>
              <a:t>ol</a:t>
            </a:r>
            <a:r>
              <a:rPr lang="en-ZA" sz="2200" b="1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lvl="1">
              <a:buClrTx/>
            </a:pPr>
            <a:endParaRPr lang="en-ZA" sz="22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ClrTx/>
            </a:pPr>
            <a:r>
              <a:rPr lang="en-ZA" sz="2200" dirty="0"/>
              <a:t>Unordered list</a:t>
            </a:r>
          </a:p>
          <a:p>
            <a:pPr lvl="1">
              <a:buClrTx/>
            </a:pPr>
            <a:r>
              <a:rPr lang="en-ZA" sz="2200" b="1" dirty="0">
                <a:solidFill>
                  <a:srgbClr val="C00000"/>
                </a:solidFill>
              </a:rPr>
              <a:t>&lt;ul&gt;&lt;/ul&gt;</a:t>
            </a:r>
          </a:p>
          <a:p>
            <a:pPr lvl="1">
              <a:buClrTx/>
            </a:pPr>
            <a:endParaRPr lang="en-ZA" sz="2200" dirty="0"/>
          </a:p>
          <a:p>
            <a:pPr>
              <a:buClrTx/>
            </a:pPr>
            <a:r>
              <a:rPr lang="en-ZA" sz="2200" dirty="0">
                <a:solidFill>
                  <a:schemeClr val="bg1">
                    <a:lumMod val="65000"/>
                  </a:schemeClr>
                </a:solidFill>
              </a:rPr>
              <a:t>List items</a:t>
            </a:r>
          </a:p>
          <a:p>
            <a:pPr lvl="1">
              <a:buClrTx/>
            </a:pPr>
            <a:r>
              <a:rPr lang="en-ZA" sz="2200" b="1" dirty="0">
                <a:solidFill>
                  <a:schemeClr val="bg1">
                    <a:lumMod val="65000"/>
                  </a:schemeClr>
                </a:solidFill>
              </a:rPr>
              <a:t>&lt;li&gt;&lt;/li&gt;</a:t>
            </a:r>
          </a:p>
          <a:p>
            <a:pPr>
              <a:buClrTx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5" name="Google Shape;350;p36">
            <a:extLst>
              <a:ext uri="{FF2B5EF4-FFF2-40B4-BE49-F238E27FC236}">
                <a16:creationId xmlns:a16="http://schemas.microsoft.com/office/drawing/2014/main" id="{FC259CFE-8FA0-498A-B960-FB42886BB6AF}"/>
              </a:ext>
            </a:extLst>
          </p:cNvPr>
          <p:cNvSpPr/>
          <p:nvPr/>
        </p:nvSpPr>
        <p:spPr>
          <a:xfrm>
            <a:off x="8115360" y="201392"/>
            <a:ext cx="807523" cy="1018550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1C082B0-2CDE-4C2B-8623-B9B295D4152A}"/>
              </a:ext>
            </a:extLst>
          </p:cNvPr>
          <p:cNvSpPr txBox="1">
            <a:spLocks/>
          </p:cNvSpPr>
          <p:nvPr/>
        </p:nvSpPr>
        <p:spPr>
          <a:xfrm>
            <a:off x="4429594" y="1002567"/>
            <a:ext cx="4093564" cy="3639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&lt;h3&gt;My names:&lt;/h3&gt;</a:t>
            </a: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ZA" sz="1800" dirty="0" err="1">
                <a:solidFill>
                  <a:schemeClr val="accent6">
                    <a:lumMod val="75000"/>
                  </a:schemeClr>
                </a:solidFill>
              </a:rPr>
              <a:t>ol</a:t>
            </a: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marL="990600" lvl="2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&lt;li&gt;Mary&lt;/li&gt;</a:t>
            </a:r>
          </a:p>
          <a:p>
            <a:pPr marL="990600" lvl="2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&lt;li&gt;Elizabeth&lt;/li&gt;</a:t>
            </a: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&lt;/</a:t>
            </a:r>
            <a:r>
              <a:rPr lang="en-ZA" sz="1800" dirty="0" err="1">
                <a:solidFill>
                  <a:schemeClr val="accent6">
                    <a:lumMod val="75000"/>
                  </a:schemeClr>
                </a:solidFill>
              </a:rPr>
              <a:t>ol</a:t>
            </a: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lvl="1">
              <a:buClrTx/>
            </a:pPr>
            <a:endParaRPr lang="en-ZA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ClrTx/>
            </a:pPr>
            <a:endParaRPr lang="en-ZA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tx1"/>
                </a:solidFill>
              </a:rPr>
              <a:t>&lt;h3&gt;My hobbies&lt;/h3&gt;</a:t>
            </a: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rgbClr val="C00000"/>
                </a:solidFill>
              </a:rPr>
              <a:t>&lt;ul&gt;</a:t>
            </a:r>
          </a:p>
          <a:p>
            <a:pPr marL="990600" lvl="2" indent="0">
              <a:buClrTx/>
              <a:buNone/>
            </a:pPr>
            <a:r>
              <a:rPr lang="en-ZA" sz="1800" dirty="0">
                <a:solidFill>
                  <a:srgbClr val="C00000"/>
                </a:solidFill>
              </a:rPr>
              <a:t>&lt;li&gt;</a:t>
            </a:r>
            <a:r>
              <a:rPr lang="en-ZA" sz="1800" dirty="0">
                <a:solidFill>
                  <a:schemeClr val="tx1"/>
                </a:solidFill>
              </a:rPr>
              <a:t>Reading</a:t>
            </a:r>
            <a:r>
              <a:rPr lang="en-ZA" sz="1800" dirty="0">
                <a:solidFill>
                  <a:srgbClr val="C00000"/>
                </a:solidFill>
              </a:rPr>
              <a:t>&lt;/li&gt;</a:t>
            </a:r>
          </a:p>
          <a:p>
            <a:pPr marL="990600" lvl="2" indent="0">
              <a:buClrTx/>
              <a:buNone/>
            </a:pPr>
            <a:r>
              <a:rPr lang="en-ZA" sz="1800" dirty="0">
                <a:solidFill>
                  <a:srgbClr val="C00000"/>
                </a:solidFill>
              </a:rPr>
              <a:t>&lt;li&gt;</a:t>
            </a:r>
            <a:r>
              <a:rPr lang="en-ZA" sz="1800" dirty="0">
                <a:solidFill>
                  <a:schemeClr val="tx1"/>
                </a:solidFill>
              </a:rPr>
              <a:t>Baking</a:t>
            </a:r>
            <a:r>
              <a:rPr lang="en-ZA" sz="1800" dirty="0">
                <a:solidFill>
                  <a:srgbClr val="C00000"/>
                </a:solidFill>
              </a:rPr>
              <a:t>&lt;/li&gt;</a:t>
            </a: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rgbClr val="C00000"/>
                </a:solidFill>
              </a:rPr>
              <a:t>&lt;/ul&gt;</a:t>
            </a:r>
          </a:p>
          <a:p>
            <a:pPr lvl="1">
              <a:buClrTx/>
            </a:pPr>
            <a:endParaRPr lang="en-ZA" dirty="0"/>
          </a:p>
          <a:p>
            <a:pPr marL="76200" indent="0">
              <a:buClrTx/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0561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4619-A5E6-40A5-830B-E8855CAF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/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1D90-B67D-4DEE-968B-AF32DB94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125000"/>
            <a:ext cx="4303726" cy="3639000"/>
          </a:xfrm>
        </p:spPr>
        <p:txBody>
          <a:bodyPr/>
          <a:lstStyle/>
          <a:p>
            <a:pPr>
              <a:buClrTx/>
            </a:pPr>
            <a:r>
              <a:rPr lang="en-ZA" sz="2200" dirty="0">
                <a:solidFill>
                  <a:schemeClr val="bg1">
                    <a:lumMod val="65000"/>
                  </a:schemeClr>
                </a:solidFill>
              </a:rPr>
              <a:t>Ordered list</a:t>
            </a:r>
          </a:p>
          <a:p>
            <a:pPr lvl="1">
              <a:buClrTx/>
            </a:pPr>
            <a:r>
              <a:rPr lang="en-ZA" sz="2200" b="1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ZA" sz="2200" b="1" dirty="0" err="1">
                <a:solidFill>
                  <a:schemeClr val="bg1">
                    <a:lumMod val="65000"/>
                  </a:schemeClr>
                </a:solidFill>
              </a:rPr>
              <a:t>ol</a:t>
            </a:r>
            <a:r>
              <a:rPr lang="en-ZA" sz="2200" b="1" dirty="0">
                <a:solidFill>
                  <a:schemeClr val="bg1">
                    <a:lumMod val="65000"/>
                  </a:schemeClr>
                </a:solidFill>
              </a:rPr>
              <a:t>&gt;&lt;/</a:t>
            </a:r>
            <a:r>
              <a:rPr lang="en-ZA" sz="2200" b="1" dirty="0" err="1">
                <a:solidFill>
                  <a:schemeClr val="bg1">
                    <a:lumMod val="65000"/>
                  </a:schemeClr>
                </a:solidFill>
              </a:rPr>
              <a:t>ol</a:t>
            </a:r>
            <a:r>
              <a:rPr lang="en-ZA" sz="2200" b="1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lvl="1">
              <a:buClrTx/>
            </a:pPr>
            <a:endParaRPr lang="en-ZA" sz="22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ClrTx/>
            </a:pPr>
            <a:r>
              <a:rPr lang="en-ZA" sz="2200" dirty="0">
                <a:solidFill>
                  <a:schemeClr val="bg1">
                    <a:lumMod val="75000"/>
                  </a:schemeClr>
                </a:solidFill>
              </a:rPr>
              <a:t>Unordered list</a:t>
            </a:r>
          </a:p>
          <a:p>
            <a:pPr lvl="1">
              <a:buClrTx/>
            </a:pPr>
            <a:r>
              <a:rPr lang="en-ZA" sz="2200" b="1" dirty="0">
                <a:solidFill>
                  <a:schemeClr val="bg1">
                    <a:lumMod val="75000"/>
                  </a:schemeClr>
                </a:solidFill>
              </a:rPr>
              <a:t>&lt;ul&gt;&lt;/ul&gt;</a:t>
            </a:r>
          </a:p>
          <a:p>
            <a:pPr lvl="1">
              <a:buClrTx/>
            </a:pPr>
            <a:endParaRPr lang="en-ZA" sz="2200" dirty="0"/>
          </a:p>
          <a:p>
            <a:pPr>
              <a:buClrTx/>
            </a:pPr>
            <a:r>
              <a:rPr lang="en-ZA" sz="2200" dirty="0"/>
              <a:t>List items</a:t>
            </a:r>
          </a:p>
          <a:p>
            <a:pPr lvl="1">
              <a:buClrTx/>
            </a:pPr>
            <a:r>
              <a:rPr lang="en-ZA" sz="2200" b="1" dirty="0">
                <a:solidFill>
                  <a:srgbClr val="C00000"/>
                </a:solidFill>
              </a:rPr>
              <a:t>&lt;li&gt;&lt;/li&gt;</a:t>
            </a:r>
          </a:p>
          <a:p>
            <a:pPr>
              <a:buClrTx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5" name="Google Shape;350;p36">
            <a:extLst>
              <a:ext uri="{FF2B5EF4-FFF2-40B4-BE49-F238E27FC236}">
                <a16:creationId xmlns:a16="http://schemas.microsoft.com/office/drawing/2014/main" id="{FC259CFE-8FA0-498A-B960-FB42886BB6AF}"/>
              </a:ext>
            </a:extLst>
          </p:cNvPr>
          <p:cNvSpPr/>
          <p:nvPr/>
        </p:nvSpPr>
        <p:spPr>
          <a:xfrm>
            <a:off x="8115360" y="201392"/>
            <a:ext cx="807523" cy="1018550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1C082B0-2CDE-4C2B-8623-B9B295D4152A}"/>
              </a:ext>
            </a:extLst>
          </p:cNvPr>
          <p:cNvSpPr txBox="1">
            <a:spLocks/>
          </p:cNvSpPr>
          <p:nvPr/>
        </p:nvSpPr>
        <p:spPr>
          <a:xfrm>
            <a:off x="4429594" y="1002567"/>
            <a:ext cx="4093564" cy="3639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&lt;h3&gt;My names:&lt;/h3&gt;</a:t>
            </a: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ZA" sz="1800" dirty="0" err="1">
                <a:solidFill>
                  <a:schemeClr val="accent6">
                    <a:lumMod val="75000"/>
                  </a:schemeClr>
                </a:solidFill>
              </a:rPr>
              <a:t>ol</a:t>
            </a: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marL="990600" lvl="2" indent="0">
              <a:buClrTx/>
              <a:buNone/>
            </a:pPr>
            <a:r>
              <a:rPr lang="en-ZA" sz="1800" dirty="0">
                <a:solidFill>
                  <a:srgbClr val="C00000"/>
                </a:solidFill>
              </a:rPr>
              <a:t>&lt;li&gt;</a:t>
            </a:r>
            <a:r>
              <a:rPr lang="en-ZA" sz="1800" dirty="0">
                <a:solidFill>
                  <a:schemeClr val="tx1"/>
                </a:solidFill>
              </a:rPr>
              <a:t>Mary</a:t>
            </a:r>
            <a:r>
              <a:rPr lang="en-ZA" sz="1800" dirty="0">
                <a:solidFill>
                  <a:srgbClr val="C00000"/>
                </a:solidFill>
              </a:rPr>
              <a:t>&lt;/li&gt;</a:t>
            </a:r>
          </a:p>
          <a:p>
            <a:pPr marL="990600" lvl="2" indent="0">
              <a:buClrTx/>
              <a:buNone/>
            </a:pPr>
            <a:r>
              <a:rPr lang="en-ZA" sz="1800" dirty="0">
                <a:solidFill>
                  <a:srgbClr val="C00000"/>
                </a:solidFill>
              </a:rPr>
              <a:t>&lt;li&gt;</a:t>
            </a:r>
            <a:r>
              <a:rPr lang="en-ZA" sz="1800" dirty="0">
                <a:solidFill>
                  <a:schemeClr val="tx1"/>
                </a:solidFill>
              </a:rPr>
              <a:t>Elizabeth</a:t>
            </a:r>
            <a:r>
              <a:rPr lang="en-ZA" sz="1800" dirty="0">
                <a:solidFill>
                  <a:srgbClr val="C00000"/>
                </a:solidFill>
              </a:rPr>
              <a:t>&lt;/li&gt;</a:t>
            </a: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&lt;/</a:t>
            </a:r>
            <a:r>
              <a:rPr lang="en-ZA" sz="1800" dirty="0" err="1">
                <a:solidFill>
                  <a:schemeClr val="accent6">
                    <a:lumMod val="75000"/>
                  </a:schemeClr>
                </a:solidFill>
              </a:rPr>
              <a:t>ol</a:t>
            </a: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lvl="1">
              <a:buClrTx/>
            </a:pPr>
            <a:endParaRPr lang="en-ZA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ClrTx/>
            </a:pPr>
            <a:endParaRPr lang="en-ZA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bg2">
                    <a:lumMod val="75000"/>
                  </a:schemeClr>
                </a:solidFill>
              </a:rPr>
              <a:t>&lt;h3&gt;My hobbies&lt;/h3&gt;</a:t>
            </a: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bg2">
                    <a:lumMod val="75000"/>
                  </a:schemeClr>
                </a:solidFill>
              </a:rPr>
              <a:t>&lt;ul&gt;</a:t>
            </a:r>
          </a:p>
          <a:p>
            <a:pPr marL="990600" lvl="2" indent="0">
              <a:buClrTx/>
              <a:buNone/>
            </a:pPr>
            <a:r>
              <a:rPr lang="en-ZA" sz="1800" dirty="0">
                <a:solidFill>
                  <a:srgbClr val="C00000"/>
                </a:solidFill>
              </a:rPr>
              <a:t>&lt;li&gt;</a:t>
            </a:r>
            <a:r>
              <a:rPr lang="en-ZA" sz="1800" dirty="0">
                <a:solidFill>
                  <a:schemeClr val="tx1"/>
                </a:solidFill>
              </a:rPr>
              <a:t>Reading</a:t>
            </a:r>
            <a:r>
              <a:rPr lang="en-ZA" sz="1800" dirty="0">
                <a:solidFill>
                  <a:srgbClr val="C00000"/>
                </a:solidFill>
              </a:rPr>
              <a:t>&lt;/li&gt;</a:t>
            </a:r>
          </a:p>
          <a:p>
            <a:pPr marL="990600" lvl="2" indent="0">
              <a:buClrTx/>
              <a:buNone/>
            </a:pPr>
            <a:r>
              <a:rPr lang="en-ZA" sz="1800" dirty="0">
                <a:solidFill>
                  <a:srgbClr val="C00000"/>
                </a:solidFill>
              </a:rPr>
              <a:t>&lt;li&gt;</a:t>
            </a:r>
            <a:r>
              <a:rPr lang="en-ZA" sz="1800" dirty="0">
                <a:solidFill>
                  <a:schemeClr val="tx1"/>
                </a:solidFill>
              </a:rPr>
              <a:t>Baking</a:t>
            </a:r>
            <a:r>
              <a:rPr lang="en-ZA" sz="1800" dirty="0">
                <a:solidFill>
                  <a:srgbClr val="C00000"/>
                </a:solidFill>
              </a:rPr>
              <a:t>&lt;/li&gt;</a:t>
            </a: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bg2">
                    <a:lumMod val="75000"/>
                  </a:schemeClr>
                </a:solidFill>
              </a:rPr>
              <a:t>&lt;/ul&gt;</a:t>
            </a:r>
          </a:p>
          <a:p>
            <a:pPr lvl="1">
              <a:buClrTx/>
            </a:pPr>
            <a:endParaRPr lang="en-ZA" dirty="0"/>
          </a:p>
          <a:p>
            <a:pPr marL="76200" indent="0">
              <a:buClrTx/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914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F4B4-71D3-4691-A396-66E18352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/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7F37E-5C52-4B21-B86F-6B461F100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75" y="1169377"/>
            <a:ext cx="4310603" cy="3886200"/>
          </a:xfr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ZA" dirty="0"/>
              <a:t>Ordered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42587-60AE-418C-8995-029F3C3606E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15278" y="1169377"/>
            <a:ext cx="4624047" cy="3886200"/>
          </a:xfr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ZA" dirty="0"/>
              <a:t>Unordered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8DDCC-754E-4D94-B67A-17F78DFD27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1026" name="Picture 2" descr="HTML List Tags | | Softlect">
            <a:extLst>
              <a:ext uri="{FF2B5EF4-FFF2-40B4-BE49-F238E27FC236}">
                <a16:creationId xmlns:a16="http://schemas.microsoft.com/office/drawing/2014/main" id="{EF1622C3-E96E-4760-801A-C4B701DE4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" t="16048" r="35547" b="20602"/>
          <a:stretch/>
        </p:blipFill>
        <p:spPr bwMode="auto">
          <a:xfrm>
            <a:off x="4738176" y="1960685"/>
            <a:ext cx="4015531" cy="255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3D5CA8C-C250-45BA-B255-4F687F68D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" t="15564" r="53089" b="39183"/>
          <a:stretch/>
        </p:blipFill>
        <p:spPr bwMode="auto">
          <a:xfrm>
            <a:off x="252738" y="1960685"/>
            <a:ext cx="4014478" cy="243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63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12" name="Picture 1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44FC9A1-7596-4BE2-B1A1-63112A1E2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3" y="138749"/>
            <a:ext cx="3443301" cy="4866002"/>
          </a:xfrm>
          <a:prstGeom prst="rect">
            <a:avLst/>
          </a:prstGeom>
        </p:spPr>
      </p:pic>
      <p:pic>
        <p:nvPicPr>
          <p:cNvPr id="14" name="Picture 1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10C7A25-E1A4-457D-B724-250D10CFA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375" y="138749"/>
            <a:ext cx="2773248" cy="385437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F5122E-C187-4B3B-AB40-D965A9A7AE4B}"/>
              </a:ext>
            </a:extLst>
          </p:cNvPr>
          <p:cNvCxnSpPr/>
          <p:nvPr/>
        </p:nvCxnSpPr>
        <p:spPr>
          <a:xfrm flipV="1">
            <a:off x="1141228" y="1524000"/>
            <a:ext cx="4453147" cy="1594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97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60B01-6959-46C6-B6B1-52AFDEBC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21" y="151193"/>
            <a:ext cx="7084558" cy="484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3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4619-A5E6-40A5-830B-E8855CAF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2800" dirty="0"/>
              <a:t>Activity: Add some lists to our CV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1D90-B67D-4DEE-968B-AF32DB94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125000"/>
            <a:ext cx="8179932" cy="3639000"/>
          </a:xfrm>
        </p:spPr>
        <p:txBody>
          <a:bodyPr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Add a heading to our CV</a:t>
            </a:r>
          </a:p>
          <a:p>
            <a:pPr marL="533400" lvl="1" indent="0">
              <a:buClr>
                <a:schemeClr val="tx1"/>
              </a:buClr>
              <a:buNone/>
            </a:pPr>
            <a:endParaRPr lang="en-ZA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Add an ordered list for employment history</a:t>
            </a:r>
          </a:p>
          <a:p>
            <a:pPr marL="533400" lvl="1" indent="0">
              <a:buClr>
                <a:schemeClr val="tx1"/>
              </a:buClr>
              <a:buNone/>
            </a:pPr>
            <a:endParaRPr lang="en-ZA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1"/>
                </a:solidFill>
              </a:rPr>
              <a:t>Add an unordered list for our skills</a:t>
            </a:r>
          </a:p>
          <a:p>
            <a:pPr marL="533400" lvl="1" indent="0">
              <a:buClr>
                <a:schemeClr val="tx1"/>
              </a:buClr>
              <a:buNone/>
            </a:pPr>
            <a:endParaRPr lang="en-ZA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5" name="Google Shape;372;p36">
            <a:extLst>
              <a:ext uri="{FF2B5EF4-FFF2-40B4-BE49-F238E27FC236}">
                <a16:creationId xmlns:a16="http://schemas.microsoft.com/office/drawing/2014/main" id="{EE3C5ED2-E53D-4B8A-BD62-CD7713A13C9D}"/>
              </a:ext>
            </a:extLst>
          </p:cNvPr>
          <p:cNvSpPr/>
          <p:nvPr/>
        </p:nvSpPr>
        <p:spPr>
          <a:xfrm>
            <a:off x="8247887" y="379499"/>
            <a:ext cx="491783" cy="576033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2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2</a:t>
            </a: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Semantic elements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group and structure our content.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3752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4619-A5E6-40A5-830B-E8855CAF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/>
              <a:t>Semantic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1D90-B67D-4DEE-968B-AF32DB94F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0000"/>
                </a:solidFill>
                <a:latin typeface="Cousine" panose="020B0604020202020204" charset="0"/>
                <a:cs typeface="Cousine" panose="020B060402020202020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learly describe their meaning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0000"/>
                </a:solidFill>
                <a:latin typeface="Cousine" panose="020B0604020202020204" charset="0"/>
                <a:cs typeface="Cousine" panose="020B0604020202020204" charset="0"/>
              </a:rPr>
              <a:t>Non semantic elements: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sine" panose="020B0604020202020204" charset="0"/>
                <a:cs typeface="Cousine" panose="020B0604020202020204" charset="0"/>
              </a:rPr>
              <a:t>&lt;div&gt; </a:t>
            </a:r>
            <a:r>
              <a:rPr lang="en-US" b="1" dirty="0">
                <a:solidFill>
                  <a:srgbClr val="FF0000"/>
                </a:solidFill>
                <a:latin typeface="Cousine" panose="020B0604020202020204" charset="0"/>
                <a:cs typeface="Cousine" panose="020B0604020202020204" charset="0"/>
              </a:rPr>
              <a:t>&lt;span&gt;</a:t>
            </a:r>
          </a:p>
          <a:p>
            <a:pPr>
              <a:buClr>
                <a:schemeClr val="tx1"/>
              </a:buClr>
            </a:pPr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HTML has some semantic elements</a:t>
            </a:r>
          </a:p>
          <a:p>
            <a:pPr>
              <a:buClr>
                <a:schemeClr val="tx1"/>
              </a:buClr>
            </a:pPr>
            <a:endParaRPr lang="en-US" sz="1800" b="1" dirty="0">
              <a:solidFill>
                <a:srgbClr val="FF0000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>
              <a:buClr>
                <a:schemeClr val="tx1"/>
              </a:buClr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Clr>
                <a:schemeClr val="tx1"/>
              </a:buClr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601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4619-A5E6-40A5-830B-E8855CAF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57" y="329930"/>
            <a:ext cx="8229600" cy="413400"/>
          </a:xfrm>
        </p:spPr>
        <p:txBody>
          <a:bodyPr/>
          <a:lstStyle/>
          <a:p>
            <a:r>
              <a:rPr lang="en-ZA" sz="2800" dirty="0"/>
              <a:t>Semantic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79CD3C-C392-4219-BD50-05698A5DF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8" y="1028581"/>
            <a:ext cx="7913704" cy="39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7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60B01-6959-46C6-B6B1-52AFDEBC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78" y="192505"/>
            <a:ext cx="6937994" cy="47409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B61122-7A38-40F8-A742-42494DF470F6}"/>
              </a:ext>
            </a:extLst>
          </p:cNvPr>
          <p:cNvSpPr/>
          <p:nvPr/>
        </p:nvSpPr>
        <p:spPr>
          <a:xfrm>
            <a:off x="1110827" y="192505"/>
            <a:ext cx="6868160" cy="7147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B5378D-6BD6-4212-BDB2-99C470755B62}"/>
              </a:ext>
            </a:extLst>
          </p:cNvPr>
          <p:cNvSpPr/>
          <p:nvPr/>
        </p:nvSpPr>
        <p:spPr>
          <a:xfrm>
            <a:off x="1115828" y="989139"/>
            <a:ext cx="6863159" cy="25736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B8636D-C498-46FD-A9D2-9950D3E9DD00}"/>
              </a:ext>
            </a:extLst>
          </p:cNvPr>
          <p:cNvSpPr/>
          <p:nvPr/>
        </p:nvSpPr>
        <p:spPr>
          <a:xfrm>
            <a:off x="1115828" y="3644680"/>
            <a:ext cx="6863159" cy="12551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73ADBD-A1BA-46B3-AE2D-20A4BE732FC1}"/>
              </a:ext>
            </a:extLst>
          </p:cNvPr>
          <p:cNvSpPr/>
          <p:nvPr/>
        </p:nvSpPr>
        <p:spPr>
          <a:xfrm>
            <a:off x="4431323" y="1043093"/>
            <a:ext cx="3407508" cy="24657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755AC-EAA7-4B33-A583-1B3F0625607A}"/>
              </a:ext>
            </a:extLst>
          </p:cNvPr>
          <p:cNvSpPr/>
          <p:nvPr/>
        </p:nvSpPr>
        <p:spPr>
          <a:xfrm>
            <a:off x="1234830" y="1043093"/>
            <a:ext cx="3147307" cy="24657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53695-1DAE-48CD-AEBC-1CC6BFA06477}"/>
              </a:ext>
            </a:extLst>
          </p:cNvPr>
          <p:cNvSpPr txBox="1"/>
          <p:nvPr/>
        </p:nvSpPr>
        <p:spPr>
          <a:xfrm>
            <a:off x="914069" y="184705"/>
            <a:ext cx="740908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/>
              <a:t>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E885A8-9A15-4979-883B-D90C67CBCC66}"/>
              </a:ext>
            </a:extLst>
          </p:cNvPr>
          <p:cNvSpPr txBox="1"/>
          <p:nvPr/>
        </p:nvSpPr>
        <p:spPr>
          <a:xfrm>
            <a:off x="547876" y="989139"/>
            <a:ext cx="662361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/>
              <a:t>article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52084-7651-4124-AE65-BDEB09E7CE8E}"/>
              </a:ext>
            </a:extLst>
          </p:cNvPr>
          <p:cNvSpPr txBox="1"/>
          <p:nvPr/>
        </p:nvSpPr>
        <p:spPr>
          <a:xfrm>
            <a:off x="4011683" y="1208559"/>
            <a:ext cx="75212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/>
              <a:t>section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49DF6-8BAC-496C-9B11-1A0584001DA0}"/>
              </a:ext>
            </a:extLst>
          </p:cNvPr>
          <p:cNvSpPr txBox="1"/>
          <p:nvPr/>
        </p:nvSpPr>
        <p:spPr>
          <a:xfrm>
            <a:off x="914069" y="3644680"/>
            <a:ext cx="641522" cy="307777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3070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878657" y="64754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tx1"/>
                </a:solidFill>
              </a:rPr>
              <a:t>Hello world!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878657" y="1423212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I AM TSHOLOFELO POLE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909509" y="2323578"/>
            <a:ext cx="501392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I am a software engineer at Entelect. 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You can find me at: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ZA" sz="1800" dirty="0">
                <a:solidFill>
                  <a:schemeClr val="tx1"/>
                </a:solidFill>
              </a:rPr>
              <a:t>T</a:t>
            </a:r>
            <a:r>
              <a:rPr lang="en" sz="1800" dirty="0">
                <a:solidFill>
                  <a:schemeClr val="tx1"/>
                </a:solidFill>
              </a:rPr>
              <a:t>sholofelo.pole@entelect.co.za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4619-A5E6-40A5-830B-E8855CAF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/>
              <a:t>Activity: Add semantic tags to our CV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1D90-B67D-4DEE-968B-AF32DB94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600200"/>
            <a:ext cx="8179932" cy="3163800"/>
          </a:xfrm>
        </p:spPr>
        <p:txBody>
          <a:bodyPr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accent5">
                    <a:lumMod val="25000"/>
                  </a:schemeClr>
                </a:solidFill>
              </a:rPr>
              <a:t>Add </a:t>
            </a:r>
            <a:r>
              <a:rPr lang="en-ZA" b="1" dirty="0">
                <a:solidFill>
                  <a:schemeClr val="accent2">
                    <a:lumMod val="75000"/>
                  </a:schemeClr>
                </a:solidFill>
              </a:rPr>
              <a:t>&lt;header&gt; </a:t>
            </a:r>
            <a:r>
              <a:rPr lang="en-ZA" dirty="0">
                <a:solidFill>
                  <a:schemeClr val="accent5">
                    <a:lumMod val="25000"/>
                  </a:schemeClr>
                </a:solidFill>
              </a:rPr>
              <a:t>tag</a:t>
            </a:r>
          </a:p>
          <a:p>
            <a:pPr marL="533400" lvl="1" indent="0">
              <a:buClr>
                <a:schemeClr val="tx1"/>
              </a:buClr>
              <a:buNone/>
            </a:pPr>
            <a:endParaRPr lang="en-ZA" dirty="0">
              <a:solidFill>
                <a:schemeClr val="accent5">
                  <a:lumMod val="25000"/>
                </a:schemeClr>
              </a:solidFill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accent5">
                    <a:lumMod val="25000"/>
                  </a:schemeClr>
                </a:solidFill>
              </a:rPr>
              <a:t>Add </a:t>
            </a:r>
            <a:r>
              <a:rPr lang="en-ZA" b="1" dirty="0">
                <a:solidFill>
                  <a:srgbClr val="0070C0"/>
                </a:solidFill>
              </a:rPr>
              <a:t>&lt;article&gt; </a:t>
            </a:r>
            <a:r>
              <a:rPr lang="en-ZA" dirty="0">
                <a:solidFill>
                  <a:schemeClr val="accent5">
                    <a:lumMod val="25000"/>
                  </a:schemeClr>
                </a:solidFill>
              </a:rPr>
              <a:t>tag</a:t>
            </a:r>
          </a:p>
          <a:p>
            <a:pPr marL="533400" lvl="1" indent="0">
              <a:buClr>
                <a:schemeClr val="tx1"/>
              </a:buClr>
              <a:buNone/>
            </a:pPr>
            <a:endParaRPr lang="en-ZA" dirty="0">
              <a:solidFill>
                <a:schemeClr val="accent5">
                  <a:lumMod val="25000"/>
                </a:schemeClr>
              </a:solidFill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accent5">
                    <a:lumMod val="25000"/>
                  </a:schemeClr>
                </a:solidFill>
              </a:rPr>
              <a:t>Add </a:t>
            </a:r>
            <a:r>
              <a:rPr lang="en-ZA" b="1" dirty="0">
                <a:solidFill>
                  <a:srgbClr val="0070C0"/>
                </a:solidFill>
              </a:rPr>
              <a:t>&lt;section&gt; </a:t>
            </a:r>
            <a:r>
              <a:rPr lang="en-ZA" dirty="0">
                <a:solidFill>
                  <a:schemeClr val="accent5">
                    <a:lumMod val="25000"/>
                  </a:schemeClr>
                </a:solidFill>
              </a:rPr>
              <a:t>tag</a:t>
            </a:r>
          </a:p>
          <a:p>
            <a:pPr marL="533400" lvl="1" indent="0">
              <a:buClr>
                <a:schemeClr val="tx1"/>
              </a:buClr>
              <a:buNone/>
            </a:pPr>
            <a:endParaRPr lang="en-ZA" dirty="0">
              <a:solidFill>
                <a:schemeClr val="accent5">
                  <a:lumMod val="25000"/>
                </a:schemeClr>
              </a:solidFill>
            </a:endParaRPr>
          </a:p>
          <a:p>
            <a:pPr marL="533400" lvl="1" indent="0">
              <a:buClr>
                <a:schemeClr val="tx1"/>
              </a:buClr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7" name="Google Shape;372;p36">
            <a:extLst>
              <a:ext uri="{FF2B5EF4-FFF2-40B4-BE49-F238E27FC236}">
                <a16:creationId xmlns:a16="http://schemas.microsoft.com/office/drawing/2014/main" id="{BE46BEAE-343E-40C7-8119-E67DCD26C6B2}"/>
              </a:ext>
            </a:extLst>
          </p:cNvPr>
          <p:cNvSpPr/>
          <p:nvPr/>
        </p:nvSpPr>
        <p:spPr>
          <a:xfrm>
            <a:off x="8284464" y="357656"/>
            <a:ext cx="561835" cy="576164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786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3</a:t>
            </a: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Images and links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make our site interactive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Google Shape;352;p36">
            <a:extLst>
              <a:ext uri="{FF2B5EF4-FFF2-40B4-BE49-F238E27FC236}">
                <a16:creationId xmlns:a16="http://schemas.microsoft.com/office/drawing/2014/main" id="{EDFECFE0-E319-49F9-94BE-BAC1E25D162B}"/>
              </a:ext>
            </a:extLst>
          </p:cNvPr>
          <p:cNvSpPr/>
          <p:nvPr/>
        </p:nvSpPr>
        <p:spPr>
          <a:xfrm>
            <a:off x="6757872" y="1876307"/>
            <a:ext cx="1224840" cy="1081917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059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8AD6-D369-401F-9955-5BF87FDE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/>
              <a:t>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EC1CF-266F-4482-90E4-71A49031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778" y="1239803"/>
            <a:ext cx="4553558" cy="3725700"/>
          </a:xfrm>
        </p:spPr>
        <p:txBody>
          <a:bodyPr/>
          <a:lstStyle/>
          <a:p>
            <a:pPr>
              <a:buClrTx/>
            </a:pPr>
            <a:endParaRPr lang="en-ZA" dirty="0"/>
          </a:p>
          <a:p>
            <a:pPr>
              <a:buClrTx/>
            </a:pPr>
            <a:endParaRPr lang="en-ZA" dirty="0"/>
          </a:p>
          <a:p>
            <a:pPr>
              <a:buClrTx/>
            </a:pPr>
            <a:r>
              <a:rPr lang="en-ZA" sz="2400" dirty="0"/>
              <a:t>Add images to your page using</a:t>
            </a:r>
          </a:p>
          <a:p>
            <a:pPr lvl="1">
              <a:buClrTx/>
            </a:pPr>
            <a:r>
              <a:rPr lang="en-ZA" sz="2400" b="1" dirty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ZA" sz="2400" b="1" dirty="0" err="1">
                <a:solidFill>
                  <a:schemeClr val="accent4">
                    <a:lumMod val="50000"/>
                  </a:schemeClr>
                </a:solidFill>
              </a:rPr>
              <a:t>img</a:t>
            </a:r>
            <a:r>
              <a:rPr lang="en-ZA" sz="2400" b="1" dirty="0">
                <a:solidFill>
                  <a:schemeClr val="accent4">
                    <a:lumMod val="50000"/>
                  </a:schemeClr>
                </a:solidFill>
              </a:rPr>
              <a:t>&gt; &lt;/</a:t>
            </a:r>
            <a:r>
              <a:rPr lang="en-ZA" sz="2400" b="1" dirty="0" err="1">
                <a:solidFill>
                  <a:schemeClr val="accent4">
                    <a:lumMod val="50000"/>
                  </a:schemeClr>
                </a:solidFill>
              </a:rPr>
              <a:t>img</a:t>
            </a:r>
            <a:r>
              <a:rPr lang="en-ZA" sz="2400" b="1" dirty="0">
                <a:solidFill>
                  <a:schemeClr val="accent4">
                    <a:lumMod val="50000"/>
                  </a:schemeClr>
                </a:solidFill>
              </a:rPr>
              <a:t>&gt;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2E68-F2F2-4235-B447-5E5B4402E3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 u="sng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ZA" u="sng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ZA" u="sng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ZA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B78F7-B58E-446B-9F4F-76205FC765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54F5DD-3E99-4B7C-A6C2-A39BD4C6A0E3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3697941" y="3072653"/>
            <a:ext cx="3224663" cy="476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ady - Professional Business Photo Woman - Free Transparent PNG Download -  PNGkey">
            <a:extLst>
              <a:ext uri="{FF2B5EF4-FFF2-40B4-BE49-F238E27FC236}">
                <a16:creationId xmlns:a16="http://schemas.microsoft.com/office/drawing/2014/main" id="{F345DEAD-42DC-4AA5-9F9C-F5627CFC4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604" y="2311017"/>
            <a:ext cx="1600553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02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8AD6-D369-401F-9955-5BF87FDE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/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EC1CF-266F-4482-90E4-71A49031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778" y="1239803"/>
            <a:ext cx="4553558" cy="3725700"/>
          </a:xfrm>
        </p:spPr>
        <p:txBody>
          <a:bodyPr/>
          <a:lstStyle/>
          <a:p>
            <a:pPr>
              <a:buClrTx/>
            </a:pPr>
            <a:r>
              <a:rPr lang="en-ZA" sz="2400" dirty="0"/>
              <a:t>Links are added using an anchor tag</a:t>
            </a:r>
          </a:p>
          <a:p>
            <a:pPr lvl="1">
              <a:buClrTx/>
            </a:pPr>
            <a:r>
              <a:rPr lang="en-ZA" sz="2400" b="1" dirty="0">
                <a:solidFill>
                  <a:srgbClr val="00B0F0"/>
                </a:solidFill>
              </a:rPr>
              <a:t>&lt;a&gt;</a:t>
            </a:r>
            <a:r>
              <a:rPr lang="en-ZA" sz="2400" dirty="0">
                <a:solidFill>
                  <a:schemeClr val="tx1"/>
                </a:solidFill>
              </a:rPr>
              <a:t>anchor text</a:t>
            </a:r>
            <a:r>
              <a:rPr lang="en-ZA" sz="2400" b="1" dirty="0">
                <a:solidFill>
                  <a:srgbClr val="00B0F0"/>
                </a:solidFill>
              </a:rPr>
              <a:t>&lt;/a&gt;</a:t>
            </a:r>
          </a:p>
          <a:p>
            <a:pPr>
              <a:buClrTx/>
            </a:pPr>
            <a:endParaRPr lang="en-ZA" dirty="0"/>
          </a:p>
          <a:p>
            <a:pPr>
              <a:buClrTx/>
            </a:pP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2E68-F2F2-4235-B447-5E5B4402E3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ZA" u="sng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ZA" u="sng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ZA" u="sng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ZA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B78F7-B58E-446B-9F4F-76205FC765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EC0CEA-E4D8-4DEE-8AB3-313DA252A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248" y="1224334"/>
            <a:ext cx="2095682" cy="80779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F4FA1C-9A80-4160-B19F-DCAAF52507D4}"/>
              </a:ext>
            </a:extLst>
          </p:cNvPr>
          <p:cNvCxnSpPr>
            <a:cxnSpLocks/>
          </p:cNvCxnSpPr>
          <p:nvPr/>
        </p:nvCxnSpPr>
        <p:spPr>
          <a:xfrm flipV="1">
            <a:off x="4762286" y="1709928"/>
            <a:ext cx="1966345" cy="480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85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4619-A5E6-40A5-830B-E8855CAF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/>
              <a:t>Activity: Add images to our CV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1D90-B67D-4DEE-968B-AF32DB94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532966"/>
            <a:ext cx="8179932" cy="3231034"/>
          </a:xfrm>
        </p:spPr>
        <p:txBody>
          <a:bodyPr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accent5">
                    <a:lumMod val="25000"/>
                  </a:schemeClr>
                </a:solidFill>
              </a:rPr>
              <a:t>Add a link to your study institution </a:t>
            </a:r>
          </a:p>
          <a:p>
            <a:pPr marL="533400" lvl="1" indent="0">
              <a:buClr>
                <a:schemeClr val="tx1"/>
              </a:buClr>
              <a:buNone/>
            </a:pPr>
            <a:endParaRPr lang="en-ZA" dirty="0">
              <a:solidFill>
                <a:schemeClr val="accent5">
                  <a:lumMod val="25000"/>
                </a:schemeClr>
              </a:solidFill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accent5">
                    <a:lumMod val="25000"/>
                  </a:schemeClr>
                </a:solidFill>
              </a:rPr>
              <a:t>Add our picture to our CV</a:t>
            </a:r>
          </a:p>
          <a:p>
            <a:pPr marL="533400" lvl="1" indent="0">
              <a:buClr>
                <a:schemeClr val="tx1"/>
              </a:buClr>
              <a:buNone/>
            </a:pPr>
            <a:endParaRPr lang="en-ZA" dirty="0">
              <a:solidFill>
                <a:schemeClr val="accent5">
                  <a:lumMod val="2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sp>
        <p:nvSpPr>
          <p:cNvPr id="5" name="Google Shape;372;p36">
            <a:extLst>
              <a:ext uri="{FF2B5EF4-FFF2-40B4-BE49-F238E27FC236}">
                <a16:creationId xmlns:a16="http://schemas.microsoft.com/office/drawing/2014/main" id="{C227F933-F487-455C-A5C9-59AE42D97EFE}"/>
              </a:ext>
            </a:extLst>
          </p:cNvPr>
          <p:cNvSpPr/>
          <p:nvPr/>
        </p:nvSpPr>
        <p:spPr>
          <a:xfrm>
            <a:off x="8246688" y="379501"/>
            <a:ext cx="552937" cy="556824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59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2050" name="Picture 2" descr="11 Wat ideas | wat lady, wat meme, funny">
            <a:extLst>
              <a:ext uri="{FF2B5EF4-FFF2-40B4-BE49-F238E27FC236}">
                <a16:creationId xmlns:a16="http://schemas.microsoft.com/office/drawing/2014/main" id="{47A33CF1-7527-43A2-A1A1-2103960FF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63" y="253858"/>
            <a:ext cx="4552951" cy="453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380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4619-A5E6-40A5-830B-E8855CAF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/>
              <a:t>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1D90-B67D-4DEE-968B-AF32DB94F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" sz="2200" dirty="0">
                <a:solidFill>
                  <a:srgbClr val="25212A"/>
                </a:solidFill>
              </a:rPr>
              <a:t>Always specified in the start tag</a:t>
            </a:r>
          </a:p>
          <a:p>
            <a:pPr>
              <a:buClr>
                <a:schemeClr val="tx1"/>
              </a:buClr>
            </a:pPr>
            <a:r>
              <a:rPr lang="en-ZA" sz="2200" b="1" dirty="0">
                <a:solidFill>
                  <a:srgbClr val="FF0000"/>
                </a:solidFill>
              </a:rPr>
              <a:t>n</a:t>
            </a:r>
            <a:r>
              <a:rPr lang="en" sz="2200" b="1" dirty="0">
                <a:solidFill>
                  <a:srgbClr val="FF0000"/>
                </a:solidFill>
              </a:rPr>
              <a:t>ame</a:t>
            </a:r>
            <a:r>
              <a:rPr lang="en" sz="2200" dirty="0">
                <a:solidFill>
                  <a:srgbClr val="25212A"/>
                </a:solidFill>
              </a:rPr>
              <a:t>=“</a:t>
            </a:r>
            <a:r>
              <a:rPr lang="en" sz="2200" b="1" dirty="0">
                <a:solidFill>
                  <a:srgbClr val="0070C0"/>
                </a:solidFill>
              </a:rPr>
              <a:t>value</a:t>
            </a:r>
            <a:r>
              <a:rPr lang="en" sz="2200" dirty="0">
                <a:solidFill>
                  <a:srgbClr val="25212A"/>
                </a:solidFill>
              </a:rPr>
              <a:t>” syntax </a:t>
            </a:r>
          </a:p>
          <a:p>
            <a:pPr>
              <a:buClr>
                <a:schemeClr val="tx1"/>
              </a:buClr>
            </a:pPr>
            <a:r>
              <a:rPr lang="en-ZA" sz="2200" dirty="0">
                <a:solidFill>
                  <a:srgbClr val="25212A"/>
                </a:solidFill>
              </a:rPr>
              <a:t>A</a:t>
            </a:r>
            <a:r>
              <a:rPr lang="en" sz="2200" dirty="0">
                <a:solidFill>
                  <a:srgbClr val="25212A"/>
                </a:solidFill>
              </a:rPr>
              <a:t>lways enclosed in quotation marks</a:t>
            </a:r>
          </a:p>
          <a:p>
            <a:pPr>
              <a:buClr>
                <a:schemeClr val="tx1"/>
              </a:buClr>
            </a:pPr>
            <a:r>
              <a:rPr lang="en" sz="2200" dirty="0"/>
              <a:t>Some elements have required attributes</a:t>
            </a:r>
          </a:p>
          <a:p>
            <a:pPr>
              <a:buClr>
                <a:schemeClr val="tx1"/>
              </a:buClr>
            </a:pPr>
            <a:endParaRPr lang="en" sz="1800" dirty="0"/>
          </a:p>
          <a:p>
            <a:pPr>
              <a:buClr>
                <a:schemeClr val="tx1"/>
              </a:buClr>
            </a:pPr>
            <a:r>
              <a:rPr lang="en" sz="2800" b="1" dirty="0">
                <a:solidFill>
                  <a:srgbClr val="660000"/>
                </a:solidFill>
                <a:latin typeface="Consolas" panose="020B0609020204030204" pitchFamily="49" charset="0"/>
                <a:ea typeface="Tinos"/>
                <a:cs typeface="Tinos"/>
                <a:sym typeface="Tinos"/>
              </a:rPr>
              <a:t>&lt;tag </a:t>
            </a:r>
            <a:r>
              <a:rPr lang="en" sz="2800" b="1" dirty="0">
                <a:solidFill>
                  <a:srgbClr val="FF0000"/>
                </a:solidFill>
                <a:latin typeface="Consolas" panose="020B0609020204030204" pitchFamily="49" charset="0"/>
                <a:ea typeface="Tinos"/>
                <a:cs typeface="Tinos"/>
                <a:sym typeface="Tinos"/>
              </a:rPr>
              <a:t>attribute</a:t>
            </a:r>
            <a:r>
              <a:rPr lang="en" sz="2800" b="1" dirty="0">
                <a:solidFill>
                  <a:srgbClr val="660000"/>
                </a:solidFill>
                <a:latin typeface="Consolas" panose="020B0609020204030204" pitchFamily="49" charset="0"/>
                <a:ea typeface="Tinos"/>
                <a:cs typeface="Tinos"/>
                <a:sym typeface="Tinos"/>
              </a:rPr>
              <a:t>=</a:t>
            </a:r>
            <a:r>
              <a:rPr lang="en" sz="2800" b="1" dirty="0">
                <a:latin typeface="Consolas" panose="020B0609020204030204" pitchFamily="49" charset="0"/>
                <a:ea typeface="Tinos"/>
                <a:cs typeface="Tinos"/>
                <a:sym typeface="Tinos"/>
              </a:rPr>
              <a:t>“value”</a:t>
            </a:r>
            <a:r>
              <a:rPr lang="en" sz="2800" b="1" dirty="0">
                <a:solidFill>
                  <a:srgbClr val="660000"/>
                </a:solidFill>
                <a:latin typeface="Consolas" panose="020B0609020204030204" pitchFamily="49" charset="0"/>
                <a:ea typeface="Tinos"/>
                <a:cs typeface="Tinos"/>
                <a:sym typeface="Tinos"/>
              </a:rPr>
              <a:t>&gt; &lt;/tag&gt;</a:t>
            </a:r>
          </a:p>
          <a:p>
            <a:pPr>
              <a:buClr>
                <a:schemeClr val="tx1"/>
              </a:buClr>
            </a:pPr>
            <a:endParaRPr lang="e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9033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4619-A5E6-40A5-830B-E8855CAF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/>
              <a:t>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1D90-B67D-4DEE-968B-AF32DB94F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" sz="2200" b="1" dirty="0">
                <a:solidFill>
                  <a:srgbClr val="25212A"/>
                </a:solidFill>
              </a:rPr>
              <a:t>One</a:t>
            </a:r>
            <a:r>
              <a:rPr lang="en" sz="2200" dirty="0">
                <a:solidFill>
                  <a:srgbClr val="25212A"/>
                </a:solidFill>
              </a:rPr>
              <a:t> element/tag, </a:t>
            </a:r>
            <a:r>
              <a:rPr lang="en" sz="2200" b="1" dirty="0">
                <a:solidFill>
                  <a:srgbClr val="25212A"/>
                </a:solidFill>
              </a:rPr>
              <a:t>multiple</a:t>
            </a:r>
            <a:r>
              <a:rPr lang="en" sz="2200" dirty="0">
                <a:solidFill>
                  <a:srgbClr val="25212A"/>
                </a:solidFill>
              </a:rPr>
              <a:t> attributes</a:t>
            </a:r>
          </a:p>
          <a:p>
            <a:pPr>
              <a:buClr>
                <a:schemeClr val="tx1"/>
              </a:buClr>
            </a:pPr>
            <a:r>
              <a:rPr lang="en" sz="2200" dirty="0"/>
              <a:t>Some elements have required attributes</a:t>
            </a:r>
          </a:p>
          <a:p>
            <a:pPr>
              <a:buClr>
                <a:schemeClr val="tx1"/>
              </a:buClr>
            </a:pPr>
            <a:endParaRPr lang="en" sz="1800" dirty="0"/>
          </a:p>
          <a:p>
            <a:pPr marL="76200" indent="0">
              <a:buClr>
                <a:schemeClr val="tx1"/>
              </a:buClr>
              <a:buNone/>
            </a:pPr>
            <a:r>
              <a:rPr lang="en" sz="2600" b="1" dirty="0">
                <a:solidFill>
                  <a:srgbClr val="660000"/>
                </a:solidFill>
                <a:latin typeface="Consolas" panose="020B0609020204030204" pitchFamily="49" charset="0"/>
                <a:ea typeface="Tinos"/>
                <a:cs typeface="Tinos"/>
                <a:sym typeface="Tinos"/>
              </a:rPr>
              <a:t>&lt;ol </a:t>
            </a:r>
          </a:p>
          <a:p>
            <a:pPr marL="533400" lvl="1" indent="0">
              <a:buClr>
                <a:schemeClr val="tx1"/>
              </a:buClr>
              <a:buNone/>
            </a:pPr>
            <a:r>
              <a:rPr lang="en" sz="2600" b="1" dirty="0">
                <a:solidFill>
                  <a:srgbClr val="FF0000"/>
                </a:solidFill>
                <a:latin typeface="Consolas" panose="020B0609020204030204" pitchFamily="49" charset="0"/>
                <a:ea typeface="Tinos"/>
                <a:cs typeface="Tinos"/>
                <a:sym typeface="Tinos"/>
              </a:rPr>
              <a:t>	type</a:t>
            </a:r>
            <a:r>
              <a:rPr lang="en" sz="2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Tinos"/>
                <a:cs typeface="Tinos"/>
                <a:sym typeface="Tinos"/>
              </a:rPr>
              <a:t>=“a” </a:t>
            </a:r>
          </a:p>
          <a:p>
            <a:pPr marL="533400" lvl="1" indent="0">
              <a:buClr>
                <a:schemeClr val="tx1"/>
              </a:buClr>
              <a:buNone/>
            </a:pPr>
            <a:r>
              <a:rPr lang="en" sz="2600" b="1" dirty="0">
                <a:solidFill>
                  <a:srgbClr val="FF0000"/>
                </a:solidFill>
                <a:latin typeface="Consolas" panose="020B0609020204030204" pitchFamily="49" charset="0"/>
                <a:ea typeface="Tinos"/>
                <a:cs typeface="Tinos"/>
                <a:sym typeface="Tinos"/>
              </a:rPr>
              <a:t>	start</a:t>
            </a:r>
            <a:r>
              <a:rPr lang="en" sz="2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Tinos"/>
                <a:cs typeface="Tinos"/>
                <a:sym typeface="Tinos"/>
              </a:rPr>
              <a:t>=“2”</a:t>
            </a:r>
          </a:p>
          <a:p>
            <a:pPr marL="533400" lvl="1" indent="0">
              <a:buClr>
                <a:schemeClr val="tx1"/>
              </a:buClr>
              <a:buNone/>
            </a:pPr>
            <a:r>
              <a:rPr lang="en" sz="2600" b="1" dirty="0">
                <a:solidFill>
                  <a:srgbClr val="FF0000"/>
                </a:solidFill>
                <a:latin typeface="Consolas" panose="020B0609020204030204" pitchFamily="49" charset="0"/>
                <a:ea typeface="Tinos"/>
                <a:cs typeface="Tinos"/>
                <a:sym typeface="Tinos"/>
              </a:rPr>
              <a:t>	name</a:t>
            </a:r>
            <a:r>
              <a:rPr lang="en" sz="2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Tinos"/>
                <a:cs typeface="Tinos"/>
                <a:sym typeface="Tinos"/>
              </a:rPr>
              <a:t>=“myorderedlist”</a:t>
            </a:r>
            <a:r>
              <a:rPr lang="en" sz="2600" b="1" dirty="0">
                <a:solidFill>
                  <a:srgbClr val="660000"/>
                </a:solidFill>
                <a:latin typeface="Consolas" panose="020B0609020204030204" pitchFamily="49" charset="0"/>
                <a:ea typeface="Tinos"/>
                <a:cs typeface="Tinos"/>
                <a:sym typeface="Tinos"/>
              </a:rPr>
              <a:t>&gt; </a:t>
            </a:r>
          </a:p>
          <a:p>
            <a:pPr marL="72000" lvl="1" indent="0">
              <a:buClr>
                <a:schemeClr val="tx1"/>
              </a:buClr>
              <a:buNone/>
            </a:pPr>
            <a:r>
              <a:rPr lang="en" sz="2600" b="1" dirty="0">
                <a:solidFill>
                  <a:srgbClr val="660000"/>
                </a:solidFill>
                <a:latin typeface="Consolas" panose="020B0609020204030204" pitchFamily="49" charset="0"/>
                <a:ea typeface="Tinos"/>
                <a:cs typeface="Tinos"/>
                <a:sym typeface="Tinos"/>
              </a:rPr>
              <a:t>&lt;/ol&gt;</a:t>
            </a:r>
          </a:p>
          <a:p>
            <a:pPr>
              <a:buClr>
                <a:schemeClr val="tx1"/>
              </a:buClr>
            </a:pPr>
            <a:endParaRPr lang="e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5354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4619-A5E6-40A5-830B-E8855CAF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/>
              <a:t>Anchor tag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1D90-B67D-4DEE-968B-AF32DB94F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" b="1" dirty="0">
                <a:solidFill>
                  <a:srgbClr val="25212A"/>
                </a:solidFill>
              </a:rPr>
              <a:t>&lt;a&gt;</a:t>
            </a:r>
          </a:p>
          <a:p>
            <a:pPr lvl="1">
              <a:buClr>
                <a:schemeClr val="tx1"/>
              </a:buClr>
            </a:pPr>
            <a:r>
              <a:rPr lang="en-ZA" b="1" dirty="0">
                <a:solidFill>
                  <a:srgbClr val="0070C0"/>
                </a:solidFill>
              </a:rPr>
              <a:t>h</a:t>
            </a:r>
            <a:r>
              <a:rPr lang="en" b="1" dirty="0">
                <a:solidFill>
                  <a:srgbClr val="0070C0"/>
                </a:solidFill>
              </a:rPr>
              <a:t>ref</a:t>
            </a:r>
            <a:r>
              <a:rPr lang="en" dirty="0">
                <a:solidFill>
                  <a:srgbClr val="25212A"/>
                </a:solidFill>
              </a:rPr>
              <a:t> – hypertext reference</a:t>
            </a:r>
          </a:p>
          <a:p>
            <a:pPr lvl="1">
              <a:buClr>
                <a:schemeClr val="tx1"/>
              </a:buClr>
            </a:pPr>
            <a:r>
              <a:rPr lang="en-ZA" b="1" dirty="0">
                <a:solidFill>
                  <a:srgbClr val="0070C0"/>
                </a:solidFill>
              </a:rPr>
              <a:t>t</a:t>
            </a:r>
            <a:r>
              <a:rPr lang="en" b="1" dirty="0">
                <a:solidFill>
                  <a:srgbClr val="0070C0"/>
                </a:solidFill>
              </a:rPr>
              <a:t>itle </a:t>
            </a:r>
            <a:r>
              <a:rPr lang="en" dirty="0">
                <a:solidFill>
                  <a:srgbClr val="25212A"/>
                </a:solidFill>
              </a:rPr>
              <a:t>– tooltip</a:t>
            </a:r>
          </a:p>
          <a:p>
            <a:pPr lvl="1">
              <a:buClr>
                <a:schemeClr val="tx1"/>
              </a:buClr>
            </a:pPr>
            <a:endParaRPr lang="en" sz="2000" dirty="0">
              <a:solidFill>
                <a:srgbClr val="25212A"/>
              </a:solidFill>
            </a:endParaRPr>
          </a:p>
          <a:p>
            <a:pPr lvl="1">
              <a:buClr>
                <a:schemeClr val="tx1"/>
              </a:buClr>
            </a:pPr>
            <a:endParaRPr lang="en" sz="2000" dirty="0">
              <a:solidFill>
                <a:srgbClr val="25212A"/>
              </a:solidFill>
            </a:endParaRPr>
          </a:p>
          <a:p>
            <a:pPr lvl="1">
              <a:buClr>
                <a:schemeClr val="tx1"/>
              </a:buClr>
            </a:pPr>
            <a:endParaRPr lang="en" sz="2000" dirty="0">
              <a:solidFill>
                <a:srgbClr val="25212A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ZA" sz="2000" dirty="0">
                <a:solidFill>
                  <a:srgbClr val="25212A"/>
                </a:solidFill>
              </a:rPr>
              <a:t>A</a:t>
            </a:r>
            <a:r>
              <a:rPr lang="en" sz="2000" dirty="0">
                <a:solidFill>
                  <a:srgbClr val="25212A"/>
                </a:solidFill>
              </a:rPr>
              <a:t>nchor text</a:t>
            </a:r>
          </a:p>
          <a:p>
            <a:pPr lvl="1">
              <a:buClr>
                <a:schemeClr val="tx1"/>
              </a:buClr>
            </a:pPr>
            <a:r>
              <a:rPr lang="en" sz="2000" dirty="0">
                <a:solidFill>
                  <a:srgbClr val="25212A"/>
                </a:solidFill>
              </a:rPr>
              <a:t>Tooltip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B3F3F-989D-4402-9DC7-1A5FE78D7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369" y="2802636"/>
            <a:ext cx="3486150" cy="1714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706B6F-1161-42AB-907C-8D3948DFAC78}"/>
              </a:ext>
            </a:extLst>
          </p:cNvPr>
          <p:cNvCxnSpPr>
            <a:cxnSpLocks/>
          </p:cNvCxnSpPr>
          <p:nvPr/>
        </p:nvCxnSpPr>
        <p:spPr>
          <a:xfrm flipV="1">
            <a:off x="2560320" y="3659886"/>
            <a:ext cx="2980944" cy="80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08C4EE-2073-4E93-A0AA-67157A37CA9F}"/>
              </a:ext>
            </a:extLst>
          </p:cNvPr>
          <p:cNvCxnSpPr>
            <a:cxnSpLocks/>
          </p:cNvCxnSpPr>
          <p:nvPr/>
        </p:nvCxnSpPr>
        <p:spPr>
          <a:xfrm flipV="1">
            <a:off x="3145536" y="3255264"/>
            <a:ext cx="1580833" cy="157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01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4619-A5E6-40A5-830B-E8855CAF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/>
              <a:t>Image tag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1D90-B67D-4DEE-968B-AF32DB94F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lvl="1" indent="0">
              <a:buClr>
                <a:schemeClr val="tx1"/>
              </a:buClr>
              <a:buNone/>
            </a:pPr>
            <a:endParaRPr lang="en" sz="2000" dirty="0">
              <a:solidFill>
                <a:srgbClr val="25212A"/>
              </a:solidFill>
            </a:endParaRPr>
          </a:p>
          <a:p>
            <a:pPr>
              <a:buClr>
                <a:schemeClr val="tx1"/>
              </a:buClr>
            </a:pPr>
            <a:r>
              <a:rPr lang="en" b="1" dirty="0">
                <a:solidFill>
                  <a:srgbClr val="25212A"/>
                </a:solidFill>
              </a:rPr>
              <a:t>&lt;img&gt;</a:t>
            </a:r>
          </a:p>
          <a:p>
            <a:pPr lvl="1">
              <a:buClr>
                <a:schemeClr val="tx1"/>
              </a:buClr>
            </a:pPr>
            <a:r>
              <a:rPr lang="en-ZA" b="1" dirty="0">
                <a:solidFill>
                  <a:srgbClr val="0070C0"/>
                </a:solidFill>
              </a:rPr>
              <a:t>s</a:t>
            </a:r>
            <a:r>
              <a:rPr lang="en" b="1" dirty="0">
                <a:solidFill>
                  <a:srgbClr val="0070C0"/>
                </a:solidFill>
              </a:rPr>
              <a:t>rc </a:t>
            </a:r>
            <a:r>
              <a:rPr lang="en" dirty="0">
                <a:solidFill>
                  <a:srgbClr val="25212A"/>
                </a:solidFill>
              </a:rPr>
              <a:t>– the image source</a:t>
            </a:r>
          </a:p>
          <a:p>
            <a:pPr lvl="1">
              <a:buClr>
                <a:schemeClr val="tx1"/>
              </a:buClr>
            </a:pPr>
            <a:r>
              <a:rPr lang="en-ZA" b="1" dirty="0">
                <a:solidFill>
                  <a:srgbClr val="0070C0"/>
                </a:solidFill>
              </a:rPr>
              <a:t>w</a:t>
            </a:r>
            <a:r>
              <a:rPr lang="en" b="1" dirty="0">
                <a:solidFill>
                  <a:srgbClr val="0070C0"/>
                </a:solidFill>
              </a:rPr>
              <a:t>idth </a:t>
            </a:r>
            <a:r>
              <a:rPr lang="en" dirty="0">
                <a:solidFill>
                  <a:srgbClr val="25212A"/>
                </a:solidFill>
              </a:rPr>
              <a:t>– image width</a:t>
            </a:r>
          </a:p>
          <a:p>
            <a:pPr lvl="1">
              <a:buClr>
                <a:schemeClr val="tx1"/>
              </a:buClr>
            </a:pPr>
            <a:r>
              <a:rPr lang="en-ZA" b="1" dirty="0">
                <a:solidFill>
                  <a:srgbClr val="0070C0"/>
                </a:solidFill>
              </a:rPr>
              <a:t>h</a:t>
            </a:r>
            <a:r>
              <a:rPr lang="en" b="1" dirty="0">
                <a:solidFill>
                  <a:srgbClr val="0070C0"/>
                </a:solidFill>
              </a:rPr>
              <a:t>eight </a:t>
            </a:r>
            <a:r>
              <a:rPr lang="en" dirty="0">
                <a:solidFill>
                  <a:srgbClr val="25212A"/>
                </a:solidFill>
              </a:rPr>
              <a:t>– image height</a:t>
            </a:r>
          </a:p>
          <a:p>
            <a:pPr lvl="1">
              <a:buClr>
                <a:schemeClr val="tx1"/>
              </a:buClr>
            </a:pPr>
            <a:r>
              <a:rPr lang="en-ZA" b="1" dirty="0">
                <a:solidFill>
                  <a:srgbClr val="0070C0"/>
                </a:solidFill>
              </a:rPr>
              <a:t>alt</a:t>
            </a:r>
            <a:r>
              <a:rPr lang="en" dirty="0">
                <a:solidFill>
                  <a:srgbClr val="25212A"/>
                </a:solidFill>
              </a:rPr>
              <a:t> –</a:t>
            </a:r>
            <a:r>
              <a:rPr lang="en-ZA" b="1" dirty="0">
                <a:solidFill>
                  <a:schemeClr val="tx1"/>
                </a:solidFill>
              </a:rPr>
              <a:t> </a:t>
            </a:r>
            <a:r>
              <a:rPr lang="en-ZA" dirty="0">
                <a:solidFill>
                  <a:schemeClr val="tx1"/>
                </a:solidFill>
              </a:rPr>
              <a:t>alternate text</a:t>
            </a:r>
          </a:p>
          <a:p>
            <a:pPr lvl="1">
              <a:buClr>
                <a:schemeClr val="tx1"/>
              </a:buClr>
            </a:pPr>
            <a:endParaRPr lang="en-ZA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ZA" sz="1600" dirty="0">
                <a:solidFill>
                  <a:schemeClr val="tx1"/>
                </a:solidFill>
              </a:rPr>
              <a:t>https://www.w3schools.com/html/html_filepaths.asp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754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D97F-05CA-40D4-9967-AB791692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AD7B-5F7B-40A9-96BA-083152987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</a:pPr>
            <a:r>
              <a:rPr lang="en-ZA" dirty="0"/>
              <a:t>Building blocks of every website</a:t>
            </a:r>
          </a:p>
          <a:p>
            <a:pPr>
              <a:buClrTx/>
            </a:pPr>
            <a:r>
              <a:rPr lang="en-ZA" dirty="0"/>
              <a:t>HTML elements and tags</a:t>
            </a:r>
          </a:p>
          <a:p>
            <a:pPr>
              <a:buClrTx/>
            </a:pPr>
            <a:r>
              <a:rPr lang="en-ZA" dirty="0"/>
              <a:t>Created your first HTML doc</a:t>
            </a:r>
          </a:p>
          <a:p>
            <a:pPr>
              <a:buClrTx/>
            </a:pPr>
            <a:r>
              <a:rPr lang="en-ZA" dirty="0"/>
              <a:t>Started working on our CV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00789-9AC3-41DB-A33E-54672570E9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7563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4619-A5E6-40A5-830B-E8855CAF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30" y="493832"/>
            <a:ext cx="7684593" cy="413400"/>
          </a:xfrm>
        </p:spPr>
        <p:txBody>
          <a:bodyPr/>
          <a:lstStyle/>
          <a:p>
            <a:r>
              <a:rPr lang="en-ZA" sz="3200" dirty="0"/>
              <a:t>Activity: Add attributes to our CV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1D90-B67D-4DEE-968B-AF32DB94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644162"/>
            <a:ext cx="8179932" cy="3119838"/>
          </a:xfrm>
        </p:spPr>
        <p:txBody>
          <a:bodyPr/>
          <a:lstStyle/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accent5">
                    <a:lumMod val="25000"/>
                  </a:schemeClr>
                </a:solidFill>
              </a:rPr>
              <a:t>Add attributes to our image</a:t>
            </a:r>
          </a:p>
          <a:p>
            <a:pPr marL="533400" lvl="1" indent="0">
              <a:buClr>
                <a:schemeClr val="tx1"/>
              </a:buClr>
              <a:buNone/>
            </a:pPr>
            <a:endParaRPr lang="en-ZA" dirty="0">
              <a:solidFill>
                <a:schemeClr val="accent5">
                  <a:lumMod val="25000"/>
                </a:schemeClr>
              </a:solidFill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accent5">
                    <a:lumMod val="25000"/>
                  </a:schemeClr>
                </a:solidFill>
              </a:rPr>
              <a:t>Add attributes to our link</a:t>
            </a:r>
          </a:p>
          <a:p>
            <a:pPr marL="533400" lvl="1" indent="0">
              <a:buClr>
                <a:schemeClr val="tx1"/>
              </a:buClr>
              <a:buNone/>
            </a:pPr>
            <a:endParaRPr lang="en-ZA" dirty="0">
              <a:solidFill>
                <a:schemeClr val="accent5">
                  <a:lumMod val="2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sp>
        <p:nvSpPr>
          <p:cNvPr id="5" name="Google Shape;372;p36">
            <a:extLst>
              <a:ext uri="{FF2B5EF4-FFF2-40B4-BE49-F238E27FC236}">
                <a16:creationId xmlns:a16="http://schemas.microsoft.com/office/drawing/2014/main" id="{C227F933-F487-455C-A5C9-59AE42D97EFE}"/>
              </a:ext>
            </a:extLst>
          </p:cNvPr>
          <p:cNvSpPr/>
          <p:nvPr/>
        </p:nvSpPr>
        <p:spPr>
          <a:xfrm>
            <a:off x="8246688" y="379501"/>
            <a:ext cx="552937" cy="556824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077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60B01-6959-46C6-B6B1-52AFDEBC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78" y="192505"/>
            <a:ext cx="6937994" cy="4740962"/>
          </a:xfrm>
          <a:prstGeom prst="rect">
            <a:avLst/>
          </a:prstGeom>
          <a:ln>
            <a:solidFill>
              <a:srgbClr val="00FFFF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B61122-7A38-40F8-A742-42494DF470F6}"/>
              </a:ext>
            </a:extLst>
          </p:cNvPr>
          <p:cNvSpPr/>
          <p:nvPr/>
        </p:nvSpPr>
        <p:spPr>
          <a:xfrm>
            <a:off x="1110827" y="192505"/>
            <a:ext cx="6868160" cy="7147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B5378D-6BD6-4212-BDB2-99C470755B62}"/>
              </a:ext>
            </a:extLst>
          </p:cNvPr>
          <p:cNvSpPr/>
          <p:nvPr/>
        </p:nvSpPr>
        <p:spPr>
          <a:xfrm>
            <a:off x="1115828" y="989139"/>
            <a:ext cx="6863159" cy="25736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B8636D-C498-46FD-A9D2-9950D3E9DD00}"/>
              </a:ext>
            </a:extLst>
          </p:cNvPr>
          <p:cNvSpPr/>
          <p:nvPr/>
        </p:nvSpPr>
        <p:spPr>
          <a:xfrm>
            <a:off x="1115828" y="3644680"/>
            <a:ext cx="6863159" cy="12551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73ADBD-A1BA-46B3-AE2D-20A4BE732FC1}"/>
              </a:ext>
            </a:extLst>
          </p:cNvPr>
          <p:cNvSpPr/>
          <p:nvPr/>
        </p:nvSpPr>
        <p:spPr>
          <a:xfrm>
            <a:off x="4431323" y="1043093"/>
            <a:ext cx="3407508" cy="24657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755AC-EAA7-4B33-A583-1B3F0625607A}"/>
              </a:ext>
            </a:extLst>
          </p:cNvPr>
          <p:cNvSpPr/>
          <p:nvPr/>
        </p:nvSpPr>
        <p:spPr>
          <a:xfrm>
            <a:off x="1234830" y="1043093"/>
            <a:ext cx="3147307" cy="24657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53695-1DAE-48CD-AEBC-1CC6BFA06477}"/>
              </a:ext>
            </a:extLst>
          </p:cNvPr>
          <p:cNvSpPr txBox="1"/>
          <p:nvPr/>
        </p:nvSpPr>
        <p:spPr>
          <a:xfrm>
            <a:off x="914069" y="184705"/>
            <a:ext cx="740908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/>
              <a:t>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E885A8-9A15-4979-883B-D90C67CBCC66}"/>
              </a:ext>
            </a:extLst>
          </p:cNvPr>
          <p:cNvSpPr txBox="1"/>
          <p:nvPr/>
        </p:nvSpPr>
        <p:spPr>
          <a:xfrm>
            <a:off x="547876" y="989139"/>
            <a:ext cx="662361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/>
              <a:t>article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52084-7651-4124-AE65-BDEB09E7CE8E}"/>
              </a:ext>
            </a:extLst>
          </p:cNvPr>
          <p:cNvSpPr txBox="1"/>
          <p:nvPr/>
        </p:nvSpPr>
        <p:spPr>
          <a:xfrm>
            <a:off x="4011683" y="1208559"/>
            <a:ext cx="75212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/>
              <a:t>section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49DF6-8BAC-496C-9B11-1A0584001DA0}"/>
              </a:ext>
            </a:extLst>
          </p:cNvPr>
          <p:cNvSpPr txBox="1"/>
          <p:nvPr/>
        </p:nvSpPr>
        <p:spPr>
          <a:xfrm>
            <a:off x="914069" y="3644680"/>
            <a:ext cx="641522" cy="307777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/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BAD6F4-9565-4C52-A3D1-A2A1277BBB5F}"/>
              </a:ext>
            </a:extLst>
          </p:cNvPr>
          <p:cNvSpPr/>
          <p:nvPr/>
        </p:nvSpPr>
        <p:spPr>
          <a:xfrm>
            <a:off x="4114800" y="353683"/>
            <a:ext cx="3631721" cy="491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A85C5-C9FA-44C4-8C90-083797FAB75D}"/>
              </a:ext>
            </a:extLst>
          </p:cNvPr>
          <p:cNvSpPr txBox="1"/>
          <p:nvPr/>
        </p:nvSpPr>
        <p:spPr>
          <a:xfrm>
            <a:off x="7434596" y="242091"/>
            <a:ext cx="473206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/>
              <a:t>nav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4B9B68-2624-4D41-BA7D-EC51F5953C19}"/>
              </a:ext>
            </a:extLst>
          </p:cNvPr>
          <p:cNvSpPr/>
          <p:nvPr/>
        </p:nvSpPr>
        <p:spPr>
          <a:xfrm>
            <a:off x="4903894" y="3715836"/>
            <a:ext cx="2126634" cy="438526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00D73-108C-4034-85E3-FB221C94361D}"/>
              </a:ext>
            </a:extLst>
          </p:cNvPr>
          <p:cNvSpPr txBox="1"/>
          <p:nvPr/>
        </p:nvSpPr>
        <p:spPr>
          <a:xfrm>
            <a:off x="4609613" y="4133770"/>
            <a:ext cx="667237" cy="276999"/>
          </a:xfrm>
          <a:prstGeom prst="rect">
            <a:avLst/>
          </a:prstGeom>
          <a:solidFill>
            <a:schemeClr val="bg1"/>
          </a:solidFill>
          <a:ln w="19050"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section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C5E252-8350-4B04-87E1-B8A4CF554D37}"/>
              </a:ext>
            </a:extLst>
          </p:cNvPr>
          <p:cNvSpPr/>
          <p:nvPr/>
        </p:nvSpPr>
        <p:spPr>
          <a:xfrm>
            <a:off x="3614468" y="3728239"/>
            <a:ext cx="1263776" cy="426122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0A929E-A089-4CED-894B-465AA8268E4F}"/>
              </a:ext>
            </a:extLst>
          </p:cNvPr>
          <p:cNvSpPr/>
          <p:nvPr/>
        </p:nvSpPr>
        <p:spPr>
          <a:xfrm>
            <a:off x="2325042" y="3722038"/>
            <a:ext cx="1263776" cy="426122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421C2D-9DEF-4C97-958E-70343AE4F711}"/>
              </a:ext>
            </a:extLst>
          </p:cNvPr>
          <p:cNvSpPr/>
          <p:nvPr/>
        </p:nvSpPr>
        <p:spPr>
          <a:xfrm>
            <a:off x="1675627" y="353683"/>
            <a:ext cx="2389988" cy="491706"/>
          </a:xfrm>
          <a:prstGeom prst="rect">
            <a:avLst/>
          </a:prstGeom>
          <a:noFill/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353453-5313-4A8C-BF8F-3DD395F4166C}"/>
              </a:ext>
            </a:extLst>
          </p:cNvPr>
          <p:cNvSpPr txBox="1"/>
          <p:nvPr/>
        </p:nvSpPr>
        <p:spPr>
          <a:xfrm>
            <a:off x="1664542" y="347253"/>
            <a:ext cx="602408" cy="246221"/>
          </a:xfrm>
          <a:prstGeom prst="rect">
            <a:avLst/>
          </a:prstGeom>
          <a:solidFill>
            <a:schemeClr val="bg1"/>
          </a:solidFill>
          <a:ln w="19050">
            <a:solidFill>
              <a:srgbClr val="00FFFF"/>
            </a:solidFill>
          </a:ln>
        </p:spPr>
        <p:txBody>
          <a:bodyPr wrap="square" rtlCol="0">
            <a:spAutoFit/>
          </a:bodyPr>
          <a:lstStyle/>
          <a:p>
            <a:r>
              <a:rPr lang="en-ZA" sz="1000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2201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tx1"/>
                </a:solidFill>
              </a:rPr>
              <a:t>Thanks!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ANY QUESTIONS?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27" name="Google Shape;327;p33"/>
          <p:cNvSpPr txBox="1">
            <a:spLocks noGrp="1"/>
          </p:cNvSpPr>
          <p:nvPr>
            <p:ph type="body" idx="4294967295"/>
          </p:nvPr>
        </p:nvSpPr>
        <p:spPr>
          <a:xfrm>
            <a:off x="909499" y="3160274"/>
            <a:ext cx="4612069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You can find me at: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tsholofelo.pole@entelect.co.za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D97F-05CA-40D4-9967-AB791692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/>
              <a:t>Recap: Basic HTML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AD7B-5F7B-40A9-96BA-083152987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ClrTx/>
              <a:buNone/>
            </a:pPr>
            <a:r>
              <a:rPr lang="en-ZA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&lt;!DOCTYPE html&gt;</a:t>
            </a:r>
          </a:p>
          <a:p>
            <a:pPr marL="76200" indent="0">
              <a:buClrTx/>
              <a:buNone/>
            </a:pPr>
            <a:r>
              <a:rPr lang="en-ZA" sz="1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marL="76200" indent="0">
              <a:buClrTx/>
              <a:buNone/>
            </a:pPr>
            <a:r>
              <a:rPr lang="en-ZA" sz="1400" b="1" dirty="0">
                <a:latin typeface="Consolas" panose="020B0609020204030204" pitchFamily="49" charset="0"/>
              </a:rPr>
              <a:t>   </a:t>
            </a:r>
            <a:r>
              <a:rPr lang="en-ZA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&lt;head&gt;</a:t>
            </a:r>
          </a:p>
          <a:p>
            <a:pPr marL="76200" indent="0">
              <a:buClrTx/>
              <a:buNone/>
            </a:pPr>
            <a:r>
              <a:rPr lang="en-ZA" sz="1400" dirty="0">
                <a:latin typeface="Consolas" panose="020B0609020204030204" pitchFamily="49" charset="0"/>
              </a:rPr>
              <a:t>      &lt;meta charset=utf-8&gt;</a:t>
            </a:r>
          </a:p>
          <a:p>
            <a:pPr marL="76200" indent="0">
              <a:buClrTx/>
              <a:buNone/>
            </a:pPr>
            <a:r>
              <a:rPr lang="en-ZA" sz="1400" dirty="0">
                <a:latin typeface="Consolas" panose="020B0609020204030204" pitchFamily="49" charset="0"/>
              </a:rPr>
              <a:t>      &lt;meta name=viewport content="width=device-</a:t>
            </a:r>
            <a:r>
              <a:rPr lang="en-ZA" sz="1400" dirty="0" err="1">
                <a:latin typeface="Consolas" panose="020B0609020204030204" pitchFamily="49" charset="0"/>
              </a:rPr>
              <a:t>width,initial</a:t>
            </a:r>
            <a:r>
              <a:rPr lang="en-ZA" sz="1400" dirty="0">
                <a:latin typeface="Consolas" panose="020B0609020204030204" pitchFamily="49" charset="0"/>
              </a:rPr>
              <a:t>-scale=1"&gt;</a:t>
            </a:r>
          </a:p>
          <a:p>
            <a:pPr marL="76200" indent="0">
              <a:buClrTx/>
              <a:buNone/>
            </a:pPr>
            <a:r>
              <a:rPr lang="en-ZA" sz="1400" dirty="0">
                <a:latin typeface="Consolas" panose="020B0609020204030204" pitchFamily="49" charset="0"/>
              </a:rPr>
              <a:t>      </a:t>
            </a:r>
            <a:r>
              <a:rPr lang="en-ZA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&lt;title&gt;</a:t>
            </a:r>
            <a:r>
              <a:rPr lang="en-ZA" sz="1400" dirty="0">
                <a:latin typeface="Consolas" panose="020B0609020204030204" pitchFamily="49" charset="0"/>
              </a:rPr>
              <a:t>My title</a:t>
            </a:r>
            <a:r>
              <a:rPr lang="en-ZA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&lt;/title&gt;</a:t>
            </a:r>
          </a:p>
          <a:p>
            <a:pPr marL="76200" indent="0">
              <a:buClrTx/>
              <a:buNone/>
            </a:pPr>
            <a:r>
              <a:rPr lang="en-ZA" sz="1400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en-ZA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76200" indent="0">
              <a:buClrTx/>
              <a:buNone/>
            </a:pPr>
            <a:r>
              <a:rPr lang="en-ZA" sz="1400" b="1" dirty="0">
                <a:latin typeface="Consolas" panose="020B0609020204030204" pitchFamily="49" charset="0"/>
              </a:rPr>
              <a:t>   </a:t>
            </a:r>
            <a:r>
              <a:rPr lang="en-ZA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&lt;body&gt;</a:t>
            </a:r>
          </a:p>
          <a:p>
            <a:pPr marL="76200" indent="0">
              <a:buClrTx/>
              <a:buNone/>
            </a:pPr>
            <a:endParaRPr lang="en-ZA" sz="14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76200" indent="0">
              <a:buClrTx/>
              <a:buNone/>
            </a:pPr>
            <a:r>
              <a:rPr lang="en-ZA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   &lt;/body&gt;</a:t>
            </a:r>
          </a:p>
          <a:p>
            <a:pPr marL="76200" indent="0">
              <a:buClrTx/>
              <a:buNone/>
            </a:pPr>
            <a:r>
              <a:rPr lang="en-ZA" sz="1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00789-9AC3-41DB-A33E-54672570E9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065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D97F-05CA-40D4-9967-AB791692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AD7B-5F7B-40A9-96BA-083152987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</a:pPr>
            <a:r>
              <a:rPr lang="en-ZA" dirty="0"/>
              <a:t>Some structural elements</a:t>
            </a:r>
          </a:p>
          <a:p>
            <a:pPr>
              <a:buClrTx/>
            </a:pPr>
            <a:r>
              <a:rPr lang="en-ZA" dirty="0"/>
              <a:t>Tags to group our data</a:t>
            </a:r>
          </a:p>
          <a:p>
            <a:pPr lvl="1">
              <a:buClrTx/>
            </a:pPr>
            <a:r>
              <a:rPr lang="en-ZA" dirty="0">
                <a:solidFill>
                  <a:schemeClr val="tx1"/>
                </a:solidFill>
              </a:rPr>
              <a:t>Lists</a:t>
            </a:r>
          </a:p>
          <a:p>
            <a:pPr lvl="1">
              <a:buClrTx/>
            </a:pPr>
            <a:r>
              <a:rPr lang="en-ZA" dirty="0">
                <a:solidFill>
                  <a:schemeClr val="tx1"/>
                </a:solidFill>
              </a:rPr>
              <a:t>Semantic tags</a:t>
            </a:r>
          </a:p>
          <a:p>
            <a:pPr>
              <a:buClrTx/>
            </a:pPr>
            <a:r>
              <a:rPr lang="en-ZA" dirty="0"/>
              <a:t>Attributes</a:t>
            </a:r>
          </a:p>
          <a:p>
            <a:pPr>
              <a:buClrTx/>
            </a:pPr>
            <a:r>
              <a:rPr lang="en-ZA" dirty="0"/>
              <a:t>Use these new tags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00789-9AC3-41DB-A33E-54672570E9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085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</a:t>
            </a: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Structual elements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Lists are important!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4619-A5E6-40A5-830B-E8855CAF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/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1D90-B67D-4DEE-968B-AF32DB94F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</a:pPr>
            <a:r>
              <a:rPr lang="en-ZA" dirty="0"/>
              <a:t>Ordered lists</a:t>
            </a:r>
          </a:p>
          <a:p>
            <a:pPr lvl="1">
              <a:buClrTx/>
            </a:pPr>
            <a:r>
              <a:rPr lang="en-ZA" b="1" dirty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ZA" b="1" dirty="0" err="1">
                <a:solidFill>
                  <a:schemeClr val="accent6">
                    <a:lumMod val="50000"/>
                  </a:schemeClr>
                </a:solidFill>
              </a:rPr>
              <a:t>ol</a:t>
            </a:r>
            <a:r>
              <a:rPr lang="en-ZA" b="1" dirty="0">
                <a:solidFill>
                  <a:schemeClr val="accent6">
                    <a:lumMod val="50000"/>
                  </a:schemeClr>
                </a:solidFill>
              </a:rPr>
              <a:t>&gt;&lt;/</a:t>
            </a:r>
            <a:r>
              <a:rPr lang="en-ZA" b="1" dirty="0" err="1">
                <a:solidFill>
                  <a:schemeClr val="accent6">
                    <a:lumMod val="50000"/>
                  </a:schemeClr>
                </a:solidFill>
              </a:rPr>
              <a:t>ol</a:t>
            </a:r>
            <a:r>
              <a:rPr lang="en-ZA" b="1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pPr lvl="1">
              <a:buClrTx/>
            </a:pPr>
            <a:endParaRPr lang="en-ZA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ClrTx/>
            </a:pPr>
            <a:r>
              <a:rPr lang="en-ZA" dirty="0"/>
              <a:t>Unordered lists</a:t>
            </a:r>
          </a:p>
          <a:p>
            <a:pPr lvl="1">
              <a:buClrTx/>
            </a:pPr>
            <a:r>
              <a:rPr lang="en-ZA" b="1" dirty="0">
                <a:solidFill>
                  <a:schemeClr val="accent6">
                    <a:lumMod val="50000"/>
                  </a:schemeClr>
                </a:solidFill>
              </a:rPr>
              <a:t>&lt;ul&gt;&lt;/ul&gt;</a:t>
            </a:r>
          </a:p>
          <a:p>
            <a:pPr lvl="1">
              <a:buClrTx/>
            </a:pPr>
            <a:endParaRPr lang="en-ZA" dirty="0"/>
          </a:p>
          <a:p>
            <a:pPr>
              <a:buClrTx/>
            </a:pPr>
            <a:r>
              <a:rPr lang="en-ZA" dirty="0"/>
              <a:t>List items</a:t>
            </a:r>
          </a:p>
          <a:p>
            <a:pPr lvl="1">
              <a:buClrTx/>
            </a:pPr>
            <a:r>
              <a:rPr lang="en-ZA" b="1" dirty="0">
                <a:solidFill>
                  <a:schemeClr val="accent6">
                    <a:lumMod val="50000"/>
                  </a:schemeClr>
                </a:solidFill>
              </a:rPr>
              <a:t>&lt;li&gt;&lt;/li&gt;</a:t>
            </a:r>
          </a:p>
          <a:p>
            <a:pPr>
              <a:buClrTx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5" name="Google Shape;350;p36">
            <a:extLst>
              <a:ext uri="{FF2B5EF4-FFF2-40B4-BE49-F238E27FC236}">
                <a16:creationId xmlns:a16="http://schemas.microsoft.com/office/drawing/2014/main" id="{FC259CFE-8FA0-498A-B960-FB42886BB6AF}"/>
              </a:ext>
            </a:extLst>
          </p:cNvPr>
          <p:cNvSpPr/>
          <p:nvPr/>
        </p:nvSpPr>
        <p:spPr>
          <a:xfrm>
            <a:off x="7826407" y="375535"/>
            <a:ext cx="955992" cy="1281162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27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4619-A5E6-40A5-830B-E8855CAF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/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1D90-B67D-4DEE-968B-AF32DB94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125000"/>
            <a:ext cx="4303726" cy="3639000"/>
          </a:xfrm>
        </p:spPr>
        <p:txBody>
          <a:bodyPr/>
          <a:lstStyle/>
          <a:p>
            <a:pPr>
              <a:buClrTx/>
            </a:pPr>
            <a:r>
              <a:rPr lang="en-ZA" sz="2200" dirty="0"/>
              <a:t>Ordered list</a:t>
            </a:r>
          </a:p>
          <a:p>
            <a:pPr lvl="1">
              <a:buClrTx/>
            </a:pPr>
            <a:r>
              <a:rPr lang="en-ZA" sz="2200" b="1" dirty="0">
                <a:solidFill>
                  <a:srgbClr val="C00000"/>
                </a:solidFill>
              </a:rPr>
              <a:t>&lt;</a:t>
            </a:r>
            <a:r>
              <a:rPr lang="en-ZA" sz="2200" b="1" dirty="0" err="1">
                <a:solidFill>
                  <a:srgbClr val="C00000"/>
                </a:solidFill>
              </a:rPr>
              <a:t>ol</a:t>
            </a:r>
            <a:r>
              <a:rPr lang="en-ZA" sz="2200" b="1" dirty="0">
                <a:solidFill>
                  <a:srgbClr val="C00000"/>
                </a:solidFill>
              </a:rPr>
              <a:t>&gt;&lt;/</a:t>
            </a:r>
            <a:r>
              <a:rPr lang="en-ZA" sz="2200" b="1" dirty="0" err="1">
                <a:solidFill>
                  <a:srgbClr val="C00000"/>
                </a:solidFill>
              </a:rPr>
              <a:t>ol</a:t>
            </a:r>
            <a:r>
              <a:rPr lang="en-ZA" sz="2200" b="1" dirty="0">
                <a:solidFill>
                  <a:srgbClr val="C00000"/>
                </a:solidFill>
              </a:rPr>
              <a:t>&gt;</a:t>
            </a:r>
          </a:p>
          <a:p>
            <a:pPr lvl="1">
              <a:buClrTx/>
            </a:pPr>
            <a:endParaRPr lang="en-ZA" sz="22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ClrTx/>
            </a:pPr>
            <a:r>
              <a:rPr lang="en-ZA" sz="2200" dirty="0"/>
              <a:t>Unordered list</a:t>
            </a:r>
          </a:p>
          <a:p>
            <a:pPr lvl="1">
              <a:buClrTx/>
            </a:pPr>
            <a:r>
              <a:rPr lang="en-ZA" sz="2200" b="1" dirty="0">
                <a:solidFill>
                  <a:srgbClr val="C00000"/>
                </a:solidFill>
              </a:rPr>
              <a:t>&lt;ul&gt;&lt;/ul&gt;</a:t>
            </a:r>
          </a:p>
          <a:p>
            <a:pPr lvl="1">
              <a:buClrTx/>
            </a:pPr>
            <a:endParaRPr lang="en-ZA" sz="2200" dirty="0"/>
          </a:p>
          <a:p>
            <a:pPr>
              <a:buClrTx/>
            </a:pPr>
            <a:r>
              <a:rPr lang="en-ZA" sz="2200" dirty="0"/>
              <a:t>List items</a:t>
            </a:r>
          </a:p>
          <a:p>
            <a:pPr lvl="1">
              <a:buClrTx/>
            </a:pPr>
            <a:r>
              <a:rPr lang="en-ZA" sz="2200" b="1" dirty="0">
                <a:solidFill>
                  <a:srgbClr val="C00000"/>
                </a:solidFill>
              </a:rPr>
              <a:t>&lt;li&gt;&lt;/li&gt;</a:t>
            </a:r>
          </a:p>
          <a:p>
            <a:pPr>
              <a:buClrTx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5" name="Google Shape;350;p36">
            <a:extLst>
              <a:ext uri="{FF2B5EF4-FFF2-40B4-BE49-F238E27FC236}">
                <a16:creationId xmlns:a16="http://schemas.microsoft.com/office/drawing/2014/main" id="{FC259CFE-8FA0-498A-B960-FB42886BB6AF}"/>
              </a:ext>
            </a:extLst>
          </p:cNvPr>
          <p:cNvSpPr/>
          <p:nvPr/>
        </p:nvSpPr>
        <p:spPr>
          <a:xfrm>
            <a:off x="8115360" y="201392"/>
            <a:ext cx="807523" cy="1018550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1C082B0-2CDE-4C2B-8623-B9B295D4152A}"/>
              </a:ext>
            </a:extLst>
          </p:cNvPr>
          <p:cNvSpPr txBox="1">
            <a:spLocks/>
          </p:cNvSpPr>
          <p:nvPr/>
        </p:nvSpPr>
        <p:spPr>
          <a:xfrm>
            <a:off x="4429594" y="1002567"/>
            <a:ext cx="4093564" cy="3639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&lt;h3&gt;My names:&lt;/h3&gt;</a:t>
            </a: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ZA" sz="1800" dirty="0" err="1">
                <a:solidFill>
                  <a:schemeClr val="accent6">
                    <a:lumMod val="75000"/>
                  </a:schemeClr>
                </a:solidFill>
              </a:rPr>
              <a:t>ol</a:t>
            </a: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marL="990600" lvl="2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&lt;li&gt;Mary&lt;/li&gt;</a:t>
            </a:r>
          </a:p>
          <a:p>
            <a:pPr marL="990600" lvl="2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&lt;li&gt;Elizabeth&lt;/li&gt;</a:t>
            </a: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&lt;/</a:t>
            </a:r>
            <a:r>
              <a:rPr lang="en-ZA" sz="1800" dirty="0" err="1">
                <a:solidFill>
                  <a:schemeClr val="accent6">
                    <a:lumMod val="75000"/>
                  </a:schemeClr>
                </a:solidFill>
              </a:rPr>
              <a:t>ol</a:t>
            </a: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lvl="1">
              <a:buClrTx/>
            </a:pPr>
            <a:endParaRPr lang="en-ZA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ClrTx/>
            </a:pPr>
            <a:endParaRPr lang="en-ZA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&lt;h3&gt;My hobbies&lt;/h3&gt;</a:t>
            </a: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&lt;ul&gt;</a:t>
            </a:r>
          </a:p>
          <a:p>
            <a:pPr marL="990600" lvl="2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&lt;li&gt;Reading&lt;/li&gt;</a:t>
            </a:r>
          </a:p>
          <a:p>
            <a:pPr marL="990600" lvl="2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&lt;li&gt;Baking&lt;/li&gt;</a:t>
            </a: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&lt;/ul&gt;</a:t>
            </a:r>
          </a:p>
          <a:p>
            <a:pPr lvl="1">
              <a:buClrTx/>
            </a:pPr>
            <a:endParaRPr lang="en-ZA" dirty="0"/>
          </a:p>
          <a:p>
            <a:pPr marL="76200" indent="0">
              <a:buClrTx/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739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4619-A5E6-40A5-830B-E8855CAF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/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1D90-B67D-4DEE-968B-AF32DB94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225" y="1125000"/>
            <a:ext cx="4303726" cy="3639000"/>
          </a:xfrm>
        </p:spPr>
        <p:txBody>
          <a:bodyPr/>
          <a:lstStyle/>
          <a:p>
            <a:pPr>
              <a:buClrTx/>
            </a:pPr>
            <a:r>
              <a:rPr lang="en-ZA" sz="2200" dirty="0"/>
              <a:t>Ordered list</a:t>
            </a:r>
          </a:p>
          <a:p>
            <a:pPr lvl="1">
              <a:buClrTx/>
            </a:pPr>
            <a:r>
              <a:rPr lang="en-ZA" sz="2200" b="1" dirty="0">
                <a:solidFill>
                  <a:srgbClr val="C00000"/>
                </a:solidFill>
              </a:rPr>
              <a:t>&lt;</a:t>
            </a:r>
            <a:r>
              <a:rPr lang="en-ZA" sz="2200" b="1" dirty="0" err="1">
                <a:solidFill>
                  <a:srgbClr val="C00000"/>
                </a:solidFill>
              </a:rPr>
              <a:t>ol</a:t>
            </a:r>
            <a:r>
              <a:rPr lang="en-ZA" sz="2200" b="1" dirty="0">
                <a:solidFill>
                  <a:srgbClr val="C00000"/>
                </a:solidFill>
              </a:rPr>
              <a:t>&gt;&lt;/</a:t>
            </a:r>
            <a:r>
              <a:rPr lang="en-ZA" sz="2200" b="1" dirty="0" err="1">
                <a:solidFill>
                  <a:srgbClr val="C00000"/>
                </a:solidFill>
              </a:rPr>
              <a:t>ol</a:t>
            </a:r>
            <a:r>
              <a:rPr lang="en-ZA" sz="2200" b="1" dirty="0">
                <a:solidFill>
                  <a:srgbClr val="C00000"/>
                </a:solidFill>
              </a:rPr>
              <a:t>&gt;</a:t>
            </a:r>
          </a:p>
          <a:p>
            <a:pPr lvl="1">
              <a:buClrTx/>
            </a:pPr>
            <a:endParaRPr lang="en-ZA" sz="22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ClrTx/>
            </a:pPr>
            <a:r>
              <a:rPr lang="en-ZA" sz="2200" dirty="0">
                <a:solidFill>
                  <a:schemeClr val="bg1">
                    <a:lumMod val="65000"/>
                  </a:schemeClr>
                </a:solidFill>
              </a:rPr>
              <a:t>Unordered list</a:t>
            </a:r>
          </a:p>
          <a:p>
            <a:pPr lvl="1">
              <a:buClrTx/>
            </a:pPr>
            <a:r>
              <a:rPr lang="en-ZA" sz="2200" b="1" dirty="0">
                <a:solidFill>
                  <a:schemeClr val="bg1">
                    <a:lumMod val="65000"/>
                  </a:schemeClr>
                </a:solidFill>
              </a:rPr>
              <a:t>&lt;ul&gt;&lt;/ul&gt;</a:t>
            </a:r>
          </a:p>
          <a:p>
            <a:pPr lvl="1">
              <a:buClrTx/>
            </a:pPr>
            <a:endParaRPr lang="en-ZA" sz="2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ClrTx/>
            </a:pPr>
            <a:r>
              <a:rPr lang="en-ZA" sz="2200" dirty="0">
                <a:solidFill>
                  <a:schemeClr val="bg1">
                    <a:lumMod val="65000"/>
                  </a:schemeClr>
                </a:solidFill>
              </a:rPr>
              <a:t>List items</a:t>
            </a:r>
          </a:p>
          <a:p>
            <a:pPr lvl="1">
              <a:buClrTx/>
            </a:pPr>
            <a:r>
              <a:rPr lang="en-ZA" sz="2200" b="1" dirty="0">
                <a:solidFill>
                  <a:schemeClr val="bg1">
                    <a:lumMod val="65000"/>
                  </a:schemeClr>
                </a:solidFill>
              </a:rPr>
              <a:t>&lt;li&gt;&lt;/li&gt;</a:t>
            </a:r>
          </a:p>
          <a:p>
            <a:pPr>
              <a:buClrTx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51D7-F459-44CD-8D32-8A7D2A9FC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5" name="Google Shape;350;p36">
            <a:extLst>
              <a:ext uri="{FF2B5EF4-FFF2-40B4-BE49-F238E27FC236}">
                <a16:creationId xmlns:a16="http://schemas.microsoft.com/office/drawing/2014/main" id="{FC259CFE-8FA0-498A-B960-FB42886BB6AF}"/>
              </a:ext>
            </a:extLst>
          </p:cNvPr>
          <p:cNvSpPr/>
          <p:nvPr/>
        </p:nvSpPr>
        <p:spPr>
          <a:xfrm>
            <a:off x="8115360" y="201392"/>
            <a:ext cx="807523" cy="1018550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1C082B0-2CDE-4C2B-8623-B9B295D4152A}"/>
              </a:ext>
            </a:extLst>
          </p:cNvPr>
          <p:cNvSpPr txBox="1">
            <a:spLocks/>
          </p:cNvSpPr>
          <p:nvPr/>
        </p:nvSpPr>
        <p:spPr>
          <a:xfrm>
            <a:off x="4507992" y="907232"/>
            <a:ext cx="4015165" cy="37343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tx1"/>
                </a:solidFill>
              </a:rPr>
              <a:t>&lt;h3&gt;My names:&lt;/h3&gt;</a:t>
            </a: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rgbClr val="C00000"/>
                </a:solidFill>
              </a:rPr>
              <a:t>&lt;</a:t>
            </a:r>
            <a:r>
              <a:rPr lang="en-ZA" sz="1800" dirty="0" err="1">
                <a:solidFill>
                  <a:srgbClr val="C00000"/>
                </a:solidFill>
              </a:rPr>
              <a:t>ol</a:t>
            </a:r>
            <a:r>
              <a:rPr lang="en-ZA" sz="1800" dirty="0">
                <a:solidFill>
                  <a:srgbClr val="C00000"/>
                </a:solidFill>
              </a:rPr>
              <a:t>&gt;</a:t>
            </a:r>
          </a:p>
          <a:p>
            <a:pPr marL="990600" lvl="2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ZA" sz="1800" dirty="0">
                <a:solidFill>
                  <a:srgbClr val="C00000"/>
                </a:solidFill>
              </a:rPr>
              <a:t>&lt;li&gt;</a:t>
            </a:r>
            <a:r>
              <a:rPr lang="en-ZA" sz="1800" dirty="0">
                <a:solidFill>
                  <a:schemeClr val="tx1"/>
                </a:solidFill>
              </a:rPr>
              <a:t>Mary</a:t>
            </a:r>
            <a:r>
              <a:rPr lang="en-ZA" sz="1800" dirty="0">
                <a:solidFill>
                  <a:srgbClr val="C00000"/>
                </a:solidFill>
              </a:rPr>
              <a:t>&lt;/li&gt;</a:t>
            </a:r>
          </a:p>
          <a:p>
            <a:pPr marL="990600" lvl="2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ZA" sz="1800" dirty="0">
                <a:solidFill>
                  <a:srgbClr val="C00000"/>
                </a:solidFill>
              </a:rPr>
              <a:t>&lt;li&gt;</a:t>
            </a:r>
            <a:r>
              <a:rPr lang="en-ZA" sz="1800" dirty="0">
                <a:solidFill>
                  <a:schemeClr val="tx1"/>
                </a:solidFill>
              </a:rPr>
              <a:t>Beth</a:t>
            </a:r>
            <a:r>
              <a:rPr lang="en-ZA" sz="1800" dirty="0">
                <a:solidFill>
                  <a:srgbClr val="C00000"/>
                </a:solidFill>
              </a:rPr>
              <a:t>&lt;/li&gt;</a:t>
            </a: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rgbClr val="C00000"/>
                </a:solidFill>
              </a:rPr>
              <a:t>&lt;/</a:t>
            </a:r>
            <a:r>
              <a:rPr lang="en-ZA" sz="1800" dirty="0" err="1">
                <a:solidFill>
                  <a:srgbClr val="C00000"/>
                </a:solidFill>
              </a:rPr>
              <a:t>ol</a:t>
            </a:r>
            <a:r>
              <a:rPr lang="en-ZA" sz="1800" dirty="0">
                <a:solidFill>
                  <a:srgbClr val="C00000"/>
                </a:solidFill>
              </a:rPr>
              <a:t>&gt;</a:t>
            </a:r>
          </a:p>
          <a:p>
            <a:pPr lvl="1">
              <a:buClrTx/>
            </a:pPr>
            <a:endParaRPr lang="en-ZA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ClrTx/>
            </a:pPr>
            <a:endParaRPr lang="en-ZA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&lt;h3&gt;My hobbies&lt;/h3&gt;</a:t>
            </a: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&lt;ul&gt;</a:t>
            </a:r>
          </a:p>
          <a:p>
            <a:pPr marL="990600" lvl="2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&lt;li&gt;Reading&lt;/li&gt;</a:t>
            </a:r>
          </a:p>
          <a:p>
            <a:pPr marL="990600" lvl="2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&lt;li&gt;Baking&lt;/li&gt;</a:t>
            </a:r>
          </a:p>
          <a:p>
            <a:pPr marL="533400" lvl="1" indent="0">
              <a:buClrTx/>
              <a:buNone/>
            </a:pPr>
            <a:r>
              <a:rPr lang="en-ZA" sz="1800" dirty="0">
                <a:solidFill>
                  <a:schemeClr val="accent6">
                    <a:lumMod val="75000"/>
                  </a:schemeClr>
                </a:solidFill>
              </a:rPr>
              <a:t>&lt;/ul&gt;</a:t>
            </a:r>
          </a:p>
          <a:p>
            <a:pPr lvl="1">
              <a:buClrTx/>
            </a:pPr>
            <a:endParaRPr lang="en-ZA" dirty="0"/>
          </a:p>
          <a:p>
            <a:pPr marL="76200" indent="0">
              <a:buClrTx/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73984983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EFEFEF"/>
      </a:accent5>
      <a:accent6>
        <a:srgbClr val="D9D9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10891</TotalTime>
  <Words>1606</Words>
  <Application>Microsoft Office PowerPoint</Application>
  <PresentationFormat>On-screen Show (16:9)</PresentationFormat>
  <Paragraphs>296</Paragraphs>
  <Slides>33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Cousine</vt:lpstr>
      <vt:lpstr>Arial</vt:lpstr>
      <vt:lpstr>Arial</vt:lpstr>
      <vt:lpstr>-apple-system</vt:lpstr>
      <vt:lpstr>Consolas</vt:lpstr>
      <vt:lpstr>Muli</vt:lpstr>
      <vt:lpstr>Verdana</vt:lpstr>
      <vt:lpstr>Valentine template</vt:lpstr>
      <vt:lpstr>HTML for beginners part 2</vt:lpstr>
      <vt:lpstr>Hello world!</vt:lpstr>
      <vt:lpstr>Recap</vt:lpstr>
      <vt:lpstr>Recap: Basic HTML page</vt:lpstr>
      <vt:lpstr>Today</vt:lpstr>
      <vt:lpstr>1 Structual elements</vt:lpstr>
      <vt:lpstr>Lists</vt:lpstr>
      <vt:lpstr>Lists</vt:lpstr>
      <vt:lpstr>Lists</vt:lpstr>
      <vt:lpstr>Lists</vt:lpstr>
      <vt:lpstr>Lists</vt:lpstr>
      <vt:lpstr>Lists</vt:lpstr>
      <vt:lpstr>PowerPoint Presentation</vt:lpstr>
      <vt:lpstr>PowerPoint Presentation</vt:lpstr>
      <vt:lpstr>Activity: Add some lists to our CV</vt:lpstr>
      <vt:lpstr>2 Semantic elements</vt:lpstr>
      <vt:lpstr>Semantic elements</vt:lpstr>
      <vt:lpstr>Semantic elements</vt:lpstr>
      <vt:lpstr>PowerPoint Presentation</vt:lpstr>
      <vt:lpstr>Activity: Add semantic tags to our CV</vt:lpstr>
      <vt:lpstr>3 Images and links</vt:lpstr>
      <vt:lpstr>Images</vt:lpstr>
      <vt:lpstr>Links</vt:lpstr>
      <vt:lpstr>Activity: Add images to our CV</vt:lpstr>
      <vt:lpstr>PowerPoint Presentation</vt:lpstr>
      <vt:lpstr>Attributes</vt:lpstr>
      <vt:lpstr>Attributes</vt:lpstr>
      <vt:lpstr>Anchor tag attributes</vt:lpstr>
      <vt:lpstr>Image tag attributes</vt:lpstr>
      <vt:lpstr>Activity: Add attributes to our CV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Almarie Saayman</dc:creator>
  <cp:lastModifiedBy>Almarie Saayman</cp:lastModifiedBy>
  <cp:revision>208</cp:revision>
  <dcterms:modified xsi:type="dcterms:W3CDTF">2021-04-28T17:25:05Z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iteId">
    <vt:lpwstr>4032514a-830a-4f20-9539-81bbc35b3cd9</vt:lpwstr>
  </property>
  <property fmtid="{D5CDD505-2E9C-101B-9397-08002B2CF9AE}" pid="4" name="MSIP_Label_216eec4e-c7b8-491d-b7d8-90a69632743d_Owner">
    <vt:lpwstr>F5112583@FNB.CO.ZA</vt:lpwstr>
  </property>
  <property fmtid="{D5CDD505-2E9C-101B-9397-08002B2CF9AE}" pid="5" name="MSIP_Label_216eec4e-c7b8-491d-b7d8-90a69632743d_SetDate">
    <vt:lpwstr>2020-02-20T10:44:43.8492642Z</vt:lpwstr>
  </property>
  <property fmtid="{D5CDD505-2E9C-101B-9397-08002B2CF9AE}" pid="6" name="MSIP_Label_216eec4e-c7b8-491d-b7d8-90a69632743d_Name">
    <vt:lpwstr>Confidential</vt:lpwstr>
  </property>
  <property fmtid="{D5CDD505-2E9C-101B-9397-08002B2CF9AE}" pid="7" name="MSIP_Label_216eec4e-c7b8-491d-b7d8-90a69632743d_Application">
    <vt:lpwstr>Microsoft Azure Information Protection</vt:lpwstr>
  </property>
  <property fmtid="{D5CDD505-2E9C-101B-9397-08002B2CF9AE}" pid="8" name="MSIP_Label_216eec4e-c7b8-491d-b7d8-90a69632743d_ActionId">
    <vt:lpwstr>56779632-fd4b-4bef-9425-4580536ec414</vt:lpwstr>
  </property>
  <property fmtid="{D5CDD505-2E9C-101B-9397-08002B2CF9AE}" pid="9" name="MSIP_Label_216eec4e-c7b8-491d-b7d8-90a69632743d_Extended_MSFT_Method">
    <vt:lpwstr>Automatic</vt:lpwstr>
  </property>
  <property fmtid="{D5CDD505-2E9C-101B-9397-08002B2CF9AE}" pid="10" name="Sensitivity">
    <vt:lpwstr>Confidential</vt:lpwstr>
  </property>
</Properties>
</file>