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8"/>
  </p:notesMasterIdLst>
  <p:sldIdLst>
    <p:sldId id="256" r:id="rId2"/>
    <p:sldId id="283" r:id="rId3"/>
    <p:sldId id="284" r:id="rId4"/>
    <p:sldId id="395" r:id="rId5"/>
    <p:sldId id="285" r:id="rId6"/>
    <p:sldId id="286" r:id="rId7"/>
    <p:sldId id="299" r:id="rId8"/>
    <p:sldId id="298" r:id="rId9"/>
    <p:sldId id="300" r:id="rId10"/>
    <p:sldId id="287" r:id="rId11"/>
    <p:sldId id="302" r:id="rId12"/>
    <p:sldId id="396" r:id="rId13"/>
    <p:sldId id="303" r:id="rId14"/>
    <p:sldId id="305" r:id="rId15"/>
    <p:sldId id="307" r:id="rId16"/>
    <p:sldId id="407" r:id="rId17"/>
    <p:sldId id="309" r:id="rId18"/>
    <p:sldId id="312" r:id="rId19"/>
    <p:sldId id="314" r:id="rId20"/>
    <p:sldId id="316" r:id="rId21"/>
    <p:sldId id="398" r:id="rId22"/>
    <p:sldId id="405" r:id="rId23"/>
    <p:sldId id="409" r:id="rId24"/>
    <p:sldId id="291" r:id="rId25"/>
    <p:sldId id="330" r:id="rId26"/>
    <p:sldId id="391" r:id="rId27"/>
    <p:sldId id="331" r:id="rId28"/>
    <p:sldId id="408" r:id="rId29"/>
    <p:sldId id="332" r:id="rId30"/>
    <p:sldId id="399" r:id="rId31"/>
    <p:sldId id="411" r:id="rId32"/>
    <p:sldId id="410" r:id="rId33"/>
    <p:sldId id="412" r:id="rId34"/>
    <p:sldId id="288" r:id="rId35"/>
    <p:sldId id="318" r:id="rId36"/>
    <p:sldId id="317" r:id="rId37"/>
    <p:sldId id="319" r:id="rId38"/>
    <p:sldId id="321" r:id="rId39"/>
    <p:sldId id="322" r:id="rId40"/>
    <p:sldId id="324" r:id="rId41"/>
    <p:sldId id="325" r:id="rId42"/>
    <p:sldId id="290" r:id="rId43"/>
    <p:sldId id="326" r:id="rId44"/>
    <p:sldId id="327" r:id="rId45"/>
    <p:sldId id="328" r:id="rId46"/>
    <p:sldId id="329" r:id="rId47"/>
    <p:sldId id="292" r:id="rId48"/>
    <p:sldId id="333" r:id="rId49"/>
    <p:sldId id="390" r:id="rId50"/>
    <p:sldId id="406" r:id="rId51"/>
    <p:sldId id="334" r:id="rId52"/>
    <p:sldId id="335" r:id="rId53"/>
    <p:sldId id="336" r:id="rId54"/>
    <p:sldId id="339" r:id="rId55"/>
    <p:sldId id="340" r:id="rId56"/>
    <p:sldId id="341" r:id="rId57"/>
    <p:sldId id="342" r:id="rId58"/>
    <p:sldId id="293" r:id="rId59"/>
    <p:sldId id="343" r:id="rId60"/>
    <p:sldId id="344" r:id="rId61"/>
    <p:sldId id="345" r:id="rId62"/>
    <p:sldId id="347" r:id="rId63"/>
    <p:sldId id="294" r:id="rId64"/>
    <p:sldId id="352" r:id="rId65"/>
    <p:sldId id="353" r:id="rId66"/>
    <p:sldId id="354" r:id="rId67"/>
    <p:sldId id="355" r:id="rId68"/>
    <p:sldId id="400" r:id="rId69"/>
    <p:sldId id="295" r:id="rId70"/>
    <p:sldId id="356" r:id="rId71"/>
    <p:sldId id="388" r:id="rId72"/>
    <p:sldId id="357" r:id="rId73"/>
    <p:sldId id="387" r:id="rId74"/>
    <p:sldId id="362" r:id="rId75"/>
    <p:sldId id="364" r:id="rId76"/>
    <p:sldId id="296" r:id="rId77"/>
    <p:sldId id="369" r:id="rId78"/>
    <p:sldId id="370" r:id="rId79"/>
    <p:sldId id="371" r:id="rId80"/>
    <p:sldId id="372" r:id="rId81"/>
    <p:sldId id="380" r:id="rId82"/>
    <p:sldId id="297" r:id="rId83"/>
    <p:sldId id="383" r:id="rId84"/>
    <p:sldId id="384" r:id="rId85"/>
    <p:sldId id="401" r:id="rId86"/>
    <p:sldId id="278" r:id="rId87"/>
  </p:sldIdLst>
  <p:sldSz cx="9144000" cy="5143500" type="screen16x9"/>
  <p:notesSz cx="6858000" cy="9144000"/>
  <p:embeddedFontLst>
    <p:embeddedFont>
      <p:font typeface="Cousine" panose="02070409020205020404" pitchFamily="49" charset="0"/>
      <p:regular r:id="rId89"/>
      <p:bold r:id="rId90"/>
      <p:italic r:id="rId91"/>
      <p:boldItalic r:id="rId92"/>
    </p:embeddedFont>
    <p:embeddedFont>
      <p:font typeface="Tinos" panose="020F0502020204030204" pitchFamily="34" charset="0"/>
      <p:regular r:id="rId93"/>
      <p:bold r:id="rId94"/>
      <p:italic r:id="rId95"/>
      <p:boldItalic r:id="rId96"/>
    </p:embeddedFont>
    <p:embeddedFont>
      <p:font typeface="Verdana" panose="020B0604030504040204" pitchFamily="34" charset="0"/>
      <p:regular r:id="rId97"/>
      <p:bold r:id="rId98"/>
      <p:italic r:id="rId99"/>
      <p:boldItalic r:id="rId10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A4C5"/>
    <a:srgbClr val="E4AC0D"/>
    <a:srgbClr val="009601"/>
    <a:srgbClr val="A70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9DCEDC-5494-4050-814A-489F0E36CC6C}">
  <a:tblStyle styleId="{B39DCEDC-5494-4050-814A-489F0E36CC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8"/>
    <p:restoredTop sz="60204"/>
  </p:normalViewPr>
  <p:slideViewPr>
    <p:cSldViewPr snapToGrid="0">
      <p:cViewPr varScale="1">
        <p:scale>
          <a:sx n="99" d="100"/>
          <a:sy n="99" d="100"/>
        </p:scale>
        <p:origin x="287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font" Target="fonts/font2.fntdata"/><Relationship Id="rId95" Type="http://schemas.openxmlformats.org/officeDocument/2006/relationships/font" Target="fonts/font7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3.fntdata"/><Relationship Id="rId9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6.fntdata"/><Relationship Id="rId99" Type="http://schemas.openxmlformats.org/officeDocument/2006/relationships/font" Target="fonts/font11.fntdata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9.fntdata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5.fntdata"/><Relationship Id="rId98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59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281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105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434343"/>
                </a:solidFill>
              </a:rPr>
              <a:t>The </a:t>
            </a:r>
            <a:r>
              <a:rPr lang="en-US" sz="1100" dirty="0">
                <a:solidFill>
                  <a:srgbClr val="E55126"/>
                </a:solidFill>
              </a:rPr>
              <a:t>&lt;script&gt;</a:t>
            </a:r>
            <a:r>
              <a:rPr lang="en-US" sz="1100" dirty="0">
                <a:solidFill>
                  <a:srgbClr val="434343"/>
                </a:solidFill>
              </a:rPr>
              <a:t> tag works in a similar way. Instead of allowing you to define </a:t>
            </a:r>
            <a:r>
              <a:rPr lang="en-US" sz="1100" dirty="0">
                <a:solidFill>
                  <a:srgbClr val="0B73B8"/>
                </a:solidFill>
              </a:rPr>
              <a:t>styles</a:t>
            </a:r>
            <a:r>
              <a:rPr lang="en-US" sz="1100" dirty="0">
                <a:solidFill>
                  <a:srgbClr val="434343"/>
                </a:solidFill>
              </a:rPr>
              <a:t> for your elements, it allows you to </a:t>
            </a:r>
            <a:r>
              <a:rPr lang="en-US" sz="1100" dirty="0">
                <a:solidFill>
                  <a:srgbClr val="E5A227"/>
                </a:solidFill>
              </a:rPr>
              <a:t>interact and add some logic </a:t>
            </a:r>
            <a:r>
              <a:rPr lang="en-US" sz="1100" dirty="0">
                <a:solidFill>
                  <a:srgbClr val="434343"/>
                </a:solidFill>
              </a:rPr>
              <a:t>to your elements.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dirty="0">
              <a:solidFill>
                <a:srgbClr val="434343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100" dirty="0">
                <a:solidFill>
                  <a:srgbClr val="434343"/>
                </a:solidFill>
              </a:rPr>
              <a:t>Side note: Comments: // is to provide information and doesn’t get executed or run</a:t>
            </a:r>
          </a:p>
        </p:txBody>
      </p:sp>
    </p:spTree>
    <p:extLst>
      <p:ext uri="{BB962C8B-B14F-4D97-AF65-F5344CB8AC3E}">
        <p14:creationId xmlns:p14="http://schemas.microsoft.com/office/powerpoint/2010/main" val="173488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Scripts can be placed in the &lt;body&gt;, or in the &lt;head&gt; section of an HTML page, or in both.</a:t>
            </a:r>
          </a:p>
          <a:p>
            <a:pPr>
              <a:buClr>
                <a:schemeClr val="tx1"/>
              </a:buClr>
            </a:pPr>
            <a:r>
              <a:rPr lang="en-ZA" dirty="0"/>
              <a:t>You can place any number of scripts in an HTML document.</a:t>
            </a:r>
          </a:p>
          <a:p>
            <a:pPr>
              <a:buClr>
                <a:schemeClr val="tx1"/>
              </a:buClr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4220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Some background knowledge for the next example</a:t>
            </a:r>
          </a:p>
          <a:p>
            <a:pPr>
              <a:buClr>
                <a:schemeClr val="tx1"/>
              </a:buClr>
            </a:pPr>
            <a:r>
              <a:rPr lang="en-ZA" dirty="0"/>
              <a:t>A JavaScript function is a block of JavaScript code, that can be executed when "called" for.</a:t>
            </a:r>
          </a:p>
          <a:p>
            <a:pPr>
              <a:buClr>
                <a:schemeClr val="tx1"/>
              </a:buClr>
            </a:pPr>
            <a:r>
              <a:rPr lang="en-ZA" dirty="0"/>
              <a:t>For example, a function can be called when an </a:t>
            </a:r>
            <a:r>
              <a:rPr lang="en-ZA" b="1" dirty="0"/>
              <a:t>event</a:t>
            </a:r>
            <a:r>
              <a:rPr lang="en-ZA" dirty="0"/>
              <a:t> occurs, like when the user clicks a button.</a:t>
            </a:r>
          </a:p>
          <a:p>
            <a:pPr>
              <a:buClr>
                <a:schemeClr val="tx1"/>
              </a:buClr>
            </a:pPr>
            <a:endParaRPr lang="en-ZA" dirty="0"/>
          </a:p>
          <a:p>
            <a:pPr>
              <a:buClr>
                <a:schemeClr val="tx1"/>
              </a:buClr>
            </a:pPr>
            <a:r>
              <a:rPr lang="en-ZA" dirty="0"/>
              <a:t>We’ll go into much more detail about functions in the next sessions.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783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1100" dirty="0"/>
              <a:t>In this example, a JavaScript function is placed in the &lt;head&gt; section of an HTML page.</a:t>
            </a:r>
          </a:p>
          <a:p>
            <a:pPr>
              <a:buClr>
                <a:schemeClr val="tx1"/>
              </a:buClr>
            </a:pPr>
            <a:r>
              <a:rPr lang="en-ZA" sz="1100" dirty="0"/>
              <a:t>The function is invoked (called) when a button is clicked:</a:t>
            </a:r>
            <a:endParaRPr lang="en-Z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611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this example, a JavaScript function is placed in the &lt;body&gt; section of an HTML page.</a:t>
            </a: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function is invoked (called) when a button is clicked: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ZA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dirty="0"/>
              <a:t>There are some problems with placing your script tags in the head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dirty="0"/>
              <a:t>If you have multiple &lt;script&gt; tags in your &lt;head&gt; it will block the HTML from loading.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dirty="0"/>
              <a:t>In other words the user will have to wait for the view to finish loading.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dirty="0"/>
              <a:t>We don’t want the user to wait, that is a bad user experience.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dirty="0"/>
              <a:t>Another problem with placing your &lt;script&gt; tags in your &lt;head&gt;, is that if you have some JavaScript code that selects an element by Id, that element might not be available when the JavaScript code executes.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dirty="0"/>
              <a:t>To prevent this, we will place our &lt;script&gt; tag at the very end of our &lt;body&gt;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ZA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dirty="0"/>
              <a:t>Also This is known as internal JavaScript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Z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1416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Scripts can also be placed in external files:</a:t>
            </a:r>
          </a:p>
          <a:p>
            <a:pPr>
              <a:buClr>
                <a:schemeClr val="tx1"/>
              </a:buClr>
            </a:pPr>
            <a:r>
              <a:rPr lang="en-ZA" dirty="0"/>
              <a:t>External scripts are practical when the same code is used in many different web pages.</a:t>
            </a:r>
          </a:p>
          <a:p>
            <a:pPr>
              <a:buClr>
                <a:schemeClr val="tx1"/>
              </a:buClr>
            </a:pPr>
            <a:r>
              <a:rPr lang="en-ZA" dirty="0"/>
              <a:t>JavaScript files have the file extension .</a:t>
            </a:r>
            <a:r>
              <a:rPr lang="en-ZA" dirty="0" err="1"/>
              <a:t>js</a:t>
            </a:r>
            <a:r>
              <a:rPr lang="en-ZA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0521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To use an external script, put the name of the script file in the </a:t>
            </a:r>
            <a:r>
              <a:rPr lang="en-ZA" dirty="0" err="1"/>
              <a:t>src</a:t>
            </a:r>
            <a:r>
              <a:rPr lang="en-ZA" dirty="0"/>
              <a:t> (source) attribute of a &lt;script&gt; tag: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Just like the internal script you can place this either in the head or the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But as we already said </a:t>
            </a:r>
          </a:p>
          <a:p>
            <a:pPr>
              <a:buClr>
                <a:schemeClr val="tx1"/>
              </a:buClr>
            </a:pPr>
            <a:r>
              <a:rPr lang="en-ZA" dirty="0"/>
              <a:t>Placing scripts at the bottom of the &lt;body&gt; element improves the display speed, because script interpretation slows down the display.</a:t>
            </a:r>
          </a:p>
          <a:p>
            <a:pPr>
              <a:buClr>
                <a:schemeClr val="tx1"/>
              </a:buClr>
            </a:pPr>
            <a:endParaRPr lang="en-ZA" dirty="0"/>
          </a:p>
          <a:p>
            <a:pPr>
              <a:buClr>
                <a:schemeClr val="tx1"/>
              </a:buClr>
            </a:pPr>
            <a:r>
              <a:rPr lang="en-ZA" dirty="0"/>
              <a:t>Also keep in mind that the </a:t>
            </a:r>
            <a:r>
              <a:rPr lang="en-ZA" dirty="0" err="1"/>
              <a:t>javascript</a:t>
            </a:r>
            <a:r>
              <a:rPr lang="en-ZA" dirty="0"/>
              <a:t> file should be in the same folder as the html files</a:t>
            </a:r>
          </a:p>
          <a:p>
            <a:pPr>
              <a:buClr>
                <a:schemeClr val="tx1"/>
              </a:buClr>
            </a:pPr>
            <a:r>
              <a:rPr lang="en-ZA" dirty="0"/>
              <a:t>There are ways of referencing files that are not in the same folder but we’ll not go into that now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911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Placing scripts in external files has some advantages: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Z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Cache = keeping the file on hand in the browser to it doesn’t have to be loaded every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78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1</a:t>
            </a:r>
          </a:p>
          <a:p>
            <a:r>
              <a:rPr lang="en-US" dirty="0"/>
              <a:t>Internal JS</a:t>
            </a:r>
          </a:p>
          <a:p>
            <a:r>
              <a:rPr lang="en-US" dirty="0"/>
              <a:t>External JS</a:t>
            </a:r>
          </a:p>
          <a:p>
            <a:r>
              <a:rPr lang="en-US" dirty="0"/>
              <a:t>P.S. We’ll go through alerts in more detail in a bit</a:t>
            </a:r>
          </a:p>
        </p:txBody>
      </p:sp>
    </p:spTree>
    <p:extLst>
      <p:ext uri="{BB962C8B-B14F-4D97-AF65-F5344CB8AC3E}">
        <p14:creationId xmlns:p14="http://schemas.microsoft.com/office/powerpoint/2010/main" val="1436161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668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JavaScript can "display" data in different ways:</a:t>
            </a:r>
          </a:p>
          <a:p>
            <a:pPr>
              <a:buClr>
                <a:schemeClr val="tx1"/>
              </a:buClr>
            </a:pPr>
            <a:r>
              <a:rPr lang="en-ZA" sz="1100" dirty="0"/>
              <a:t>Writing into an HTML element, using </a:t>
            </a:r>
            <a:r>
              <a:rPr lang="en-ZA" sz="1100" b="1" dirty="0" err="1"/>
              <a:t>innerHTML</a:t>
            </a:r>
            <a:endParaRPr lang="en-ZA" sz="1100" dirty="0"/>
          </a:p>
          <a:p>
            <a:pPr>
              <a:buClr>
                <a:schemeClr val="tx1"/>
              </a:buClr>
            </a:pPr>
            <a:r>
              <a:rPr lang="en-ZA" sz="1100" dirty="0"/>
              <a:t>Writing into an alert box, using </a:t>
            </a:r>
            <a:r>
              <a:rPr lang="en-ZA" sz="1100" b="1" dirty="0" err="1"/>
              <a:t>window.alert</a:t>
            </a:r>
            <a:r>
              <a:rPr lang="en-ZA" sz="1100" b="1" dirty="0"/>
              <a:t>()</a:t>
            </a:r>
          </a:p>
          <a:p>
            <a:pPr>
              <a:buClr>
                <a:schemeClr val="tx1"/>
              </a:buClr>
            </a:pPr>
            <a:r>
              <a:rPr lang="en-ZA" sz="1100" dirty="0"/>
              <a:t>Writing into the browser console, using </a:t>
            </a:r>
            <a:r>
              <a:rPr lang="en-ZA" sz="1100" b="1" dirty="0" err="1"/>
              <a:t>console.log</a:t>
            </a:r>
            <a:r>
              <a:rPr lang="en-ZA" sz="1100" b="1" dirty="0"/>
              <a:t>()</a:t>
            </a:r>
            <a:endParaRPr lang="en-Z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29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dirty="0"/>
              <a:t>Before we go into more detail about the output types, lets do a quick recap.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dirty="0"/>
              <a:t>Something that was mentioned in the previous html and </a:t>
            </a:r>
            <a:r>
              <a:rPr lang="en-ZA" sz="1100" dirty="0" err="1"/>
              <a:t>css</a:t>
            </a:r>
            <a:r>
              <a:rPr lang="en-ZA" sz="1100" dirty="0"/>
              <a:t> sessions was selectors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dirty="0"/>
              <a:t>There are 3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ZA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dirty="0"/>
              <a:t>Because we defined the class attribute, we select the </a:t>
            </a:r>
            <a:r>
              <a:rPr lang="en-ZA" sz="1100" dirty="0" err="1"/>
              <a:t>firstParagraph</a:t>
            </a:r>
            <a:r>
              <a:rPr lang="en-ZA" sz="1100" dirty="0"/>
              <a:t> with a period (.)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>
                <a:solidFill>
                  <a:srgbClr val="434343"/>
                </a:solidFill>
              </a:rPr>
              <a:t>Because we defined the </a:t>
            </a:r>
            <a:r>
              <a:rPr lang="en-ZA" b="1" dirty="0">
                <a:solidFill>
                  <a:srgbClr val="E55126"/>
                </a:solidFill>
              </a:rPr>
              <a:t>id</a:t>
            </a:r>
            <a:r>
              <a:rPr lang="en-ZA" dirty="0">
                <a:solidFill>
                  <a:srgbClr val="434343"/>
                </a:solidFill>
              </a:rPr>
              <a:t> attribute, we select the special</a:t>
            </a:r>
            <a:r>
              <a:rPr lang="en-US" dirty="0">
                <a:solidFill>
                  <a:srgbClr val="434343"/>
                </a:solidFill>
              </a:rPr>
              <a:t>Paragraph with a hash (#)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>
                <a:solidFill>
                  <a:srgbClr val="434343"/>
                </a:solidFill>
              </a:rPr>
              <a:t>Because we did not define the </a:t>
            </a:r>
            <a:r>
              <a:rPr lang="en-ZA" b="1" dirty="0">
                <a:solidFill>
                  <a:srgbClr val="E55126"/>
                </a:solidFill>
              </a:rPr>
              <a:t>class </a:t>
            </a:r>
            <a:r>
              <a:rPr lang="en-ZA" dirty="0">
                <a:solidFill>
                  <a:srgbClr val="434343"/>
                </a:solidFill>
              </a:rPr>
              <a:t>or </a:t>
            </a:r>
            <a:r>
              <a:rPr lang="en-ZA" b="1" dirty="0">
                <a:solidFill>
                  <a:srgbClr val="E55126"/>
                </a:solidFill>
              </a:rPr>
              <a:t>id</a:t>
            </a:r>
            <a:r>
              <a:rPr lang="en-ZA" b="1" dirty="0">
                <a:solidFill>
                  <a:srgbClr val="434343"/>
                </a:solidFill>
              </a:rPr>
              <a:t> </a:t>
            </a:r>
            <a:r>
              <a:rPr lang="en-ZA" dirty="0">
                <a:solidFill>
                  <a:srgbClr val="434343"/>
                </a:solidFill>
              </a:rPr>
              <a:t>attribute, we select the paragraph element (</a:t>
            </a:r>
            <a:r>
              <a:rPr lang="en-ZA" dirty="0">
                <a:solidFill>
                  <a:srgbClr val="E55126"/>
                </a:solidFill>
              </a:rPr>
              <a:t>&lt;p&gt;&lt;/p&gt;</a:t>
            </a:r>
            <a:r>
              <a:rPr lang="en-ZA" dirty="0">
                <a:solidFill>
                  <a:srgbClr val="434343"/>
                </a:solidFill>
              </a:rPr>
              <a:t>)</a:t>
            </a:r>
            <a:r>
              <a:rPr lang="en-US" dirty="0">
                <a:solidFill>
                  <a:srgbClr val="434343"/>
                </a:solidFill>
              </a:rPr>
              <a:t> by the tag name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55640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Imagine we have this p tag that has the unique id test.</a:t>
            </a: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access this HTML element, JavaScript can use the </a:t>
            </a:r>
            <a:r>
              <a:rPr lang="en-Z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document.getElementById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(id) method.</a:t>
            </a: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id attribute defines the HTML element. The </a:t>
            </a:r>
            <a:r>
              <a:rPr lang="en-Z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property defines the HTML content:</a:t>
            </a:r>
          </a:p>
          <a:p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Changing the </a:t>
            </a:r>
            <a:r>
              <a:rPr lang="en-Z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innerHTML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property of an HTML element is a common way to display data in HTML.</a:t>
            </a:r>
          </a:p>
        </p:txBody>
      </p:sp>
    </p:spTree>
    <p:extLst>
      <p:ext uri="{BB962C8B-B14F-4D97-AF65-F5344CB8AC3E}">
        <p14:creationId xmlns:p14="http://schemas.microsoft.com/office/powerpoint/2010/main" val="1806638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use an alert box to display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skip the </a:t>
            </a:r>
            <a:r>
              <a:rPr lang="en-ZA" dirty="0"/>
              <a:t>window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keyword.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7234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debugging purposes, you can call the </a:t>
            </a:r>
            <a:r>
              <a:rPr lang="en-ZA" dirty="0" err="1"/>
              <a:t>console.log</a:t>
            </a:r>
            <a:r>
              <a:rPr lang="en-ZA" dirty="0"/>
              <a:t>()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method in the browser to display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More about debugging in the next sessions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7429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2</a:t>
            </a:r>
          </a:p>
          <a:p>
            <a:r>
              <a:rPr lang="en-US" dirty="0"/>
              <a:t>Output</a:t>
            </a:r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 dirty="0"/>
              <a:t>Alert</a:t>
            </a:r>
          </a:p>
          <a:p>
            <a:r>
              <a:rPr lang="en-US" dirty="0"/>
              <a:t>Console log</a:t>
            </a:r>
          </a:p>
        </p:txBody>
      </p:sp>
    </p:spTree>
    <p:extLst>
      <p:ext uri="{BB962C8B-B14F-4D97-AF65-F5344CB8AC3E}">
        <p14:creationId xmlns:p14="http://schemas.microsoft.com/office/powerpoint/2010/main" val="1864288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73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It is a</a:t>
            </a:r>
            <a:r>
              <a:rPr lang="en" b="1" dirty="0"/>
              <a:t> language for websites</a:t>
            </a:r>
            <a:r>
              <a:rPr lang="en" dirty="0"/>
              <a:t>, and a </a:t>
            </a:r>
            <a:r>
              <a:rPr lang="en" b="1" dirty="0"/>
              <a:t>browser will understand</a:t>
            </a:r>
            <a:r>
              <a:rPr lang="en" dirty="0"/>
              <a:t> it. It is for web. Explain what a browser is (just another </a:t>
            </a:r>
            <a:r>
              <a:rPr lang="en" b="1" dirty="0"/>
              <a:t>program loaded on your computer</a:t>
            </a:r>
            <a:r>
              <a:rPr lang="en" dirty="0"/>
              <a:t>, that gives you an </a:t>
            </a:r>
            <a:r>
              <a:rPr lang="en" b="1" dirty="0"/>
              <a:t>access point to the internet</a:t>
            </a:r>
            <a:r>
              <a:rPr lang="en" dirty="0"/>
              <a:t> in a understandable way)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Safari, Explorer, Chrome, Firefox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31046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2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95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627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1</a:t>
            </a:r>
            <a:r>
              <a:rPr lang="en-ZA" baseline="30000" dirty="0"/>
              <a:t>st</a:t>
            </a:r>
            <a:r>
              <a:rPr lang="en-ZA" dirty="0"/>
              <a:t> line declares 3 variables x, y and z. 2</a:t>
            </a:r>
            <a:r>
              <a:rPr lang="en-ZA" baseline="30000" dirty="0"/>
              <a:t>nd</a:t>
            </a:r>
            <a:r>
              <a:rPr lang="en-ZA" dirty="0"/>
              <a:t> line </a:t>
            </a:r>
            <a:r>
              <a:rPr lang="en-ZA" dirty="0" err="1"/>
              <a:t>assings</a:t>
            </a:r>
            <a:r>
              <a:rPr lang="en-ZA" dirty="0"/>
              <a:t> 5 to x, 6 to y and the addition of x and y to z.</a:t>
            </a:r>
          </a:p>
          <a:p>
            <a:pPr>
              <a:buClr>
                <a:schemeClr val="tx1"/>
              </a:buClr>
            </a:pPr>
            <a:r>
              <a:rPr lang="en-ZA" dirty="0"/>
              <a:t>A </a:t>
            </a:r>
            <a:r>
              <a:rPr lang="en-ZA" b="1" dirty="0"/>
              <a:t>computer program </a:t>
            </a:r>
            <a:r>
              <a:rPr lang="en-ZA" dirty="0"/>
              <a:t>is a list of "instructions" to be "executed" by a computer.</a:t>
            </a:r>
          </a:p>
          <a:p>
            <a:pPr>
              <a:buClr>
                <a:schemeClr val="tx1"/>
              </a:buClr>
            </a:pPr>
            <a:r>
              <a:rPr lang="en-ZA" dirty="0"/>
              <a:t>In a programming language, these programming instructions are called </a:t>
            </a:r>
            <a:r>
              <a:rPr lang="en-ZA" b="1" dirty="0"/>
              <a:t>statements</a:t>
            </a:r>
            <a:r>
              <a:rPr lang="en-ZA" dirty="0"/>
              <a:t>.</a:t>
            </a:r>
          </a:p>
          <a:p>
            <a:pPr>
              <a:buClr>
                <a:schemeClr val="tx1"/>
              </a:buClr>
            </a:pPr>
            <a:r>
              <a:rPr lang="en-ZA" dirty="0"/>
              <a:t>A </a:t>
            </a:r>
            <a:r>
              <a:rPr lang="en-ZA" b="1" dirty="0"/>
              <a:t>JavaScript program </a:t>
            </a:r>
            <a:r>
              <a:rPr lang="en-ZA" dirty="0"/>
              <a:t>is a list of programming </a:t>
            </a:r>
            <a:r>
              <a:rPr lang="en-ZA" b="1" dirty="0"/>
              <a:t>statements</a:t>
            </a:r>
            <a:r>
              <a:rPr lang="en-ZA" dirty="0"/>
              <a:t>.</a:t>
            </a:r>
          </a:p>
          <a:p>
            <a:pPr>
              <a:buClr>
                <a:schemeClr val="tx1"/>
              </a:buClr>
            </a:pPr>
            <a:r>
              <a:rPr lang="en-ZA" dirty="0"/>
              <a:t>In HTML, JavaScript programs are executed by the web browser</a:t>
            </a:r>
            <a:endParaRPr lang="en-ZA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67864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JavaScript statements are composed of: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Values, Operators, Expressions, Keywords, and Comments.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We’ll go into more details about each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045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Most JavaScript programs contain many JavaScript statements.</a:t>
            </a:r>
          </a:p>
          <a:p>
            <a:pPr>
              <a:buClr>
                <a:schemeClr val="tx1"/>
              </a:buClr>
            </a:pPr>
            <a:r>
              <a:rPr lang="en-ZA" dirty="0"/>
              <a:t>The statements are executed, one by one, in the same order as they are written.</a:t>
            </a:r>
          </a:p>
          <a:p>
            <a:pPr>
              <a:buClr>
                <a:schemeClr val="tx1"/>
              </a:buClr>
            </a:pPr>
            <a:r>
              <a:rPr lang="en-ZA" dirty="0"/>
              <a:t>JavaScript programs (and statements) are often called JavaScript code.</a:t>
            </a:r>
            <a:endParaRPr lang="en-ZA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0513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1100" dirty="0"/>
              <a:t>Semicolons separate JavaScript statements.</a:t>
            </a:r>
          </a:p>
          <a:p>
            <a:pPr>
              <a:buClr>
                <a:schemeClr val="tx1"/>
              </a:buClr>
            </a:pPr>
            <a:r>
              <a:rPr lang="en-ZA" sz="1100" dirty="0"/>
              <a:t>Add a semicolon at the end of each executable statement:</a:t>
            </a:r>
          </a:p>
          <a:p>
            <a:pPr>
              <a:buClr>
                <a:schemeClr val="tx1"/>
              </a:buClr>
            </a:pPr>
            <a:endParaRPr lang="en-ZA" sz="1100" dirty="0"/>
          </a:p>
          <a:p>
            <a:pPr>
              <a:buClr>
                <a:schemeClr val="tx1"/>
              </a:buClr>
            </a:pPr>
            <a:r>
              <a:rPr lang="en-ZA" sz="1100" dirty="0"/>
              <a:t>When separated by semicolons, multiple statements are allowed on one line </a:t>
            </a:r>
            <a:endParaRPr lang="en-ZA" sz="1100" b="1" dirty="0">
              <a:solidFill>
                <a:schemeClr val="tx1"/>
              </a:solidFill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 the web, you might see examples without semicolons.</a:t>
            </a:r>
            <a:br>
              <a:rPr lang="en-ZA" dirty="0"/>
            </a:b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Ending statements with semicolon is not required, but highly recommended to prevent a lot of issues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PS for me:  </a:t>
            </a:r>
            <a:r>
              <a:rPr lang="en-ZA" dirty="0"/>
              <a:t>; is where the statement ends not line</a:t>
            </a:r>
            <a:endParaRPr lang="en-Z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9482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 ignores multiple spaces. You can add white space to your script to make it more readable.</a:t>
            </a: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following lines are equivalent: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person </a:t>
            </a:r>
            <a:r>
              <a:rPr lang="en-ZA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"Mimi"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person</a:t>
            </a:r>
            <a:r>
              <a:rPr lang="en-ZA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1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"Mimi"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 good practice is to put spaces around operators ( = + - * / ): </a:t>
            </a: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ZA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1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best readability, programmers often like to avoid code lines longer than 80 characters.</a:t>
            </a: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a JavaScript statement does not fit on one line, the best place to break it is after an operator</a:t>
            </a:r>
          </a:p>
        </p:txBody>
      </p:sp>
    </p:spTree>
    <p:extLst>
      <p:ext uri="{BB962C8B-B14F-4D97-AF65-F5344CB8AC3E}">
        <p14:creationId xmlns:p14="http://schemas.microsoft.com/office/powerpoint/2010/main" val="2763377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 statements can be grouped together in code blocks, inside curly brackets {...}.</a:t>
            </a: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purpose of code blocks is to define statements to be executed together.</a:t>
            </a: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 place you will find statements grouped together in blocks, is in JavaScript functions:</a:t>
            </a:r>
          </a:p>
        </p:txBody>
      </p:sp>
    </p:spTree>
    <p:extLst>
      <p:ext uri="{BB962C8B-B14F-4D97-AF65-F5344CB8AC3E}">
        <p14:creationId xmlns:p14="http://schemas.microsoft.com/office/powerpoint/2010/main" val="3812486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 statements often start with a 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keyword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 identify the JavaScript action to be performed.</a:t>
            </a: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Here is a list of some of the keywords you will learn about either in this session or future ones</a:t>
            </a:r>
          </a:p>
        </p:txBody>
      </p:sp>
    </p:spTree>
    <p:extLst>
      <p:ext uri="{BB962C8B-B14F-4D97-AF65-F5344CB8AC3E}">
        <p14:creationId xmlns:p14="http://schemas.microsoft.com/office/powerpoint/2010/main" val="245249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39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4773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JavaScript syntax is the set of rules, how JavaScript programs are constructed: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ZA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b="1" dirty="0">
                <a:solidFill>
                  <a:schemeClr val="tx1"/>
                </a:solidFill>
              </a:rPr>
              <a:t>Syntax rules will be discussed throughout the presentation.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The JavaScript syntax defines two types of values:</a:t>
            </a:r>
          </a:p>
          <a:p>
            <a:pPr>
              <a:buClr>
                <a:schemeClr val="tx1"/>
              </a:buClr>
            </a:pPr>
            <a:r>
              <a:rPr lang="en-ZA" sz="1100" dirty="0"/>
              <a:t>Fixed values are called Literals.</a:t>
            </a:r>
          </a:p>
          <a:p>
            <a:pPr>
              <a:buClr>
                <a:schemeClr val="tx1"/>
              </a:buClr>
            </a:pPr>
            <a:r>
              <a:rPr lang="en-ZA" sz="1100" dirty="0"/>
              <a:t>Variable values are called Variables.</a:t>
            </a:r>
            <a:endParaRPr lang="en-ZA" sz="11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Z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828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The two most important syntax rules for fixed values are: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b="1" dirty="0"/>
              <a:t>Numbers</a:t>
            </a:r>
            <a:r>
              <a:rPr lang="en-ZA" sz="1100" dirty="0"/>
              <a:t> are written with or without decimals: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10.50</a:t>
            </a:r>
            <a:b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1100" dirty="0"/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b="1" dirty="0"/>
              <a:t>Strings</a:t>
            </a:r>
            <a:r>
              <a:rPr lang="en-ZA" sz="1100" dirty="0"/>
              <a:t> are text, written within double or single quotes: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"John Doe"</a:t>
            </a:r>
            <a:b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'John Doe'</a:t>
            </a:r>
            <a:endParaRPr lang="en-ZA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ZA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3417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/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are used to 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data values.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 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equal sign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used to 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assign values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 variables.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317500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 uses 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arithmetic operators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 </a:t>
            </a:r>
            <a:r>
              <a:rPr lang="en-ZA" dirty="0"/>
              <a:t>+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ZA" dirty="0"/>
              <a:t>-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ZA" dirty="0"/>
              <a:t>*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ZA" dirty="0"/>
              <a:t>/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) to 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compute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values: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expression is a combination of values, variables, and operators, which computes to a value.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computation is called an evaluation.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example, 5 * 10 evaluates to 50: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Expressions can also contain variable values: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 example, "John" + " " + "Doe", evaluates to "John Doe":</a:t>
            </a:r>
          </a:p>
          <a:p>
            <a:pPr marL="457200" indent="-317500"/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Keywords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 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keywords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are used to identify actions to be performed.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 let keyword tells the browser to create variables:</a:t>
            </a:r>
          </a:p>
          <a:p>
            <a:pPr marL="457200" indent="-317500"/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comments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Not all JavaScript statements are "executed".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Code after double slashes </a:t>
            </a:r>
            <a:r>
              <a:rPr lang="en-ZA" dirty="0"/>
              <a:t>//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treated as a 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comment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indent="-317500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Comments are ignored, and will not be executed:</a:t>
            </a:r>
          </a:p>
          <a:p>
            <a:pPr marL="457200" indent="-317500"/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2422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8959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Variables are containers for storing data (values).</a:t>
            </a:r>
          </a:p>
          <a:p>
            <a:pPr>
              <a:buClr>
                <a:schemeClr val="tx1"/>
              </a:buClr>
            </a:pPr>
            <a:r>
              <a:rPr lang="en-ZA" dirty="0"/>
              <a:t>There are 3 ways to declare a JavaScript variable:</a:t>
            </a:r>
          </a:p>
          <a:p>
            <a:r>
              <a:rPr lang="en-ZA" dirty="0"/>
              <a:t>Using var</a:t>
            </a:r>
          </a:p>
          <a:p>
            <a:r>
              <a:rPr lang="en-ZA" dirty="0"/>
              <a:t>Using let</a:t>
            </a:r>
          </a:p>
          <a:p>
            <a:r>
              <a:rPr lang="en-ZA" dirty="0"/>
              <a:t>Using </a:t>
            </a:r>
            <a:r>
              <a:rPr lang="en-ZA" dirty="0" err="1"/>
              <a:t>const</a:t>
            </a:r>
            <a:endParaRPr lang="en-Z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15104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There are 3 ways to declare a JavaScript variable:</a:t>
            </a:r>
          </a:p>
          <a:p>
            <a:r>
              <a:rPr lang="en-ZA" dirty="0"/>
              <a:t>Using var</a:t>
            </a:r>
          </a:p>
          <a:p>
            <a:r>
              <a:rPr lang="en-ZA" dirty="0"/>
              <a:t>Using let</a:t>
            </a:r>
          </a:p>
          <a:p>
            <a:r>
              <a:rPr lang="en-ZA" dirty="0"/>
              <a:t>Using </a:t>
            </a:r>
            <a:r>
              <a:rPr lang="en-ZA" dirty="0" err="1"/>
              <a:t>const</a:t>
            </a:r>
            <a:endParaRPr lang="en-ZA" dirty="0"/>
          </a:p>
          <a:p>
            <a:endParaRPr lang="en-ZA" dirty="0"/>
          </a:p>
          <a:p>
            <a:r>
              <a:rPr lang="en-ZA" dirty="0"/>
              <a:t>Var is not used anymore. Programming languages are ever evolving like any spoken language. Let and </a:t>
            </a:r>
            <a:r>
              <a:rPr lang="en-ZA" dirty="0" err="1"/>
              <a:t>const</a:t>
            </a:r>
            <a:r>
              <a:rPr lang="en-ZA" dirty="0"/>
              <a:t> are the preferred methods to declare a variable</a:t>
            </a:r>
          </a:p>
        </p:txBody>
      </p:sp>
    </p:spTree>
    <p:extLst>
      <p:ext uri="{BB962C8B-B14F-4D97-AF65-F5344CB8AC3E}">
        <p14:creationId xmlns:p14="http://schemas.microsoft.com/office/powerpoint/2010/main" val="198326077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59316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dirty="0"/>
              <a:t>In this example, x, y, and z, are variables, declared with the var keyword:</a:t>
            </a:r>
          </a:p>
          <a:p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the example above, you can expect:</a:t>
            </a:r>
          </a:p>
          <a:p>
            <a:pPr lvl="1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 stores the value 5</a:t>
            </a:r>
          </a:p>
          <a:p>
            <a:pPr lvl="1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 stores the value 6</a:t>
            </a:r>
          </a:p>
          <a:p>
            <a:pPr lvl="1"/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 stores the value 11</a:t>
            </a:r>
          </a:p>
          <a:p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Works Like Algebra in mathematics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use variables (like price1) to hold values.	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use variables in expressions (total = price1 + price2).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From the example above, you can calculate the total to be 11.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 variables are containers for storing data values.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7414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All JavaScript </a:t>
            </a:r>
            <a:r>
              <a:rPr lang="en-ZA" b="1" dirty="0"/>
              <a:t>variables</a:t>
            </a:r>
            <a:r>
              <a:rPr lang="en-ZA" dirty="0"/>
              <a:t> must be </a:t>
            </a:r>
            <a:r>
              <a:rPr lang="en-ZA" b="1" dirty="0"/>
              <a:t>identified</a:t>
            </a:r>
            <a:r>
              <a:rPr lang="en-ZA" dirty="0"/>
              <a:t> with </a:t>
            </a:r>
            <a:r>
              <a:rPr lang="en-ZA" b="1" dirty="0"/>
              <a:t>unique names</a:t>
            </a:r>
            <a:r>
              <a:rPr lang="en-ZA" dirty="0"/>
              <a:t>.</a:t>
            </a:r>
          </a:p>
          <a:p>
            <a:pPr>
              <a:buClr>
                <a:schemeClr val="tx1"/>
              </a:buClr>
            </a:pPr>
            <a:r>
              <a:rPr lang="en-ZA" dirty="0"/>
              <a:t>These unique names are called </a:t>
            </a:r>
            <a:r>
              <a:rPr lang="en-ZA" b="1" dirty="0"/>
              <a:t>identifiers</a:t>
            </a:r>
            <a:r>
              <a:rPr lang="en-ZA" dirty="0"/>
              <a:t>.</a:t>
            </a:r>
          </a:p>
          <a:p>
            <a:pPr>
              <a:buClr>
                <a:schemeClr val="tx1"/>
              </a:buClr>
            </a:pPr>
            <a:r>
              <a:rPr lang="en-ZA" dirty="0"/>
              <a:t>Identifiers can be short names (like x and y) or more descriptive names (age, sum, </a:t>
            </a:r>
            <a:r>
              <a:rPr lang="en-ZA" dirty="0" err="1"/>
              <a:t>totalVolume</a:t>
            </a:r>
            <a:r>
              <a:rPr lang="en-ZA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85535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The general rules for constructing names for variables (unique identifiers) are:</a:t>
            </a:r>
          </a:p>
          <a:p>
            <a:pPr lvl="1">
              <a:buClr>
                <a:schemeClr val="tx1"/>
              </a:buClr>
            </a:pPr>
            <a:r>
              <a:rPr lang="en-ZA" dirty="0"/>
              <a:t>Names can contain letters, digits, underscores, and dollar signs.</a:t>
            </a:r>
          </a:p>
          <a:p>
            <a:pPr lvl="1">
              <a:buClr>
                <a:schemeClr val="tx1"/>
              </a:buClr>
            </a:pPr>
            <a:r>
              <a:rPr lang="en-ZA" dirty="0"/>
              <a:t>Names must begin with a letter</a:t>
            </a:r>
          </a:p>
          <a:p>
            <a:pPr lvl="1">
              <a:buClr>
                <a:schemeClr val="tx1"/>
              </a:buClr>
            </a:pPr>
            <a:r>
              <a:rPr lang="en-ZA" dirty="0"/>
              <a:t>Names are </a:t>
            </a:r>
            <a:r>
              <a:rPr lang="en-ZA" b="1" dirty="0"/>
              <a:t>case sensitive </a:t>
            </a:r>
            <a:r>
              <a:rPr lang="en-ZA" dirty="0"/>
              <a:t>(y and Y are different variables)</a:t>
            </a:r>
          </a:p>
          <a:p>
            <a:pPr lvl="1">
              <a:buClr>
                <a:schemeClr val="tx1"/>
              </a:buClr>
            </a:pPr>
            <a:r>
              <a:rPr lang="en-ZA" dirty="0"/>
              <a:t>Reserved words cannot be used as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9925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Creating a variable in JavaScript is called "declaring" a variable.</a:t>
            </a:r>
          </a:p>
          <a:p>
            <a:pPr>
              <a:buClr>
                <a:schemeClr val="tx1"/>
              </a:buClr>
            </a:pPr>
            <a:r>
              <a:rPr lang="en-ZA" dirty="0"/>
              <a:t>You declare a JavaScript variable with the var keyword:</a:t>
            </a:r>
          </a:p>
          <a:p>
            <a:pPr>
              <a:buClr>
                <a:schemeClr val="tx1"/>
              </a:buClr>
            </a:pPr>
            <a:r>
              <a:rPr lang="en-ZA" dirty="0"/>
              <a:t>After the declaration, the variable has no value (technically it has the value of undefined).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068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1100" dirty="0"/>
              <a:t>You can declare many variables in one statement.</a:t>
            </a:r>
          </a:p>
          <a:p>
            <a:pPr>
              <a:buClr>
                <a:schemeClr val="tx1"/>
              </a:buClr>
            </a:pPr>
            <a:r>
              <a:rPr lang="en-ZA" sz="1100" dirty="0"/>
              <a:t>Start the statement with var and separate the variables by comma:</a:t>
            </a:r>
          </a:p>
          <a:p>
            <a:pPr>
              <a:buClr>
                <a:schemeClr val="tx1"/>
              </a:buClr>
            </a:pPr>
            <a:r>
              <a:rPr lang="en-ZA" sz="1100" dirty="0"/>
              <a:t>A declaration can span multiple lines:</a:t>
            </a:r>
          </a:p>
        </p:txBody>
      </p:sp>
    </p:spTree>
    <p:extLst>
      <p:ext uri="{BB962C8B-B14F-4D97-AF65-F5344CB8AC3E}">
        <p14:creationId xmlns:p14="http://schemas.microsoft.com/office/powerpoint/2010/main" val="679344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1100" dirty="0"/>
              <a:t>In computer programs, variables are often declared without a value. The value can be something that has to be calculated, or something that will be provided later, like user input.</a:t>
            </a:r>
          </a:p>
          <a:p>
            <a:r>
              <a:rPr lang="en-ZA" sz="1100" dirty="0"/>
              <a:t>A variable declared without a value will have the value undefined.</a:t>
            </a:r>
          </a:p>
        </p:txBody>
      </p:sp>
    </p:spTree>
    <p:extLst>
      <p:ext uri="{BB962C8B-B14F-4D97-AF65-F5344CB8AC3E}">
        <p14:creationId xmlns:p14="http://schemas.microsoft.com/office/powerpoint/2010/main" val="37900549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If you re-declare a JavaScript variable, it will not lose its value.</a:t>
            </a:r>
          </a:p>
          <a:p>
            <a:pPr>
              <a:buClr>
                <a:schemeClr val="tx1"/>
              </a:buClr>
            </a:pPr>
            <a:r>
              <a:rPr lang="en-ZA" dirty="0"/>
              <a:t>The variable </a:t>
            </a:r>
            <a:r>
              <a:rPr lang="en-ZA" dirty="0" err="1"/>
              <a:t>carName</a:t>
            </a:r>
            <a:r>
              <a:rPr lang="en-ZA" dirty="0"/>
              <a:t> will still have the value "Volvo" after the execution of these statements:</a:t>
            </a:r>
          </a:p>
        </p:txBody>
      </p:sp>
    </p:spTree>
    <p:extLst>
      <p:ext uri="{BB962C8B-B14F-4D97-AF65-F5344CB8AC3E}">
        <p14:creationId xmlns:p14="http://schemas.microsoft.com/office/powerpoint/2010/main" val="14679145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3269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Demo</a:t>
            </a:r>
            <a:r>
              <a:rPr lang="en-ZA" dirty="0"/>
              <a:t>Variables defined with let cannot be Redeclared.</a:t>
            </a:r>
          </a:p>
          <a:p>
            <a:pPr>
              <a:buClr>
                <a:schemeClr val="tx1"/>
              </a:buClr>
            </a:pPr>
            <a:r>
              <a:rPr lang="en-ZA" dirty="0"/>
              <a:t>Variables defined with let must be Declared before use.</a:t>
            </a:r>
          </a:p>
          <a:p>
            <a:pPr>
              <a:buClr>
                <a:schemeClr val="tx1"/>
              </a:buClr>
            </a:pPr>
            <a:r>
              <a:rPr lang="en-ZA" dirty="0"/>
              <a:t>Variables defined with let have Block Scope.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71827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Variables defined with let cannot be redeclared.</a:t>
            </a:r>
          </a:p>
          <a:p>
            <a:pPr>
              <a:buClr>
                <a:schemeClr val="tx1"/>
              </a:buClr>
            </a:pPr>
            <a:r>
              <a:rPr lang="en-ZA" dirty="0"/>
              <a:t>You cannot accidentally redeclare a variable.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With let you can not do this: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With </a:t>
            </a:r>
            <a:r>
              <a:rPr lang="en-ZA" dirty="0"/>
              <a:t>var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you can: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3117299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let and </a:t>
            </a:r>
            <a:r>
              <a:rPr lang="en-Z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provide 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Block Scope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in JavaScript.</a:t>
            </a:r>
            <a:endParaRPr lang="en-ZA" b="1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Variables declared inside a { } block cannot be accessed from outside the block:</a:t>
            </a:r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Variables declared with the var keyword can NOT have block scope.</a:t>
            </a:r>
          </a:p>
          <a:p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Variables declared inside a { } block can be accessed from outside the block.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203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577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Redeclaring a variable using the var keyword can impose problems.</a:t>
            </a:r>
          </a:p>
          <a:p>
            <a:pPr>
              <a:buClr>
                <a:schemeClr val="tx1"/>
              </a:buClr>
            </a:pPr>
            <a:r>
              <a:rPr lang="en-ZA" dirty="0"/>
              <a:t>Redeclaring a variable inside a block will also redeclare the variable outside the block:</a:t>
            </a:r>
          </a:p>
          <a:p>
            <a:pPr>
              <a:buClr>
                <a:schemeClr val="tx1"/>
              </a:buClr>
            </a:pPr>
            <a:endParaRPr lang="en-ZA" dirty="0"/>
          </a:p>
          <a:p>
            <a:pPr>
              <a:buClr>
                <a:schemeClr val="tx1"/>
              </a:buClr>
            </a:pPr>
            <a:r>
              <a:rPr lang="en-ZA" dirty="0"/>
              <a:t>Redeclaring a variable using the let keyword can solve this problem.</a:t>
            </a:r>
          </a:p>
          <a:p>
            <a:pPr>
              <a:buClr>
                <a:schemeClr val="tx1"/>
              </a:buClr>
            </a:pPr>
            <a:r>
              <a:rPr lang="en-ZA" dirty="0"/>
              <a:t>Redeclaring a variable inside a block will not redeclare the variable outside the block:</a:t>
            </a:r>
          </a:p>
        </p:txBody>
      </p:sp>
    </p:spTree>
    <p:extLst>
      <p:ext uri="{BB962C8B-B14F-4D97-AF65-F5344CB8AC3E}">
        <p14:creationId xmlns:p14="http://schemas.microsoft.com/office/powerpoint/2010/main" val="23872832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61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Variables defined with </a:t>
            </a:r>
            <a:r>
              <a:rPr lang="en-ZA" dirty="0" err="1"/>
              <a:t>const</a:t>
            </a:r>
            <a:r>
              <a:rPr lang="en-ZA" dirty="0"/>
              <a:t> cannot be Redeclared.</a:t>
            </a:r>
          </a:p>
          <a:p>
            <a:pPr>
              <a:buClr>
                <a:schemeClr val="tx1"/>
              </a:buClr>
            </a:pPr>
            <a:r>
              <a:rPr lang="en-ZA" dirty="0"/>
              <a:t>Variables defined with </a:t>
            </a:r>
            <a:r>
              <a:rPr lang="en-ZA" dirty="0" err="1"/>
              <a:t>const</a:t>
            </a:r>
            <a:r>
              <a:rPr lang="en-ZA" dirty="0"/>
              <a:t> cannot be Reassigned.</a:t>
            </a:r>
          </a:p>
          <a:p>
            <a:pPr>
              <a:buClr>
                <a:schemeClr val="tx1"/>
              </a:buClr>
            </a:pPr>
            <a:r>
              <a:rPr lang="en-ZA" dirty="0"/>
              <a:t>Variables defined with </a:t>
            </a:r>
            <a:r>
              <a:rPr lang="en-ZA" dirty="0" err="1"/>
              <a:t>const</a:t>
            </a:r>
            <a:r>
              <a:rPr lang="en-ZA" dirty="0"/>
              <a:t> have Block Scope.</a:t>
            </a:r>
          </a:p>
        </p:txBody>
      </p:sp>
    </p:spTree>
    <p:extLst>
      <p:ext uri="{BB962C8B-B14F-4D97-AF65-F5344CB8AC3E}">
        <p14:creationId xmlns:p14="http://schemas.microsoft.com/office/powerpoint/2010/main" val="5875276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dirty="0"/>
              <a:t>A </a:t>
            </a:r>
            <a:r>
              <a:rPr lang="en-ZA" dirty="0" err="1"/>
              <a:t>const</a:t>
            </a:r>
            <a:r>
              <a:rPr lang="en-ZA" dirty="0"/>
              <a:t> variable cannot be reassigned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5148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JavaScript </a:t>
            </a:r>
            <a:r>
              <a:rPr lang="en-ZA" dirty="0" err="1"/>
              <a:t>const</a:t>
            </a:r>
            <a:r>
              <a:rPr lang="en-ZA" dirty="0"/>
              <a:t> variables must be assigned a value when they are declared: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0430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dirty="0"/>
              <a:t>As a general rule, always declare a variables with </a:t>
            </a:r>
            <a:r>
              <a:rPr lang="en-ZA" dirty="0" err="1"/>
              <a:t>const</a:t>
            </a:r>
            <a:r>
              <a:rPr lang="en-ZA" dirty="0"/>
              <a:t> unless you know that the value will change.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1395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3</a:t>
            </a:r>
          </a:p>
          <a:p>
            <a:r>
              <a:rPr lang="en-US" dirty="0"/>
              <a:t>Var</a:t>
            </a:r>
          </a:p>
          <a:p>
            <a:r>
              <a:rPr lang="en-US" dirty="0"/>
              <a:t>Let</a:t>
            </a:r>
          </a:p>
          <a:p>
            <a:r>
              <a:rPr lang="en-US" dirty="0"/>
              <a:t>Const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3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59782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dirty="0"/>
              <a:t>Arithmetic operators are used to perform arithmetic on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Assignment operators assign values to JavaScript variables.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String Operators manipulate string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Comparison and Logical operators are used to test for </a:t>
            </a:r>
            <a:r>
              <a:rPr lang="en-ZA" dirty="0"/>
              <a:t>true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or </a:t>
            </a:r>
            <a:r>
              <a:rPr lang="en-ZA" dirty="0"/>
              <a:t>false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Type Operators check the data type of a 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 variable.</a:t>
            </a:r>
            <a:endParaRPr lang="en-ZA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Bitwise Operators 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treat its operands as a set of 32-</a:t>
            </a:r>
            <a:r>
              <a:rPr lang="en-Z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bit</a:t>
            </a: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binary digits (zeros and ones) and perform actions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26916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7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54121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The </a:t>
            </a:r>
            <a:r>
              <a:rPr lang="en-ZA" sz="1100" b="1" dirty="0"/>
              <a:t>assignment</a:t>
            </a:r>
            <a:r>
              <a:rPr lang="en-ZA" sz="1100" dirty="0"/>
              <a:t> operator (=) assigns a value to a variable.</a:t>
            </a:r>
            <a:endParaRPr lang="en-ZA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829080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The </a:t>
            </a:r>
            <a:r>
              <a:rPr lang="en-ZA" sz="1100" b="1" dirty="0"/>
              <a:t>addition</a:t>
            </a:r>
            <a:r>
              <a:rPr lang="en-ZA" sz="1100" dirty="0"/>
              <a:t> operator (+) adds numbers.</a:t>
            </a:r>
            <a:endParaRPr lang="en-ZA"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251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dirty="0"/>
              <a:t>The + operator can also be used to add (concatenate) strings.</a:t>
            </a:r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used on strings, the + operator is called the concatenation operator.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55052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Adding two numbers, will return the sum, but adding a number and a string will return a string</a:t>
            </a:r>
            <a:endParaRPr lang="en-Z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you add a number and a string, the result will be a string!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7802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62546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ZA" sz="1100" dirty="0"/>
              <a:t>Arithmetic operators perform arithmetic on numbers (literals or variables).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44263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1100" dirty="0"/>
              <a:t>A typical arithmetic operation operates on two numbers.</a:t>
            </a:r>
          </a:p>
          <a:p>
            <a:pPr>
              <a:buClr>
                <a:schemeClr val="tx1"/>
              </a:buClr>
            </a:pPr>
            <a:r>
              <a:rPr lang="en-ZA" sz="1100" dirty="0"/>
              <a:t>The two numbers can be: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58270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The numbers (in an arithmetic operation) are called operands.</a:t>
            </a:r>
          </a:p>
          <a:p>
            <a:pPr>
              <a:buClr>
                <a:schemeClr val="tx1"/>
              </a:buClr>
            </a:pPr>
            <a:r>
              <a:rPr lang="en-ZA" dirty="0"/>
              <a:t>The operation (to be performed between the two operands) is defined by an operator.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458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The </a:t>
            </a:r>
            <a:r>
              <a:rPr lang="en-ZA" sz="1100" b="1" dirty="0"/>
              <a:t>addition</a:t>
            </a:r>
            <a:r>
              <a:rPr lang="en-ZA" sz="1100" dirty="0"/>
              <a:t> operator (+) adds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The </a:t>
            </a:r>
            <a:r>
              <a:rPr lang="en-ZA" b="1" dirty="0"/>
              <a:t>subtraction</a:t>
            </a:r>
            <a:r>
              <a:rPr lang="en-ZA" dirty="0"/>
              <a:t> operator (-) subtracts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The </a:t>
            </a:r>
            <a:r>
              <a:rPr lang="en-ZA" b="1" dirty="0"/>
              <a:t>multiplication</a:t>
            </a:r>
            <a:r>
              <a:rPr lang="en-ZA" dirty="0"/>
              <a:t> operator (*) multiplies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The </a:t>
            </a:r>
            <a:r>
              <a:rPr lang="en-ZA" b="1" dirty="0"/>
              <a:t>division</a:t>
            </a:r>
            <a:r>
              <a:rPr lang="en-ZA" dirty="0"/>
              <a:t> operator (/) divides numbers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The </a:t>
            </a:r>
            <a:r>
              <a:rPr lang="en-ZA" b="1" dirty="0"/>
              <a:t>modulus</a:t>
            </a:r>
            <a:r>
              <a:rPr lang="en-ZA" dirty="0"/>
              <a:t> operator (%) returns the division remainder.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The </a:t>
            </a:r>
            <a:r>
              <a:rPr lang="en-ZA" b="1" dirty="0"/>
              <a:t>increment</a:t>
            </a:r>
            <a:r>
              <a:rPr lang="en-ZA" dirty="0"/>
              <a:t> operator (++) increments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The </a:t>
            </a:r>
            <a:r>
              <a:rPr lang="en-ZA" b="1" dirty="0"/>
              <a:t>decrement</a:t>
            </a:r>
            <a:r>
              <a:rPr lang="en-ZA" dirty="0"/>
              <a:t> operator (--) decrements numbers.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dirty="0"/>
              <a:t>The </a:t>
            </a:r>
            <a:r>
              <a:rPr lang="en-ZA" b="1" dirty="0"/>
              <a:t>exponentiation</a:t>
            </a:r>
            <a:r>
              <a:rPr lang="en-ZA" dirty="0"/>
              <a:t> operator (**) raises the first operand to the power of the second operand.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endParaRPr lang="en-ZA"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48300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Operator precedence is the order in which operations are performed in an arithmetic expression.</a:t>
            </a:r>
            <a:endParaRPr lang="en-US" sz="11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dirty="0"/>
              <a:t>Is the result of example above the same as 150 * 3, or is it the same as 100 + 150?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Is the addition or the multiplication done first?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As in traditional school mathematics, the multiplication is done first.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Multiplication (*) and division (/) have higher precedence than addition (+) and subtraction (-).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sz="1100" dirty="0"/>
              <a:t>And (as in school mathematics) the precedence can be changed by using parentheses: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dirty="0"/>
              <a:t>let x = (100 + 50) * 3;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dirty="0"/>
              <a:t>When using parentheses, the operations inside the parentheses are computed first.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dirty="0"/>
              <a:t>When many operations have the same precedence (like addition and subtraction), they are computed from left to right: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ZA" dirty="0"/>
              <a:t>let x = 100 + 50 - 3;</a:t>
            </a:r>
            <a:endParaRPr lang="en-ZA" sz="11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Expressions in parentheses are fully computed before the value is used in the rest of the expression.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ZA" sz="11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4030165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tabLst/>
              <a:defRPr/>
            </a:pPr>
            <a:r>
              <a:rPr lang="en-US" dirty="0">
                <a:solidFill>
                  <a:srgbClr val="0B73B8"/>
                </a:solidFill>
                <a:latin typeface="+mj-lt"/>
              </a:rPr>
              <a:t>J</a:t>
            </a:r>
            <a:r>
              <a:rPr lang="en-US" sz="1100" b="1" i="0" u="none" strike="noStrike" cap="none" dirty="0">
                <a:solidFill>
                  <a:srgbClr val="434343"/>
                </a:solidFill>
                <a:latin typeface="+mj-lt"/>
                <a:ea typeface="Oswald"/>
                <a:cs typeface="Oswald"/>
                <a:sym typeface="Oswald"/>
              </a:rPr>
              <a:t>ava</a:t>
            </a:r>
            <a:r>
              <a:rPr lang="en-US" sz="1100" b="1" i="0" u="none" strike="noStrike" cap="none" dirty="0">
                <a:solidFill>
                  <a:srgbClr val="0B73B8"/>
                </a:solidFill>
                <a:latin typeface="+mj-lt"/>
                <a:ea typeface="Oswald"/>
                <a:cs typeface="Oswald"/>
                <a:sym typeface="Oswald"/>
              </a:rPr>
              <a:t>S</a:t>
            </a:r>
            <a:r>
              <a:rPr lang="en-US" sz="1100" b="1" i="0" u="none" strike="noStrike" cap="none" dirty="0">
                <a:solidFill>
                  <a:srgbClr val="434343"/>
                </a:solidFill>
                <a:latin typeface="+mj-lt"/>
                <a:ea typeface="Oswald"/>
                <a:cs typeface="Oswald"/>
                <a:sym typeface="Oswald"/>
              </a:rPr>
              <a:t>cript is one of 3 languages for web developers</a:t>
            </a:r>
            <a:endParaRPr lang="en-US" dirty="0">
              <a:latin typeface="+mj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dirty="0"/>
              <a:t>Web pages are not the only place where JavaScript is used.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ZA" dirty="0"/>
              <a:t>Many desktop and server programs use JavaScript. Node.js is the best known.</a:t>
            </a:r>
          </a:p>
          <a:p>
            <a:pPr>
              <a:buClr>
                <a:schemeClr val="tx1"/>
              </a:buClr>
            </a:pPr>
            <a:r>
              <a:rPr lang="en-ZA" dirty="0"/>
              <a:t>JavaScript and Java are completely different languages, both in concept and design.</a:t>
            </a:r>
          </a:p>
          <a:p>
            <a:pPr>
              <a:buClr>
                <a:schemeClr val="tx1"/>
              </a:buClr>
            </a:pPr>
            <a:r>
              <a:rPr lang="en-ZA" dirty="0"/>
              <a:t>ECMAScript is the official name of the language.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Z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53058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0690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Assignment operators assign values to JavaScript variables.</a:t>
            </a:r>
          </a:p>
        </p:txBody>
      </p:sp>
    </p:spTree>
    <p:extLst>
      <p:ext uri="{BB962C8B-B14F-4D97-AF65-F5344CB8AC3E}">
        <p14:creationId xmlns:p14="http://schemas.microsoft.com/office/powerpoint/2010/main" val="17814955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1100" dirty="0"/>
              <a:t>The = assignment operator assigns a value to a variable.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dirty="0"/>
              <a:t>The += assignment operator adds a value to a variable.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dirty="0"/>
              <a:t>The -= assignment operator subtracts a value from a variable.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dirty="0"/>
              <a:t>The *= assignment operator multiplies a variable.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dirty="0"/>
              <a:t>The /= assignment divides a variable.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dirty="0"/>
              <a:t>The %= assignment operator assigns a remainder to a variable.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endParaRPr lang="en-ZA" sz="1100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endParaRPr lang="en-ZA" sz="1100" dirty="0"/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Arial"/>
              <a:buChar char="●"/>
              <a:tabLst/>
              <a:defRPr/>
            </a:pPr>
            <a:endParaRPr lang="en-ZA" sz="1100" dirty="0"/>
          </a:p>
          <a:p>
            <a:pPr>
              <a:buClr>
                <a:schemeClr val="tx1"/>
              </a:buClr>
            </a:pP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10155684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4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arithmetic</a:t>
            </a:r>
          </a:p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Z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39774830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08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room&#10;&#10;Description automatically generated">
            <a:extLst>
              <a:ext uri="{FF2B5EF4-FFF2-40B4-BE49-F238E27FC236}">
                <a16:creationId xmlns:a16="http://schemas.microsoft.com/office/drawing/2014/main" id="{0CC8060C-8274-4571-81E7-52AE9D5CC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1024" y="46966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chemeClr val="tx1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chemeClr val="tx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>
                <a:solidFill>
                  <a:schemeClr val="tx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1767" cy="514350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5D3C4-36CB-4580-AFDC-28C44108C08A}"/>
              </a:ext>
            </a:extLst>
          </p:cNvPr>
          <p:cNvSpPr/>
          <p:nvPr userDrawn="1"/>
        </p:nvSpPr>
        <p:spPr>
          <a:xfrm>
            <a:off x="91700" y="96300"/>
            <a:ext cx="8960600" cy="494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 Part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2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 does JavaScript go?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19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The &lt;script&gt; Tag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dirty="0"/>
              <a:t>In HTML, JavaScript code is inserted between </a:t>
            </a:r>
            <a:r>
              <a:rPr lang="en-Z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 </a:t>
            </a:r>
            <a:r>
              <a:rPr lang="en-ZA" dirty="0"/>
              <a:t>and </a:t>
            </a:r>
            <a:r>
              <a:rPr lang="en-ZA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 </a:t>
            </a:r>
            <a:r>
              <a:rPr lang="en-ZA" dirty="0"/>
              <a:t>tags.</a:t>
            </a:r>
          </a:p>
          <a:p>
            <a:pPr>
              <a:buClr>
                <a:schemeClr val="tx1"/>
              </a:buClr>
            </a:pPr>
            <a:r>
              <a:rPr lang="en-ZA" dirty="0"/>
              <a:t>Works like the </a:t>
            </a:r>
            <a:r>
              <a:rPr lang="en-ZA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 </a:t>
            </a:r>
            <a:r>
              <a:rPr lang="en-ZA" dirty="0"/>
              <a:t>tag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748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The &lt;style&gt; tag recap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988684" y="1148517"/>
            <a:ext cx="3583316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&lt;style&gt;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Z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ZA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Z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&lt;/style&gt;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&lt;body&gt;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</a:t>
            </a:r>
            <a:r>
              <a:rPr lang="en-ZA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My First Heading</a:t>
            </a: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5B2E7-2D3D-6A42-9171-1E3D3355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61" y="2287268"/>
            <a:ext cx="2560918" cy="97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9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The &lt;script&gt; Tag</a:t>
            </a:r>
            <a:br>
              <a:rPr lang="en-ZA" dirty="0"/>
            </a:b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79F764F7-66E4-204B-92E1-66280A2D80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17089" y="1913361"/>
            <a:ext cx="4309822" cy="10119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My JavaScript code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43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JavaScript in &lt;head&gt; or &lt;body&gt;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Scripts can be placed in either the </a:t>
            </a: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000" dirty="0"/>
              <a:t>or the </a:t>
            </a: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2000" dirty="0"/>
              <a:t>section, or both.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You can add any number of </a:t>
            </a: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000" dirty="0"/>
              <a:t>tags in your html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03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Function and Events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6A2DB90C-9A21-F545-B880-A15C576B5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7000" y="1953306"/>
            <a:ext cx="6989999" cy="1009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alert(”I’m an alert triggered by the button");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99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JavaScript in &lt;head&gt;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6A2DB90C-9A21-F545-B880-A15C576B5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7000" y="917993"/>
            <a:ext cx="6989999" cy="4026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ZA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alert(”I’m an alert triggered by the button");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&lt;h1&gt;A Web Page&lt;/h1&gt;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 type="button" onclick="</a:t>
            </a:r>
            <a:r>
              <a:rPr lang="en-Z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()"&gt;Try it&lt;/button&gt;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469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JavaScript in &lt;body&gt;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21634660-F865-2542-ABA8-F54B5590DB01}"/>
              </a:ext>
            </a:extLst>
          </p:cNvPr>
          <p:cNvSpPr txBox="1">
            <a:spLocks/>
          </p:cNvSpPr>
          <p:nvPr/>
        </p:nvSpPr>
        <p:spPr>
          <a:xfrm>
            <a:off x="1077000" y="917993"/>
            <a:ext cx="6989999" cy="402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&lt;h1&gt;A Web Page&lt;/h1&gt;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 type="button" onclick="</a:t>
            </a:r>
            <a:r>
              <a:rPr lang="en-ZA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()"&gt;Try it&lt;/button&gt;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&lt;script&gt;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ZA" sz="11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alert(”I’m an alert triggered by the button");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1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&lt;/script&gt;</a:t>
            </a:r>
            <a:endParaRPr lang="en-ZA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67647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External JavaScript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Scripts can also be placed in external files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Reuse the same code in many different web pages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File extension .</a:t>
            </a:r>
            <a:r>
              <a:rPr lang="en-ZA" sz="2000" dirty="0" err="1"/>
              <a:t>js</a:t>
            </a:r>
            <a:endParaRPr lang="en-ZA" sz="2000" dirty="0"/>
          </a:p>
          <a:p>
            <a:pPr>
              <a:buClr>
                <a:schemeClr val="tx1"/>
              </a:buClr>
            </a:pPr>
            <a:endParaRPr lang="en-ZA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218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External JavaScript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0960070D-C04B-024C-A3C5-5B115DF708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20702" y="2001506"/>
            <a:ext cx="5702596" cy="635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 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ZA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myScript.js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&gt;&lt;/script&gt;</a:t>
            </a:r>
            <a:endParaRPr lang="en-ZA" sz="105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3"/>
          <p:cNvGrpSpPr/>
          <p:nvPr/>
        </p:nvGrpSpPr>
        <p:grpSpPr>
          <a:xfrm>
            <a:off x="6125804" y="2334470"/>
            <a:ext cx="2174335" cy="2111735"/>
            <a:chOff x="5708850" y="3417450"/>
            <a:chExt cx="2931161" cy="2815646"/>
          </a:xfrm>
        </p:grpSpPr>
        <p:sp>
          <p:nvSpPr>
            <p:cNvPr id="80" name="Google Shape;80;p13"/>
            <p:cNvSpPr/>
            <p:nvPr/>
          </p:nvSpPr>
          <p:spPr>
            <a:xfrm>
              <a:off x="6102011" y="3942011"/>
              <a:ext cx="2283300" cy="2283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516561" y="3942000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2" name="Google Shape;82;p13"/>
            <p:cNvSpPr/>
            <p:nvPr/>
          </p:nvSpPr>
          <p:spPr>
            <a:xfrm rot="-5400000">
              <a:off x="7180125" y="2605525"/>
              <a:ext cx="123450" cy="2275725"/>
            </a:xfrm>
            <a:custGeom>
              <a:avLst/>
              <a:gdLst/>
              <a:ahLst/>
              <a:cxnLst/>
              <a:rect l="l" t="t" r="r" b="b"/>
              <a:pathLst>
                <a:path w="4938" h="91029" extrusionOk="0">
                  <a:moveTo>
                    <a:pt x="0" y="0"/>
                  </a:moveTo>
                  <a:lnTo>
                    <a:pt x="4938" y="0"/>
                  </a:lnTo>
                  <a:lnTo>
                    <a:pt x="4938" y="91029"/>
                  </a:lnTo>
                  <a:lnTo>
                    <a:pt x="0" y="91029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"/>
              <a:headEnd type="none" w="med" len="med"/>
              <a:tailEnd type="none" w="med" len="med"/>
            </a:ln>
          </p:spPr>
        </p:sp>
        <p:sp>
          <p:nvSpPr>
            <p:cNvPr id="83" name="Google Shape;83;p13"/>
            <p:cNvSpPr/>
            <p:nvPr/>
          </p:nvSpPr>
          <p:spPr>
            <a:xfrm rot="-5400000">
              <a:off x="5708850" y="3417450"/>
              <a:ext cx="1326900" cy="13269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chemeClr val="tx1"/>
              </a:solidFill>
              <a:prstDash val="dash"/>
              <a:round/>
              <a:headEnd type="triangl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4" name="Google Shape;84;p13"/>
            <p:cNvCxnSpPr/>
            <p:nvPr/>
          </p:nvCxnSpPr>
          <p:spPr>
            <a:xfrm>
              <a:off x="6109725" y="3957425"/>
              <a:ext cx="2268000" cy="226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5" name="Google Shape;85;p13"/>
            <p:cNvCxnSpPr/>
            <p:nvPr/>
          </p:nvCxnSpPr>
          <p:spPr>
            <a:xfrm flipH="1">
              <a:off x="6102050" y="3941996"/>
              <a:ext cx="2291100" cy="22911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13"/>
            <p:cNvCxnSpPr/>
            <p:nvPr/>
          </p:nvCxnSpPr>
          <p:spPr>
            <a:xfrm>
              <a:off x="5978575" y="3949725"/>
              <a:ext cx="0" cy="228330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sm"/>
              <a:tailEnd type="triangle" w="sm" len="sm"/>
            </a:ln>
          </p:spPr>
        </p:cxnSp>
      </p:grpSp>
      <p:sp>
        <p:nvSpPr>
          <p:cNvPr id="87" name="Google Shape;87;p13"/>
          <p:cNvSpPr txBox="1">
            <a:spLocks noGrp="1"/>
          </p:cNvSpPr>
          <p:nvPr>
            <p:ph type="ctrTitle" idx="4294967295"/>
          </p:nvPr>
        </p:nvSpPr>
        <p:spPr>
          <a:xfrm>
            <a:off x="878657" y="647541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Hello world!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294967295"/>
          </p:nvPr>
        </p:nvSpPr>
        <p:spPr>
          <a:xfrm>
            <a:off x="878657" y="1423212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I AM MEMONA HAQ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909508" y="2323578"/>
            <a:ext cx="3877165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ZA" sz="1800" dirty="0">
                <a:solidFill>
                  <a:schemeClr val="tx1"/>
                </a:solidFill>
              </a:rPr>
              <a:t>I am a software engineer at </a:t>
            </a:r>
            <a:r>
              <a:rPr lang="en-ZA" sz="1800" dirty="0" err="1">
                <a:solidFill>
                  <a:schemeClr val="tx1"/>
                </a:solidFill>
              </a:rPr>
              <a:t>Entelect</a:t>
            </a:r>
            <a:r>
              <a:rPr lang="en-ZA" sz="1800" dirty="0">
                <a:solidFill>
                  <a:schemeClr val="tx1"/>
                </a:solidFill>
              </a:rPr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</a:rPr>
              <a:t>You can contact me at:</a:t>
            </a:r>
            <a:endParaRPr sz="18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ZA" sz="1200" dirty="0" err="1">
                <a:solidFill>
                  <a:schemeClr val="tx1"/>
                </a:solidFill>
              </a:rPr>
              <a:t>memona.haq@entelect.co.za</a:t>
            </a:r>
            <a:endParaRPr sz="1800" dirty="0">
              <a:solidFill>
                <a:schemeClr val="tx1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/>
          <a:srcRect t="12499" b="12499"/>
          <a:stretch/>
        </p:blipFill>
        <p:spPr>
          <a:xfrm>
            <a:off x="6501422" y="2820480"/>
            <a:ext cx="1523645" cy="152368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Where To: </a:t>
            </a:r>
            <a:r>
              <a:rPr lang="en-ZA" dirty="0"/>
              <a:t>External JavaScript Advantages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>
                <a:solidFill>
                  <a:schemeClr val="tx1"/>
                </a:solidFill>
              </a:rPr>
              <a:t>It separates HTML code and JavaScript code</a:t>
            </a:r>
          </a:p>
          <a:p>
            <a:pPr>
              <a:buClr>
                <a:schemeClr val="tx1"/>
              </a:buClr>
            </a:pPr>
            <a:r>
              <a:rPr lang="en-ZA" sz="2000" dirty="0">
                <a:solidFill>
                  <a:schemeClr val="tx1"/>
                </a:solidFill>
              </a:rPr>
              <a:t>It makes HTML and JavaScript easier to read and maintain</a:t>
            </a:r>
          </a:p>
          <a:p>
            <a:pPr>
              <a:buClr>
                <a:schemeClr val="tx1"/>
              </a:buClr>
            </a:pPr>
            <a:r>
              <a:rPr lang="en-ZA" sz="2000" dirty="0">
                <a:solidFill>
                  <a:schemeClr val="tx1"/>
                </a:solidFill>
              </a:rPr>
              <a:t>Cached JavaScript files can speed up page loads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0193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B54-2C80-024B-8885-63AFD1723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05488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C7CA-EF42-0E45-812E-2D3DD8F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524-99DD-8143-9ED7-56672250B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800" dirty="0"/>
              <a:t>Go to this link: </a:t>
            </a:r>
            <a:r>
              <a:rPr lang="en-US" sz="1050" dirty="0"/>
              <a:t>https://</a:t>
            </a:r>
            <a:r>
              <a:rPr lang="en-US" sz="1050" dirty="0" err="1"/>
              <a:t>github.com</a:t>
            </a:r>
            <a:r>
              <a:rPr lang="en-US" sz="1050" dirty="0"/>
              <a:t>/</a:t>
            </a:r>
            <a:r>
              <a:rPr lang="en-US" sz="1050" dirty="0" err="1"/>
              <a:t>almarieSaayman</a:t>
            </a:r>
            <a:r>
              <a:rPr lang="en-US" sz="1050" dirty="0"/>
              <a:t>/</a:t>
            </a:r>
            <a:r>
              <a:rPr lang="en-US" sz="1050" dirty="0" err="1"/>
              <a:t>ladiesThatCode</a:t>
            </a:r>
            <a:r>
              <a:rPr lang="en-US" sz="1050" dirty="0"/>
              <a:t>/tree/master/CV%20Series/3_CSS/CSS%20Part%202/CV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Download all the files here and store them in the same place.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119C-6EF9-E24A-A37D-326682FAA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777EA-676B-5640-9571-101959B1B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485" y="2327564"/>
            <a:ext cx="1778279" cy="193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6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C7CA-EF42-0E45-812E-2D3DD8F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524-99DD-8143-9ED7-56672250B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800" dirty="0"/>
              <a:t>Create a JavaScript file: </a:t>
            </a:r>
            <a:r>
              <a:rPr lang="en-US" sz="1800" b="1" dirty="0" err="1"/>
              <a:t>myScript.js</a:t>
            </a:r>
            <a:endParaRPr lang="en-US" sz="1800" b="1" dirty="0"/>
          </a:p>
          <a:p>
            <a:pPr>
              <a:buClr>
                <a:schemeClr val="tx1"/>
              </a:buClr>
            </a:pPr>
            <a:r>
              <a:rPr lang="en-US" sz="1800" dirty="0"/>
              <a:t>Add your external JavaScript script file to your HTML file (</a:t>
            </a:r>
            <a:r>
              <a:rPr lang="en-US" sz="1800" dirty="0" err="1"/>
              <a:t>cv.html</a:t>
            </a:r>
            <a:r>
              <a:rPr lang="en-US" sz="1800" dirty="0"/>
              <a:t>)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US" sz="1800" dirty="0"/>
              <a:t>Hint: Use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 </a:t>
            </a:r>
            <a:r>
              <a:rPr lang="en-US" sz="1800" dirty="0"/>
              <a:t>tag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119C-6EF9-E24A-A37D-326682FAA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254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3</a:t>
            </a:r>
            <a:endParaRPr sz="6000" dirty="0"/>
          </a:p>
          <a:p>
            <a:pPr lvl="0"/>
            <a:r>
              <a:rPr lang="en-US" dirty="0"/>
              <a:t>Output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29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Output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19530" y="954899"/>
            <a:ext cx="850494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1600" dirty="0"/>
              <a:t>Writing into an HTML element, using </a:t>
            </a:r>
            <a:r>
              <a:rPr lang="en-ZA" sz="1600" b="1" dirty="0" err="1"/>
              <a:t>innerHTML</a:t>
            </a:r>
            <a:endParaRPr lang="en-ZA" sz="1600" dirty="0"/>
          </a:p>
          <a:p>
            <a:pPr>
              <a:buClr>
                <a:schemeClr val="tx1"/>
              </a:buClr>
            </a:pPr>
            <a:r>
              <a:rPr lang="en-ZA" sz="1600" dirty="0"/>
              <a:t>Writing into an alert box, using </a:t>
            </a:r>
            <a:r>
              <a:rPr lang="en-ZA" sz="1600" b="1" dirty="0" err="1"/>
              <a:t>window.alert</a:t>
            </a:r>
            <a:r>
              <a:rPr lang="en-ZA" sz="1600" b="1" dirty="0"/>
              <a:t>()</a:t>
            </a:r>
          </a:p>
          <a:p>
            <a:pPr>
              <a:buClr>
                <a:schemeClr val="tx1"/>
              </a:buClr>
            </a:pPr>
            <a:r>
              <a:rPr lang="en-ZA" sz="1600" dirty="0"/>
              <a:t>Writing into the browser console, using </a:t>
            </a:r>
            <a:r>
              <a:rPr lang="en-ZA" sz="1600" b="1" dirty="0" err="1"/>
              <a:t>console.log</a:t>
            </a:r>
            <a:r>
              <a:rPr lang="en-ZA" sz="1600" b="1" dirty="0"/>
              <a:t>()</a:t>
            </a:r>
            <a:endParaRPr lang="en-Z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55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A78AAB-AF7F-8042-9C5A-B1377F889F1D}"/>
              </a:ext>
            </a:extLst>
          </p:cNvPr>
          <p:cNvSpPr/>
          <p:nvPr/>
        </p:nvSpPr>
        <p:spPr>
          <a:xfrm>
            <a:off x="2919324" y="2988172"/>
            <a:ext cx="3388440" cy="18199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4C082B-8D1C-1242-A5BA-51B0279A2EBE}"/>
              </a:ext>
            </a:extLst>
          </p:cNvPr>
          <p:cNvSpPr/>
          <p:nvPr/>
        </p:nvSpPr>
        <p:spPr>
          <a:xfrm>
            <a:off x="4770836" y="944261"/>
            <a:ext cx="3388440" cy="1763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3300C5-526E-2C4F-B7FB-B88A14C7AAB0}"/>
              </a:ext>
            </a:extLst>
          </p:cNvPr>
          <p:cNvSpPr/>
          <p:nvPr/>
        </p:nvSpPr>
        <p:spPr>
          <a:xfrm>
            <a:off x="948934" y="943434"/>
            <a:ext cx="3400067" cy="17633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Selectors Recap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960212" y="2963778"/>
            <a:ext cx="1033985" cy="503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400" b="1" dirty="0">
                <a:solidFill>
                  <a:schemeClr val="tx1"/>
                </a:solidFill>
              </a:rPr>
              <a:t>element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26</a:t>
            </a:fld>
            <a:endParaRPr sz="1400"/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DBEFA201-4822-9F43-8AC2-0878968B5CD4}"/>
              </a:ext>
            </a:extLst>
          </p:cNvPr>
          <p:cNvSpPr txBox="1">
            <a:spLocks/>
          </p:cNvSpPr>
          <p:nvPr/>
        </p:nvSpPr>
        <p:spPr>
          <a:xfrm>
            <a:off x="903951" y="1223708"/>
            <a:ext cx="3472425" cy="6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dirty="0">
                <a:solidFill>
                  <a:srgbClr val="0096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ZA" sz="1400" dirty="0" err="1">
                <a:solidFill>
                  <a:srgbClr val="0096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firstParagraph</a:t>
            </a:r>
            <a:r>
              <a:rPr lang="en-ZA" sz="1400" dirty="0">
                <a:solidFill>
                  <a:srgbClr val="0096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2FAF179E-81E3-CE4C-BA77-34F9101557F5}"/>
              </a:ext>
            </a:extLst>
          </p:cNvPr>
          <p:cNvSpPr txBox="1">
            <a:spLocks/>
          </p:cNvSpPr>
          <p:nvPr/>
        </p:nvSpPr>
        <p:spPr>
          <a:xfrm>
            <a:off x="1419038" y="1607975"/>
            <a:ext cx="2442250" cy="982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Z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firstParagraph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CSS here */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91D072D6-7570-C24A-857C-7AEAAD24E8A9}"/>
              </a:ext>
            </a:extLst>
          </p:cNvPr>
          <p:cNvSpPr txBox="1">
            <a:spLocks/>
          </p:cNvSpPr>
          <p:nvPr/>
        </p:nvSpPr>
        <p:spPr>
          <a:xfrm>
            <a:off x="4763007" y="1224534"/>
            <a:ext cx="3388440" cy="6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dirty="0">
                <a:solidFill>
                  <a:srgbClr val="0096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ZA" sz="1400" dirty="0" err="1">
                <a:solidFill>
                  <a:srgbClr val="0096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specialParagraph</a:t>
            </a:r>
            <a:r>
              <a:rPr lang="en-ZA" sz="1400" dirty="0">
                <a:solidFill>
                  <a:srgbClr val="00960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5CD02C18-7D50-3840-B1F1-DD991DF124E7}"/>
              </a:ext>
            </a:extLst>
          </p:cNvPr>
          <p:cNvSpPr txBox="1">
            <a:spLocks/>
          </p:cNvSpPr>
          <p:nvPr/>
        </p:nvSpPr>
        <p:spPr>
          <a:xfrm>
            <a:off x="5318830" y="1587909"/>
            <a:ext cx="2594187" cy="104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ZA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specialParagraph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CSS here */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50545B0D-E693-7A4D-960B-C613D6502D47}"/>
              </a:ext>
            </a:extLst>
          </p:cNvPr>
          <p:cNvSpPr txBox="1">
            <a:spLocks/>
          </p:cNvSpPr>
          <p:nvPr/>
        </p:nvSpPr>
        <p:spPr>
          <a:xfrm>
            <a:off x="3929690" y="3302474"/>
            <a:ext cx="1262133" cy="503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&lt;p&gt;&lt;/p&gt;</a:t>
            </a:r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BD1012D4-E8EE-6045-9147-B2CF220BA43A}"/>
              </a:ext>
            </a:extLst>
          </p:cNvPr>
          <p:cNvSpPr txBox="1">
            <a:spLocks/>
          </p:cNvSpPr>
          <p:nvPr/>
        </p:nvSpPr>
        <p:spPr>
          <a:xfrm>
            <a:off x="3290957" y="3673940"/>
            <a:ext cx="2539598" cy="1022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/* CSS here */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Google Shape;110;p16">
            <a:extLst>
              <a:ext uri="{FF2B5EF4-FFF2-40B4-BE49-F238E27FC236}">
                <a16:creationId xmlns:a16="http://schemas.microsoft.com/office/drawing/2014/main" id="{A7338834-0C18-7F42-B512-D82B7C00E52F}"/>
              </a:ext>
            </a:extLst>
          </p:cNvPr>
          <p:cNvSpPr txBox="1">
            <a:spLocks/>
          </p:cNvSpPr>
          <p:nvPr/>
        </p:nvSpPr>
        <p:spPr>
          <a:xfrm>
            <a:off x="6201324" y="912535"/>
            <a:ext cx="527463" cy="46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b="1" dirty="0"/>
              <a:t>id</a:t>
            </a:r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C8F8030E-8661-5044-A064-4861F4A6E700}"/>
              </a:ext>
            </a:extLst>
          </p:cNvPr>
          <p:cNvSpPr txBox="1">
            <a:spLocks/>
          </p:cNvSpPr>
          <p:nvPr/>
        </p:nvSpPr>
        <p:spPr>
          <a:xfrm>
            <a:off x="2148197" y="896737"/>
            <a:ext cx="893233" cy="50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400" b="1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06365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2" grpId="0" animBg="1"/>
      <p:bldP spid="110" grpId="0" build="p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Output: </a:t>
            </a:r>
            <a:r>
              <a:rPr lang="en-ZA" dirty="0"/>
              <a:t>Using </a:t>
            </a:r>
            <a:r>
              <a:rPr lang="en-ZA" dirty="0" err="1"/>
              <a:t>innerHTML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2571750"/>
            <a:ext cx="8365626" cy="623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Clr>
                <a:schemeClr val="tx1"/>
              </a:buClr>
              <a:buNone/>
            </a:pP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“Hello, World!”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ZA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FD9E5821-1385-B940-BB07-3BB0525D83E6}"/>
              </a:ext>
            </a:extLst>
          </p:cNvPr>
          <p:cNvSpPr txBox="1">
            <a:spLocks/>
          </p:cNvSpPr>
          <p:nvPr/>
        </p:nvSpPr>
        <p:spPr>
          <a:xfrm>
            <a:off x="2830135" y="1543552"/>
            <a:ext cx="2860306" cy="623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 algn="ctr">
              <a:buClr>
                <a:schemeClr val="tx1"/>
              </a:buClr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&gt;&lt;/p&gt;</a:t>
            </a:r>
            <a:endParaRPr lang="en-ZA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Output: </a:t>
            </a:r>
            <a:r>
              <a:rPr lang="en-ZA" dirty="0"/>
              <a:t>Using </a:t>
            </a:r>
            <a:r>
              <a:rPr lang="en-ZA" dirty="0" err="1"/>
              <a:t>window.alert</a:t>
            </a:r>
            <a:r>
              <a:rPr lang="en-ZA" dirty="0"/>
              <a:t>()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863966" y="1821536"/>
            <a:ext cx="5416067" cy="1500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Clr>
                <a:schemeClr val="tx1"/>
              </a:buClr>
              <a:buNone/>
            </a:pP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window.alert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“Hello, World!”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6200" indent="0" algn="ctr">
              <a:buClr>
                <a:schemeClr val="tx1"/>
              </a:buClr>
              <a:buNone/>
            </a:pPr>
            <a:r>
              <a:rPr lang="en-ZA" sz="2000" dirty="0"/>
              <a:t>o</a:t>
            </a:r>
            <a:r>
              <a:rPr lang="en-ZA" sz="2000" dirty="0">
                <a:solidFill>
                  <a:schemeClr val="tx1"/>
                </a:solidFill>
              </a:rPr>
              <a:t>r</a:t>
            </a:r>
          </a:p>
          <a:p>
            <a:pPr marL="76200" indent="0" algn="ctr">
              <a:buClr>
                <a:schemeClr val="tx1"/>
              </a:buClr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“Hello, World!”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ZA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25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Output: </a:t>
            </a:r>
            <a:r>
              <a:rPr lang="en-ZA" dirty="0"/>
              <a:t>Using </a:t>
            </a:r>
            <a:r>
              <a:rPr lang="en-ZA" dirty="0" err="1"/>
              <a:t>console.log</a:t>
            </a:r>
            <a:r>
              <a:rPr lang="en-ZA" dirty="0"/>
              <a:t>()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867989" y="2217000"/>
            <a:ext cx="5408021" cy="7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Clr>
                <a:schemeClr val="tx1"/>
              </a:buClr>
              <a:buNone/>
            </a:pP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“Hello, World!”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ZA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01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Recap</a:t>
            </a:r>
            <a:endParaRPr sz="2400"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649435"/>
            <a:ext cx="4228775" cy="2254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ClrTx/>
              <a:buNone/>
            </a:pPr>
            <a:r>
              <a:rPr lang="en-ZA" dirty="0">
                <a:solidFill>
                  <a:srgbClr val="C00000"/>
                </a:solidFill>
              </a:rPr>
              <a:t>HTML</a:t>
            </a:r>
            <a:endParaRPr lang="en-ZA" sz="1800" dirty="0">
              <a:solidFill>
                <a:srgbClr val="C00000"/>
              </a:solidFill>
            </a:endParaRPr>
          </a:p>
          <a:p>
            <a:pPr marL="76200" indent="0" algn="ctr">
              <a:buClr>
                <a:schemeClr val="tx1"/>
              </a:buClr>
              <a:buNone/>
            </a:pPr>
            <a:r>
              <a:rPr lang="en-ZA" sz="1800" dirty="0" err="1">
                <a:solidFill>
                  <a:srgbClr val="C00000"/>
                </a:solidFill>
              </a:rPr>
              <a:t>H</a:t>
            </a:r>
            <a:r>
              <a:rPr lang="en-ZA" sz="1800" dirty="0" err="1"/>
              <a:t>yper</a:t>
            </a:r>
            <a:r>
              <a:rPr lang="en-ZA" sz="1800" dirty="0" err="1">
                <a:solidFill>
                  <a:srgbClr val="C00000"/>
                </a:solidFill>
              </a:rPr>
              <a:t>T</a:t>
            </a:r>
            <a:r>
              <a:rPr lang="en-ZA" sz="1800" dirty="0" err="1"/>
              <a:t>ext</a:t>
            </a:r>
            <a:r>
              <a:rPr lang="en-ZA" sz="1800" dirty="0"/>
              <a:t> </a:t>
            </a:r>
            <a:r>
              <a:rPr lang="en-ZA" sz="1800" dirty="0">
                <a:solidFill>
                  <a:srgbClr val="C00000"/>
                </a:solidFill>
              </a:rPr>
              <a:t>M</a:t>
            </a:r>
            <a:r>
              <a:rPr lang="en-ZA" sz="1800" dirty="0"/>
              <a:t>arkup </a:t>
            </a:r>
            <a:r>
              <a:rPr lang="en-ZA" sz="1800" b="1" dirty="0">
                <a:solidFill>
                  <a:srgbClr val="C00000"/>
                </a:solidFill>
              </a:rPr>
              <a:t>L</a:t>
            </a:r>
            <a:r>
              <a:rPr lang="en-ZA" sz="1800" dirty="0"/>
              <a:t>anguage</a:t>
            </a:r>
          </a:p>
          <a:p>
            <a:pPr marL="76200" indent="0" algn="ctr">
              <a:buClr>
                <a:schemeClr val="tx1"/>
              </a:buClr>
              <a:buNone/>
            </a:pPr>
            <a:endParaRPr lang="en-ZA" sz="1800" dirty="0"/>
          </a:p>
          <a:p>
            <a:pPr marL="76200" indent="0" algn="ctr">
              <a:buClr>
                <a:schemeClr val="tx1"/>
              </a:buClr>
              <a:buNone/>
            </a:pPr>
            <a:r>
              <a:rPr lang="en-ZA" sz="1800" dirty="0"/>
              <a:t>It is the most basic building block of all websites</a:t>
            </a:r>
          </a:p>
          <a:p>
            <a:pPr marL="76200" indent="0" algn="ctr">
              <a:buClrTx/>
              <a:buNone/>
            </a:pPr>
            <a:endParaRPr lang="en-ZA" sz="1800" dirty="0"/>
          </a:p>
          <a:p>
            <a:pPr marL="76200" indent="0" algn="ctr">
              <a:buClrTx/>
              <a:buNone/>
            </a:pPr>
            <a:endParaRPr lang="en-ZA" sz="18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CCEC2BFD-D2EA-5A4E-A4E2-AFBF781FECEB}"/>
              </a:ext>
            </a:extLst>
          </p:cNvPr>
          <p:cNvSpPr txBox="1">
            <a:spLocks/>
          </p:cNvSpPr>
          <p:nvPr/>
        </p:nvSpPr>
        <p:spPr>
          <a:xfrm>
            <a:off x="4755482" y="1393941"/>
            <a:ext cx="4228775" cy="276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!DOCTYPE</a:t>
            </a:r>
            <a:r>
              <a:rPr lang="en" sz="1400" dirty="0">
                <a:solidFill>
                  <a:srgbClr val="FF000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" sz="1400" dirty="0">
                <a:solidFill>
                  <a:srgbClr val="C0000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html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html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lvl="0" indent="-6985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head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marL="914400" lvl="0" indent="-6985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title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Page Title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/title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lvl="0" indent="-6985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/head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lvl="0" indent="-6985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body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marL="914400" lvl="0" indent="-6985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h1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My First Heading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/h1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marL="914400" lvl="0" indent="-6985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  <a:r>
              <a:rPr lang="en" sz="1400" dirty="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My first paragraph.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/p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lvl="0" indent="-6985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/body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</a:t>
            </a:r>
            <a:r>
              <a:rPr lang="en" sz="1400" dirty="0">
                <a:solidFill>
                  <a:srgbClr val="A52A2A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/html</a:t>
            </a:r>
            <a:r>
              <a:rPr lang="en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8145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B54-2C80-024B-8885-63AFD1723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7722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C7CA-EF42-0E45-812E-2D3DD8F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524-99DD-8143-9ED7-56672250B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Clr>
                <a:schemeClr val="tx1"/>
              </a:buClr>
              <a:buNone/>
            </a:pPr>
            <a:r>
              <a:rPr lang="en-US" sz="1800" dirty="0"/>
              <a:t>On the </a:t>
            </a:r>
            <a:r>
              <a:rPr lang="en-US" sz="1800" dirty="0" err="1"/>
              <a:t>cv.html</a:t>
            </a:r>
            <a:r>
              <a:rPr lang="en-US" sz="1800" dirty="0"/>
              <a:t> page; There is a </a:t>
            </a:r>
            <a:r>
              <a:rPr lang="en-US" sz="1800" b="1" dirty="0"/>
              <a:t>Contact </a:t>
            </a:r>
            <a:r>
              <a:rPr lang="en-US" sz="1800" dirty="0"/>
              <a:t>bubble. </a:t>
            </a:r>
            <a:endParaRPr lang="en-US" sz="1800" i="1" dirty="0"/>
          </a:p>
          <a:p>
            <a:pPr>
              <a:buClr>
                <a:schemeClr val="tx1"/>
              </a:buClr>
            </a:pPr>
            <a:r>
              <a:rPr lang="en-US" sz="1800" dirty="0"/>
              <a:t>When you click on this bubble send an alert that says, “Send me an email.”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119C-6EF9-E24A-A37D-326682FAA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8155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C7CA-EF42-0E45-812E-2D3DD8F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524-99DD-8143-9ED7-56672250B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Clr>
                <a:schemeClr val="tx1"/>
              </a:buClr>
              <a:buNone/>
            </a:pPr>
            <a:r>
              <a:rPr lang="en-US" sz="1800" dirty="0"/>
              <a:t>On the </a:t>
            </a:r>
            <a:r>
              <a:rPr lang="en-US" sz="1800" dirty="0" err="1"/>
              <a:t>cv.html</a:t>
            </a:r>
            <a:r>
              <a:rPr lang="en-US" sz="1800" dirty="0"/>
              <a:t> page; There are 3 items in the navigation menu. Home, Resume and Contact.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When you click on any one of them, use </a:t>
            </a:r>
            <a:r>
              <a:rPr lang="en-US" sz="1800" b="1" dirty="0" err="1"/>
              <a:t>console.log</a:t>
            </a:r>
            <a:r>
              <a:rPr lang="en-US" sz="1800" b="1" dirty="0"/>
              <a:t> </a:t>
            </a:r>
            <a:r>
              <a:rPr lang="en-US" sz="1800" dirty="0"/>
              <a:t>to print a message saying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”Navigating to Home”</a:t>
            </a:r>
            <a:r>
              <a:rPr lang="en-US" sz="1800" b="1" dirty="0">
                <a:solidFill>
                  <a:schemeClr val="accent6">
                    <a:lumMod val="25000"/>
                  </a:schemeClr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”Navigating to Resume”</a:t>
            </a:r>
          </a:p>
          <a:p>
            <a:pPr lvl="1">
              <a:buClr>
                <a:schemeClr val="tx1"/>
              </a:buClr>
            </a:pPr>
            <a:r>
              <a:rPr lang="en-US" sz="1800" dirty="0">
                <a:solidFill>
                  <a:schemeClr val="accent6">
                    <a:lumMod val="25000"/>
                  </a:schemeClr>
                </a:solidFill>
              </a:rPr>
              <a:t>”Navigating to Contact”</a:t>
            </a:r>
          </a:p>
          <a:p>
            <a:pPr>
              <a:buClr>
                <a:schemeClr val="tx1"/>
              </a:buClr>
            </a:pPr>
            <a:endParaRPr lang="en-US" sz="1800" dirty="0"/>
          </a:p>
          <a:p>
            <a:pPr>
              <a:buClr>
                <a:schemeClr val="tx1"/>
              </a:buClr>
            </a:pP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119C-6EF9-E24A-A37D-326682FAA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7081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C7CA-EF42-0E45-812E-2D3DD8F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7524-99DD-8143-9ED7-56672250B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Clr>
                <a:schemeClr val="tx1"/>
              </a:buClr>
              <a:buNone/>
            </a:pPr>
            <a:r>
              <a:rPr lang="en-US" sz="1800" dirty="0"/>
              <a:t>On the </a:t>
            </a:r>
            <a:r>
              <a:rPr lang="en-US" sz="1800" dirty="0" err="1"/>
              <a:t>cv.html</a:t>
            </a:r>
            <a:r>
              <a:rPr lang="en-US" sz="1800" dirty="0"/>
              <a:t> page; There is a </a:t>
            </a:r>
            <a:r>
              <a:rPr lang="en-US" sz="1800" b="1" dirty="0"/>
              <a:t>&lt;p&gt; </a:t>
            </a:r>
            <a:r>
              <a:rPr lang="en-US" sz="1800" dirty="0"/>
              <a:t>tag with the </a:t>
            </a:r>
            <a:r>
              <a:rPr lang="en-US" sz="1800" b="1" dirty="0"/>
              <a:t>id</a:t>
            </a:r>
            <a:r>
              <a:rPr lang="en-US" sz="1800" dirty="0"/>
              <a:t> </a:t>
            </a:r>
            <a:r>
              <a:rPr lang="en-US" sz="1800" i="1" dirty="0" err="1"/>
              <a:t>aboutme</a:t>
            </a:r>
            <a:r>
              <a:rPr lang="en-US" sz="1800" i="1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When you click on the “MY SKILLS” bubble change the </a:t>
            </a:r>
            <a:r>
              <a:rPr lang="en-US" sz="1800" i="1" dirty="0" err="1"/>
              <a:t>innerHTML</a:t>
            </a:r>
            <a:r>
              <a:rPr lang="en-US" sz="1800" i="1" dirty="0"/>
              <a:t> </a:t>
            </a:r>
            <a:r>
              <a:rPr lang="en-US" sz="1800" dirty="0"/>
              <a:t>of the </a:t>
            </a:r>
            <a:r>
              <a:rPr lang="en-US" sz="1800" i="1" dirty="0" err="1"/>
              <a:t>aboutme</a:t>
            </a:r>
            <a:r>
              <a:rPr lang="en-US" sz="1800" dirty="0"/>
              <a:t> tag to a list of your skills.</a:t>
            </a:r>
          </a:p>
          <a:p>
            <a:pPr>
              <a:buClr>
                <a:schemeClr val="tx1"/>
              </a:buClr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9119C-6EF9-E24A-A37D-326682FAA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65732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4</a:t>
            </a:r>
            <a:endParaRPr sz="6000" dirty="0"/>
          </a:p>
          <a:p>
            <a:pPr lvl="0"/>
            <a:r>
              <a:rPr lang="en-US" dirty="0"/>
              <a:t>Statements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4624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Statements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3AC929E3-E232-4A40-BBAD-B6A5A8577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58463" y="1259312"/>
            <a:ext cx="2696308" cy="661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  <a:endParaRPr lang="en-ZA" sz="20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44E1E7D1-60B7-744E-8733-456FEB2CC2C5}"/>
              </a:ext>
            </a:extLst>
          </p:cNvPr>
          <p:cNvSpPr txBox="1">
            <a:spLocks/>
          </p:cNvSpPr>
          <p:nvPr/>
        </p:nvSpPr>
        <p:spPr>
          <a:xfrm>
            <a:off x="1311333" y="1910283"/>
            <a:ext cx="2696308" cy="66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Google Shape;110;p16">
            <a:extLst>
              <a:ext uri="{FF2B5EF4-FFF2-40B4-BE49-F238E27FC236}">
                <a16:creationId xmlns:a16="http://schemas.microsoft.com/office/drawing/2014/main" id="{F602813F-F4C7-8D4E-B8E1-55CFFA4A4B1D}"/>
              </a:ext>
            </a:extLst>
          </p:cNvPr>
          <p:cNvSpPr txBox="1">
            <a:spLocks/>
          </p:cNvSpPr>
          <p:nvPr/>
        </p:nvSpPr>
        <p:spPr>
          <a:xfrm>
            <a:off x="1311333" y="2587529"/>
            <a:ext cx="2696308" cy="66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  <p:sp>
        <p:nvSpPr>
          <p:cNvPr id="13" name="Google Shape;110;p16">
            <a:extLst>
              <a:ext uri="{FF2B5EF4-FFF2-40B4-BE49-F238E27FC236}">
                <a16:creationId xmlns:a16="http://schemas.microsoft.com/office/drawing/2014/main" id="{F4E608E0-ABE5-7D4D-B109-F7DAAD615D48}"/>
              </a:ext>
            </a:extLst>
          </p:cNvPr>
          <p:cNvSpPr txBox="1">
            <a:spLocks/>
          </p:cNvSpPr>
          <p:nvPr/>
        </p:nvSpPr>
        <p:spPr>
          <a:xfrm>
            <a:off x="1311333" y="3184250"/>
            <a:ext cx="2696308" cy="66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BDC824F-9965-E54A-B382-05E8B6DCE862}"/>
              </a:ext>
            </a:extLst>
          </p:cNvPr>
          <p:cNvSpPr/>
          <p:nvPr/>
        </p:nvSpPr>
        <p:spPr>
          <a:xfrm>
            <a:off x="4060511" y="1362905"/>
            <a:ext cx="734096" cy="2386131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0;p16">
            <a:extLst>
              <a:ext uri="{FF2B5EF4-FFF2-40B4-BE49-F238E27FC236}">
                <a16:creationId xmlns:a16="http://schemas.microsoft.com/office/drawing/2014/main" id="{1FB625E0-4855-444F-9490-C74A75430985}"/>
              </a:ext>
            </a:extLst>
          </p:cNvPr>
          <p:cNvSpPr txBox="1">
            <a:spLocks/>
          </p:cNvSpPr>
          <p:nvPr/>
        </p:nvSpPr>
        <p:spPr>
          <a:xfrm>
            <a:off x="5089136" y="1910282"/>
            <a:ext cx="2696308" cy="160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 algn="ctr">
              <a:buNone/>
            </a:pPr>
            <a:r>
              <a:rPr lang="en-ZA" sz="2000" dirty="0"/>
              <a:t>Statements</a:t>
            </a:r>
          </a:p>
          <a:p>
            <a:pPr marL="76200" indent="0" algn="ctr">
              <a:buNone/>
            </a:pPr>
            <a:r>
              <a:rPr lang="en-ZA" sz="2000" dirty="0"/>
              <a:t>are</a:t>
            </a:r>
          </a:p>
          <a:p>
            <a:pPr marL="76200" indent="0" algn="ctr">
              <a:buNone/>
            </a:pPr>
            <a:r>
              <a:rPr lang="en-ZA" sz="2000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39239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1" grpId="0"/>
      <p:bldP spid="13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Statements: </a:t>
            </a:r>
            <a:r>
              <a:rPr lang="en-ZA" dirty="0"/>
              <a:t>Composed of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Values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Operators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Expressions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Keywords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Comments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4178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Statements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JavaScript programs are a collection of statements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Executed in sequential order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JavaScript code</a:t>
            </a:r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41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Statements: Semicolons ; 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3AC929E3-E232-4A40-BBAD-B6A5A8577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3846" y="1183879"/>
            <a:ext cx="2696308" cy="1915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BE33EEC7-9F11-C04B-B5C0-32F5B5D0513F}"/>
              </a:ext>
            </a:extLst>
          </p:cNvPr>
          <p:cNvSpPr txBox="1">
            <a:spLocks/>
          </p:cNvSpPr>
          <p:nvPr/>
        </p:nvSpPr>
        <p:spPr>
          <a:xfrm>
            <a:off x="1537536" y="3298154"/>
            <a:ext cx="5963187" cy="66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z; 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y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z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7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Statements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3AC929E3-E232-4A40-BBAD-B6A5A8577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13178" y="907232"/>
            <a:ext cx="4317644" cy="1049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person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"Mimi"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person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"Mimi"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A6A3BE6D-9C7E-834A-9967-4A3EA52E988A}"/>
              </a:ext>
            </a:extLst>
          </p:cNvPr>
          <p:cNvSpPr txBox="1">
            <a:spLocks/>
          </p:cNvSpPr>
          <p:nvPr/>
        </p:nvSpPr>
        <p:spPr>
          <a:xfrm>
            <a:off x="3091740" y="2136728"/>
            <a:ext cx="2960520" cy="66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FAB710AF-C35E-C441-8A78-D58564A26330}"/>
              </a:ext>
            </a:extLst>
          </p:cNvPr>
          <p:cNvSpPr txBox="1">
            <a:spLocks/>
          </p:cNvSpPr>
          <p:nvPr/>
        </p:nvSpPr>
        <p:spPr>
          <a:xfrm>
            <a:off x="839117" y="3186498"/>
            <a:ext cx="7360025" cy="104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"demo"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Dolly!"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2000" dirty="0">
              <a:solidFill>
                <a:schemeClr val="tx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6" grpId="0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Recap</a:t>
            </a:r>
            <a:endParaRPr sz="2400"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04330" y="1520603"/>
            <a:ext cx="4228775" cy="2102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ClrTx/>
              <a:buNone/>
            </a:pPr>
            <a:r>
              <a:rPr lang="en-ZA" dirty="0">
                <a:solidFill>
                  <a:srgbClr val="0070C0"/>
                </a:solidFill>
              </a:rPr>
              <a:t>CSS</a:t>
            </a:r>
            <a:endParaRPr lang="en-ZA" sz="1800" dirty="0">
              <a:solidFill>
                <a:srgbClr val="0070C0"/>
              </a:solidFill>
            </a:endParaRPr>
          </a:p>
          <a:p>
            <a:pPr marL="76200" indent="0" algn="ctr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</a:rPr>
              <a:t>C</a:t>
            </a:r>
            <a:r>
              <a:rPr lang="en-ZA" sz="1800" dirty="0"/>
              <a:t>ascading </a:t>
            </a:r>
            <a:r>
              <a:rPr lang="en-ZA" sz="1800" dirty="0">
                <a:solidFill>
                  <a:srgbClr val="0070C0"/>
                </a:solidFill>
              </a:rPr>
              <a:t>S</a:t>
            </a:r>
            <a:r>
              <a:rPr lang="en-ZA" sz="1800" dirty="0"/>
              <a:t>tyle </a:t>
            </a:r>
            <a:r>
              <a:rPr lang="en-ZA" sz="1800" dirty="0">
                <a:solidFill>
                  <a:srgbClr val="0070C0"/>
                </a:solidFill>
              </a:rPr>
              <a:t>S</a:t>
            </a:r>
            <a:r>
              <a:rPr lang="en-ZA" sz="1800" dirty="0"/>
              <a:t>heets </a:t>
            </a:r>
          </a:p>
          <a:p>
            <a:pPr marL="76200" indent="0" algn="ctr">
              <a:buClr>
                <a:schemeClr val="tx1"/>
              </a:buClr>
              <a:buNone/>
            </a:pPr>
            <a:endParaRPr lang="en-ZA" sz="1800" dirty="0"/>
          </a:p>
          <a:p>
            <a:pPr marL="76200" indent="0" algn="ctr">
              <a:buClr>
                <a:schemeClr val="tx1"/>
              </a:buClr>
              <a:buNone/>
            </a:pPr>
            <a:r>
              <a:rPr lang="en-ZA" sz="1800" dirty="0"/>
              <a:t>It describes </a:t>
            </a:r>
            <a:r>
              <a:rPr lang="en-ZA" sz="1800" dirty="0">
                <a:solidFill>
                  <a:srgbClr val="0070C0"/>
                </a:solidFill>
              </a:rPr>
              <a:t>HOW</a:t>
            </a:r>
            <a:r>
              <a:rPr lang="en-ZA" sz="1800" dirty="0"/>
              <a:t> </a:t>
            </a:r>
            <a:r>
              <a:rPr lang="en-ZA" sz="1800" dirty="0">
                <a:solidFill>
                  <a:srgbClr val="C00000"/>
                </a:solidFill>
              </a:rPr>
              <a:t>HTML</a:t>
            </a:r>
            <a:r>
              <a:rPr lang="en-ZA" sz="1800" dirty="0"/>
              <a:t> elements should be displayed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99DA1324-5F80-9046-A253-C933D08A0D32}"/>
              </a:ext>
            </a:extLst>
          </p:cNvPr>
          <p:cNvSpPr txBox="1">
            <a:spLocks/>
          </p:cNvSpPr>
          <p:nvPr/>
        </p:nvSpPr>
        <p:spPr>
          <a:xfrm>
            <a:off x="4915226" y="1110142"/>
            <a:ext cx="3932940" cy="3539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solidFill>
                  <a:srgbClr val="00B05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body</a:t>
            </a:r>
            <a:r>
              <a:rPr lang="en-ZA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 </a:t>
            </a:r>
            <a:r>
              <a:rPr lang="en-ZA" sz="14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background-</a:t>
            </a:r>
            <a:r>
              <a:rPr lang="en-ZA" sz="14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</a:t>
            </a:r>
            <a:r>
              <a:rPr lang="en-ZA" sz="14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</a:t>
            </a:r>
            <a:r>
              <a:rPr lang="en-ZA" sz="14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lightblue</a:t>
            </a:r>
            <a:r>
              <a:rPr lang="en-ZA" sz="14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endParaRPr lang="en-ZA" sz="1400" dirty="0">
              <a:solidFill>
                <a:srgbClr val="0000C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solidFill>
                  <a:srgbClr val="00B05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h1</a:t>
            </a:r>
            <a:r>
              <a:rPr lang="en-ZA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 </a:t>
            </a:r>
            <a:r>
              <a:rPr lang="en-ZA" sz="14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color</a:t>
            </a:r>
            <a:r>
              <a:rPr lang="en-ZA" sz="14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: white;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 text-align: </a:t>
            </a:r>
            <a:r>
              <a:rPr lang="en-ZA" sz="14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center</a:t>
            </a:r>
            <a:r>
              <a:rPr lang="en-ZA" sz="14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endParaRPr lang="en-ZA" sz="1400" dirty="0">
              <a:solidFill>
                <a:srgbClr val="0000C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solidFill>
                  <a:srgbClr val="00B05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</a:t>
            </a:r>
            <a:r>
              <a:rPr lang="en-ZA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{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solidFill>
                  <a:srgbClr val="0000C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 </a:t>
            </a:r>
            <a:r>
              <a:rPr lang="en-ZA" sz="14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font-family: </a:t>
            </a:r>
            <a:r>
              <a:rPr lang="en-ZA" sz="1400" dirty="0" err="1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verdana</a:t>
            </a:r>
            <a:r>
              <a:rPr lang="en-ZA" sz="14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   font-size: 20px;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78571"/>
              <a:buNone/>
            </a:pPr>
            <a:endParaRPr lang="en-ZA" sz="1400" dirty="0">
              <a:solidFill>
                <a:srgbClr val="0000C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49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Statements: </a:t>
            </a:r>
            <a:r>
              <a:rPr lang="en-ZA" dirty="0"/>
              <a:t>Code Blocks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3AC929E3-E232-4A40-BBAD-B6A5A8577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754965"/>
            <a:ext cx="2886294" cy="524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 </a:t>
            </a: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ZA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D50E0E52-E372-4E4E-A8D8-DBD6F7B89F3D}"/>
              </a:ext>
            </a:extLst>
          </p:cNvPr>
          <p:cNvSpPr txBox="1">
            <a:spLocks/>
          </p:cNvSpPr>
          <p:nvPr/>
        </p:nvSpPr>
        <p:spPr>
          <a:xfrm>
            <a:off x="3162602" y="1754965"/>
            <a:ext cx="515937" cy="56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7C7EBFCC-DD69-624B-BE2A-6776B96A4712}"/>
              </a:ext>
            </a:extLst>
          </p:cNvPr>
          <p:cNvSpPr txBox="1">
            <a:spLocks/>
          </p:cNvSpPr>
          <p:nvPr/>
        </p:nvSpPr>
        <p:spPr>
          <a:xfrm>
            <a:off x="457198" y="2734077"/>
            <a:ext cx="515937" cy="563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0B003C12-2D4D-A041-B357-40BDF3CCFE1C}"/>
              </a:ext>
            </a:extLst>
          </p:cNvPr>
          <p:cNvSpPr txBox="1">
            <a:spLocks/>
          </p:cNvSpPr>
          <p:nvPr/>
        </p:nvSpPr>
        <p:spPr>
          <a:xfrm>
            <a:off x="457197" y="2087245"/>
            <a:ext cx="8229601" cy="104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"demo1"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"demo2"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ZA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ZA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"How are you?"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70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/>
      <p:bldP spid="8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Statements: </a:t>
            </a:r>
            <a:r>
              <a:rPr lang="en-ZA" dirty="0"/>
              <a:t>Keywords</a:t>
            </a:r>
            <a:endParaRPr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3AC929E3-E232-4A40-BBAD-B6A5A8577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6886" y="1537075"/>
            <a:ext cx="1835780" cy="524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dirty="0">
                <a:solidFill>
                  <a:schemeClr val="accent5">
                    <a:lumMod val="75000"/>
                  </a:schemeClr>
                </a:solidFill>
              </a:rPr>
              <a:t>function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dirty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11" name="Google Shape;110;p16">
            <a:extLst>
              <a:ext uri="{FF2B5EF4-FFF2-40B4-BE49-F238E27FC236}">
                <a16:creationId xmlns:a16="http://schemas.microsoft.com/office/drawing/2014/main" id="{380EAD7A-B7A4-4940-BE81-A85113F8E6D9}"/>
              </a:ext>
            </a:extLst>
          </p:cNvPr>
          <p:cNvSpPr txBox="1">
            <a:spLocks/>
          </p:cNvSpPr>
          <p:nvPr/>
        </p:nvSpPr>
        <p:spPr>
          <a:xfrm>
            <a:off x="3080364" y="2378990"/>
            <a:ext cx="1031487" cy="5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7030A0"/>
                </a:solidFill>
              </a:rPr>
              <a:t>var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7030A0"/>
                </a:solidFill>
              </a:rPr>
              <a:t>  </a:t>
            </a:r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1D99D48E-3423-B04D-A4A7-01E45FFFDC61}"/>
              </a:ext>
            </a:extLst>
          </p:cNvPr>
          <p:cNvSpPr txBox="1">
            <a:spLocks/>
          </p:cNvSpPr>
          <p:nvPr/>
        </p:nvSpPr>
        <p:spPr>
          <a:xfrm>
            <a:off x="1560475" y="1927062"/>
            <a:ext cx="1031487" cy="5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0070C0"/>
                </a:solidFill>
              </a:rPr>
              <a:t>let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13" name="Google Shape;110;p16">
            <a:extLst>
              <a:ext uri="{FF2B5EF4-FFF2-40B4-BE49-F238E27FC236}">
                <a16:creationId xmlns:a16="http://schemas.microsoft.com/office/drawing/2014/main" id="{BF417D37-3BD9-924D-B878-8278B44F2490}"/>
              </a:ext>
            </a:extLst>
          </p:cNvPr>
          <p:cNvSpPr txBox="1">
            <a:spLocks/>
          </p:cNvSpPr>
          <p:nvPr/>
        </p:nvSpPr>
        <p:spPr>
          <a:xfrm>
            <a:off x="3487579" y="1368404"/>
            <a:ext cx="1355601" cy="5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 err="1">
                <a:solidFill>
                  <a:srgbClr val="00B050"/>
                </a:solidFill>
              </a:rPr>
              <a:t>const</a:t>
            </a:r>
            <a:endParaRPr lang="en-ZA" dirty="0">
              <a:solidFill>
                <a:srgbClr val="00B050"/>
              </a:solidFill>
            </a:endParaRP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00B050"/>
                </a:solidFill>
              </a:rPr>
              <a:t>  </a:t>
            </a:r>
          </a:p>
        </p:txBody>
      </p:sp>
      <p:sp>
        <p:nvSpPr>
          <p:cNvPr id="14" name="Google Shape;110;p16">
            <a:extLst>
              <a:ext uri="{FF2B5EF4-FFF2-40B4-BE49-F238E27FC236}">
                <a16:creationId xmlns:a16="http://schemas.microsoft.com/office/drawing/2014/main" id="{5D21F2F9-EB21-ED49-B5D9-DFD8C66EBA16}"/>
              </a:ext>
            </a:extLst>
          </p:cNvPr>
          <p:cNvSpPr txBox="1">
            <a:spLocks/>
          </p:cNvSpPr>
          <p:nvPr/>
        </p:nvSpPr>
        <p:spPr>
          <a:xfrm>
            <a:off x="4600254" y="2451947"/>
            <a:ext cx="1540865" cy="5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FFC000"/>
                </a:solidFill>
              </a:rPr>
              <a:t>return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FFC000"/>
                </a:solidFill>
              </a:rPr>
              <a:t>  </a:t>
            </a:r>
          </a:p>
        </p:txBody>
      </p:sp>
      <p:sp>
        <p:nvSpPr>
          <p:cNvPr id="16" name="Google Shape;110;p16">
            <a:extLst>
              <a:ext uri="{FF2B5EF4-FFF2-40B4-BE49-F238E27FC236}">
                <a16:creationId xmlns:a16="http://schemas.microsoft.com/office/drawing/2014/main" id="{8969025A-17A6-8F49-8768-489E7629D659}"/>
              </a:ext>
            </a:extLst>
          </p:cNvPr>
          <p:cNvSpPr txBox="1">
            <a:spLocks/>
          </p:cNvSpPr>
          <p:nvPr/>
        </p:nvSpPr>
        <p:spPr>
          <a:xfrm>
            <a:off x="2456092" y="3365047"/>
            <a:ext cx="1031487" cy="5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C00000"/>
                </a:solidFill>
              </a:rPr>
              <a:t>for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7" name="Google Shape;110;p16">
            <a:extLst>
              <a:ext uri="{FF2B5EF4-FFF2-40B4-BE49-F238E27FC236}">
                <a16:creationId xmlns:a16="http://schemas.microsoft.com/office/drawing/2014/main" id="{919A6C5A-F0BF-3F4A-9B5B-E3BB3DF850D8}"/>
              </a:ext>
            </a:extLst>
          </p:cNvPr>
          <p:cNvSpPr txBox="1">
            <a:spLocks/>
          </p:cNvSpPr>
          <p:nvPr/>
        </p:nvSpPr>
        <p:spPr>
          <a:xfrm>
            <a:off x="5930436" y="3366819"/>
            <a:ext cx="1031487" cy="52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00B0F0"/>
                </a:solidFill>
              </a:rPr>
              <a:t>if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dirty="0">
                <a:solidFill>
                  <a:srgbClr val="00B0F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8603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5</a:t>
            </a:r>
            <a:endParaRPr sz="6000" dirty="0"/>
          </a:p>
          <a:p>
            <a:pPr lvl="0"/>
            <a:r>
              <a:rPr lang="en-US" dirty="0"/>
              <a:t>Syntax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0598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dirty="0"/>
              <a:t>Syntax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63144578-FFC5-2649-8FB7-8C3C6DF30CE2}"/>
              </a:ext>
            </a:extLst>
          </p:cNvPr>
          <p:cNvSpPr txBox="1">
            <a:spLocks/>
          </p:cNvSpPr>
          <p:nvPr/>
        </p:nvSpPr>
        <p:spPr>
          <a:xfrm>
            <a:off x="2376944" y="997470"/>
            <a:ext cx="4284372" cy="314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How to create variables: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How to use variables: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6;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</p:txBody>
      </p:sp>
    </p:spTree>
    <p:extLst>
      <p:ext uri="{BB962C8B-B14F-4D97-AF65-F5344CB8AC3E}">
        <p14:creationId xmlns:p14="http://schemas.microsoft.com/office/powerpoint/2010/main" val="1454499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dirty="0"/>
              <a:t>Syntax: Values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172025" y="2031591"/>
            <a:ext cx="5214893" cy="10803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/>
              <a:t>Fixed values are Literals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/>
              <a:t>Variable values are Variables</a:t>
            </a:r>
            <a:endParaRPr lang="en-ZA" sz="2000" b="1" dirty="0">
              <a:solidFill>
                <a:schemeClr val="tx1"/>
              </a:solidFill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1962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dirty="0"/>
              <a:t>Syntax: Literals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53F802F8-6804-C844-8F6D-30FE89C01BF3}"/>
              </a:ext>
            </a:extLst>
          </p:cNvPr>
          <p:cNvSpPr txBox="1">
            <a:spLocks/>
          </p:cNvSpPr>
          <p:nvPr/>
        </p:nvSpPr>
        <p:spPr>
          <a:xfrm>
            <a:off x="462907" y="1170385"/>
            <a:ext cx="8290800" cy="293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2000" b="1" dirty="0"/>
              <a:t>Numbers</a:t>
            </a:r>
            <a:r>
              <a:rPr lang="en-ZA" sz="2000" dirty="0"/>
              <a:t> are written with or without decimals: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10.50</a:t>
            </a:r>
            <a:b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1001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2000" dirty="0"/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2000" b="1" dirty="0"/>
              <a:t>Strings</a:t>
            </a:r>
            <a:r>
              <a:rPr lang="en-ZA" sz="2000" dirty="0"/>
              <a:t> are text, written within double or single quotes: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"John Doe"</a:t>
            </a:r>
            <a:b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'John Doe'</a:t>
            </a:r>
            <a:endParaRPr lang="en-Z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448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ZA" dirty="0"/>
              <a:t>Syntax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29600" cy="371594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indent="0">
              <a:buNone/>
            </a:pPr>
            <a:r>
              <a:rPr lang="en-ZA" sz="2000" b="1" dirty="0"/>
              <a:t>Variables</a:t>
            </a:r>
          </a:p>
          <a:p>
            <a:pPr marL="76200" indent="0"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x;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6;</a:t>
            </a:r>
          </a:p>
          <a:p>
            <a:pPr marL="76200" indent="0">
              <a:buNone/>
            </a:pPr>
            <a:endParaRPr lang="en-ZA" sz="2000" b="1" dirty="0"/>
          </a:p>
          <a:p>
            <a:pPr marL="76200" indent="0">
              <a:buNone/>
            </a:pPr>
            <a:r>
              <a:rPr lang="en-ZA" sz="2000" b="1" dirty="0"/>
              <a:t>Operators</a:t>
            </a:r>
          </a:p>
          <a:p>
            <a:pPr marL="7620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(5 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6)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10</a:t>
            </a:r>
          </a:p>
          <a:p>
            <a:pPr marL="76200" indent="0">
              <a:buNone/>
            </a:pPr>
            <a:endParaRPr lang="en-ZA" sz="2000" b="1" dirty="0"/>
          </a:p>
          <a:p>
            <a:pPr marL="76200" indent="0">
              <a:buNone/>
            </a:pPr>
            <a:r>
              <a:rPr lang="en-ZA" sz="2000" b="1" dirty="0"/>
              <a:t>Keywords</a:t>
            </a:r>
          </a:p>
          <a:p>
            <a:pPr marL="76200" indent="0"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x; </a:t>
            </a:r>
          </a:p>
          <a:p>
            <a:pPr marL="76200" indent="0">
              <a:buNone/>
            </a:pPr>
            <a:r>
              <a:rPr lang="en-ZA" sz="2000" b="1" dirty="0"/>
              <a:t>Expressions</a:t>
            </a:r>
          </a:p>
          <a:p>
            <a:pPr marL="7620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5 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10</a:t>
            </a:r>
          </a:p>
          <a:p>
            <a:pPr marL="76200" indent="0"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10</a:t>
            </a:r>
          </a:p>
          <a:p>
            <a:pPr marL="76200" indent="0">
              <a:buNone/>
            </a:pP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 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</a:p>
          <a:p>
            <a:pPr marL="76200" indent="0">
              <a:buNone/>
            </a:pPr>
            <a:endParaRPr lang="en-ZA" sz="1800" b="1" dirty="0"/>
          </a:p>
          <a:p>
            <a:pPr marL="76200" indent="0">
              <a:buNone/>
            </a:pPr>
            <a:endParaRPr lang="en-ZA" sz="1800" b="1" dirty="0"/>
          </a:p>
          <a:p>
            <a:pPr marL="76200" indent="0">
              <a:buNone/>
            </a:pPr>
            <a:r>
              <a:rPr lang="en-ZA" sz="2000" b="1" dirty="0"/>
              <a:t>Comments</a:t>
            </a:r>
          </a:p>
          <a:p>
            <a:pPr marL="76200" indent="0">
              <a:buNone/>
            </a:pP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 will not be executed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9830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6</a:t>
            </a:r>
            <a:endParaRPr sz="6000" dirty="0"/>
          </a:p>
          <a:p>
            <a:pPr lvl="0"/>
            <a:r>
              <a:rPr lang="en-US" dirty="0"/>
              <a:t>Variables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7298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</a:t>
            </a:r>
            <a:endParaRPr lang="en-ZA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22530" name="Picture 2" descr="Programming for Psychologists: Data Creation and Analysis">
            <a:extLst>
              <a:ext uri="{FF2B5EF4-FFF2-40B4-BE49-F238E27FC236}">
                <a16:creationId xmlns:a16="http://schemas.microsoft.com/office/drawing/2014/main" id="{81803406-F22F-214C-9362-B452A620A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826" y="1104947"/>
            <a:ext cx="3000608" cy="293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23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Variables: </a:t>
            </a:r>
            <a:r>
              <a:rPr lang="en-ZA" dirty="0"/>
              <a:t>Declare a JavaScript variable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var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let</a:t>
            </a:r>
          </a:p>
          <a:p>
            <a:pPr>
              <a:buClr>
                <a:schemeClr val="tx1"/>
              </a:buClr>
            </a:pPr>
            <a:r>
              <a:rPr lang="en-ZA" sz="2000" dirty="0" err="1"/>
              <a:t>const</a:t>
            </a:r>
            <a:endParaRPr lang="en-ZA" sz="2000" dirty="0"/>
          </a:p>
          <a:p>
            <a:pPr>
              <a:buClr>
                <a:schemeClr val="tx1"/>
              </a:buClr>
            </a:pPr>
            <a:endParaRPr lang="en-ZA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Today – JavaScript Part 1</a:t>
            </a:r>
            <a:endParaRPr sz="2400" b="1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4" y="1125000"/>
            <a:ext cx="8290706" cy="2373902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What is JavaScript?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600" dirty="0"/>
              <a:t>Where does JavaScript go?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Statements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Syntax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Output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Variables 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Let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Const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Operators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Arithmetic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Assignment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Variables: </a:t>
            </a:r>
            <a:r>
              <a:rPr lang="en-ZA" dirty="0"/>
              <a:t>Declare a JavaScript variable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81C0EA-4DB4-194B-9294-8F03F2516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5" y="1083015"/>
            <a:ext cx="4904510" cy="326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195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483223" y="907232"/>
            <a:ext cx="4177553" cy="1591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6;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stores the value 11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0DD09B75-A49A-3F43-AF42-69B799F786C1}"/>
              </a:ext>
            </a:extLst>
          </p:cNvPr>
          <p:cNvSpPr txBox="1">
            <a:spLocks/>
          </p:cNvSpPr>
          <p:nvPr/>
        </p:nvSpPr>
        <p:spPr>
          <a:xfrm>
            <a:off x="2483224" y="2712009"/>
            <a:ext cx="4589930" cy="172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price1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price2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6;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total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price1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price2;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total will be 11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Variables: </a:t>
            </a:r>
            <a:r>
              <a:rPr lang="en-ZA" dirty="0"/>
              <a:t>Identifiers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Unique names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Identifiers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Short names like x and y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More descriptive names like age, sum, </a:t>
            </a:r>
            <a:r>
              <a:rPr lang="en-ZA" sz="2000" dirty="0" err="1"/>
              <a:t>totalVolume</a:t>
            </a:r>
            <a:endParaRPr lang="en-ZA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50997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Variables: </a:t>
            </a:r>
            <a:r>
              <a:rPr lang="en-ZA" dirty="0"/>
              <a:t>Naming rules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Contain letters, digits and underscores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Begin with a letter</a:t>
            </a:r>
          </a:p>
          <a:p>
            <a:pPr>
              <a:buClr>
                <a:schemeClr val="tx1"/>
              </a:buClr>
            </a:pPr>
            <a:r>
              <a:rPr lang="en-ZA" sz="2000" b="1" dirty="0"/>
              <a:t>Case sensitive </a:t>
            </a:r>
            <a:r>
              <a:rPr lang="en-ZA" sz="2000" dirty="0"/>
              <a:t>(y and Y)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No reserved words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64822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Variables: </a:t>
            </a:r>
            <a:r>
              <a:rPr lang="en-ZA" dirty="0"/>
              <a:t>Declaring (Creating) Variables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26647" y="1691029"/>
            <a:ext cx="8290705" cy="1958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Clr>
                <a:schemeClr val="tx1"/>
              </a:buClr>
              <a:buNone/>
            </a:pPr>
            <a:r>
              <a:rPr lang="en-ZA" sz="2000" dirty="0"/>
              <a:t>”Declaring" means Creating</a:t>
            </a:r>
          </a:p>
          <a:p>
            <a:pPr marL="76200" indent="0" algn="ctr">
              <a:buClr>
                <a:schemeClr val="tx1"/>
              </a:buClr>
              <a:buNone/>
            </a:pPr>
            <a:endParaRPr lang="en-ZA" sz="2000" dirty="0"/>
          </a:p>
          <a:p>
            <a:pPr marL="76200" indent="0" algn="ctr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407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Variables: </a:t>
            </a:r>
            <a:r>
              <a:rPr lang="en-ZA" dirty="0"/>
              <a:t>One Statement, Many Variables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545705" y="1691806"/>
            <a:ext cx="7946850" cy="7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person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 Doe"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"Volvo"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price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200;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D7FC7FFB-E0AA-4D4D-BFE4-0103DCF7AE0E}"/>
              </a:ext>
            </a:extLst>
          </p:cNvPr>
          <p:cNvSpPr txBox="1">
            <a:spLocks/>
          </p:cNvSpPr>
          <p:nvPr/>
        </p:nvSpPr>
        <p:spPr>
          <a:xfrm>
            <a:off x="2586920" y="2729966"/>
            <a:ext cx="3864419" cy="144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person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 Doe"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"Volvo"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price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200;</a:t>
            </a:r>
          </a:p>
        </p:txBody>
      </p:sp>
    </p:spTree>
    <p:extLst>
      <p:ext uri="{BB962C8B-B14F-4D97-AF65-F5344CB8AC3E}">
        <p14:creationId xmlns:p14="http://schemas.microsoft.com/office/powerpoint/2010/main" val="363045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Variables: </a:t>
            </a:r>
            <a:r>
              <a:rPr lang="en-ZA" dirty="0"/>
              <a:t>Undefined Values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Declared without a value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Value is calculated or user input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Value will be undefined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8616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Variables: </a:t>
            </a:r>
            <a:r>
              <a:rPr lang="en-ZA" dirty="0"/>
              <a:t>Re-Declaring Variables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457612" y="1986767"/>
            <a:ext cx="4228775" cy="1169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"Volvo"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carName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223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7</a:t>
            </a:r>
            <a:endParaRPr sz="6000" dirty="0"/>
          </a:p>
          <a:p>
            <a:pPr lvl="0"/>
            <a:r>
              <a:rPr lang="en-US" dirty="0"/>
              <a:t>Let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166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Let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Cannot be Redeclared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Must be Declared before use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Have Block Scope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67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</a:t>
            </a:r>
            <a:endParaRPr sz="6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JavaScript?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97200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Let: </a:t>
            </a:r>
            <a:r>
              <a:rPr lang="en-ZA" dirty="0"/>
              <a:t>Cannot be Redeclared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592083" y="1349117"/>
            <a:ext cx="3959834" cy="981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 Doe"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0;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5" name="Multiply 4">
            <a:extLst>
              <a:ext uri="{FF2B5EF4-FFF2-40B4-BE49-F238E27FC236}">
                <a16:creationId xmlns:a16="http://schemas.microsoft.com/office/drawing/2014/main" id="{D448F173-C7D0-7C48-A70B-2071D0511182}"/>
              </a:ext>
            </a:extLst>
          </p:cNvPr>
          <p:cNvSpPr/>
          <p:nvPr/>
        </p:nvSpPr>
        <p:spPr>
          <a:xfrm>
            <a:off x="1613647" y="1006127"/>
            <a:ext cx="5280211" cy="1627255"/>
          </a:xfrm>
          <a:prstGeom prst="mathMultiply">
            <a:avLst>
              <a:gd name="adj1" fmla="val 4789"/>
            </a:avLst>
          </a:prstGeom>
          <a:solidFill>
            <a:srgbClr val="A70B06"/>
          </a:solidFill>
          <a:ln>
            <a:solidFill>
              <a:srgbClr val="A70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87FD0151-9025-7D4A-A741-A8D762A77F52}"/>
              </a:ext>
            </a:extLst>
          </p:cNvPr>
          <p:cNvSpPr txBox="1">
            <a:spLocks/>
          </p:cNvSpPr>
          <p:nvPr/>
        </p:nvSpPr>
        <p:spPr>
          <a:xfrm>
            <a:off x="2592083" y="2976372"/>
            <a:ext cx="3959834" cy="98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 Doe"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0;</a:t>
            </a:r>
          </a:p>
        </p:txBody>
      </p:sp>
    </p:spTree>
    <p:extLst>
      <p:ext uri="{BB962C8B-B14F-4D97-AF65-F5344CB8AC3E}">
        <p14:creationId xmlns:p14="http://schemas.microsoft.com/office/powerpoint/2010/main" val="29662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Let: Block Scope</a:t>
            </a:r>
            <a:endParaRPr lang="en-ZA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91732259-3EDB-584D-8D8F-25E008A36E2E}"/>
              </a:ext>
            </a:extLst>
          </p:cNvPr>
          <p:cNvSpPr txBox="1">
            <a:spLocks/>
          </p:cNvSpPr>
          <p:nvPr/>
        </p:nvSpPr>
        <p:spPr>
          <a:xfrm>
            <a:off x="2311265" y="1231689"/>
            <a:ext cx="4521469" cy="324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can NOT be used here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CAN be used here</a:t>
            </a:r>
          </a:p>
        </p:txBody>
      </p:sp>
    </p:spTree>
    <p:extLst>
      <p:ext uri="{BB962C8B-B14F-4D97-AF65-F5344CB8AC3E}">
        <p14:creationId xmlns:p14="http://schemas.microsoft.com/office/powerpoint/2010/main" val="43248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Let: Redeclaring Variables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10634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10;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x is 10</a:t>
            </a:r>
            <a:b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x is 2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x is 2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10;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x is 10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x is 2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Here x is 10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8</a:t>
            </a:r>
            <a:endParaRPr sz="6000" dirty="0"/>
          </a:p>
          <a:p>
            <a:pPr lvl="0"/>
            <a:r>
              <a:rPr lang="en-US" dirty="0"/>
              <a:t>Const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35146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Const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cannot be Redeclared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cannot be Reassigned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have Block Scope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92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Const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12589" y="1555306"/>
            <a:ext cx="7518822" cy="1446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PI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3.141592653589793;</a:t>
            </a:r>
            <a:b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3.14;      </a:t>
            </a:r>
            <a:r>
              <a:rPr lang="en-ZA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will give an error</a:t>
            </a:r>
            <a:b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PI </a:t>
            </a:r>
            <a:r>
              <a:rPr lang="en-ZA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10;   </a:t>
            </a:r>
            <a:r>
              <a:rPr lang="en-ZA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will also give an error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652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Const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843095" y="1322133"/>
            <a:ext cx="3457810" cy="1116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PI;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3.14159265359;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7787A362-B044-E04D-8F1C-16CF543F618B}"/>
              </a:ext>
            </a:extLst>
          </p:cNvPr>
          <p:cNvSpPr txBox="1">
            <a:spLocks/>
          </p:cNvSpPr>
          <p:nvPr/>
        </p:nvSpPr>
        <p:spPr>
          <a:xfrm>
            <a:off x="2404742" y="3005651"/>
            <a:ext cx="4228775" cy="85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ZA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PI = 3.14159265359;</a:t>
            </a: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502F996C-B529-FF41-898D-86EDEBA962D3}"/>
              </a:ext>
            </a:extLst>
          </p:cNvPr>
          <p:cNvSpPr/>
          <p:nvPr/>
        </p:nvSpPr>
        <p:spPr>
          <a:xfrm>
            <a:off x="1748118" y="1066593"/>
            <a:ext cx="5280211" cy="1627255"/>
          </a:xfrm>
          <a:prstGeom prst="mathMultiply">
            <a:avLst>
              <a:gd name="adj1" fmla="val 4789"/>
            </a:avLst>
          </a:prstGeom>
          <a:solidFill>
            <a:srgbClr val="A70B06"/>
          </a:solidFill>
          <a:ln>
            <a:solidFill>
              <a:srgbClr val="A70B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6" grpId="0"/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Const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1086930" y="1797352"/>
            <a:ext cx="6864399" cy="1116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ctr">
              <a:buClr>
                <a:schemeClr val="tx1"/>
              </a:buClr>
              <a:buNone/>
            </a:pPr>
            <a:r>
              <a:rPr lang="en-ZA" sz="2000" dirty="0"/>
              <a:t>Always declare a variables with </a:t>
            </a:r>
            <a:r>
              <a:rPr lang="en-ZA" sz="2000" b="1" dirty="0" err="1"/>
              <a:t>const</a:t>
            </a:r>
            <a:r>
              <a:rPr lang="en-ZA" sz="2000" dirty="0"/>
              <a:t> </a:t>
            </a:r>
          </a:p>
          <a:p>
            <a:pPr marL="76200" indent="0" algn="ctr">
              <a:buClr>
                <a:schemeClr val="tx1"/>
              </a:buClr>
              <a:buNone/>
            </a:pPr>
            <a:r>
              <a:rPr lang="en-ZA" sz="2000" dirty="0"/>
              <a:t>unless the value will change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847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B54-2C80-024B-8885-63AFD1723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301334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9</a:t>
            </a:r>
            <a:endParaRPr sz="6000" dirty="0"/>
          </a:p>
          <a:p>
            <a:pPr lvl="0"/>
            <a:r>
              <a:rPr lang="en-US" dirty="0"/>
              <a:t>Operators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400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What is JavaScript?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>
                <a:solidFill>
                  <a:srgbClr val="C00000"/>
                </a:solidFill>
              </a:rPr>
              <a:t>HTML</a:t>
            </a:r>
            <a:r>
              <a:rPr lang="en-ZA" sz="2000" dirty="0"/>
              <a:t> to define the content of web pages</a:t>
            </a:r>
          </a:p>
          <a:p>
            <a:pPr>
              <a:buClr>
                <a:schemeClr val="tx1"/>
              </a:buClr>
            </a:pPr>
            <a:r>
              <a:rPr lang="en-ZA" sz="2000" dirty="0">
                <a:solidFill>
                  <a:srgbClr val="0070C0"/>
                </a:solidFill>
              </a:rPr>
              <a:t>CSS</a:t>
            </a:r>
            <a:r>
              <a:rPr lang="en-ZA" sz="2000" dirty="0"/>
              <a:t> to specify the layout of web pages</a:t>
            </a:r>
          </a:p>
          <a:p>
            <a:pPr>
              <a:buClr>
                <a:schemeClr val="tx1"/>
              </a:buClr>
            </a:pPr>
            <a:r>
              <a:rPr lang="en-ZA" sz="2000" dirty="0">
                <a:solidFill>
                  <a:srgbClr val="E4AC0D"/>
                </a:solidFill>
              </a:rPr>
              <a:t>JavaScript</a:t>
            </a:r>
            <a:r>
              <a:rPr lang="en-ZA" sz="2000" dirty="0"/>
              <a:t> to program the behaviour of web pages</a:t>
            </a:r>
          </a:p>
          <a:p>
            <a:pPr>
              <a:buClr>
                <a:schemeClr val="tx1"/>
              </a:buClr>
            </a:pPr>
            <a:endParaRPr lang="en-ZA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10402-38F4-E44D-91D9-EB73DB15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111" y="2661255"/>
            <a:ext cx="4864925" cy="18433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C73BA2-3AA6-5D47-B0CA-097BF118D0FF}"/>
              </a:ext>
            </a:extLst>
          </p:cNvPr>
          <p:cNvSpPr/>
          <p:nvPr/>
        </p:nvSpPr>
        <p:spPr>
          <a:xfrm>
            <a:off x="2278413" y="4435405"/>
            <a:ext cx="10294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E65027"/>
                </a:solidFill>
                <a:latin typeface="Tinos"/>
                <a:ea typeface="Tinos"/>
                <a:cs typeface="Tinos"/>
                <a:sym typeface="Tinos"/>
              </a:rPr>
              <a:t>Structural</a:t>
            </a:r>
            <a:endParaRPr lang="en-US" sz="1600" dirty="0"/>
          </a:p>
        </p:txBody>
      </p:sp>
      <p:sp>
        <p:nvSpPr>
          <p:cNvPr id="11" name="Shape 218">
            <a:extLst>
              <a:ext uri="{FF2B5EF4-FFF2-40B4-BE49-F238E27FC236}">
                <a16:creationId xmlns:a16="http://schemas.microsoft.com/office/drawing/2014/main" id="{772755F7-333E-1E4D-AF85-424BF6561AE3}"/>
              </a:ext>
            </a:extLst>
          </p:cNvPr>
          <p:cNvSpPr txBox="1"/>
          <p:nvPr/>
        </p:nvSpPr>
        <p:spPr>
          <a:xfrm>
            <a:off x="3777221" y="4435405"/>
            <a:ext cx="13243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74B7"/>
              </a:buClr>
              <a:buSzPts val="1400"/>
              <a:buFont typeface="Tinos"/>
              <a:buNone/>
            </a:pPr>
            <a:r>
              <a:rPr lang="en-ZA" sz="1600" b="1" i="0" u="none" strike="noStrike" cap="none" dirty="0">
                <a:solidFill>
                  <a:srgbClr val="E5A227"/>
                </a:solidFill>
                <a:latin typeface="Tinos"/>
                <a:ea typeface="Tinos"/>
                <a:cs typeface="Tinos"/>
                <a:sym typeface="Tinos"/>
              </a:rPr>
              <a:t>Behavioural</a:t>
            </a:r>
            <a:endParaRPr sz="1600" b="1" i="0" u="none" strike="noStrike" cap="none" dirty="0">
              <a:solidFill>
                <a:srgbClr val="E5A227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" name="Shape 218">
            <a:extLst>
              <a:ext uri="{FF2B5EF4-FFF2-40B4-BE49-F238E27FC236}">
                <a16:creationId xmlns:a16="http://schemas.microsoft.com/office/drawing/2014/main" id="{9C59A3C5-F9F8-5340-91FC-B105BC26C9AF}"/>
              </a:ext>
            </a:extLst>
          </p:cNvPr>
          <p:cNvSpPr txBox="1"/>
          <p:nvPr/>
        </p:nvSpPr>
        <p:spPr>
          <a:xfrm>
            <a:off x="5438252" y="4425446"/>
            <a:ext cx="14934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74B7"/>
              </a:buClr>
              <a:buSzPts val="1400"/>
              <a:buFont typeface="Tinos"/>
              <a:buNone/>
            </a:pPr>
            <a:r>
              <a:rPr lang="en-US" sz="1600" b="1" i="0" u="none" strike="noStrike" cap="none" dirty="0">
                <a:solidFill>
                  <a:srgbClr val="0A74B7"/>
                </a:solidFill>
                <a:latin typeface="Tinos"/>
                <a:ea typeface="Tinos"/>
                <a:cs typeface="Tinos"/>
                <a:sym typeface="Tinos"/>
              </a:rPr>
              <a:t>Presentational</a:t>
            </a:r>
            <a:endParaRPr sz="1600" b="1" i="0" u="none" strike="noStrike" cap="none" dirty="0">
              <a:solidFill>
                <a:srgbClr val="0A74B7"/>
              </a:solidFill>
              <a:latin typeface="Tinos"/>
              <a:ea typeface="Tinos"/>
              <a:cs typeface="Tinos"/>
              <a:sym typeface="Tinos"/>
            </a:endParaRPr>
          </a:p>
        </p:txBody>
      </p:sp>
    </p:spTree>
    <p:extLst>
      <p:ext uri="{BB962C8B-B14F-4D97-AF65-F5344CB8AC3E}">
        <p14:creationId xmlns:p14="http://schemas.microsoft.com/office/powerpoint/2010/main" val="19485166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Operators: Types of operators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Arithmetic Operators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Assignment Operators</a:t>
            </a:r>
          </a:p>
          <a:p>
            <a:pPr>
              <a:buClr>
                <a:schemeClr val="tx1"/>
              </a:buClr>
            </a:pPr>
            <a:r>
              <a:rPr lang="en-ZA" sz="2000" dirty="0">
                <a:solidFill>
                  <a:schemeClr val="accent6">
                    <a:lumMod val="50000"/>
                  </a:schemeClr>
                </a:solidFill>
              </a:rPr>
              <a:t>String Operators</a:t>
            </a:r>
          </a:p>
          <a:p>
            <a:pPr>
              <a:buClr>
                <a:schemeClr val="tx1"/>
              </a:buClr>
            </a:pPr>
            <a:r>
              <a:rPr lang="en-ZA" sz="2000" dirty="0">
                <a:solidFill>
                  <a:schemeClr val="accent6">
                    <a:lumMod val="50000"/>
                  </a:schemeClr>
                </a:solidFill>
              </a:rPr>
              <a:t>Comparison Operators</a:t>
            </a:r>
          </a:p>
          <a:p>
            <a:pPr>
              <a:buClr>
                <a:schemeClr val="tx1"/>
              </a:buClr>
            </a:pPr>
            <a:r>
              <a:rPr lang="en-ZA" sz="2000" dirty="0">
                <a:solidFill>
                  <a:schemeClr val="accent6">
                    <a:lumMod val="50000"/>
                  </a:schemeClr>
                </a:solidFill>
              </a:rPr>
              <a:t>Logical Operators</a:t>
            </a:r>
          </a:p>
          <a:p>
            <a:pPr>
              <a:buClr>
                <a:schemeClr val="tx1"/>
              </a:buClr>
            </a:pPr>
            <a:r>
              <a:rPr lang="en-ZA" sz="2000" dirty="0">
                <a:solidFill>
                  <a:schemeClr val="accent6">
                    <a:lumMod val="50000"/>
                  </a:schemeClr>
                </a:solidFill>
              </a:rPr>
              <a:t>Type Operators</a:t>
            </a:r>
          </a:p>
          <a:p>
            <a:pPr>
              <a:buClr>
                <a:schemeClr val="tx1"/>
              </a:buClr>
            </a:pPr>
            <a:r>
              <a:rPr lang="en-ZA" sz="2000" dirty="0">
                <a:solidFill>
                  <a:schemeClr val="accent6">
                    <a:lumMod val="50000"/>
                  </a:schemeClr>
                </a:solidFill>
              </a:rPr>
              <a:t>Bitwise Operators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861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Operators: Types of operators</a:t>
            </a:r>
            <a:endParaRPr lang="en-ZA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FBC6E07-4D42-9E4C-A672-1B2E90E2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73719"/>
              </p:ext>
            </p:extLst>
          </p:nvPr>
        </p:nvGraphicFramePr>
        <p:xfrm>
          <a:off x="821597" y="1165035"/>
          <a:ext cx="7500806" cy="3124884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2043897">
                  <a:extLst>
                    <a:ext uri="{9D8B030D-6E8A-4147-A177-3AD203B41FA5}">
                      <a16:colId xmlns:a16="http://schemas.microsoft.com/office/drawing/2014/main" val="3780480765"/>
                    </a:ext>
                  </a:extLst>
                </a:gridCol>
                <a:gridCol w="566111">
                  <a:extLst>
                    <a:ext uri="{9D8B030D-6E8A-4147-A177-3AD203B41FA5}">
                      <a16:colId xmlns:a16="http://schemas.microsoft.com/office/drawing/2014/main" val="2405363412"/>
                    </a:ext>
                  </a:extLst>
                </a:gridCol>
                <a:gridCol w="800120">
                  <a:extLst>
                    <a:ext uri="{9D8B030D-6E8A-4147-A177-3AD203B41FA5}">
                      <a16:colId xmlns:a16="http://schemas.microsoft.com/office/drawing/2014/main" val="3463491135"/>
                    </a:ext>
                  </a:extLst>
                </a:gridCol>
                <a:gridCol w="621081">
                  <a:extLst>
                    <a:ext uri="{9D8B030D-6E8A-4147-A177-3AD203B41FA5}">
                      <a16:colId xmlns:a16="http://schemas.microsoft.com/office/drawing/2014/main" val="2275437780"/>
                    </a:ext>
                  </a:extLst>
                </a:gridCol>
                <a:gridCol w="542654">
                  <a:extLst>
                    <a:ext uri="{9D8B030D-6E8A-4147-A177-3AD203B41FA5}">
                      <a16:colId xmlns:a16="http://schemas.microsoft.com/office/drawing/2014/main" val="2735344930"/>
                    </a:ext>
                  </a:extLst>
                </a:gridCol>
                <a:gridCol w="584938">
                  <a:extLst>
                    <a:ext uri="{9D8B030D-6E8A-4147-A177-3AD203B41FA5}">
                      <a16:colId xmlns:a16="http://schemas.microsoft.com/office/drawing/2014/main" val="13515054"/>
                    </a:ext>
                  </a:extLst>
                </a:gridCol>
                <a:gridCol w="690650">
                  <a:extLst>
                    <a:ext uri="{9D8B030D-6E8A-4147-A177-3AD203B41FA5}">
                      <a16:colId xmlns:a16="http://schemas.microsoft.com/office/drawing/2014/main" val="2509359965"/>
                    </a:ext>
                  </a:extLst>
                </a:gridCol>
                <a:gridCol w="556748">
                  <a:extLst>
                    <a:ext uri="{9D8B030D-6E8A-4147-A177-3AD203B41FA5}">
                      <a16:colId xmlns:a16="http://schemas.microsoft.com/office/drawing/2014/main" val="2686438206"/>
                    </a:ext>
                  </a:extLst>
                </a:gridCol>
                <a:gridCol w="577890">
                  <a:extLst>
                    <a:ext uri="{9D8B030D-6E8A-4147-A177-3AD203B41FA5}">
                      <a16:colId xmlns:a16="http://schemas.microsoft.com/office/drawing/2014/main" val="2479446434"/>
                    </a:ext>
                  </a:extLst>
                </a:gridCol>
                <a:gridCol w="516717">
                  <a:extLst>
                    <a:ext uri="{9D8B030D-6E8A-4147-A177-3AD203B41FA5}">
                      <a16:colId xmlns:a16="http://schemas.microsoft.com/office/drawing/2014/main" val="4232365570"/>
                    </a:ext>
                  </a:extLst>
                </a:gridCol>
              </a:tblGrid>
              <a:tr h="446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ZA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Arithmetic Operators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**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/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++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R>
                      <a:noFill/>
                    </a:lnR>
                    <a:lnT w="12700" cap="flat" cmpd="sng" algn="ctr">
                      <a:solidFill>
                        <a:schemeClr val="accent6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0462200"/>
                  </a:ext>
                </a:extLst>
              </a:tr>
              <a:tr h="446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ZA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Assignment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096063"/>
                  </a:ext>
                </a:extLst>
              </a:tr>
              <a:tr h="446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ZA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String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9418005"/>
                  </a:ext>
                </a:extLst>
              </a:tr>
              <a:tr h="446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ZA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Comparison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===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!==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950348"/>
                  </a:ext>
                </a:extLst>
              </a:tr>
              <a:tr h="446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ZA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Logical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7974290"/>
                  </a:ext>
                </a:extLst>
              </a:tr>
              <a:tr h="446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ZA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Type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dirty="0" err="1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typeof</a:t>
                      </a:r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000" dirty="0" err="1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instanceof</a:t>
                      </a:r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847507"/>
                  </a:ext>
                </a:extLst>
              </a:tr>
              <a:tr h="446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ZA" sz="1100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Bitwise Operators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&amp;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|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~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^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&lt;&lt;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&gt;&gt;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25000"/>
                            </a:schemeClr>
                          </a:solidFill>
                        </a:rPr>
                        <a:t>&gt;&gt;&gt;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6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4165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50DB64E4-3089-2940-BDF7-96E6DBECE87E}"/>
              </a:ext>
            </a:extLst>
          </p:cNvPr>
          <p:cNvSpPr txBox="1">
            <a:spLocks/>
          </p:cNvSpPr>
          <p:nvPr/>
        </p:nvSpPr>
        <p:spPr>
          <a:xfrm>
            <a:off x="343130" y="2664382"/>
            <a:ext cx="8290800" cy="1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endParaRPr lang="en-ZA" b="1"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Operators: </a:t>
            </a:r>
            <a:r>
              <a:rPr lang="en-ZA" dirty="0"/>
              <a:t>Assignment operator 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7D5B8647-A991-B847-BE91-0E0C77149AF5}"/>
              </a:ext>
            </a:extLst>
          </p:cNvPr>
          <p:cNvSpPr txBox="1">
            <a:spLocks/>
          </p:cNvSpPr>
          <p:nvPr/>
        </p:nvSpPr>
        <p:spPr>
          <a:xfrm>
            <a:off x="1511963" y="2055910"/>
            <a:ext cx="5953134" cy="103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5;     </a:t>
            </a: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the value 5 to x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2;     </a:t>
            </a: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the value 2 to y</a:t>
            </a:r>
          </a:p>
        </p:txBody>
      </p:sp>
    </p:spTree>
    <p:extLst>
      <p:ext uri="{BB962C8B-B14F-4D97-AF65-F5344CB8AC3E}">
        <p14:creationId xmlns:p14="http://schemas.microsoft.com/office/powerpoint/2010/main" val="39900079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50DB64E4-3089-2940-BDF7-96E6DBECE87E}"/>
              </a:ext>
            </a:extLst>
          </p:cNvPr>
          <p:cNvSpPr txBox="1">
            <a:spLocks/>
          </p:cNvSpPr>
          <p:nvPr/>
        </p:nvSpPr>
        <p:spPr>
          <a:xfrm>
            <a:off x="343130" y="2664382"/>
            <a:ext cx="8290800" cy="1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endParaRPr lang="en-ZA" b="1"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Operators: </a:t>
            </a:r>
            <a:r>
              <a:rPr lang="en-ZA" dirty="0"/>
              <a:t>Addition operator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7D5B8647-A991-B847-BE91-0E0C77149AF5}"/>
              </a:ext>
            </a:extLst>
          </p:cNvPr>
          <p:cNvSpPr txBox="1">
            <a:spLocks/>
          </p:cNvSpPr>
          <p:nvPr/>
        </p:nvSpPr>
        <p:spPr>
          <a:xfrm>
            <a:off x="1787485" y="1669595"/>
            <a:ext cx="5402090" cy="1804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5; 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2;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y;   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the value 7 to z (5 + 2)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180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Operators: String Operators</a:t>
            </a:r>
            <a:endParaRPr lang="en-ZA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4F7870CE-1515-7F42-87CC-457AC33D9FB6}"/>
              </a:ext>
            </a:extLst>
          </p:cNvPr>
          <p:cNvSpPr txBox="1">
            <a:spLocks/>
          </p:cNvSpPr>
          <p:nvPr/>
        </p:nvSpPr>
        <p:spPr>
          <a:xfrm>
            <a:off x="1352370" y="1707704"/>
            <a:ext cx="6439259" cy="1728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"John"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"Doe"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text1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 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text2;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the value “John Doe” to </a:t>
            </a:r>
            <a:r>
              <a:rPr lang="en-ZA" sz="18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endParaRPr lang="en-ZA" sz="1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8711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Operators: Adding Strings and Numbers</a:t>
            </a:r>
            <a:endParaRPr lang="en-ZA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EDF89284-2F2F-2844-8E7F-A90F7EB6B5AA}"/>
              </a:ext>
            </a:extLst>
          </p:cNvPr>
          <p:cNvSpPr txBox="1">
            <a:spLocks/>
          </p:cNvSpPr>
          <p:nvPr/>
        </p:nvSpPr>
        <p:spPr>
          <a:xfrm>
            <a:off x="323154" y="2109322"/>
            <a:ext cx="8391951" cy="133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5;		</a:t>
            </a: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the value 10 to x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5;		</a:t>
            </a: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the value “55” to x</a:t>
            </a: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5;	</a:t>
            </a:r>
            <a:r>
              <a:rPr lang="en-ZA" sz="18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assign the value “Hello5” to x</a:t>
            </a:r>
          </a:p>
        </p:txBody>
      </p:sp>
    </p:spTree>
    <p:extLst>
      <p:ext uri="{BB962C8B-B14F-4D97-AF65-F5344CB8AC3E}">
        <p14:creationId xmlns:p14="http://schemas.microsoft.com/office/powerpoint/2010/main" val="16167673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10</a:t>
            </a:r>
            <a:endParaRPr sz="6000" dirty="0"/>
          </a:p>
          <a:p>
            <a:pPr lvl="0"/>
            <a:r>
              <a:rPr lang="en-US" dirty="0"/>
              <a:t>Arithmetic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8391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Arithmetic</a:t>
            </a:r>
            <a:endParaRPr lang="en-ZA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7F3E33-F293-ED41-9726-C7CF4C3B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18393"/>
              </p:ext>
            </p:extLst>
          </p:nvPr>
        </p:nvGraphicFramePr>
        <p:xfrm>
          <a:off x="2000919" y="1138900"/>
          <a:ext cx="5142162" cy="2865699"/>
        </p:xfrm>
        <a:graphic>
          <a:graphicData uri="http://schemas.openxmlformats.org/drawingml/2006/table">
            <a:tbl>
              <a:tblPr/>
              <a:tblGrid>
                <a:gridCol w="2452404">
                  <a:extLst>
                    <a:ext uri="{9D8B030D-6E8A-4147-A177-3AD203B41FA5}">
                      <a16:colId xmlns:a16="http://schemas.microsoft.com/office/drawing/2014/main" val="896897022"/>
                    </a:ext>
                  </a:extLst>
                </a:gridCol>
                <a:gridCol w="2689758">
                  <a:extLst>
                    <a:ext uri="{9D8B030D-6E8A-4147-A177-3AD203B41FA5}">
                      <a16:colId xmlns:a16="http://schemas.microsoft.com/office/drawing/2014/main" val="2780440191"/>
                    </a:ext>
                  </a:extLst>
                </a:gridCol>
              </a:tblGrid>
              <a:tr h="31841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1">
                          <a:effectLst/>
                        </a:rPr>
                        <a:t>Operator</a:t>
                      </a:r>
                    </a:p>
                  </a:txBody>
                  <a:tcPr marL="111884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1" dirty="0">
                          <a:effectLst/>
                        </a:rPr>
                        <a:t>Description</a:t>
                      </a:r>
                    </a:p>
                  </a:txBody>
                  <a:tcPr marL="55942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758355"/>
                  </a:ext>
                </a:extLst>
              </a:tr>
              <a:tr h="31841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+</a:t>
                      </a:r>
                    </a:p>
                  </a:txBody>
                  <a:tcPr marL="111884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dirty="0">
                          <a:effectLst/>
                        </a:rPr>
                        <a:t>Addition</a:t>
                      </a:r>
                    </a:p>
                  </a:txBody>
                  <a:tcPr marL="55942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598"/>
                  </a:ext>
                </a:extLst>
              </a:tr>
              <a:tr h="31841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-</a:t>
                      </a:r>
                    </a:p>
                  </a:txBody>
                  <a:tcPr marL="111884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Subtraction</a:t>
                      </a:r>
                    </a:p>
                  </a:txBody>
                  <a:tcPr marL="55942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820354"/>
                  </a:ext>
                </a:extLst>
              </a:tr>
              <a:tr h="31841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*</a:t>
                      </a:r>
                    </a:p>
                  </a:txBody>
                  <a:tcPr marL="111884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Multiplication</a:t>
                      </a:r>
                    </a:p>
                  </a:txBody>
                  <a:tcPr marL="55942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956361"/>
                  </a:ext>
                </a:extLst>
              </a:tr>
              <a:tr h="31841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**</a:t>
                      </a:r>
                    </a:p>
                  </a:txBody>
                  <a:tcPr marL="111884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dirty="0">
                          <a:effectLst/>
                        </a:rPr>
                        <a:t>Exponentiation</a:t>
                      </a:r>
                    </a:p>
                  </a:txBody>
                  <a:tcPr marL="55942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174170"/>
                  </a:ext>
                </a:extLst>
              </a:tr>
              <a:tr h="31841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/</a:t>
                      </a:r>
                    </a:p>
                  </a:txBody>
                  <a:tcPr marL="111884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Division</a:t>
                      </a:r>
                    </a:p>
                  </a:txBody>
                  <a:tcPr marL="55942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784586"/>
                  </a:ext>
                </a:extLst>
              </a:tr>
              <a:tr h="31841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%</a:t>
                      </a:r>
                    </a:p>
                  </a:txBody>
                  <a:tcPr marL="111884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Modulus (Remainder)</a:t>
                      </a:r>
                    </a:p>
                  </a:txBody>
                  <a:tcPr marL="55942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424783"/>
                  </a:ext>
                </a:extLst>
              </a:tr>
              <a:tr h="31841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++</a:t>
                      </a:r>
                    </a:p>
                  </a:txBody>
                  <a:tcPr marL="111884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Increment</a:t>
                      </a:r>
                    </a:p>
                  </a:txBody>
                  <a:tcPr marL="55942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09129"/>
                  </a:ext>
                </a:extLst>
              </a:tr>
              <a:tr h="318411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--</a:t>
                      </a:r>
                    </a:p>
                  </a:txBody>
                  <a:tcPr marL="111884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dirty="0">
                          <a:effectLst/>
                        </a:rPr>
                        <a:t>Decrement</a:t>
                      </a:r>
                    </a:p>
                  </a:txBody>
                  <a:tcPr marL="55942" marR="55942" marT="55942" marB="559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12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81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Arithmetic: </a:t>
            </a:r>
            <a:r>
              <a:rPr lang="en-ZA" dirty="0"/>
              <a:t>Arithmetic Operations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E53F1C17-5C93-7243-ACD4-BE416B749466}"/>
              </a:ext>
            </a:extLst>
          </p:cNvPr>
          <p:cNvSpPr txBox="1">
            <a:spLocks/>
          </p:cNvSpPr>
          <p:nvPr/>
        </p:nvSpPr>
        <p:spPr>
          <a:xfrm>
            <a:off x="2868065" y="1435709"/>
            <a:ext cx="3302130" cy="2467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b="1" dirty="0"/>
              <a:t>literals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50;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1600" dirty="0"/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b="1" dirty="0"/>
              <a:t>variables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1600" dirty="0"/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b="1" dirty="0"/>
              <a:t>expressions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100 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50</a:t>
            </a:r>
            <a:r>
              <a:rPr lang="en-ZA" sz="1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</p:txBody>
      </p:sp>
    </p:spTree>
    <p:extLst>
      <p:ext uri="{BB962C8B-B14F-4D97-AF65-F5344CB8AC3E}">
        <p14:creationId xmlns:p14="http://schemas.microsoft.com/office/powerpoint/2010/main" val="215289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Arithmetic: </a:t>
            </a:r>
            <a:r>
              <a:rPr lang="en-ZA" dirty="0"/>
              <a:t>Operators and Operands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11381" y="2189508"/>
            <a:ext cx="2121538" cy="711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ZA" dirty="0"/>
              <a:t>  </a:t>
            </a:r>
            <a:r>
              <a:rPr lang="en-ZA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dirty="0">
                <a:latin typeface="Courier New" panose="02070309020205020404" pitchFamily="49" charset="0"/>
                <a:cs typeface="Courier New" panose="02070309020205020404" pitchFamily="49" charset="0"/>
              </a:rPr>
              <a:t>  50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025D762-C1AF-2B4E-9096-76C883C9EC96}"/>
              </a:ext>
            </a:extLst>
          </p:cNvPr>
          <p:cNvSpPr/>
          <p:nvPr/>
        </p:nvSpPr>
        <p:spPr>
          <a:xfrm rot="16200000">
            <a:off x="3793094" y="2576125"/>
            <a:ext cx="144780" cy="504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E4A613B-55C0-E748-AFE5-49251B36A8B4}"/>
              </a:ext>
            </a:extLst>
          </p:cNvPr>
          <p:cNvSpPr/>
          <p:nvPr/>
        </p:nvSpPr>
        <p:spPr>
          <a:xfrm rot="16200000">
            <a:off x="5208117" y="2576125"/>
            <a:ext cx="144780" cy="504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82096FB-5DB5-2F40-A552-8067A7C01042}"/>
              </a:ext>
            </a:extLst>
          </p:cNvPr>
          <p:cNvSpPr/>
          <p:nvPr/>
        </p:nvSpPr>
        <p:spPr>
          <a:xfrm rot="5400000">
            <a:off x="4499610" y="1937095"/>
            <a:ext cx="144780" cy="5048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95A7D6C3-6C84-814A-BD75-721CB476A17E}"/>
              </a:ext>
            </a:extLst>
          </p:cNvPr>
          <p:cNvSpPr txBox="1">
            <a:spLocks/>
          </p:cNvSpPr>
          <p:nvPr/>
        </p:nvSpPr>
        <p:spPr>
          <a:xfrm>
            <a:off x="3282631" y="2900928"/>
            <a:ext cx="1158569" cy="53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/>
              <a:t>Operand</a:t>
            </a:r>
          </a:p>
        </p:txBody>
      </p:sp>
      <p:sp>
        <p:nvSpPr>
          <p:cNvPr id="11" name="Google Shape;110;p16">
            <a:extLst>
              <a:ext uri="{FF2B5EF4-FFF2-40B4-BE49-F238E27FC236}">
                <a16:creationId xmlns:a16="http://schemas.microsoft.com/office/drawing/2014/main" id="{C18752CE-5517-DA47-94C7-17826455B927}"/>
              </a:ext>
            </a:extLst>
          </p:cNvPr>
          <p:cNvSpPr txBox="1">
            <a:spLocks/>
          </p:cNvSpPr>
          <p:nvPr/>
        </p:nvSpPr>
        <p:spPr>
          <a:xfrm>
            <a:off x="4658919" y="2893714"/>
            <a:ext cx="1158569" cy="53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/>
              <a:t>Operand</a:t>
            </a:r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CE017ED3-D681-784F-84CD-A17A40BA5179}"/>
              </a:ext>
            </a:extLst>
          </p:cNvPr>
          <p:cNvSpPr txBox="1">
            <a:spLocks/>
          </p:cNvSpPr>
          <p:nvPr/>
        </p:nvSpPr>
        <p:spPr>
          <a:xfrm>
            <a:off x="3928657" y="1573786"/>
            <a:ext cx="1286685" cy="537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22738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What is JavaScript?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1896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Programming language of the Web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Web pages are not the only place where JavaScript is used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Many desktop and server programs use JavaScript. Node.js is the best known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110;p16">
            <a:extLst>
              <a:ext uri="{FF2B5EF4-FFF2-40B4-BE49-F238E27FC236}">
                <a16:creationId xmlns:a16="http://schemas.microsoft.com/office/drawing/2014/main" id="{BF7042CD-5214-9446-AF9F-6BBA332F1929}"/>
              </a:ext>
            </a:extLst>
          </p:cNvPr>
          <p:cNvSpPr txBox="1">
            <a:spLocks/>
          </p:cNvSpPr>
          <p:nvPr/>
        </p:nvSpPr>
        <p:spPr>
          <a:xfrm>
            <a:off x="3343835" y="3799912"/>
            <a:ext cx="1837766" cy="57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2000" b="1" dirty="0"/>
              <a:t>ECMAScript</a:t>
            </a:r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CD673601-2E30-384B-A814-BEFAF3D1F7B5}"/>
              </a:ext>
            </a:extLst>
          </p:cNvPr>
          <p:cNvSpPr txBox="1">
            <a:spLocks/>
          </p:cNvSpPr>
          <p:nvPr/>
        </p:nvSpPr>
        <p:spPr>
          <a:xfrm>
            <a:off x="2565695" y="3194048"/>
            <a:ext cx="3845859" cy="573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2000" dirty="0">
                <a:solidFill>
                  <a:srgbClr val="C00000"/>
                </a:solidFill>
              </a:rPr>
              <a:t>JavaScript is not Java </a:t>
            </a:r>
          </a:p>
        </p:txBody>
      </p:sp>
    </p:spTree>
    <p:extLst>
      <p:ext uri="{BB962C8B-B14F-4D97-AF65-F5344CB8AC3E}">
        <p14:creationId xmlns:p14="http://schemas.microsoft.com/office/powerpoint/2010/main" val="5231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Arithmetic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3" y="921595"/>
            <a:ext cx="2407595" cy="1507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y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z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= 7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4FDE0870-8CB5-F04E-A6FD-017507CDF04B}"/>
              </a:ext>
            </a:extLst>
          </p:cNvPr>
          <p:cNvSpPr txBox="1">
            <a:spLocks/>
          </p:cNvSpPr>
          <p:nvPr/>
        </p:nvSpPr>
        <p:spPr>
          <a:xfrm>
            <a:off x="2461747" y="921622"/>
            <a:ext cx="2407595" cy="138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y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z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= 3</a:t>
            </a:r>
          </a:p>
        </p:txBody>
      </p:sp>
      <p:sp>
        <p:nvSpPr>
          <p:cNvPr id="8" name="Google Shape;110;p16">
            <a:extLst>
              <a:ext uri="{FF2B5EF4-FFF2-40B4-BE49-F238E27FC236}">
                <a16:creationId xmlns:a16="http://schemas.microsoft.com/office/drawing/2014/main" id="{1747E2C8-3491-0B47-8FAE-7D82E2590311}"/>
              </a:ext>
            </a:extLst>
          </p:cNvPr>
          <p:cNvSpPr txBox="1">
            <a:spLocks/>
          </p:cNvSpPr>
          <p:nvPr/>
        </p:nvSpPr>
        <p:spPr>
          <a:xfrm>
            <a:off x="4663389" y="921595"/>
            <a:ext cx="2407595" cy="138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y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z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= 10</a:t>
            </a:r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048B58C9-1B30-4240-9433-5EE9D267E905}"/>
              </a:ext>
            </a:extLst>
          </p:cNvPr>
          <p:cNvSpPr txBox="1">
            <a:spLocks/>
          </p:cNvSpPr>
          <p:nvPr/>
        </p:nvSpPr>
        <p:spPr>
          <a:xfrm>
            <a:off x="6781913" y="899035"/>
            <a:ext cx="2407595" cy="122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y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z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= 2.5</a:t>
            </a:r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EAA61586-B755-DE43-B066-000FB4FBC489}"/>
              </a:ext>
            </a:extLst>
          </p:cNvPr>
          <p:cNvSpPr txBox="1">
            <a:spLocks/>
          </p:cNvSpPr>
          <p:nvPr/>
        </p:nvSpPr>
        <p:spPr>
          <a:xfrm>
            <a:off x="343222" y="2367999"/>
            <a:ext cx="2407595" cy="122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y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2;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z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= 1</a:t>
            </a:r>
          </a:p>
        </p:txBody>
      </p:sp>
      <p:sp>
        <p:nvSpPr>
          <p:cNvPr id="11" name="Google Shape;110;p16">
            <a:extLst>
              <a:ext uri="{FF2B5EF4-FFF2-40B4-BE49-F238E27FC236}">
                <a16:creationId xmlns:a16="http://schemas.microsoft.com/office/drawing/2014/main" id="{A54CFDED-CCBB-3143-AD7F-E98E5ADD944D}"/>
              </a:ext>
            </a:extLst>
          </p:cNvPr>
          <p:cNvSpPr txBox="1">
            <a:spLocks/>
          </p:cNvSpPr>
          <p:nvPr/>
        </p:nvSpPr>
        <p:spPr>
          <a:xfrm>
            <a:off x="4663388" y="2367999"/>
            <a:ext cx="2407595" cy="122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z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= 6</a:t>
            </a:r>
          </a:p>
        </p:txBody>
      </p:sp>
      <p:sp>
        <p:nvSpPr>
          <p:cNvPr id="12" name="Google Shape;110;p16">
            <a:extLst>
              <a:ext uri="{FF2B5EF4-FFF2-40B4-BE49-F238E27FC236}">
                <a16:creationId xmlns:a16="http://schemas.microsoft.com/office/drawing/2014/main" id="{E8F01650-F4FF-2C4F-ABCB-540C12CAC470}"/>
              </a:ext>
            </a:extLst>
          </p:cNvPr>
          <p:cNvSpPr txBox="1">
            <a:spLocks/>
          </p:cNvSpPr>
          <p:nvPr/>
        </p:nvSpPr>
        <p:spPr>
          <a:xfrm>
            <a:off x="2461746" y="2367999"/>
            <a:ext cx="2407595" cy="122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z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= 4</a:t>
            </a:r>
          </a:p>
        </p:txBody>
      </p:sp>
      <p:sp>
        <p:nvSpPr>
          <p:cNvPr id="13" name="Google Shape;110;p16">
            <a:extLst>
              <a:ext uri="{FF2B5EF4-FFF2-40B4-BE49-F238E27FC236}">
                <a16:creationId xmlns:a16="http://schemas.microsoft.com/office/drawing/2014/main" id="{4EBAD6F0-12F4-7347-A72C-DC99F756A518}"/>
              </a:ext>
            </a:extLst>
          </p:cNvPr>
          <p:cNvSpPr txBox="1">
            <a:spLocks/>
          </p:cNvSpPr>
          <p:nvPr/>
        </p:nvSpPr>
        <p:spPr>
          <a:xfrm>
            <a:off x="6781911" y="2429305"/>
            <a:ext cx="2565567" cy="122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  <a:b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z </a:t>
            </a:r>
            <a:r>
              <a:rPr lang="en-ZA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** 2;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6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z = 25</a:t>
            </a:r>
          </a:p>
        </p:txBody>
      </p:sp>
    </p:spTree>
    <p:extLst>
      <p:ext uri="{BB962C8B-B14F-4D97-AF65-F5344CB8AC3E}">
        <p14:creationId xmlns:p14="http://schemas.microsoft.com/office/powerpoint/2010/main" val="26326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Arithmetic: </a:t>
            </a:r>
            <a:r>
              <a:rPr lang="en-ZA" dirty="0"/>
              <a:t>Operator Precedence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2811717" y="1165145"/>
            <a:ext cx="3520563" cy="641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50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Google Shape;110;p16">
            <a:extLst>
              <a:ext uri="{FF2B5EF4-FFF2-40B4-BE49-F238E27FC236}">
                <a16:creationId xmlns:a16="http://schemas.microsoft.com/office/drawing/2014/main" id="{128EEBBB-630F-8E46-A715-150F902DF69C}"/>
              </a:ext>
            </a:extLst>
          </p:cNvPr>
          <p:cNvSpPr txBox="1">
            <a:spLocks/>
          </p:cNvSpPr>
          <p:nvPr/>
        </p:nvSpPr>
        <p:spPr>
          <a:xfrm>
            <a:off x="2630000" y="1898146"/>
            <a:ext cx="3883999" cy="6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150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  </a:t>
            </a:r>
            <a:r>
              <a:rPr lang="en-ZA" sz="1800" dirty="0"/>
              <a:t>0r  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150</a:t>
            </a:r>
          </a:p>
        </p:txBody>
      </p:sp>
      <p:sp>
        <p:nvSpPr>
          <p:cNvPr id="7" name="Google Shape;110;p16">
            <a:extLst>
              <a:ext uri="{FF2B5EF4-FFF2-40B4-BE49-F238E27FC236}">
                <a16:creationId xmlns:a16="http://schemas.microsoft.com/office/drawing/2014/main" id="{70A2F5E2-C144-9344-BA84-8CE9BD1FAA44}"/>
              </a:ext>
            </a:extLst>
          </p:cNvPr>
          <p:cNvSpPr txBox="1">
            <a:spLocks/>
          </p:cNvSpPr>
          <p:nvPr/>
        </p:nvSpPr>
        <p:spPr>
          <a:xfrm>
            <a:off x="2213141" y="2641021"/>
            <a:ext cx="4717716" cy="6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800" dirty="0"/>
              <a:t>Works like school mathematics!!</a:t>
            </a:r>
          </a:p>
        </p:txBody>
      </p:sp>
      <p:sp>
        <p:nvSpPr>
          <p:cNvPr id="9" name="Google Shape;110;p16">
            <a:extLst>
              <a:ext uri="{FF2B5EF4-FFF2-40B4-BE49-F238E27FC236}">
                <a16:creationId xmlns:a16="http://schemas.microsoft.com/office/drawing/2014/main" id="{3C7FA1A4-E851-FF40-BEAA-B05431891911}"/>
              </a:ext>
            </a:extLst>
          </p:cNvPr>
          <p:cNvSpPr txBox="1">
            <a:spLocks/>
          </p:cNvSpPr>
          <p:nvPr/>
        </p:nvSpPr>
        <p:spPr>
          <a:xfrm>
            <a:off x="3652893" y="1898579"/>
            <a:ext cx="1660752" cy="6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Font typeface="Cousine"/>
              <a:buNone/>
            </a:pP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100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150</a:t>
            </a:r>
          </a:p>
        </p:txBody>
      </p:sp>
      <p:sp>
        <p:nvSpPr>
          <p:cNvPr id="10" name="Google Shape;110;p16">
            <a:extLst>
              <a:ext uri="{FF2B5EF4-FFF2-40B4-BE49-F238E27FC236}">
                <a16:creationId xmlns:a16="http://schemas.microsoft.com/office/drawing/2014/main" id="{B08D9697-00CE-764B-8827-77F33B24314D}"/>
              </a:ext>
            </a:extLst>
          </p:cNvPr>
          <p:cNvSpPr txBox="1">
            <a:spLocks/>
          </p:cNvSpPr>
          <p:nvPr/>
        </p:nvSpPr>
        <p:spPr>
          <a:xfrm>
            <a:off x="1786640" y="3282068"/>
            <a:ext cx="5393257" cy="641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800" dirty="0"/>
              <a:t>Parentheses   </a:t>
            </a: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(100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50)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Google Shape;110;p16">
            <a:extLst>
              <a:ext uri="{FF2B5EF4-FFF2-40B4-BE49-F238E27FC236}">
                <a16:creationId xmlns:a16="http://schemas.microsoft.com/office/drawing/2014/main" id="{F46310EA-77DE-5042-8F12-D501EEFF8ADE}"/>
              </a:ext>
            </a:extLst>
          </p:cNvPr>
          <p:cNvSpPr txBox="1">
            <a:spLocks/>
          </p:cNvSpPr>
          <p:nvPr/>
        </p:nvSpPr>
        <p:spPr>
          <a:xfrm>
            <a:off x="1243111" y="3909778"/>
            <a:ext cx="5627524" cy="557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 b="0" i="0" u="none" strike="noStrike" cap="none">
                <a:solidFill>
                  <a:schemeClr val="tx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 b="0" i="0" u="none" strike="noStrike" cap="none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76200" indent="0">
              <a:buClr>
                <a:schemeClr val="tx1"/>
              </a:buClr>
              <a:buNone/>
            </a:pPr>
            <a:r>
              <a:rPr lang="en-ZA" sz="1800" dirty="0"/>
              <a:t>Same precedence   </a:t>
            </a:r>
            <a:r>
              <a:rPr lang="en-ZA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50 </a:t>
            </a:r>
            <a:r>
              <a:rPr lang="en-ZA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ZA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3;</a:t>
            </a: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Font typeface="Cousine"/>
              <a:buNone/>
            </a:pPr>
            <a:endParaRPr lang="en-ZA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1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9" grpId="0"/>
      <p:bldP spid="10" grpId="0" build="p"/>
      <p:bldP spid="11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921200" y="1284978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/>
              <a:t>11</a:t>
            </a:r>
            <a:endParaRPr sz="6000" dirty="0"/>
          </a:p>
          <a:p>
            <a:pPr lvl="0"/>
            <a:r>
              <a:rPr lang="en-US" dirty="0"/>
              <a:t>Assignment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6231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Assignment</a:t>
            </a:r>
            <a:endParaRPr lang="en-ZA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865A9E-D376-2448-87A1-11184289D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045"/>
              </p:ext>
            </p:extLst>
          </p:nvPr>
        </p:nvGraphicFramePr>
        <p:xfrm>
          <a:off x="2082441" y="991907"/>
          <a:ext cx="4979118" cy="3649660"/>
        </p:xfrm>
        <a:graphic>
          <a:graphicData uri="http://schemas.openxmlformats.org/drawingml/2006/table">
            <a:tbl>
              <a:tblPr/>
              <a:tblGrid>
                <a:gridCol w="1451969">
                  <a:extLst>
                    <a:ext uri="{9D8B030D-6E8A-4147-A177-3AD203B41FA5}">
                      <a16:colId xmlns:a16="http://schemas.microsoft.com/office/drawing/2014/main" val="2423828644"/>
                    </a:ext>
                  </a:extLst>
                </a:gridCol>
                <a:gridCol w="1583272">
                  <a:extLst>
                    <a:ext uri="{9D8B030D-6E8A-4147-A177-3AD203B41FA5}">
                      <a16:colId xmlns:a16="http://schemas.microsoft.com/office/drawing/2014/main" val="2358364702"/>
                    </a:ext>
                  </a:extLst>
                </a:gridCol>
                <a:gridCol w="1943877">
                  <a:extLst>
                    <a:ext uri="{9D8B030D-6E8A-4147-A177-3AD203B41FA5}">
                      <a16:colId xmlns:a16="http://schemas.microsoft.com/office/drawing/2014/main" val="960583696"/>
                    </a:ext>
                  </a:extLst>
                </a:gridCol>
              </a:tblGrid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Operator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dirty="0">
                          <a:effectLst/>
                        </a:rPr>
                        <a:t>Example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Same As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666613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97004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+=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+=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+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51491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-=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-=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-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454737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*=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*=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*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31089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/=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/=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/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445577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%=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%=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%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370419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&lt;&lt;=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&lt;&lt;=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&lt;&lt;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852056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&gt;&gt;=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&gt;&gt;=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&gt;&gt;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03819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&gt;&gt;&gt;=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&gt;&gt;&gt;=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&gt;&gt;&gt;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88040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&amp;=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&amp;=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&amp;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172519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^=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^=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^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176894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|=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|=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= x |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73277"/>
                  </a:ext>
                </a:extLst>
              </a:tr>
              <a:tr h="259896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**=</a:t>
                      </a:r>
                    </a:p>
                  </a:txBody>
                  <a:tcPr marL="108290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>
                          <a:effectLst/>
                        </a:rPr>
                        <a:t>x **=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dirty="0">
                          <a:effectLst/>
                        </a:rPr>
                        <a:t>x = x ** y</a:t>
                      </a:r>
                    </a:p>
                  </a:txBody>
                  <a:tcPr marL="54145" marR="54145" marT="54145" marB="5414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24977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D08832F-359F-7A49-9A9C-0C3E1CAAB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78" y="2007255"/>
            <a:ext cx="9144000" cy="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63461" tIns="109503" rIns="-163461" bIns="1095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2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Assignment: Examples </a:t>
            </a:r>
            <a:endParaRPr lang="en-ZA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80762" y="907232"/>
            <a:ext cx="7382476" cy="3895223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10; 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10</a:t>
            </a: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10;</a:t>
            </a:r>
            <a:b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15</a:t>
            </a: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+ 5</a:t>
            </a: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10;</a:t>
            </a:r>
            <a:b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5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- 5</a:t>
            </a: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10;</a:t>
            </a:r>
            <a:b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50</a:t>
            </a: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* 5</a:t>
            </a: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10;</a:t>
            </a:r>
            <a:b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5;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2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/ 5</a:t>
            </a: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10;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ZA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r>
              <a:rPr lang="en-ZA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0</a:t>
            </a:r>
          </a:p>
          <a:p>
            <a:pPr marL="76200" indent="0">
              <a:buClr>
                <a:schemeClr val="tx1"/>
              </a:buClr>
              <a:buNone/>
            </a:pPr>
            <a:r>
              <a:rPr lang="en-ZA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 = x </a:t>
            </a:r>
            <a:r>
              <a:rPr lang="en-ZA" sz="1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5</a:t>
            </a: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Clr>
                <a:schemeClr val="tx1"/>
              </a:buClr>
              <a:buNone/>
            </a:pPr>
            <a:endParaRPr lang="en-ZA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4D079-AC41-644C-A15E-93646E7DA6F4}"/>
              </a:ext>
            </a:extLst>
          </p:cNvPr>
          <p:cNvSpPr txBox="1"/>
          <p:nvPr/>
        </p:nvSpPr>
        <p:spPr>
          <a:xfrm>
            <a:off x="1165860" y="75438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08832F-359F-7A49-9A9C-0C3E1CAAB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78" y="2007255"/>
            <a:ext cx="9144000" cy="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63461" tIns="109503" rIns="-163461" bIns="109503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8B54-2C80-024B-8885-63AFD17234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9226599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878657" y="1440025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chemeClr val="tx1"/>
                </a:solidFill>
              </a:rPr>
              <a:t>Thanks!</a:t>
            </a:r>
            <a:endParaRPr sz="6000" b="1" dirty="0">
              <a:solidFill>
                <a:schemeClr val="tx1"/>
              </a:solidFill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878657" y="2444295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ANY QUESTIONS?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328" name="Google Shape;328;p3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What can JavaScript do?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343225" y="1125000"/>
            <a:ext cx="8290800" cy="36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tx1"/>
              </a:buClr>
            </a:pPr>
            <a:r>
              <a:rPr lang="en-ZA" sz="2000" dirty="0"/>
              <a:t>Change HTML Content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Change HTML Attribute Values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Change HTML Styles (CSS)</a:t>
            </a:r>
          </a:p>
          <a:p>
            <a:pPr>
              <a:buClr>
                <a:schemeClr val="tx1"/>
              </a:buClr>
            </a:pPr>
            <a:r>
              <a:rPr lang="en-ZA" sz="2000" dirty="0"/>
              <a:t>Hide/Show HTML Elements</a:t>
            </a:r>
          </a:p>
          <a:p>
            <a:pPr>
              <a:buClr>
                <a:schemeClr val="tx1"/>
              </a:buClr>
            </a:pPr>
            <a:endParaRPr lang="en-ZA" sz="2000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8333947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EFEFEF"/>
      </a:accent5>
      <a:accent6>
        <a:srgbClr val="D9D9D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</TotalTime>
  <Words>5292</Words>
  <Application>Microsoft Macintosh PowerPoint</Application>
  <PresentationFormat>On-screen Show (16:9)</PresentationFormat>
  <Paragraphs>913</Paragraphs>
  <Slides>86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Cousine</vt:lpstr>
      <vt:lpstr>Tinos</vt:lpstr>
      <vt:lpstr>Arial</vt:lpstr>
      <vt:lpstr>Courier New</vt:lpstr>
      <vt:lpstr>Verdana</vt:lpstr>
      <vt:lpstr>Valentine template</vt:lpstr>
      <vt:lpstr>JavaScript Part 1</vt:lpstr>
      <vt:lpstr>Hello world!</vt:lpstr>
      <vt:lpstr>Recap</vt:lpstr>
      <vt:lpstr>Recap</vt:lpstr>
      <vt:lpstr>Today – JavaScript Part 1</vt:lpstr>
      <vt:lpstr>1 What is JavaScript?</vt:lpstr>
      <vt:lpstr>What is JavaScript?</vt:lpstr>
      <vt:lpstr>What is JavaScript?</vt:lpstr>
      <vt:lpstr>What can JavaScript do?</vt:lpstr>
      <vt:lpstr>2 Where does JavaScript go?</vt:lpstr>
      <vt:lpstr>Where To: The &lt;script&gt; Tag</vt:lpstr>
      <vt:lpstr>Where To: The &lt;style&gt; tag recap</vt:lpstr>
      <vt:lpstr>Where To: The &lt;script&gt; Tag </vt:lpstr>
      <vt:lpstr>Where To: JavaScript in &lt;head&gt; or &lt;body&gt;</vt:lpstr>
      <vt:lpstr>Where To: Function and Events</vt:lpstr>
      <vt:lpstr>Where To: JavaScript in &lt;head&gt;</vt:lpstr>
      <vt:lpstr>Where To: JavaScript in &lt;body&gt;</vt:lpstr>
      <vt:lpstr>Where To: External JavaScript</vt:lpstr>
      <vt:lpstr>Where To: External JavaScript</vt:lpstr>
      <vt:lpstr>Where To: External JavaScript Advantages</vt:lpstr>
      <vt:lpstr>Demo</vt:lpstr>
      <vt:lpstr>Exercise 1</vt:lpstr>
      <vt:lpstr>Exercise 2</vt:lpstr>
      <vt:lpstr>3 Output</vt:lpstr>
      <vt:lpstr>Output</vt:lpstr>
      <vt:lpstr>Selectors Recap</vt:lpstr>
      <vt:lpstr>Output: Using innerHTML</vt:lpstr>
      <vt:lpstr>Output: Using window.alert()</vt:lpstr>
      <vt:lpstr>Output: Using console.log()</vt:lpstr>
      <vt:lpstr>Demo</vt:lpstr>
      <vt:lpstr>Exercise 3</vt:lpstr>
      <vt:lpstr>Exercise 4</vt:lpstr>
      <vt:lpstr>Exercise 5</vt:lpstr>
      <vt:lpstr>4 Statements</vt:lpstr>
      <vt:lpstr>Statements</vt:lpstr>
      <vt:lpstr>Statements: Composed of</vt:lpstr>
      <vt:lpstr>Statements</vt:lpstr>
      <vt:lpstr>Statements: Semicolons ; </vt:lpstr>
      <vt:lpstr>Statements</vt:lpstr>
      <vt:lpstr>Statements: Code Blocks</vt:lpstr>
      <vt:lpstr>Statements: Keywords</vt:lpstr>
      <vt:lpstr>5 Syntax</vt:lpstr>
      <vt:lpstr>Syntax</vt:lpstr>
      <vt:lpstr>Syntax: Values</vt:lpstr>
      <vt:lpstr>Syntax: Literals</vt:lpstr>
      <vt:lpstr>Syntax</vt:lpstr>
      <vt:lpstr>6 Variables</vt:lpstr>
      <vt:lpstr>Variables</vt:lpstr>
      <vt:lpstr>Variables: Declare a JavaScript variable</vt:lpstr>
      <vt:lpstr>Variables: Declare a JavaScript variable</vt:lpstr>
      <vt:lpstr>Variables</vt:lpstr>
      <vt:lpstr>Variables: Identifiers</vt:lpstr>
      <vt:lpstr>Variables: Naming rules</vt:lpstr>
      <vt:lpstr>Variables: Declaring (Creating) Variables</vt:lpstr>
      <vt:lpstr>Variables: One Statement, Many Variables</vt:lpstr>
      <vt:lpstr>Variables: Undefined Values</vt:lpstr>
      <vt:lpstr>Variables: Re-Declaring Variables</vt:lpstr>
      <vt:lpstr>7 Let</vt:lpstr>
      <vt:lpstr>Let</vt:lpstr>
      <vt:lpstr>Let: Cannot be Redeclared</vt:lpstr>
      <vt:lpstr>Let: Block Scope</vt:lpstr>
      <vt:lpstr>Let: Redeclaring Variables</vt:lpstr>
      <vt:lpstr>8 Const</vt:lpstr>
      <vt:lpstr>Const</vt:lpstr>
      <vt:lpstr>Const</vt:lpstr>
      <vt:lpstr>Const</vt:lpstr>
      <vt:lpstr>Const</vt:lpstr>
      <vt:lpstr>Demo</vt:lpstr>
      <vt:lpstr>9 Operators</vt:lpstr>
      <vt:lpstr>Operators: Types of operators</vt:lpstr>
      <vt:lpstr>Operators: Types of operators</vt:lpstr>
      <vt:lpstr>Operators: Assignment operator </vt:lpstr>
      <vt:lpstr>Operators: Addition operator</vt:lpstr>
      <vt:lpstr>Operators: String Operators</vt:lpstr>
      <vt:lpstr>Operators: Adding Strings and Numbers</vt:lpstr>
      <vt:lpstr>10 Arithmetic</vt:lpstr>
      <vt:lpstr>Arithmetic</vt:lpstr>
      <vt:lpstr>Arithmetic: Arithmetic Operations</vt:lpstr>
      <vt:lpstr>Arithmetic: Operators and Operands</vt:lpstr>
      <vt:lpstr>Arithmetic</vt:lpstr>
      <vt:lpstr>Arithmetic: Operator Precedence</vt:lpstr>
      <vt:lpstr>11 Assignment</vt:lpstr>
      <vt:lpstr>Assignment</vt:lpstr>
      <vt:lpstr>Assignment: Examples 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Almarie Saayman</dc:creator>
  <cp:lastModifiedBy>Memona Haq</cp:lastModifiedBy>
  <cp:revision>128</cp:revision>
  <dcterms:modified xsi:type="dcterms:W3CDTF">2021-07-30T11:14:11Z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iteId">
    <vt:lpwstr>4032514a-830a-4f20-9539-81bbc35b3cd9</vt:lpwstr>
  </property>
  <property fmtid="{D5CDD505-2E9C-101B-9397-08002B2CF9AE}" pid="4" name="MSIP_Label_216eec4e-c7b8-491d-b7d8-90a69632743d_Owner">
    <vt:lpwstr>F5112583@FNB.CO.ZA</vt:lpwstr>
  </property>
  <property fmtid="{D5CDD505-2E9C-101B-9397-08002B2CF9AE}" pid="5" name="MSIP_Label_216eec4e-c7b8-491d-b7d8-90a69632743d_SetDate">
    <vt:lpwstr>2020-02-20T10:44:43.8492642Z</vt:lpwstr>
  </property>
  <property fmtid="{D5CDD505-2E9C-101B-9397-08002B2CF9AE}" pid="6" name="MSIP_Label_216eec4e-c7b8-491d-b7d8-90a69632743d_Name">
    <vt:lpwstr>Confidential</vt:lpwstr>
  </property>
  <property fmtid="{D5CDD505-2E9C-101B-9397-08002B2CF9AE}" pid="7" name="MSIP_Label_216eec4e-c7b8-491d-b7d8-90a69632743d_Application">
    <vt:lpwstr>Microsoft Azure Information Protection</vt:lpwstr>
  </property>
  <property fmtid="{D5CDD505-2E9C-101B-9397-08002B2CF9AE}" pid="8" name="MSIP_Label_216eec4e-c7b8-491d-b7d8-90a69632743d_ActionId">
    <vt:lpwstr>56779632-fd4b-4bef-9425-4580536ec414</vt:lpwstr>
  </property>
  <property fmtid="{D5CDD505-2E9C-101B-9397-08002B2CF9AE}" pid="9" name="MSIP_Label_216eec4e-c7b8-491d-b7d8-90a69632743d_Extended_MSFT_Method">
    <vt:lpwstr>Automatic</vt:lpwstr>
  </property>
  <property fmtid="{D5CDD505-2E9C-101B-9397-08002B2CF9AE}" pid="10" name="Sensitivity">
    <vt:lpwstr>Confidential</vt:lpwstr>
  </property>
</Properties>
</file>