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9"/>
  </p:notesMasterIdLst>
  <p:sldIdLst>
    <p:sldId id="256" r:id="rId2"/>
    <p:sldId id="258" r:id="rId3"/>
    <p:sldId id="283" r:id="rId4"/>
    <p:sldId id="284" r:id="rId5"/>
    <p:sldId id="286" r:id="rId6"/>
    <p:sldId id="313" r:id="rId7"/>
    <p:sldId id="314" r:id="rId8"/>
    <p:sldId id="315" r:id="rId9"/>
    <p:sldId id="316" r:id="rId10"/>
    <p:sldId id="349" r:id="rId11"/>
    <p:sldId id="325" r:id="rId12"/>
    <p:sldId id="326" r:id="rId13"/>
    <p:sldId id="327" r:id="rId14"/>
    <p:sldId id="328" r:id="rId15"/>
    <p:sldId id="336" r:id="rId16"/>
    <p:sldId id="329" r:id="rId17"/>
    <p:sldId id="330" r:id="rId18"/>
    <p:sldId id="331" r:id="rId19"/>
    <p:sldId id="332" r:id="rId20"/>
    <p:sldId id="333" r:id="rId21"/>
    <p:sldId id="342" r:id="rId22"/>
    <p:sldId id="348" r:id="rId23"/>
    <p:sldId id="343" r:id="rId24"/>
    <p:sldId id="334" r:id="rId25"/>
    <p:sldId id="347" r:id="rId26"/>
    <p:sldId id="335" r:id="rId27"/>
    <p:sldId id="346" r:id="rId28"/>
    <p:sldId id="344" r:id="rId29"/>
    <p:sldId id="338" r:id="rId30"/>
    <p:sldId id="339" r:id="rId31"/>
    <p:sldId id="340" r:id="rId32"/>
    <p:sldId id="341" r:id="rId33"/>
    <p:sldId id="345" r:id="rId34"/>
    <p:sldId id="337" r:id="rId35"/>
    <p:sldId id="351" r:id="rId36"/>
    <p:sldId id="350" r:id="rId37"/>
    <p:sldId id="278" r:id="rId38"/>
  </p:sldIdLst>
  <p:sldSz cx="9144000" cy="5143500" type="screen16x9"/>
  <p:notesSz cx="6858000" cy="9144000"/>
  <p:embeddedFontLst>
    <p:embeddedFont>
      <p:font typeface="Cousine" panose="020B060402020202020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7FA4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9DCEDC-5494-4050-814A-489F0E36CC6C}">
  <a:tblStyle styleId="{B39DCEDC-5494-4050-814A-489F0E36CC6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68428" autoAdjust="0"/>
  </p:normalViewPr>
  <p:slideViewPr>
    <p:cSldViewPr snapToGrid="0">
      <p:cViewPr varScale="1">
        <p:scale>
          <a:sx n="79" d="100"/>
          <a:sy n="79" d="100"/>
        </p:scale>
        <p:origin x="1042"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RGB</a:t>
            </a:r>
            <a:r>
              <a:rPr lang="en-ZA" baseline="0" dirty="0" smtClean="0"/>
              <a:t> colours are specified using the following formula : </a:t>
            </a:r>
            <a:r>
              <a:rPr lang="en-ZA" baseline="0" dirty="0" err="1" smtClean="0"/>
              <a:t>rgb</a:t>
            </a:r>
            <a:r>
              <a:rPr lang="en-ZA" baseline="0" dirty="0" smtClean="0"/>
              <a:t>(red, green, blue)</a:t>
            </a:r>
          </a:p>
          <a:p>
            <a:r>
              <a:rPr lang="en-ZA" baseline="0" dirty="0" smtClean="0"/>
              <a:t>Each value can be in the range of 0 - 255</a:t>
            </a:r>
          </a:p>
          <a:p>
            <a:r>
              <a:rPr lang="en-ZA" baseline="0" dirty="0" smtClean="0"/>
              <a:t>This value indicates the intensity of that colour </a:t>
            </a:r>
            <a:r>
              <a:rPr lang="en-ZA" baseline="0" dirty="0" err="1" smtClean="0"/>
              <a:t>i.e</a:t>
            </a:r>
            <a:r>
              <a:rPr lang="en-ZA" baseline="0" dirty="0" smtClean="0"/>
              <a:t> how dark or light the colour should be</a:t>
            </a:r>
          </a:p>
          <a:p>
            <a:endParaRPr lang="en-ZA" dirty="0"/>
          </a:p>
        </p:txBody>
      </p:sp>
    </p:spTree>
    <p:extLst>
      <p:ext uri="{BB962C8B-B14F-4D97-AF65-F5344CB8AC3E}">
        <p14:creationId xmlns:p14="http://schemas.microsoft.com/office/powerpoint/2010/main" val="1859686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RGB</a:t>
            </a:r>
            <a:r>
              <a:rPr lang="en-ZA" baseline="0" dirty="0" smtClean="0"/>
              <a:t> colours are specified using the following formula : </a:t>
            </a:r>
            <a:r>
              <a:rPr lang="en-ZA" baseline="0" dirty="0" err="1" smtClean="0"/>
              <a:t>rgb</a:t>
            </a:r>
            <a:r>
              <a:rPr lang="en-ZA" baseline="0" dirty="0" smtClean="0"/>
              <a:t>(red, green, blue)</a:t>
            </a:r>
          </a:p>
          <a:p>
            <a:r>
              <a:rPr lang="en-ZA" baseline="0" dirty="0" smtClean="0"/>
              <a:t>Each value can be in the range of 00 - </a:t>
            </a:r>
            <a:r>
              <a:rPr lang="en-ZA" baseline="0" dirty="0" err="1" smtClean="0"/>
              <a:t>ff</a:t>
            </a:r>
            <a:endParaRPr lang="en-ZA" baseline="0" dirty="0" smtClean="0"/>
          </a:p>
          <a:p>
            <a:r>
              <a:rPr lang="en-ZA" baseline="0" dirty="0" smtClean="0"/>
              <a:t>This value indicates the intensity of that colour </a:t>
            </a:r>
            <a:r>
              <a:rPr lang="en-ZA" baseline="0" dirty="0" err="1" smtClean="0"/>
              <a:t>i.e</a:t>
            </a:r>
            <a:r>
              <a:rPr lang="en-ZA" baseline="0" dirty="0" smtClean="0"/>
              <a:t> how dark or light the colour should be</a:t>
            </a:r>
          </a:p>
          <a:p>
            <a:endParaRPr lang="en-ZA" dirty="0"/>
          </a:p>
        </p:txBody>
      </p:sp>
    </p:spTree>
    <p:extLst>
      <p:ext uri="{BB962C8B-B14F-4D97-AF65-F5344CB8AC3E}">
        <p14:creationId xmlns:p14="http://schemas.microsoft.com/office/powerpoint/2010/main" val="4291288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00014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The colour property is used to set the colour of text elements.</a:t>
            </a:r>
            <a:endParaRPr lang="en-ZA" baseline="0" dirty="0" smtClean="0"/>
          </a:p>
          <a:p>
            <a:r>
              <a:rPr lang="en-ZA" baseline="0" dirty="0" smtClean="0"/>
              <a:t>The colour can be set using Colour Name </a:t>
            </a:r>
            <a:r>
              <a:rPr lang="en-ZA" baseline="0" dirty="0" err="1" smtClean="0"/>
              <a:t>e.g</a:t>
            </a:r>
            <a:r>
              <a:rPr lang="en-ZA" baseline="0" dirty="0" smtClean="0"/>
              <a:t> red, or by using Colour values </a:t>
            </a:r>
            <a:r>
              <a:rPr lang="en-ZA" baseline="0" dirty="0" err="1" smtClean="0"/>
              <a:t>e.g</a:t>
            </a:r>
            <a:r>
              <a:rPr lang="en-ZA" baseline="0" dirty="0" smtClean="0"/>
              <a:t> Hex value or </a:t>
            </a:r>
            <a:r>
              <a:rPr lang="en-ZA" baseline="0" dirty="0" err="1" smtClean="0"/>
              <a:t>rgb</a:t>
            </a:r>
            <a:r>
              <a:rPr lang="en-ZA" baseline="0" dirty="0" smtClean="0"/>
              <a:t> value.</a:t>
            </a:r>
          </a:p>
          <a:p>
            <a:r>
              <a:rPr lang="en-ZA" baseline="0" dirty="0" smtClean="0"/>
              <a:t>To be compliant with w3c, if you set the colour property, you have to set the background-</a:t>
            </a:r>
            <a:r>
              <a:rPr lang="en-ZA" baseline="0" dirty="0" err="1" smtClean="0"/>
              <a:t>color</a:t>
            </a:r>
            <a:r>
              <a:rPr lang="en-ZA" baseline="0" dirty="0" smtClean="0"/>
              <a:t> property.</a:t>
            </a:r>
            <a:endParaRPr lang="en-ZA" dirty="0"/>
          </a:p>
        </p:txBody>
      </p:sp>
    </p:spTree>
    <p:extLst>
      <p:ext uri="{BB962C8B-B14F-4D97-AF65-F5344CB8AC3E}">
        <p14:creationId xmlns:p14="http://schemas.microsoft.com/office/powerpoint/2010/main" val="755030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CSS borders allows you to set the border of HTML elements</a:t>
            </a:r>
            <a:r>
              <a:rPr lang="en-ZA" baseline="0" dirty="0" smtClean="0"/>
              <a:t>.</a:t>
            </a:r>
          </a:p>
          <a:p>
            <a:r>
              <a:rPr lang="en-ZA" baseline="0" dirty="0" smtClean="0"/>
              <a:t>You can specify the width of the border, the style of the border and the </a:t>
            </a:r>
            <a:r>
              <a:rPr lang="en-ZA" baseline="0" dirty="0" err="1" smtClean="0"/>
              <a:t>color</a:t>
            </a:r>
            <a:r>
              <a:rPr lang="en-ZA" baseline="0" dirty="0" smtClean="0"/>
              <a:t> of the border.</a:t>
            </a:r>
          </a:p>
          <a:p>
            <a:r>
              <a:rPr lang="en-ZA" baseline="0" dirty="0" smtClean="0"/>
              <a:t>You can also specify if you want an element to have a border on all sides, 1 side, 2 sides, etc.</a:t>
            </a:r>
            <a:endParaRPr lang="en-ZA" dirty="0"/>
          </a:p>
        </p:txBody>
      </p:sp>
    </p:spTree>
    <p:extLst>
      <p:ext uri="{BB962C8B-B14F-4D97-AF65-F5344CB8AC3E}">
        <p14:creationId xmlns:p14="http://schemas.microsoft.com/office/powerpoint/2010/main" val="129408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CSS borders allows you to set the border of HTML elements</a:t>
            </a:r>
            <a:r>
              <a:rPr lang="en-ZA" baseline="0" dirty="0" smtClean="0"/>
              <a:t>.</a:t>
            </a:r>
          </a:p>
          <a:p>
            <a:r>
              <a:rPr lang="en-ZA" baseline="0" dirty="0" smtClean="0"/>
              <a:t>You can specify the width of the border, the style of the border and the </a:t>
            </a:r>
            <a:r>
              <a:rPr lang="en-ZA" baseline="0" dirty="0" err="1" smtClean="0"/>
              <a:t>color</a:t>
            </a:r>
            <a:r>
              <a:rPr lang="en-ZA" baseline="0" dirty="0" smtClean="0"/>
              <a:t> of the border.</a:t>
            </a:r>
          </a:p>
          <a:p>
            <a:r>
              <a:rPr lang="en-ZA" baseline="0" dirty="0" smtClean="0"/>
              <a:t>You can also specify if you want an element to have a border on all sides, 1 side, 2 sides, etc.</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ZA" baseline="0" dirty="0" smtClean="0"/>
              <a:t>Values can be specified in the following unit, pixels, </a:t>
            </a:r>
            <a:r>
              <a:rPr lang="en-ZA" baseline="0" dirty="0" err="1" smtClean="0"/>
              <a:t>centimeters</a:t>
            </a:r>
            <a:r>
              <a:rPr lang="en-ZA" baseline="0" dirty="0" smtClean="0"/>
              <a:t>, </a:t>
            </a:r>
            <a:r>
              <a:rPr lang="en-ZA" baseline="0" dirty="0" err="1" smtClean="0"/>
              <a:t>em</a:t>
            </a:r>
            <a:r>
              <a:rPr lang="en-ZA" baseline="0" dirty="0" smtClean="0"/>
              <a:t> etc.</a:t>
            </a:r>
            <a:endParaRPr lang="en-ZA" dirty="0" smtClean="0"/>
          </a:p>
          <a:p>
            <a:pPr marL="139700" indent="0">
              <a:buNone/>
            </a:pPr>
            <a:endParaRPr lang="en-ZA" dirty="0"/>
          </a:p>
        </p:txBody>
      </p:sp>
    </p:spTree>
    <p:extLst>
      <p:ext uri="{BB962C8B-B14F-4D97-AF65-F5344CB8AC3E}">
        <p14:creationId xmlns:p14="http://schemas.microsoft.com/office/powerpoint/2010/main" val="316437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To set the border style of an element, you need to use the border-style property.</a:t>
            </a:r>
            <a:endParaRPr lang="en-ZA" baseline="0" dirty="0" smtClean="0"/>
          </a:p>
          <a:p>
            <a:r>
              <a:rPr lang="en-ZA" baseline="0" dirty="0" smtClean="0"/>
              <a:t>The border-style property has 1 to for values, for setting top-border, left-border, right-border and left-border.</a:t>
            </a:r>
          </a:p>
          <a:p>
            <a:r>
              <a:rPr lang="en-ZA" baseline="0" dirty="0" smtClean="0"/>
              <a:t>There are a number of different border styles that you can choose from, </a:t>
            </a:r>
            <a:r>
              <a:rPr lang="en-ZA" baseline="0" dirty="0" err="1" smtClean="0"/>
              <a:t>eg</a:t>
            </a:r>
            <a:r>
              <a:rPr lang="en-ZA" baseline="0" dirty="0" smtClean="0"/>
              <a:t> a solid line, dashed line, dotted line </a:t>
            </a:r>
            <a:r>
              <a:rPr lang="en-ZA" baseline="0" dirty="0" err="1" smtClean="0"/>
              <a:t>etc</a:t>
            </a:r>
            <a:endParaRPr lang="en-ZA" dirty="0"/>
          </a:p>
        </p:txBody>
      </p:sp>
    </p:spTree>
    <p:extLst>
      <p:ext uri="{BB962C8B-B14F-4D97-AF65-F5344CB8AC3E}">
        <p14:creationId xmlns:p14="http://schemas.microsoft.com/office/powerpoint/2010/main" val="2696666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Setting the colour of</a:t>
            </a:r>
            <a:r>
              <a:rPr lang="en-ZA" baseline="0" dirty="0" smtClean="0"/>
              <a:t> the border is done by using the border-</a:t>
            </a:r>
            <a:r>
              <a:rPr lang="en-ZA" baseline="0" dirty="0" err="1" smtClean="0"/>
              <a:t>color</a:t>
            </a:r>
            <a:r>
              <a:rPr lang="en-ZA" baseline="0" dirty="0" smtClean="0"/>
              <a:t>-property.</a:t>
            </a:r>
          </a:p>
          <a:p>
            <a:r>
              <a:rPr lang="en-ZA" baseline="0" dirty="0" smtClean="0"/>
              <a:t>Like the border-style property, the border-</a:t>
            </a:r>
            <a:r>
              <a:rPr lang="en-ZA" baseline="0" dirty="0" err="1" smtClean="0"/>
              <a:t>color</a:t>
            </a:r>
            <a:r>
              <a:rPr lang="en-ZA" baseline="0" dirty="0" smtClean="0"/>
              <a:t> also allows you to set the colour for top-border, bottom-border, right-border and left-border.</a:t>
            </a:r>
          </a:p>
          <a:p>
            <a:r>
              <a:rPr lang="en-ZA" baseline="0" dirty="0" smtClean="0"/>
              <a:t>You can choose to use either Colour Names or Colour Values when setting the border-</a:t>
            </a:r>
            <a:r>
              <a:rPr lang="en-ZA" baseline="0" dirty="0" err="1" smtClean="0"/>
              <a:t>color</a:t>
            </a:r>
            <a:r>
              <a:rPr lang="en-ZA" baseline="0" dirty="0" smtClean="0"/>
              <a:t> property.</a:t>
            </a:r>
            <a:endParaRPr lang="en-ZA" dirty="0"/>
          </a:p>
        </p:txBody>
      </p:sp>
    </p:spTree>
    <p:extLst>
      <p:ext uri="{BB962C8B-B14F-4D97-AF65-F5344CB8AC3E}">
        <p14:creationId xmlns:p14="http://schemas.microsoft.com/office/powerpoint/2010/main" val="1448570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014102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96802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Margins are used to create around</a:t>
            </a:r>
            <a:r>
              <a:rPr lang="en-ZA" baseline="0" dirty="0" smtClean="0"/>
              <a:t> the element, outside any defined borders.</a:t>
            </a:r>
          </a:p>
          <a:p>
            <a:r>
              <a:rPr lang="en-ZA" baseline="0" dirty="0" smtClean="0"/>
              <a:t>This is specified by using the margin property.</a:t>
            </a:r>
          </a:p>
          <a:p>
            <a:r>
              <a:rPr lang="en-ZA" baseline="0" dirty="0" smtClean="0"/>
              <a:t>You can set the margin off all for sides or for each side of the element.</a:t>
            </a:r>
          </a:p>
          <a:p>
            <a:r>
              <a:rPr lang="en-ZA" baseline="0" dirty="0" smtClean="0"/>
              <a:t>The box model is a box that wraps around html elements.</a:t>
            </a:r>
          </a:p>
          <a:p>
            <a:r>
              <a:rPr lang="en-ZA" baseline="0" dirty="0" smtClean="0"/>
              <a:t>It consists of the actual content, then the padding, border </a:t>
            </a:r>
            <a:r>
              <a:rPr lang="en-ZA" baseline="0" smtClean="0"/>
              <a:t>and margin.</a:t>
            </a:r>
            <a:endParaRPr lang="en-ZA" dirty="0"/>
          </a:p>
        </p:txBody>
      </p:sp>
    </p:spTree>
    <p:extLst>
      <p:ext uri="{BB962C8B-B14F-4D97-AF65-F5344CB8AC3E}">
        <p14:creationId xmlns:p14="http://schemas.microsoft.com/office/powerpoint/2010/main" val="65273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Margins are used to create around</a:t>
            </a:r>
            <a:r>
              <a:rPr lang="en-ZA" baseline="0" dirty="0" smtClean="0"/>
              <a:t> the element, outside any defined borders.</a:t>
            </a:r>
          </a:p>
          <a:p>
            <a:r>
              <a:rPr lang="en-ZA" baseline="0" dirty="0" smtClean="0"/>
              <a:t>This is specified by using the margin property.</a:t>
            </a:r>
          </a:p>
          <a:p>
            <a:r>
              <a:rPr lang="en-ZA" baseline="0" dirty="0" smtClean="0"/>
              <a:t>You can set the margin off all for sides or for each side of the element.</a:t>
            </a:r>
            <a:endParaRPr lang="en-ZA" dirty="0"/>
          </a:p>
        </p:txBody>
      </p:sp>
    </p:spTree>
    <p:extLst>
      <p:ext uri="{BB962C8B-B14F-4D97-AF65-F5344CB8AC3E}">
        <p14:creationId xmlns:p14="http://schemas.microsoft.com/office/powerpoint/2010/main" val="1877221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Padding creates space</a:t>
            </a:r>
            <a:r>
              <a:rPr lang="en-ZA" baseline="0" dirty="0" smtClean="0"/>
              <a:t> around an elements content, inside any define borders.</a:t>
            </a:r>
          </a:p>
          <a:p>
            <a:r>
              <a:rPr lang="en-ZA" baseline="0" dirty="0" smtClean="0"/>
              <a:t>This is achieved by using the padding property.</a:t>
            </a:r>
          </a:p>
          <a:p>
            <a:r>
              <a:rPr lang="en-ZA" baseline="0" dirty="0" smtClean="0"/>
              <a:t>Like margins, you can set the padding for all sides off the element or for each side.</a:t>
            </a:r>
            <a:endParaRPr lang="en-ZA" dirty="0"/>
          </a:p>
        </p:txBody>
      </p:sp>
    </p:spTree>
    <p:extLst>
      <p:ext uri="{BB962C8B-B14F-4D97-AF65-F5344CB8AC3E}">
        <p14:creationId xmlns:p14="http://schemas.microsoft.com/office/powerpoint/2010/main" val="147248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Padding creates space</a:t>
            </a:r>
            <a:r>
              <a:rPr lang="en-ZA" baseline="0" dirty="0" smtClean="0"/>
              <a:t> around an elements content, inside any define borders.</a:t>
            </a:r>
          </a:p>
          <a:p>
            <a:r>
              <a:rPr lang="en-ZA" baseline="0" dirty="0" smtClean="0"/>
              <a:t>This is achieved by using the padding property.</a:t>
            </a:r>
          </a:p>
          <a:p>
            <a:r>
              <a:rPr lang="en-ZA" baseline="0" dirty="0" smtClean="0"/>
              <a:t>Like margins, you can set the padding for all sides off the element or for each side.</a:t>
            </a:r>
            <a:endParaRPr lang="en-ZA" dirty="0"/>
          </a:p>
        </p:txBody>
      </p:sp>
    </p:spTree>
    <p:extLst>
      <p:ext uri="{BB962C8B-B14F-4D97-AF65-F5344CB8AC3E}">
        <p14:creationId xmlns:p14="http://schemas.microsoft.com/office/powerpoint/2010/main" val="1264050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Choosing</a:t>
            </a:r>
            <a:r>
              <a:rPr lang="en-ZA" baseline="0" dirty="0" smtClean="0"/>
              <a:t> the right font is very important, you want it to be easy to read and it should add some sort of value to your text.</a:t>
            </a:r>
          </a:p>
          <a:p>
            <a:r>
              <a:rPr lang="en-ZA" baseline="0" dirty="0" smtClean="0"/>
              <a:t>To set the font family use the font-family property.</a:t>
            </a:r>
          </a:p>
          <a:p>
            <a:r>
              <a:rPr lang="en-ZA" baseline="0" dirty="0" smtClean="0"/>
              <a:t>Typically you want to specify more than one value as a fail safe for different browser capabilities.</a:t>
            </a:r>
          </a:p>
          <a:p>
            <a:r>
              <a:rPr lang="en-ZA" baseline="0" dirty="0" smtClean="0"/>
              <a:t>It is important to note that if the font name is more than one word, the font name must be in quotes.</a:t>
            </a:r>
            <a:endParaRPr lang="en-ZA" dirty="0"/>
          </a:p>
        </p:txBody>
      </p:sp>
    </p:spTree>
    <p:extLst>
      <p:ext uri="{BB962C8B-B14F-4D97-AF65-F5344CB8AC3E}">
        <p14:creationId xmlns:p14="http://schemas.microsoft.com/office/powerpoint/2010/main" val="244555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To set the font style, use the font-style property.</a:t>
            </a:r>
            <a:endParaRPr lang="en-ZA" baseline="0" dirty="0" smtClean="0"/>
          </a:p>
          <a:p>
            <a:r>
              <a:rPr lang="en-ZA" baseline="0" dirty="0" smtClean="0"/>
              <a:t>There are 2 values that you can use: normal, italic.</a:t>
            </a:r>
          </a:p>
        </p:txBody>
      </p:sp>
    </p:spTree>
    <p:extLst>
      <p:ext uri="{BB962C8B-B14F-4D97-AF65-F5344CB8AC3E}">
        <p14:creationId xmlns:p14="http://schemas.microsoft.com/office/powerpoint/2010/main" val="28943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The font weight is set using the font-weight property.</a:t>
            </a:r>
          </a:p>
          <a:p>
            <a:r>
              <a:rPr lang="en-ZA" dirty="0" smtClean="0"/>
              <a:t>There are 2 possible values to choose from: normal</a:t>
            </a:r>
            <a:r>
              <a:rPr lang="en-ZA" baseline="0" dirty="0" smtClean="0"/>
              <a:t> or bold.</a:t>
            </a:r>
            <a:endParaRPr lang="en-ZA" dirty="0"/>
          </a:p>
        </p:txBody>
      </p:sp>
    </p:spTree>
    <p:extLst>
      <p:ext uri="{BB962C8B-B14F-4D97-AF65-F5344CB8AC3E}">
        <p14:creationId xmlns:p14="http://schemas.microsoft.com/office/powerpoint/2010/main" val="1359285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Font size is achieved using the font-size property.</a:t>
            </a:r>
            <a:endParaRPr lang="en-ZA" baseline="0" dirty="0" smtClean="0"/>
          </a:p>
          <a:p>
            <a:r>
              <a:rPr lang="en-ZA" baseline="0" dirty="0" smtClean="0"/>
              <a:t>It is important to note that you should not use this to change the sizes of headings. You shouldn’t change the size of paragraphs to look like headings, or heading to look like paragraphs.</a:t>
            </a:r>
          </a:p>
          <a:p>
            <a:r>
              <a:rPr lang="en-ZA" baseline="0" dirty="0" smtClean="0"/>
              <a:t>Always use the proper tags for what is was intended &lt;h1&gt; - &lt;h6&gt; for headings and &lt;p&gt; for paragraphs.</a:t>
            </a:r>
          </a:p>
          <a:p>
            <a:r>
              <a:rPr lang="en-ZA" baseline="0" dirty="0" smtClean="0"/>
              <a:t>If the font size is not specified it is defaulted to 16px.</a:t>
            </a:r>
          </a:p>
          <a:p>
            <a:r>
              <a:rPr lang="en-ZA" baseline="0" dirty="0" smtClean="0"/>
              <a:t>1em is equal to current size. The default size is 16px. So 1em = 16px, 2em = 32px etc.</a:t>
            </a:r>
          </a:p>
        </p:txBody>
      </p:sp>
    </p:spTree>
    <p:extLst>
      <p:ext uri="{BB962C8B-B14F-4D97-AF65-F5344CB8AC3E}">
        <p14:creationId xmlns:p14="http://schemas.microsoft.com/office/powerpoint/2010/main" val="2193634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You can align text by using</a:t>
            </a:r>
            <a:r>
              <a:rPr lang="en-ZA" baseline="0" dirty="0" smtClean="0"/>
              <a:t> the align-text property.</a:t>
            </a:r>
          </a:p>
          <a:p>
            <a:r>
              <a:rPr lang="en-ZA" baseline="0" dirty="0" smtClean="0"/>
              <a:t>Text can be left aligned, right aligned, </a:t>
            </a:r>
            <a:r>
              <a:rPr lang="en-ZA" baseline="0" dirty="0" err="1" smtClean="0"/>
              <a:t>center</a:t>
            </a:r>
            <a:r>
              <a:rPr lang="en-ZA" baseline="0" dirty="0" smtClean="0"/>
              <a:t> aligned or justified.</a:t>
            </a:r>
          </a:p>
          <a:p>
            <a:r>
              <a:rPr lang="en-ZA" baseline="0" dirty="0" smtClean="0"/>
              <a:t>If you set text-align to justify, each line is stretched so that they are of equal width.</a:t>
            </a:r>
            <a:endParaRPr lang="en-ZA" dirty="0"/>
          </a:p>
        </p:txBody>
      </p:sp>
    </p:spTree>
    <p:extLst>
      <p:ext uri="{BB962C8B-B14F-4D97-AF65-F5344CB8AC3E}">
        <p14:creationId xmlns:p14="http://schemas.microsoft.com/office/powerpoint/2010/main" val="2591156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9881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Covered things like lists,</a:t>
            </a:r>
            <a:r>
              <a:rPr lang="en-US" baseline="0" dirty="0" smtClean="0"/>
              <a:t> unordered lists, ordered lists, list items</a:t>
            </a:r>
          </a:p>
          <a:p>
            <a:r>
              <a:rPr lang="en-US" baseline="0" dirty="0" smtClean="0"/>
              <a:t>Covered Semantic tags, for example &lt;headers&gt; &lt;footer&gt; &lt;article&gt; &lt;section&gt;</a:t>
            </a:r>
          </a:p>
          <a:p>
            <a:r>
              <a:rPr lang="en-US" baseline="0" dirty="0" smtClean="0"/>
              <a:t>You also went over attributes, which are used to add additional information or characteristics to elements.</a:t>
            </a:r>
            <a:endParaRPr lang="en-US" dirty="0"/>
          </a:p>
        </p:txBody>
      </p:sp>
    </p:spTree>
    <p:extLst>
      <p:ext uri="{BB962C8B-B14F-4D97-AF65-F5344CB8AC3E}">
        <p14:creationId xmlns:p14="http://schemas.microsoft.com/office/powerpoint/2010/main" val="1586010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Comments help you document and explain what your code</a:t>
            </a:r>
            <a:r>
              <a:rPr lang="en-ZA" baseline="0" dirty="0" smtClean="0"/>
              <a:t> is doing.</a:t>
            </a:r>
          </a:p>
          <a:p>
            <a:r>
              <a:rPr lang="en-ZA" baseline="0" dirty="0" smtClean="0"/>
              <a:t>Comments are not displayed in the browser.</a:t>
            </a:r>
          </a:p>
          <a:p>
            <a:r>
              <a:rPr lang="en-ZA" baseline="0" dirty="0" smtClean="0"/>
              <a:t>Comments can be added to &lt;style&gt; section using /*…*/</a:t>
            </a:r>
          </a:p>
          <a:p>
            <a:r>
              <a:rPr lang="en-ZA" baseline="0" dirty="0" smtClean="0"/>
              <a:t>They can be added to html source using &lt;!-- … --&gt;</a:t>
            </a:r>
          </a:p>
        </p:txBody>
      </p:sp>
    </p:spTree>
    <p:extLst>
      <p:ext uri="{BB962C8B-B14F-4D97-AF65-F5344CB8AC3E}">
        <p14:creationId xmlns:p14="http://schemas.microsoft.com/office/powerpoint/2010/main" val="10649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CSS stands for</a:t>
            </a:r>
            <a:r>
              <a:rPr lang="en-ZA" baseline="0" dirty="0" smtClean="0"/>
              <a:t> Cascading Style Sheets.</a:t>
            </a:r>
          </a:p>
          <a:p>
            <a:r>
              <a:rPr lang="en-ZA" baseline="0" dirty="0" smtClean="0"/>
              <a:t>It is a style sheet language that allows to control web page layout.</a:t>
            </a:r>
          </a:p>
          <a:p>
            <a:r>
              <a:rPr lang="en-ZA" baseline="0" dirty="0" smtClean="0"/>
              <a:t>For example where elements are positioned on the web page.</a:t>
            </a:r>
          </a:p>
          <a:p>
            <a:r>
              <a:rPr lang="en-ZA" baseline="0" dirty="0" smtClean="0"/>
              <a:t>It also allows us to make the page look more user friendly by adding colour, borders, different font style.</a:t>
            </a:r>
          </a:p>
          <a:p>
            <a:r>
              <a:rPr lang="en-ZA" baseline="0" dirty="0" smtClean="0"/>
              <a:t>Makes it easier to manage styles in a web site.</a:t>
            </a:r>
          </a:p>
        </p:txBody>
      </p:sp>
    </p:spTree>
    <p:extLst>
      <p:ext uri="{BB962C8B-B14F-4D97-AF65-F5344CB8AC3E}">
        <p14:creationId xmlns:p14="http://schemas.microsoft.com/office/powerpoint/2010/main" val="144553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3522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Inline styles are applied</a:t>
            </a:r>
            <a:r>
              <a:rPr lang="en-ZA" baseline="0" dirty="0" smtClean="0"/>
              <a:t> directly to the element, it can contain any CSS property.</a:t>
            </a:r>
          </a:p>
          <a:p>
            <a:r>
              <a:rPr lang="en-ZA" baseline="0" dirty="0" smtClean="0"/>
              <a:t>It is the easiest and quickest way to style an element.</a:t>
            </a:r>
          </a:p>
          <a:p>
            <a:r>
              <a:rPr lang="en-ZA" baseline="0" dirty="0" smtClean="0"/>
              <a:t>Can start to look messy.</a:t>
            </a:r>
            <a:endParaRPr lang="en-ZA" dirty="0"/>
          </a:p>
        </p:txBody>
      </p:sp>
    </p:spTree>
    <p:extLst>
      <p:ext uri="{BB962C8B-B14F-4D97-AF65-F5344CB8AC3E}">
        <p14:creationId xmlns:p14="http://schemas.microsoft.com/office/powerpoint/2010/main" val="1341834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Internal</a:t>
            </a:r>
            <a:r>
              <a:rPr lang="en-ZA" baseline="0" dirty="0" smtClean="0"/>
              <a:t> styles are defined in the style element, which is contained in the head section of the web page.</a:t>
            </a:r>
          </a:p>
          <a:p>
            <a:r>
              <a:rPr lang="en-ZA" baseline="0" dirty="0" smtClean="0"/>
              <a:t>Allows for all styles to be contained in a central place.</a:t>
            </a:r>
          </a:p>
          <a:p>
            <a:r>
              <a:rPr lang="en-ZA" baseline="0" dirty="0" smtClean="0"/>
              <a:t>Makes code look a lot neater.</a:t>
            </a:r>
            <a:endParaRPr lang="en-ZA" dirty="0"/>
          </a:p>
        </p:txBody>
      </p:sp>
    </p:spTree>
    <p:extLst>
      <p:ext uri="{BB962C8B-B14F-4D97-AF65-F5344CB8AC3E}">
        <p14:creationId xmlns:p14="http://schemas.microsoft.com/office/powerpoint/2010/main" val="42960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With External style sheets, the page must reference the file in the &lt;link&gt; element which must be contained in the head section.</a:t>
            </a:r>
          </a:p>
          <a:p>
            <a:r>
              <a:rPr lang="en-ZA" dirty="0" smtClean="0"/>
              <a:t>The</a:t>
            </a:r>
            <a:r>
              <a:rPr lang="en-ZA" baseline="0" dirty="0" smtClean="0"/>
              <a:t> advantage of having external style sheets is that your </a:t>
            </a:r>
            <a:r>
              <a:rPr lang="en-ZA" baseline="0" dirty="0" err="1" smtClean="0"/>
              <a:t>css</a:t>
            </a:r>
            <a:r>
              <a:rPr lang="en-ZA" baseline="0" dirty="0" smtClean="0"/>
              <a:t> for the entire page/website lives in one place.</a:t>
            </a:r>
          </a:p>
          <a:p>
            <a:r>
              <a:rPr lang="en-ZA" baseline="0" dirty="0" smtClean="0"/>
              <a:t>It is important to note that these external style sheets must have the .</a:t>
            </a:r>
            <a:r>
              <a:rPr lang="en-ZA" baseline="0" dirty="0" err="1" smtClean="0"/>
              <a:t>css</a:t>
            </a:r>
            <a:r>
              <a:rPr lang="en-ZA" baseline="0" dirty="0" smtClean="0"/>
              <a:t> extension.</a:t>
            </a:r>
            <a:endParaRPr lang="en-ZA" dirty="0"/>
          </a:p>
        </p:txBody>
      </p:sp>
    </p:spTree>
    <p:extLst>
      <p:ext uri="{BB962C8B-B14F-4D97-AF65-F5344CB8AC3E}">
        <p14:creationId xmlns:p14="http://schemas.microsoft.com/office/powerpoint/2010/main" val="131165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ZA" dirty="0" smtClean="0"/>
              <a:t>There are two ways you can add </a:t>
            </a:r>
            <a:r>
              <a:rPr lang="en-ZA" dirty="0" err="1" smtClean="0"/>
              <a:t>color</a:t>
            </a:r>
            <a:r>
              <a:rPr lang="en-ZA" dirty="0" smtClean="0"/>
              <a:t> to elements, by using </a:t>
            </a:r>
            <a:r>
              <a:rPr lang="en-ZA" dirty="0" err="1" smtClean="0"/>
              <a:t>Color</a:t>
            </a:r>
            <a:r>
              <a:rPr lang="en-ZA" dirty="0" smtClean="0"/>
              <a:t> Names</a:t>
            </a:r>
            <a:r>
              <a:rPr lang="en-ZA" baseline="0" dirty="0" smtClean="0"/>
              <a:t> or </a:t>
            </a:r>
            <a:r>
              <a:rPr lang="en-ZA" baseline="0" dirty="0" err="1" smtClean="0"/>
              <a:t>Color</a:t>
            </a:r>
            <a:r>
              <a:rPr lang="en-ZA" baseline="0" dirty="0" smtClean="0"/>
              <a:t> Values.</a:t>
            </a:r>
          </a:p>
          <a:p>
            <a:r>
              <a:rPr lang="en-ZA" baseline="0" dirty="0" smtClean="0"/>
              <a:t>CSS has a predefined list of 140 </a:t>
            </a:r>
            <a:r>
              <a:rPr lang="en-ZA" baseline="0" dirty="0" err="1" smtClean="0"/>
              <a:t>colors</a:t>
            </a:r>
            <a:r>
              <a:rPr lang="en-ZA" baseline="0" dirty="0" smtClean="0"/>
              <a:t> that you can choose from.</a:t>
            </a:r>
          </a:p>
          <a:p>
            <a:r>
              <a:rPr lang="en-ZA" baseline="0" dirty="0" err="1" smtClean="0"/>
              <a:t>Colors</a:t>
            </a:r>
            <a:r>
              <a:rPr lang="en-ZA" baseline="0" dirty="0" smtClean="0"/>
              <a:t> can also be specified using RGB, HEX.</a:t>
            </a:r>
          </a:p>
          <a:p>
            <a:endParaRPr lang="en-ZA" dirty="0"/>
          </a:p>
        </p:txBody>
      </p:sp>
    </p:spTree>
    <p:extLst>
      <p:ext uri="{BB962C8B-B14F-4D97-AF65-F5344CB8AC3E}">
        <p14:creationId xmlns:p14="http://schemas.microsoft.com/office/powerpoint/2010/main" val="668777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solidFill>
                  <a:schemeClr val="tx1"/>
                </a:solidFill>
              </a:defRPr>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dirty="0"/>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chemeClr val="tx1"/>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room&#10;&#10;Description automatically generated">
            <a:extLst>
              <a:ext uri="{FF2B5EF4-FFF2-40B4-BE49-F238E27FC236}">
                <a16:creationId xmlns:a16="http://schemas.microsoft.com/office/drawing/2014/main" id="{0CC8060C-8274-4571-81E7-52AE9D5CCB7F}"/>
              </a:ext>
            </a:extLst>
          </p:cNvPr>
          <p:cNvPicPr>
            <a:picLocks noChangeAspect="1"/>
          </p:cNvPicPr>
          <p:nvPr userDrawn="1"/>
        </p:nvPicPr>
        <p:blipFill>
          <a:blip r:embed="rId2"/>
          <a:stretch>
            <a:fillRect/>
          </a:stretch>
        </p:blipFill>
        <p:spPr>
          <a:xfrm>
            <a:off x="7741024" y="46966"/>
            <a:ext cx="1219200" cy="1219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solidFill>
                  <a:schemeClr val="tx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tx1"/>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solidFill>
                  <a:schemeClr val="tx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solidFill>
                  <a:schemeClr val="tx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1"/>
      </p:bgRef>
    </p:bg>
    <p:spTree>
      <p:nvGrpSpPr>
        <p:cNvPr id="1" name="Shape 5"/>
        <p:cNvGrpSpPr/>
        <p:nvPr/>
      </p:nvGrpSpPr>
      <p:grpSpPr>
        <a:xfrm>
          <a:off x="0" y="0"/>
          <a:ext cx="0" cy="0"/>
          <a:chOff x="0" y="0"/>
          <a:chExt cx="0" cy="0"/>
        </a:xfrm>
      </p:grpSpPr>
      <p:pic>
        <p:nvPicPr>
          <p:cNvPr id="6" name="Google Shape;6;p1"/>
          <p:cNvPicPr preferRelativeResize="0"/>
          <p:nvPr/>
        </p:nvPicPr>
        <p:blipFill>
          <a:blip r:embed="rId5">
            <a:alphaModFix/>
          </a:blip>
          <a:stretch>
            <a:fillRect/>
          </a:stretch>
        </p:blipFill>
        <p:spPr>
          <a:xfrm>
            <a:off x="0" y="0"/>
            <a:ext cx="9141767" cy="5143500"/>
          </a:xfrm>
          <a:prstGeom prst="rect">
            <a:avLst/>
          </a:prstGeom>
          <a:noFill/>
          <a:ln>
            <a:noFill/>
          </a:ln>
          <a:effectLst>
            <a:innerShdw blurRad="63500" dist="50800" dir="13500000">
              <a:prstClr val="black">
                <a:alpha val="50000"/>
              </a:prstClr>
            </a:innerShdw>
          </a:effectLst>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dirty="0"/>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dirty="0"/>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
        <p:nvSpPr>
          <p:cNvPr id="2" name="Rectangle 1">
            <a:extLst>
              <a:ext uri="{FF2B5EF4-FFF2-40B4-BE49-F238E27FC236}">
                <a16:creationId xmlns:a16="http://schemas.microsoft.com/office/drawing/2014/main" id="{7DC5D3C4-36CB-4580-AFDC-28C44108C08A}"/>
              </a:ext>
            </a:extLst>
          </p:cNvPr>
          <p:cNvSpPr/>
          <p:nvPr userDrawn="1"/>
        </p:nvSpPr>
        <p:spPr>
          <a:xfrm>
            <a:off x="91700" y="96300"/>
            <a:ext cx="8960600" cy="4945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 bg1="lt1" tx1="dk1" bg2="lt2" tx2="dk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CSS </a:t>
            </a:r>
            <a:r>
              <a:rPr lang="en" dirty="0"/>
              <a:t>for beginners part </a:t>
            </a:r>
            <a:r>
              <a:rPr lang="en" dirty="0" smtClean="0"/>
              <a:t>1</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990600" lvl="1" indent="-457200">
              <a:buClr>
                <a:schemeClr val="tx1"/>
              </a:buClr>
              <a:buAutoNum type="arabicPeriod"/>
            </a:pPr>
            <a:r>
              <a:rPr lang="en-ZA" dirty="0">
                <a:solidFill>
                  <a:schemeClr val="tx1"/>
                </a:solidFill>
              </a:rPr>
              <a:t>Make sure you have the latest CV template.</a:t>
            </a:r>
          </a:p>
          <a:p>
            <a:pPr marL="990600" lvl="1" indent="-457200">
              <a:buClr>
                <a:schemeClr val="tx1"/>
              </a:buClr>
              <a:buAutoNum type="arabicPeriod"/>
            </a:pPr>
            <a:endParaRPr lang="en-ZA" dirty="0">
              <a:solidFill>
                <a:schemeClr val="tx1"/>
              </a:solidFill>
            </a:endParaRPr>
          </a:p>
          <a:p>
            <a:pPr marL="990600" lvl="1" indent="-457200">
              <a:buClr>
                <a:schemeClr val="tx1"/>
              </a:buClr>
              <a:buAutoNum type="arabicPeriod"/>
            </a:pPr>
            <a:r>
              <a:rPr lang="en-ZA" dirty="0">
                <a:solidFill>
                  <a:schemeClr val="tx1"/>
                </a:solidFill>
              </a:rPr>
              <a:t>Open it in the browser.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
        <p:nvSpPr>
          <p:cNvPr id="5"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2800" dirty="0"/>
              <a:t>Activity: </a:t>
            </a:r>
            <a:r>
              <a:rPr lang="en-ZA" sz="2800" dirty="0" smtClean="0"/>
              <a:t>Basic Template</a:t>
            </a:r>
            <a:endParaRPr lang="en-ZA" sz="2800" dirty="0"/>
          </a:p>
        </p:txBody>
      </p:sp>
    </p:spTree>
    <p:extLst>
      <p:ext uri="{BB962C8B-B14F-4D97-AF65-F5344CB8AC3E}">
        <p14:creationId xmlns:p14="http://schemas.microsoft.com/office/powerpoint/2010/main" val="2268843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a:t>
            </a:r>
            <a:r>
              <a:rPr lang="en-ZA" sz="3200" dirty="0" err="1" smtClean="0"/>
              <a:t>Colors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03726" cy="3639000"/>
          </a:xfrm>
        </p:spPr>
        <p:txBody>
          <a:bodyPr/>
          <a:lstStyle/>
          <a:p>
            <a:pPr>
              <a:buClrTx/>
            </a:pPr>
            <a:r>
              <a:rPr lang="en-ZA" sz="2200" dirty="0" smtClean="0"/>
              <a:t>2 ways to add colour:</a:t>
            </a:r>
          </a:p>
          <a:p>
            <a:pPr lvl="1">
              <a:buClrTx/>
            </a:pPr>
            <a:r>
              <a:rPr lang="en-ZA" sz="2200" b="1" dirty="0" err="1" smtClean="0">
                <a:solidFill>
                  <a:srgbClr val="C00000"/>
                </a:solidFill>
              </a:rPr>
              <a:t>Color</a:t>
            </a:r>
            <a:r>
              <a:rPr lang="en-ZA" sz="2200" b="1" dirty="0" smtClean="0">
                <a:solidFill>
                  <a:srgbClr val="C00000"/>
                </a:solidFill>
              </a:rPr>
              <a:t> Names</a:t>
            </a:r>
          </a:p>
          <a:p>
            <a:pPr lvl="1">
              <a:buClrTx/>
            </a:pPr>
            <a:r>
              <a:rPr lang="en-ZA" sz="2200" b="1" dirty="0" err="1" smtClean="0">
                <a:solidFill>
                  <a:srgbClr val="C00000"/>
                </a:solidFill>
              </a:rPr>
              <a:t>Color</a:t>
            </a:r>
            <a:r>
              <a:rPr lang="en-ZA" sz="2200" b="1" dirty="0" smtClean="0">
                <a:solidFill>
                  <a:srgbClr val="C00000"/>
                </a:solidFill>
              </a:rPr>
              <a:t> Values</a:t>
            </a:r>
          </a:p>
          <a:p>
            <a:pPr lvl="1">
              <a:buClrTx/>
            </a:pPr>
            <a:endParaRPr lang="en-ZA" sz="2200" dirty="0">
              <a:solidFill>
                <a:schemeClr val="accent6">
                  <a:lumMod val="50000"/>
                </a:schemeClr>
              </a:solidFill>
            </a:endParaRPr>
          </a:p>
          <a:p>
            <a:pPr>
              <a:buClrTx/>
            </a:pPr>
            <a:r>
              <a:rPr lang="en-ZA" sz="2200" dirty="0" smtClean="0"/>
              <a:t>Colour Names</a:t>
            </a:r>
            <a:endParaRPr lang="en-ZA" sz="2200" dirty="0"/>
          </a:p>
          <a:p>
            <a:pPr lvl="1">
              <a:buClrTx/>
            </a:pPr>
            <a:r>
              <a:rPr lang="en-ZA" sz="2200" b="1" dirty="0" smtClean="0">
                <a:solidFill>
                  <a:srgbClr val="C00000"/>
                </a:solidFill>
              </a:rPr>
              <a:t>140 standard </a:t>
            </a:r>
            <a:r>
              <a:rPr lang="en-ZA" sz="2200" b="1" dirty="0" err="1" smtClean="0">
                <a:solidFill>
                  <a:srgbClr val="C00000"/>
                </a:solidFill>
              </a:rPr>
              <a:t>color</a:t>
            </a:r>
            <a:r>
              <a:rPr lang="en-ZA" sz="2200" b="1" dirty="0" smtClean="0">
                <a:solidFill>
                  <a:srgbClr val="C00000"/>
                </a:solidFill>
              </a:rPr>
              <a:t> names</a:t>
            </a:r>
            <a:endParaRPr lang="en-ZA" sz="2200" b="1" dirty="0">
              <a:solidFill>
                <a:srgbClr val="C00000"/>
              </a:solidFill>
            </a:endParaRPr>
          </a:p>
          <a:p>
            <a:pPr lvl="1">
              <a:buClrTx/>
            </a:pPr>
            <a:endParaRPr lang="en-ZA" sz="2200" dirty="0"/>
          </a:p>
          <a:p>
            <a:pPr>
              <a:buClrTx/>
            </a:pPr>
            <a:r>
              <a:rPr lang="en-ZA" sz="2200" dirty="0" smtClean="0"/>
              <a:t>Colour Values</a:t>
            </a:r>
            <a:endParaRPr lang="en-ZA" sz="2200" dirty="0"/>
          </a:p>
          <a:p>
            <a:pPr lvl="1">
              <a:buClrTx/>
            </a:pPr>
            <a:r>
              <a:rPr lang="en-ZA" sz="2200" b="1" dirty="0" smtClean="0">
                <a:solidFill>
                  <a:srgbClr val="C00000"/>
                </a:solidFill>
              </a:rPr>
              <a:t>RGB, HEX</a:t>
            </a:r>
            <a:endParaRPr lang="en-ZA" sz="2200" b="1" dirty="0">
              <a:solidFill>
                <a:srgbClr val="C00000"/>
              </a:solidFill>
            </a:endParaRP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11</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646951" y="1002567"/>
            <a:ext cx="4197219" cy="39309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lvl="1">
              <a:buClrTx/>
            </a:pPr>
            <a:endParaRPr lang="en-ZA" dirty="0"/>
          </a:p>
          <a:p>
            <a:pPr marL="76200" indent="0">
              <a:buClrTx/>
              <a:buNone/>
            </a:pPr>
            <a:endParaRPr lang="en-ZA" dirty="0"/>
          </a:p>
        </p:txBody>
      </p:sp>
      <p:pic>
        <p:nvPicPr>
          <p:cNvPr id="7" name="Picture 6"/>
          <p:cNvPicPr>
            <a:picLocks noChangeAspect="1"/>
          </p:cNvPicPr>
          <p:nvPr/>
        </p:nvPicPr>
        <p:blipFill>
          <a:blip r:embed="rId3"/>
          <a:stretch>
            <a:fillRect/>
          </a:stretch>
        </p:blipFill>
        <p:spPr>
          <a:xfrm>
            <a:off x="4991935" y="1125000"/>
            <a:ext cx="3641995" cy="149356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704" y="3472737"/>
            <a:ext cx="3139712" cy="746825"/>
          </a:xfrm>
          <a:prstGeom prst="rect">
            <a:avLst/>
          </a:prstGeom>
        </p:spPr>
      </p:pic>
    </p:spTree>
    <p:extLst>
      <p:ext uri="{BB962C8B-B14F-4D97-AF65-F5344CB8AC3E}">
        <p14:creationId xmlns:p14="http://schemas.microsoft.com/office/powerpoint/2010/main" val="705592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RGB Colours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03726" cy="3639000"/>
          </a:xfrm>
        </p:spPr>
        <p:txBody>
          <a:bodyPr/>
          <a:lstStyle/>
          <a:p>
            <a:pPr>
              <a:buClrTx/>
            </a:pPr>
            <a:r>
              <a:rPr lang="en-ZA" sz="2200" dirty="0" smtClean="0"/>
              <a:t>Use formula:</a:t>
            </a:r>
          </a:p>
          <a:p>
            <a:pPr lvl="1">
              <a:buClrTx/>
            </a:pPr>
            <a:r>
              <a:rPr lang="en-ZA" sz="2200" b="1" dirty="0" err="1" smtClean="0">
                <a:solidFill>
                  <a:srgbClr val="C00000"/>
                </a:solidFill>
              </a:rPr>
              <a:t>rgb</a:t>
            </a:r>
            <a:r>
              <a:rPr lang="en-ZA" sz="2200" b="1" dirty="0" smtClean="0">
                <a:solidFill>
                  <a:srgbClr val="C00000"/>
                </a:solidFill>
              </a:rPr>
              <a:t>(</a:t>
            </a:r>
            <a:r>
              <a:rPr lang="en-ZA" sz="2200" b="1" dirty="0" err="1" smtClean="0">
                <a:solidFill>
                  <a:srgbClr val="C00000"/>
                </a:solidFill>
              </a:rPr>
              <a:t>red,green,blue</a:t>
            </a:r>
            <a:r>
              <a:rPr lang="en-ZA" sz="2200" b="1" dirty="0" smtClean="0">
                <a:solidFill>
                  <a:srgbClr val="C00000"/>
                </a:solidFill>
              </a:rPr>
              <a:t>)</a:t>
            </a:r>
          </a:p>
          <a:p>
            <a:pPr lvl="1">
              <a:buClrTx/>
            </a:pPr>
            <a:endParaRPr lang="en-ZA" sz="2200" dirty="0">
              <a:solidFill>
                <a:schemeClr val="accent6">
                  <a:lumMod val="50000"/>
                </a:schemeClr>
              </a:solidFill>
            </a:endParaRPr>
          </a:p>
          <a:p>
            <a:pPr>
              <a:buClrTx/>
            </a:pPr>
            <a:r>
              <a:rPr lang="en-ZA" sz="2200" dirty="0" smtClean="0"/>
              <a:t>Each colour has a value between 0-255</a:t>
            </a:r>
            <a:endParaRPr lang="en-ZA" sz="2200" dirty="0"/>
          </a:p>
          <a:p>
            <a:pPr lvl="1">
              <a:buClrTx/>
            </a:pPr>
            <a:endParaRPr lang="en-ZA" sz="2200" dirty="0"/>
          </a:p>
          <a:p>
            <a:pPr>
              <a:buClrTx/>
            </a:pPr>
            <a:r>
              <a:rPr lang="en-ZA" sz="2200" dirty="0" smtClean="0"/>
              <a:t>These values define the intensity of the colour</a:t>
            </a:r>
            <a:endParaRPr lang="en-ZA" sz="2200" b="1" dirty="0">
              <a:solidFill>
                <a:srgbClr val="C00000"/>
              </a:solidFill>
            </a:endParaRP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12</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646951" y="1002567"/>
            <a:ext cx="4197219" cy="39309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lvl="1">
              <a:buClrTx/>
            </a:pPr>
            <a:endParaRPr lang="en-ZA" dirty="0"/>
          </a:p>
          <a:p>
            <a:pPr marL="76200" indent="0">
              <a:buClrTx/>
              <a:buNone/>
            </a:pPr>
            <a:endParaRPr lang="en-ZA" dirty="0"/>
          </a:p>
        </p:txBody>
      </p:sp>
      <p:pic>
        <p:nvPicPr>
          <p:cNvPr id="9" name="Picture 8"/>
          <p:cNvPicPr>
            <a:picLocks noChangeAspect="1"/>
          </p:cNvPicPr>
          <p:nvPr/>
        </p:nvPicPr>
        <p:blipFill>
          <a:blip r:embed="rId3"/>
          <a:stretch>
            <a:fillRect/>
          </a:stretch>
        </p:blipFill>
        <p:spPr>
          <a:xfrm>
            <a:off x="4708540" y="1312588"/>
            <a:ext cx="4074041" cy="837225"/>
          </a:xfrm>
          <a:prstGeom prst="rect">
            <a:avLst/>
          </a:prstGeom>
        </p:spPr>
      </p:pic>
      <p:pic>
        <p:nvPicPr>
          <p:cNvPr id="10" name="Picture 9"/>
          <p:cNvPicPr>
            <a:picLocks noChangeAspect="1"/>
          </p:cNvPicPr>
          <p:nvPr/>
        </p:nvPicPr>
        <p:blipFill>
          <a:blip r:embed="rId4"/>
          <a:stretch>
            <a:fillRect/>
          </a:stretch>
        </p:blipFill>
        <p:spPr>
          <a:xfrm>
            <a:off x="4708539" y="3786386"/>
            <a:ext cx="4074041" cy="855181"/>
          </a:xfrm>
          <a:prstGeom prst="rect">
            <a:avLst/>
          </a:prstGeom>
        </p:spPr>
      </p:pic>
      <p:pic>
        <p:nvPicPr>
          <p:cNvPr id="11" name="Picture 10"/>
          <p:cNvPicPr>
            <a:picLocks noChangeAspect="1"/>
          </p:cNvPicPr>
          <p:nvPr/>
        </p:nvPicPr>
        <p:blipFill>
          <a:blip r:embed="rId5"/>
          <a:stretch>
            <a:fillRect/>
          </a:stretch>
        </p:blipFill>
        <p:spPr>
          <a:xfrm>
            <a:off x="4716994" y="2630021"/>
            <a:ext cx="4065692" cy="800450"/>
          </a:xfrm>
          <a:prstGeom prst="rect">
            <a:avLst/>
          </a:prstGeom>
        </p:spPr>
      </p:pic>
    </p:spTree>
    <p:extLst>
      <p:ext uri="{BB962C8B-B14F-4D97-AF65-F5344CB8AC3E}">
        <p14:creationId xmlns:p14="http://schemas.microsoft.com/office/powerpoint/2010/main" val="3369862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HEX Colours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03726" cy="3639000"/>
          </a:xfrm>
        </p:spPr>
        <p:txBody>
          <a:bodyPr/>
          <a:lstStyle/>
          <a:p>
            <a:pPr>
              <a:buClrTx/>
            </a:pPr>
            <a:r>
              <a:rPr lang="en-ZA" sz="2200" dirty="0" smtClean="0"/>
              <a:t>Specified with:</a:t>
            </a:r>
          </a:p>
          <a:p>
            <a:pPr lvl="1">
              <a:buClrTx/>
            </a:pPr>
            <a:r>
              <a:rPr lang="en-ZA" sz="2200" b="1" dirty="0" smtClean="0">
                <a:solidFill>
                  <a:srgbClr val="C00000"/>
                </a:solidFill>
              </a:rPr>
              <a:t>#RRGGBB</a:t>
            </a:r>
          </a:p>
          <a:p>
            <a:pPr lvl="1">
              <a:buClrTx/>
            </a:pPr>
            <a:endParaRPr lang="en-ZA" sz="2200" dirty="0">
              <a:solidFill>
                <a:schemeClr val="accent6">
                  <a:lumMod val="50000"/>
                </a:schemeClr>
              </a:solidFill>
            </a:endParaRPr>
          </a:p>
          <a:p>
            <a:pPr>
              <a:buClrTx/>
            </a:pPr>
            <a:r>
              <a:rPr lang="en-ZA" sz="2200" dirty="0" smtClean="0"/>
              <a:t>RR,GG,BB are values between 00-ff</a:t>
            </a:r>
            <a:endParaRPr lang="en-ZA" sz="2200" dirty="0"/>
          </a:p>
          <a:p>
            <a:pPr lvl="1">
              <a:buClrTx/>
            </a:pPr>
            <a:endParaRPr lang="en-ZA" sz="2200" dirty="0"/>
          </a:p>
          <a:p>
            <a:pPr>
              <a:buClrTx/>
            </a:pPr>
            <a:r>
              <a:rPr lang="en-ZA" sz="2200" dirty="0" smtClean="0"/>
              <a:t>These values define the intensity of the colour</a:t>
            </a:r>
            <a:endParaRPr lang="en-ZA" sz="2200" b="1" dirty="0">
              <a:solidFill>
                <a:srgbClr val="C00000"/>
              </a:solidFill>
            </a:endParaRP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13</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646951" y="1002567"/>
            <a:ext cx="4197219" cy="39309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lvl="1">
              <a:buClrTx/>
            </a:pPr>
            <a:endParaRPr lang="en-ZA" dirty="0"/>
          </a:p>
          <a:p>
            <a:pPr marL="76200" indent="0">
              <a:buClrTx/>
              <a:buNone/>
            </a:pPr>
            <a:endParaRPr lang="en-ZA" dirty="0"/>
          </a:p>
        </p:txBody>
      </p:sp>
      <p:pic>
        <p:nvPicPr>
          <p:cNvPr id="7" name="Picture 6"/>
          <p:cNvPicPr>
            <a:picLocks noChangeAspect="1"/>
          </p:cNvPicPr>
          <p:nvPr/>
        </p:nvPicPr>
        <p:blipFill>
          <a:blip r:embed="rId3"/>
          <a:stretch>
            <a:fillRect/>
          </a:stretch>
        </p:blipFill>
        <p:spPr>
          <a:xfrm>
            <a:off x="4768547" y="1278331"/>
            <a:ext cx="4022384" cy="878735"/>
          </a:xfrm>
          <a:prstGeom prst="rect">
            <a:avLst/>
          </a:prstGeom>
        </p:spPr>
      </p:pic>
      <p:pic>
        <p:nvPicPr>
          <p:cNvPr id="8" name="Picture 7"/>
          <p:cNvPicPr>
            <a:picLocks noChangeAspect="1"/>
          </p:cNvPicPr>
          <p:nvPr/>
        </p:nvPicPr>
        <p:blipFill>
          <a:blip r:embed="rId4"/>
          <a:stretch>
            <a:fillRect/>
          </a:stretch>
        </p:blipFill>
        <p:spPr>
          <a:xfrm>
            <a:off x="4768547" y="3760433"/>
            <a:ext cx="4014034" cy="854118"/>
          </a:xfrm>
          <a:prstGeom prst="rect">
            <a:avLst/>
          </a:prstGeom>
        </p:spPr>
      </p:pic>
      <p:pic>
        <p:nvPicPr>
          <p:cNvPr id="12" name="Picture 11"/>
          <p:cNvPicPr>
            <a:picLocks noChangeAspect="1"/>
          </p:cNvPicPr>
          <p:nvPr/>
        </p:nvPicPr>
        <p:blipFill>
          <a:blip r:embed="rId5"/>
          <a:stretch>
            <a:fillRect/>
          </a:stretch>
        </p:blipFill>
        <p:spPr>
          <a:xfrm>
            <a:off x="4740917" y="2562408"/>
            <a:ext cx="4009286" cy="764183"/>
          </a:xfrm>
          <a:prstGeom prst="rect">
            <a:avLst/>
          </a:prstGeom>
        </p:spPr>
      </p:pic>
    </p:spTree>
    <p:extLst>
      <p:ext uri="{BB962C8B-B14F-4D97-AF65-F5344CB8AC3E}">
        <p14:creationId xmlns:p14="http://schemas.microsoft.com/office/powerpoint/2010/main" val="1345417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Background Colour</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142375" cy="3639000"/>
          </a:xfrm>
        </p:spPr>
        <p:txBody>
          <a:bodyPr/>
          <a:lstStyle/>
          <a:p>
            <a:pPr>
              <a:buClrTx/>
            </a:pPr>
            <a:r>
              <a:rPr lang="en-ZA" sz="2200" dirty="0" smtClean="0"/>
              <a:t>Set background colour using </a:t>
            </a:r>
            <a:r>
              <a:rPr lang="en-ZA" sz="2200" dirty="0" smtClean="0">
                <a:solidFill>
                  <a:srgbClr val="C00000"/>
                </a:solidFill>
              </a:rPr>
              <a:t>background-</a:t>
            </a:r>
            <a:r>
              <a:rPr lang="en-ZA" sz="2200" dirty="0" err="1" smtClean="0">
                <a:solidFill>
                  <a:srgbClr val="C00000"/>
                </a:solidFill>
              </a:rPr>
              <a:t>color</a:t>
            </a:r>
            <a:r>
              <a:rPr lang="en-ZA" sz="2200" dirty="0" smtClean="0"/>
              <a:t> property.</a:t>
            </a:r>
            <a:endParaRPr lang="en-ZA" sz="2200" b="1" dirty="0" smtClean="0">
              <a:solidFill>
                <a:srgbClr val="C00000"/>
              </a:solidFill>
            </a:endParaRPr>
          </a:p>
          <a:p>
            <a:pPr marL="533400" lvl="1" indent="0">
              <a:buClrTx/>
              <a:buNone/>
            </a:pPr>
            <a:endParaRPr lang="en-ZA" sz="2200" dirty="0"/>
          </a:p>
          <a:p>
            <a:pPr>
              <a:buClrTx/>
            </a:pPr>
            <a:r>
              <a:rPr lang="en-US" dirty="0" err="1" smtClean="0"/>
              <a:t>Colour</a:t>
            </a:r>
            <a:r>
              <a:rPr lang="en-US" dirty="0" smtClean="0"/>
              <a:t> </a:t>
            </a:r>
            <a:r>
              <a:rPr lang="en-US" dirty="0"/>
              <a:t>can be set using </a:t>
            </a:r>
            <a:r>
              <a:rPr lang="en-US" dirty="0" err="1" smtClean="0"/>
              <a:t>Colour</a:t>
            </a:r>
            <a:r>
              <a:rPr lang="en-US" dirty="0" smtClean="0"/>
              <a:t> </a:t>
            </a:r>
            <a:r>
              <a:rPr lang="en-US" dirty="0"/>
              <a:t>Name or </a:t>
            </a:r>
            <a:r>
              <a:rPr lang="en-US" dirty="0" err="1" smtClean="0"/>
              <a:t>Colour</a:t>
            </a:r>
            <a:r>
              <a:rPr lang="en-US" dirty="0" smtClean="0"/>
              <a:t> </a:t>
            </a:r>
            <a:r>
              <a:rPr lang="en-US" dirty="0"/>
              <a:t>Value</a:t>
            </a:r>
            <a:endParaRPr lang="en-US" dirty="0">
              <a:solidFill>
                <a:srgbClr val="C00000"/>
              </a:solidFill>
              <a:latin typeface="Consolas" panose="020B0609020204030204" pitchFamily="49" charset="0"/>
            </a:endParaRP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14</a:t>
            </a:fld>
            <a:endParaRPr lang="en"/>
          </a:p>
        </p:txBody>
      </p:sp>
      <p:sp>
        <p:nvSpPr>
          <p:cNvPr id="10" name="Text Placeholder 2">
            <a:extLst>
              <a:ext uri="{FF2B5EF4-FFF2-40B4-BE49-F238E27FC236}">
                <a16:creationId xmlns:a16="http://schemas.microsoft.com/office/drawing/2014/main" id="{E1C082B0-2CDE-4C2B-8623-B9B295D4152A}"/>
              </a:ext>
            </a:extLst>
          </p:cNvPr>
          <p:cNvSpPr txBox="1">
            <a:spLocks/>
          </p:cNvSpPr>
          <p:nvPr/>
        </p:nvSpPr>
        <p:spPr>
          <a:xfrm>
            <a:off x="4385951" y="1125000"/>
            <a:ext cx="4594074" cy="3808467"/>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=“background-color: tomato;"&gt;</a:t>
            </a:r>
            <a:r>
              <a:rPr lang="en-US" sz="1600" dirty="0" smtClean="0">
                <a:solidFill>
                  <a:srgbClr val="000000"/>
                </a:solidFill>
                <a:latin typeface="Consolas" panose="020B0609020204030204" pitchFamily="49" charset="0"/>
              </a:rPr>
              <a:t>Hello World</a:t>
            </a:r>
            <a:r>
              <a:rPr lang="en-US" sz="1600" dirty="0" smtClean="0">
                <a:solidFill>
                  <a:srgbClr val="0000CD"/>
                </a:solidFill>
                <a:latin typeface="Consolas" panose="020B0609020204030204" pitchFamily="49" charset="0"/>
              </a:rPr>
              <a:t>&lt;</a:t>
            </a:r>
            <a:r>
              <a:rPr lang="en-US" sz="1600" dirty="0" smtClean="0">
                <a:solidFill>
                  <a:srgbClr val="A52A2A"/>
                </a:solidFill>
                <a:latin typeface="Consolas" panose="020B0609020204030204" pitchFamily="49" charset="0"/>
              </a:rPr>
              <a: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endParaRPr lang="en-US" sz="1600" dirty="0" smtClean="0">
              <a:solidFill>
                <a:srgbClr val="0000CD"/>
              </a:solidFill>
              <a:latin typeface="Consolas" panose="020B0609020204030204" pitchFamily="49" charset="0"/>
            </a:endParaRPr>
          </a:p>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=“background-color: #ff6347"&gt;</a:t>
            </a:r>
            <a:r>
              <a:rPr lang="en-US" sz="1600" dirty="0" smtClean="0">
                <a:solidFill>
                  <a:srgbClr val="000000"/>
                </a:solidFill>
                <a:latin typeface="Consolas" panose="020B0609020204030204" pitchFamily="49" charset="0"/>
              </a:rPr>
              <a:t>Hello World</a:t>
            </a:r>
            <a:r>
              <a:rPr lang="en-US" sz="1600" dirty="0" smtClean="0">
                <a:solidFill>
                  <a:srgbClr val="0000CD"/>
                </a:solidFill>
                <a:latin typeface="Consolas" panose="020B0609020204030204" pitchFamily="49" charset="0"/>
              </a:rPr>
              <a:t>&lt;</a:t>
            </a:r>
            <a:r>
              <a:rPr lang="en-US" sz="1600" dirty="0" smtClean="0">
                <a:solidFill>
                  <a:srgbClr val="A52A2A"/>
                </a:solidFill>
                <a:latin typeface="Consolas" panose="020B0609020204030204" pitchFamily="49" charset="0"/>
              </a:rPr>
              <a: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r>
              <a:rPr lang="en-US" sz="1600" dirty="0" smtClean="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FF0000"/>
                </a:solidFill>
                <a:latin typeface="Consolas" panose="020B0609020204030204" pitchFamily="49" charset="0"/>
                <a:ea typeface="+mn-ea"/>
                <a:cs typeface="+mn-cs"/>
                <a:sym typeface="Arial"/>
              </a:rPr>
              <a:t> style</a:t>
            </a:r>
            <a:r>
              <a:rPr lang="en-US" sz="1600" dirty="0" smtClean="0">
                <a:solidFill>
                  <a:srgbClr val="0000CD"/>
                </a:solidFill>
                <a:latin typeface="Consolas" panose="020B0609020204030204" pitchFamily="49" charset="0"/>
                <a:ea typeface="+mn-ea"/>
                <a:cs typeface="+mn-cs"/>
                <a:sym typeface="Arial"/>
              </a:rPr>
              <a:t>=</a:t>
            </a:r>
            <a:r>
              <a:rPr lang="en-US" sz="1600" dirty="0" smtClean="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ea typeface="+mn-ea"/>
                <a:cs typeface="+mn-cs"/>
                <a:sym typeface="Arial"/>
              </a:rPr>
              <a:t>color: </a:t>
            </a:r>
            <a:r>
              <a:rPr lang="en-US" sz="1600" dirty="0" err="1" smtClean="0">
                <a:solidFill>
                  <a:srgbClr val="0000CD"/>
                </a:solidFill>
                <a:latin typeface="Consolas" panose="020B0609020204030204" pitchFamily="49" charset="0"/>
                <a:ea typeface="+mn-ea"/>
                <a:cs typeface="+mn-cs"/>
                <a:sym typeface="Arial"/>
              </a:rPr>
              <a:t>rgb</a:t>
            </a:r>
            <a:r>
              <a:rPr lang="en-US" sz="1600" dirty="0" smtClean="0">
                <a:solidFill>
                  <a:srgbClr val="0000CD"/>
                </a:solidFill>
                <a:latin typeface="Consolas" panose="020B0609020204030204" pitchFamily="49" charset="0"/>
                <a:ea typeface="+mn-ea"/>
                <a:cs typeface="+mn-cs"/>
                <a:sym typeface="Arial"/>
              </a:rPr>
              <a:t>(255,99,71)"&gt;</a:t>
            </a:r>
            <a:r>
              <a:rPr lang="en-US" sz="1600" dirty="0" smtClean="0">
                <a:solidFill>
                  <a:srgbClr val="000000"/>
                </a:solidFill>
                <a:latin typeface="Consolas" panose="020B0609020204030204" pitchFamily="49" charset="0"/>
                <a:ea typeface="+mn-ea"/>
                <a:cs typeface="+mn-cs"/>
                <a:sym typeface="Arial"/>
              </a:rPr>
              <a:t>Hello World</a:t>
            </a:r>
            <a:r>
              <a:rPr lang="en-US" sz="1600" dirty="0" smtClean="0">
                <a:solidFill>
                  <a:srgbClr val="0000CD"/>
                </a:solidFill>
                <a:latin typeface="Consolas" panose="020B0609020204030204" pitchFamily="49" charset="0"/>
                <a:ea typeface="+mn-ea"/>
                <a:cs typeface="+mn-cs"/>
                <a:sym typeface="Arial"/>
              </a:rPr>
              <a:t>&lt;</a:t>
            </a:r>
            <a:r>
              <a:rPr lang="en-US" sz="1600" dirty="0" smtClean="0">
                <a:solidFill>
                  <a:srgbClr val="A52A2A"/>
                </a:solidFill>
                <a:latin typeface="Consolas" panose="020B0609020204030204" pitchFamily="49" charset="0"/>
                <a:ea typeface="+mn-ea"/>
                <a:cs typeface="+mn-cs"/>
                <a:sym typeface="Arial"/>
              </a:rPr>
              <a:t>/</a:t>
            </a:r>
            <a:r>
              <a:rPr lang="en-US" sz="1600" dirty="0">
                <a:solidFill>
                  <a:srgbClr val="A52A2A"/>
                </a:solidFill>
                <a:latin typeface="Consolas" panose="020B0609020204030204" pitchFamily="49" charset="0"/>
                <a:ea typeface="+mn-ea"/>
                <a:cs typeface="+mn-cs"/>
                <a:sym typeface="Arial"/>
              </a:rPr>
              <a:t>p</a:t>
            </a:r>
            <a:r>
              <a:rPr lang="en-US" sz="1600" dirty="0">
                <a:solidFill>
                  <a:srgbClr val="0000CD"/>
                </a:solidFill>
                <a:latin typeface="Consolas" panose="020B0609020204030204" pitchFamily="49" charset="0"/>
                <a:ea typeface="+mn-ea"/>
                <a:cs typeface="+mn-cs"/>
                <a:sym typeface="Arial"/>
              </a:rPr>
              <a:t>&gt;</a:t>
            </a:r>
          </a:p>
          <a:p>
            <a:pPr marL="76200" indent="0">
              <a:buClrTx/>
              <a:buNone/>
            </a:pPr>
            <a:endParaRPr lang="en-ZA" dirty="0"/>
          </a:p>
        </p:txBody>
      </p:sp>
      <p:pic>
        <p:nvPicPr>
          <p:cNvPr id="9" name="Picture 8"/>
          <p:cNvPicPr>
            <a:picLocks noChangeAspect="1"/>
          </p:cNvPicPr>
          <p:nvPr/>
        </p:nvPicPr>
        <p:blipFill>
          <a:blip r:embed="rId3"/>
          <a:stretch>
            <a:fillRect/>
          </a:stretch>
        </p:blipFill>
        <p:spPr>
          <a:xfrm>
            <a:off x="4752701" y="1906216"/>
            <a:ext cx="3152775" cy="533400"/>
          </a:xfrm>
          <a:prstGeom prst="rect">
            <a:avLst/>
          </a:prstGeom>
        </p:spPr>
      </p:pic>
      <p:pic>
        <p:nvPicPr>
          <p:cNvPr id="11" name="Picture 10"/>
          <p:cNvPicPr>
            <a:picLocks noChangeAspect="1"/>
          </p:cNvPicPr>
          <p:nvPr/>
        </p:nvPicPr>
        <p:blipFill>
          <a:blip r:embed="rId3"/>
          <a:stretch>
            <a:fillRect/>
          </a:stretch>
        </p:blipFill>
        <p:spPr>
          <a:xfrm>
            <a:off x="4752700" y="3096524"/>
            <a:ext cx="3152775" cy="533400"/>
          </a:xfrm>
          <a:prstGeom prst="rect">
            <a:avLst/>
          </a:prstGeom>
        </p:spPr>
      </p:pic>
      <p:pic>
        <p:nvPicPr>
          <p:cNvPr id="13" name="Picture 12"/>
          <p:cNvPicPr>
            <a:picLocks noChangeAspect="1"/>
          </p:cNvPicPr>
          <p:nvPr/>
        </p:nvPicPr>
        <p:blipFill>
          <a:blip r:embed="rId3"/>
          <a:stretch>
            <a:fillRect/>
          </a:stretch>
        </p:blipFill>
        <p:spPr>
          <a:xfrm>
            <a:off x="4752700" y="4286832"/>
            <a:ext cx="3152775" cy="533400"/>
          </a:xfrm>
          <a:prstGeom prst="rect">
            <a:avLst/>
          </a:prstGeom>
        </p:spPr>
      </p:pic>
    </p:spTree>
    <p:extLst>
      <p:ext uri="{BB962C8B-B14F-4D97-AF65-F5344CB8AC3E}">
        <p14:creationId xmlns:p14="http://schemas.microsoft.com/office/powerpoint/2010/main" val="396024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Text Colour</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3978677" cy="3639000"/>
          </a:xfrm>
        </p:spPr>
        <p:txBody>
          <a:bodyPr/>
          <a:lstStyle/>
          <a:p>
            <a:pPr>
              <a:buClrTx/>
            </a:pPr>
            <a:r>
              <a:rPr lang="en-US" sz="2200" dirty="0" smtClean="0"/>
              <a:t>Set using the </a:t>
            </a:r>
            <a:r>
              <a:rPr lang="en-US" sz="2200" dirty="0" smtClean="0">
                <a:solidFill>
                  <a:srgbClr val="C00000"/>
                </a:solidFill>
              </a:rPr>
              <a:t>color</a:t>
            </a:r>
            <a:r>
              <a:rPr lang="en-US" sz="2200" dirty="0" smtClean="0"/>
              <a:t> property</a:t>
            </a:r>
            <a:endParaRPr lang="en-US" sz="2200" dirty="0" smtClean="0">
              <a:solidFill>
                <a:srgbClr val="C00000"/>
              </a:solidFill>
            </a:endParaRP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err="1" smtClean="0"/>
              <a:t>Colour</a:t>
            </a:r>
            <a:r>
              <a:rPr lang="en-US" sz="2200" dirty="0" smtClean="0"/>
              <a:t> can be set using </a:t>
            </a:r>
            <a:r>
              <a:rPr lang="en-US" sz="2200" dirty="0" err="1" smtClean="0"/>
              <a:t>Colour</a:t>
            </a:r>
            <a:r>
              <a:rPr lang="en-US" sz="2200" dirty="0" smtClean="0"/>
              <a:t> Name or </a:t>
            </a:r>
            <a:r>
              <a:rPr lang="en-US" sz="2200" dirty="0" err="1" smtClean="0"/>
              <a:t>Colour</a:t>
            </a:r>
            <a:r>
              <a:rPr lang="en-US" sz="2200" dirty="0" smtClean="0"/>
              <a:t> Value</a:t>
            </a: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15</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203241" y="1099388"/>
            <a:ext cx="4719642"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rPr>
              <a:t>color: red;"&gt;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endParaRPr lang="en-US" sz="1600" dirty="0" smtClean="0">
              <a:solidFill>
                <a:srgbClr val="0000CD"/>
              </a:solidFill>
              <a:latin typeface="Consolas" panose="020B0609020204030204" pitchFamily="49" charset="0"/>
            </a:endParaRPr>
          </a:p>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="color: #ff0000"&gt;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r>
              <a:rPr lang="en-US" sz="1600" dirty="0" smtClean="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FF0000"/>
                </a:solidFill>
                <a:latin typeface="Consolas" panose="020B0609020204030204" pitchFamily="49" charset="0"/>
                <a:ea typeface="+mn-ea"/>
                <a:cs typeface="+mn-cs"/>
                <a:sym typeface="Arial"/>
              </a:rPr>
              <a:t> style</a:t>
            </a:r>
            <a:r>
              <a:rPr lang="en-US" sz="1600" dirty="0" smtClean="0">
                <a:solidFill>
                  <a:srgbClr val="0000CD"/>
                </a:solidFill>
                <a:latin typeface="Consolas" panose="020B0609020204030204" pitchFamily="49" charset="0"/>
                <a:ea typeface="+mn-ea"/>
                <a:cs typeface="+mn-cs"/>
                <a:sym typeface="Arial"/>
              </a:rPr>
              <a:t>=</a:t>
            </a:r>
            <a:r>
              <a:rPr lang="en-US" sz="1600" dirty="0" smtClean="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ea typeface="+mn-ea"/>
                <a:cs typeface="+mn-cs"/>
                <a:sym typeface="Arial"/>
              </a:rPr>
              <a:t>color: </a:t>
            </a:r>
            <a:r>
              <a:rPr lang="en-US" sz="1600" dirty="0" err="1" smtClean="0">
                <a:solidFill>
                  <a:srgbClr val="0000CD"/>
                </a:solidFill>
                <a:latin typeface="Consolas" panose="020B0609020204030204" pitchFamily="49" charset="0"/>
                <a:ea typeface="+mn-ea"/>
                <a:cs typeface="+mn-cs"/>
                <a:sym typeface="Arial"/>
              </a:rPr>
              <a:t>rgb</a:t>
            </a:r>
            <a:r>
              <a:rPr lang="en-US" sz="1600" dirty="0" smtClean="0">
                <a:solidFill>
                  <a:srgbClr val="0000CD"/>
                </a:solidFill>
                <a:latin typeface="Consolas" panose="020B0609020204030204" pitchFamily="49" charset="0"/>
                <a:ea typeface="+mn-ea"/>
                <a:cs typeface="+mn-cs"/>
                <a:sym typeface="Arial"/>
              </a:rPr>
              <a:t>(255,0,0)"&gt;</a:t>
            </a:r>
            <a:r>
              <a:rPr lang="en-US" sz="1600" dirty="0">
                <a:solidFill>
                  <a:srgbClr val="000000"/>
                </a:solidFill>
                <a:latin typeface="Consolas" panose="020B0609020204030204" pitchFamily="49" charset="0"/>
                <a:ea typeface="+mn-ea"/>
                <a:cs typeface="+mn-cs"/>
                <a:sym typeface="Arial"/>
              </a:rPr>
              <a:t>Hello</a:t>
            </a:r>
            <a:r>
              <a:rPr lang="en-US" sz="1600" dirty="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0000CD"/>
                </a:solidFill>
                <a:latin typeface="Consolas" panose="020B0609020204030204" pitchFamily="49" charset="0"/>
                <a:ea typeface="+mn-ea"/>
                <a:cs typeface="+mn-cs"/>
                <a:sym typeface="Arial"/>
              </a:rPr>
              <a:t>&gt;</a:t>
            </a:r>
          </a:p>
          <a:p>
            <a:pPr marL="76200" indent="0">
              <a:buClrTx/>
              <a:buNone/>
            </a:pPr>
            <a:endParaRPr lang="en-ZA" dirty="0"/>
          </a:p>
        </p:txBody>
      </p:sp>
      <p:pic>
        <p:nvPicPr>
          <p:cNvPr id="7" name="Picture 6"/>
          <p:cNvPicPr>
            <a:picLocks noChangeAspect="1"/>
          </p:cNvPicPr>
          <p:nvPr/>
        </p:nvPicPr>
        <p:blipFill>
          <a:blip r:embed="rId3"/>
          <a:stretch>
            <a:fillRect/>
          </a:stretch>
        </p:blipFill>
        <p:spPr>
          <a:xfrm>
            <a:off x="5077252" y="1611159"/>
            <a:ext cx="3313413" cy="44376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5090341" y="2719074"/>
            <a:ext cx="3366357" cy="45085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5090341" y="3702440"/>
            <a:ext cx="3428780" cy="459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2073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2800" dirty="0"/>
              <a:t>Activity: </a:t>
            </a:r>
            <a:r>
              <a:rPr lang="en-ZA" sz="2800" dirty="0" smtClean="0"/>
              <a:t>Background &amp; text colour</a:t>
            </a:r>
            <a:endParaRPr lang="en-ZA" sz="28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8179932" cy="3639000"/>
          </a:xfrm>
        </p:spPr>
        <p:txBody>
          <a:bodyPr/>
          <a:lstStyle/>
          <a:p>
            <a:pPr marL="990600" lvl="1" indent="-457200">
              <a:buClr>
                <a:schemeClr val="tx1"/>
              </a:buClr>
              <a:buAutoNum type="arabicPeriod"/>
            </a:pPr>
            <a:r>
              <a:rPr lang="en-ZA" dirty="0" smtClean="0">
                <a:solidFill>
                  <a:schemeClr val="tx1"/>
                </a:solidFill>
              </a:rPr>
              <a:t>Use the </a:t>
            </a:r>
            <a:r>
              <a:rPr lang="en-ZA" dirty="0" smtClean="0">
                <a:solidFill>
                  <a:srgbClr val="C00000"/>
                </a:solidFill>
              </a:rPr>
              <a:t>background-</a:t>
            </a:r>
            <a:r>
              <a:rPr lang="en-ZA" dirty="0" err="1" smtClean="0">
                <a:solidFill>
                  <a:srgbClr val="C00000"/>
                </a:solidFill>
              </a:rPr>
              <a:t>color</a:t>
            </a:r>
            <a:r>
              <a:rPr lang="en-ZA" dirty="0" smtClean="0">
                <a:solidFill>
                  <a:schemeClr val="tx1"/>
                </a:solidFill>
              </a:rPr>
              <a:t> property set the background colour for the below:</a:t>
            </a:r>
          </a:p>
          <a:p>
            <a:pPr marL="533400" lvl="1" indent="0">
              <a:buClr>
                <a:schemeClr val="tx1"/>
              </a:buClr>
              <a:buNone/>
            </a:pPr>
            <a:r>
              <a:rPr lang="en-ZA" dirty="0">
                <a:solidFill>
                  <a:schemeClr val="tx1"/>
                </a:solidFill>
              </a:rPr>
              <a:t>		header - </a:t>
            </a:r>
            <a:r>
              <a:rPr lang="en-ZA" dirty="0" err="1">
                <a:solidFill>
                  <a:schemeClr val="tx1"/>
                </a:solidFill>
              </a:rPr>
              <a:t>rgb</a:t>
            </a:r>
            <a:r>
              <a:rPr lang="en-ZA" dirty="0">
                <a:solidFill>
                  <a:schemeClr val="tx1"/>
                </a:solidFill>
              </a:rPr>
              <a:t>(248, 242, 236</a:t>
            </a:r>
            <a:r>
              <a:rPr lang="en-ZA" dirty="0" smtClean="0">
                <a:solidFill>
                  <a:schemeClr val="tx1"/>
                </a:solidFill>
              </a:rPr>
              <a:t>)</a:t>
            </a:r>
          </a:p>
          <a:p>
            <a:pPr marL="533400" lvl="1" indent="0">
              <a:buClr>
                <a:schemeClr val="tx1"/>
              </a:buClr>
              <a:buNone/>
            </a:pPr>
            <a:r>
              <a:rPr lang="en-ZA" dirty="0">
                <a:solidFill>
                  <a:schemeClr val="tx1"/>
                </a:solidFill>
              </a:rPr>
              <a:t>		article - </a:t>
            </a:r>
            <a:r>
              <a:rPr lang="en-ZA" dirty="0" err="1">
                <a:solidFill>
                  <a:schemeClr val="tx1"/>
                </a:solidFill>
              </a:rPr>
              <a:t>rgb</a:t>
            </a:r>
            <a:r>
              <a:rPr lang="en-ZA" dirty="0">
                <a:solidFill>
                  <a:schemeClr val="tx1"/>
                </a:solidFill>
              </a:rPr>
              <a:t>(248, 242, 236</a:t>
            </a:r>
            <a:r>
              <a:rPr lang="en-ZA" dirty="0" smtClean="0">
                <a:solidFill>
                  <a:schemeClr val="tx1"/>
                </a:solidFill>
              </a:rPr>
              <a:t>)</a:t>
            </a:r>
          </a:p>
          <a:p>
            <a:pPr marL="533400" lvl="1" indent="0">
              <a:buClr>
                <a:schemeClr val="tx1"/>
              </a:buClr>
              <a:buNone/>
            </a:pPr>
            <a:r>
              <a:rPr lang="en-ZA" dirty="0">
                <a:solidFill>
                  <a:schemeClr val="tx1"/>
                </a:solidFill>
              </a:rPr>
              <a:t>		footer - </a:t>
            </a:r>
            <a:r>
              <a:rPr lang="en-ZA" dirty="0" err="1">
                <a:solidFill>
                  <a:schemeClr val="tx1"/>
                </a:solidFill>
              </a:rPr>
              <a:t>rgb</a:t>
            </a:r>
            <a:r>
              <a:rPr lang="en-ZA" dirty="0">
                <a:solidFill>
                  <a:schemeClr val="tx1"/>
                </a:solidFill>
              </a:rPr>
              <a:t>(204, 0, 0</a:t>
            </a:r>
            <a:r>
              <a:rPr lang="en-ZA" dirty="0" smtClean="0">
                <a:solidFill>
                  <a:schemeClr val="tx1"/>
                </a:solidFill>
              </a:rPr>
              <a:t>)</a:t>
            </a:r>
          </a:p>
          <a:p>
            <a:pPr marL="533400" lvl="1" indent="0">
              <a:buClr>
                <a:schemeClr val="tx1"/>
              </a:buClr>
              <a:buNone/>
            </a:pPr>
            <a:endParaRPr lang="en-ZA" dirty="0">
              <a:solidFill>
                <a:schemeClr val="tx1"/>
              </a:solidFill>
            </a:endParaRPr>
          </a:p>
          <a:p>
            <a:pPr marL="533400" lvl="1" indent="0">
              <a:buClr>
                <a:schemeClr val="tx1"/>
              </a:buClr>
              <a:buNone/>
            </a:pPr>
            <a:r>
              <a:rPr lang="en-ZA" dirty="0" smtClean="0">
                <a:solidFill>
                  <a:schemeClr val="tx1"/>
                </a:solidFill>
              </a:rPr>
              <a:t>2. Use the colour property set the colour for My Resume, My Work and My Skills to white – </a:t>
            </a:r>
            <a:r>
              <a:rPr lang="en-US" dirty="0" err="1">
                <a:solidFill>
                  <a:schemeClr val="tx1"/>
                </a:solidFill>
              </a:rPr>
              <a:t>rgb</a:t>
            </a:r>
            <a:r>
              <a:rPr lang="en-US" dirty="0">
                <a:solidFill>
                  <a:schemeClr val="tx1"/>
                </a:solidFill>
              </a:rPr>
              <a:t>(140, 140, 140)</a:t>
            </a:r>
            <a:endParaRPr lang="en-ZA" dirty="0">
              <a:solidFill>
                <a:schemeClr val="tx1"/>
              </a:solidFill>
            </a:endParaRPr>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4276905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Borders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45507" cy="3639000"/>
          </a:xfrm>
        </p:spPr>
        <p:txBody>
          <a:bodyPr/>
          <a:lstStyle/>
          <a:p>
            <a:pPr>
              <a:buClrTx/>
            </a:pPr>
            <a:r>
              <a:rPr lang="en-US" sz="2200" dirty="0" smtClean="0"/>
              <a:t>Allows you to set element border.</a:t>
            </a: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You can set the border style, color, width</a:t>
            </a:r>
            <a:endParaRPr lang="en-US" sz="2000" dirty="0" smtClean="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a:buClrTx/>
            </a:pPr>
            <a:r>
              <a:rPr lang="en-ZA" sz="2200" dirty="0" smtClean="0"/>
              <a:t>Sets border on all sides of element, or a single side.</a:t>
            </a:r>
            <a:endParaRPr lang="en-ZA" sz="2200" dirty="0"/>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17</a:t>
            </a:fld>
            <a:endParaRPr lang="en"/>
          </a:p>
        </p:txBody>
      </p:sp>
      <p:sp>
        <p:nvSpPr>
          <p:cNvPr id="9" name="Text Placeholder 2">
            <a:extLst>
              <a:ext uri="{FF2B5EF4-FFF2-40B4-BE49-F238E27FC236}">
                <a16:creationId xmlns:a16="http://schemas.microsoft.com/office/drawing/2014/main" id="{E1C082B0-2CDE-4C2B-8623-B9B295D4152A}"/>
              </a:ext>
            </a:extLst>
          </p:cNvPr>
          <p:cNvSpPr txBox="1">
            <a:spLocks/>
          </p:cNvSpPr>
          <p:nvPr/>
        </p:nvSpPr>
        <p:spPr>
          <a:xfrm>
            <a:off x="4646951" y="1002567"/>
            <a:ext cx="4197219"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lvl="0" indent="0">
              <a:spcBef>
                <a:spcPts val="0"/>
              </a:spcBef>
              <a:buClrTx/>
              <a:buSzTx/>
              <a:buNone/>
            </a:pPr>
            <a:r>
              <a:rPr lang="en-US" sz="1600" dirty="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FF0000"/>
                </a:solidFill>
                <a:latin typeface="Consolas" panose="020B0609020204030204" pitchFamily="49" charset="0"/>
                <a:ea typeface="+mn-ea"/>
                <a:cs typeface="+mn-cs"/>
                <a:sym typeface="Arial"/>
              </a:rPr>
              <a:t> style</a:t>
            </a:r>
            <a:r>
              <a:rPr lang="en-US" sz="1600" dirty="0" smtClean="0">
                <a:solidFill>
                  <a:srgbClr val="0000CD"/>
                </a:solidFill>
                <a:latin typeface="Consolas" panose="020B0609020204030204" pitchFamily="49" charset="0"/>
                <a:ea typeface="+mn-ea"/>
                <a:cs typeface="+mn-cs"/>
                <a:sym typeface="Arial"/>
              </a:rPr>
              <a:t>=“border-style: solid;"&gt;&lt;</a:t>
            </a:r>
            <a:r>
              <a:rPr lang="en-US" sz="1600" dirty="0" smtClean="0">
                <a:solidFill>
                  <a:srgbClr val="A52A2A"/>
                </a:solidFill>
                <a:latin typeface="Consolas" panose="020B0609020204030204" pitchFamily="49" charset="0"/>
                <a:ea typeface="+mn-ea"/>
                <a:cs typeface="+mn-cs"/>
                <a:sym typeface="Arial"/>
              </a:rPr>
              <a:t>/</a:t>
            </a:r>
            <a:r>
              <a:rPr lang="en-US" sz="1600" dirty="0">
                <a:solidFill>
                  <a:srgbClr val="A52A2A"/>
                </a:solidFill>
                <a:latin typeface="Consolas" panose="020B0609020204030204" pitchFamily="49" charset="0"/>
                <a:ea typeface="+mn-ea"/>
                <a:cs typeface="+mn-cs"/>
                <a:sym typeface="Arial"/>
              </a:rPr>
              <a:t>p</a:t>
            </a:r>
            <a:r>
              <a:rPr lang="en-US" sz="1600" dirty="0" smtClean="0">
                <a:solidFill>
                  <a:srgbClr val="0000CD"/>
                </a:solidFill>
                <a:latin typeface="Consolas" panose="020B0609020204030204" pitchFamily="49" charset="0"/>
                <a:ea typeface="+mn-ea"/>
                <a:cs typeface="+mn-cs"/>
                <a:sym typeface="Arial"/>
              </a:rPr>
              <a:t>&gt;</a:t>
            </a:r>
          </a:p>
          <a:p>
            <a:pPr marL="76200" lvl="0" indent="0">
              <a:spcBef>
                <a:spcPts val="0"/>
              </a:spcBef>
              <a:buClrTx/>
              <a:buSzTx/>
              <a:buNone/>
            </a:pPr>
            <a:endParaRPr lang="en-US" sz="1600" dirty="0">
              <a:solidFill>
                <a:srgbClr val="0000CD"/>
              </a:solidFill>
              <a:latin typeface="Consolas" panose="020B0609020204030204" pitchFamily="49" charset="0"/>
              <a:ea typeface="+mn-ea"/>
              <a:cs typeface="+mn-cs"/>
              <a:sym typeface="Arial"/>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endParaRPr lang="en-US" sz="1600" dirty="0">
              <a:solidFill>
                <a:srgbClr val="0000CD"/>
              </a:solidFill>
              <a:latin typeface="Consolas" panose="020B0609020204030204" pitchFamily="49" charset="0"/>
              <a:ea typeface="+mn-ea"/>
              <a:cs typeface="+mn-cs"/>
              <a:sym typeface="Arial"/>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r>
              <a:rPr lang="en-US" sz="1600" dirty="0" smtClean="0">
                <a:solidFill>
                  <a:srgbClr val="0000CD"/>
                </a:solidFill>
                <a:latin typeface="Consolas" panose="020B0609020204030204" pitchFamily="49" charset="0"/>
                <a:ea typeface="+mn-ea"/>
                <a:cs typeface="+mn-cs"/>
                <a:sym typeface="Arial"/>
              </a:rPr>
              <a:t>&lt;</a:t>
            </a:r>
            <a:r>
              <a:rPr lang="en-US" sz="1600" dirty="0">
                <a:solidFill>
                  <a:srgbClr val="C00000"/>
                </a:solidFill>
                <a:latin typeface="Consolas" panose="020B0609020204030204" pitchFamily="49" charset="0"/>
                <a:ea typeface="+mn-ea"/>
                <a:cs typeface="+mn-cs"/>
                <a:sym typeface="Arial"/>
              </a:rPr>
              <a:t>p</a:t>
            </a:r>
            <a:r>
              <a:rPr lang="en-US" sz="1600" dirty="0">
                <a:solidFill>
                  <a:srgbClr val="0000CD"/>
                </a:solidFill>
                <a:latin typeface="Consolas" panose="020B0609020204030204" pitchFamily="49" charset="0"/>
                <a:ea typeface="+mn-ea"/>
                <a:cs typeface="+mn-cs"/>
                <a:sym typeface="Arial"/>
              </a:rPr>
              <a:t> </a:t>
            </a:r>
            <a:r>
              <a:rPr lang="en-US" sz="1600" dirty="0">
                <a:solidFill>
                  <a:srgbClr val="FF0000"/>
                </a:solidFill>
                <a:latin typeface="Consolas" panose="020B0609020204030204" pitchFamily="49" charset="0"/>
                <a:ea typeface="+mn-ea"/>
                <a:cs typeface="+mn-cs"/>
                <a:sym typeface="Arial"/>
              </a:rPr>
              <a:t>style</a:t>
            </a:r>
            <a:r>
              <a:rPr lang="en-US" sz="1600" dirty="0">
                <a:solidFill>
                  <a:srgbClr val="0000CD"/>
                </a:solidFill>
                <a:latin typeface="Consolas" panose="020B0609020204030204" pitchFamily="49" charset="0"/>
                <a:ea typeface="+mn-ea"/>
                <a:cs typeface="+mn-cs"/>
                <a:sym typeface="Arial"/>
              </a:rPr>
              <a:t>=“</a:t>
            </a:r>
            <a:r>
              <a:rPr lang="en-US" sz="1600" dirty="0" smtClean="0">
                <a:solidFill>
                  <a:srgbClr val="0000CD"/>
                </a:solidFill>
                <a:latin typeface="Consolas" panose="020B0609020204030204" pitchFamily="49" charset="0"/>
                <a:ea typeface="+mn-ea"/>
                <a:cs typeface="+mn-cs"/>
                <a:sym typeface="Arial"/>
              </a:rPr>
              <a:t>border-bottom-style</a:t>
            </a:r>
            <a:r>
              <a:rPr lang="en-US" sz="1600" dirty="0">
                <a:solidFill>
                  <a:srgbClr val="0000CD"/>
                </a:solidFill>
                <a:latin typeface="Consolas" panose="020B0609020204030204" pitchFamily="49" charset="0"/>
                <a:ea typeface="+mn-ea"/>
                <a:cs typeface="+mn-cs"/>
                <a:sym typeface="Arial"/>
              </a:rPr>
              <a:t>: solid;"&gt;&lt;</a:t>
            </a:r>
            <a:r>
              <a:rPr lang="en-US" sz="1600" dirty="0">
                <a:solidFill>
                  <a:srgbClr val="C00000"/>
                </a:solidFill>
                <a:latin typeface="Consolas" panose="020B0609020204030204" pitchFamily="49" charset="0"/>
                <a:ea typeface="+mn-ea"/>
                <a:cs typeface="+mn-cs"/>
                <a:sym typeface="Arial"/>
              </a:rPr>
              <a:t>/p</a:t>
            </a:r>
            <a:r>
              <a:rPr lang="en-US" sz="1600" dirty="0">
                <a:solidFill>
                  <a:srgbClr val="0000CD"/>
                </a:solidFill>
                <a:latin typeface="Consolas" panose="020B0609020204030204" pitchFamily="49" charset="0"/>
                <a:ea typeface="+mn-ea"/>
                <a:cs typeface="+mn-cs"/>
                <a:sym typeface="Arial"/>
              </a:rPr>
              <a:t>&gt;</a:t>
            </a:r>
          </a:p>
          <a:p>
            <a:pPr marL="76200" lvl="0" indent="0">
              <a:spcBef>
                <a:spcPts val="0"/>
              </a:spcBef>
              <a:buClrTx/>
              <a:buSzTx/>
              <a:buNone/>
            </a:pPr>
            <a:endParaRPr lang="en-US" sz="1600" dirty="0">
              <a:solidFill>
                <a:srgbClr val="0000CD"/>
              </a:solidFill>
              <a:latin typeface="Consolas" panose="020B0609020204030204" pitchFamily="49" charset="0"/>
              <a:ea typeface="+mn-ea"/>
              <a:cs typeface="+mn-cs"/>
              <a:sym typeface="Arial"/>
            </a:endParaRPr>
          </a:p>
          <a:p>
            <a:pPr lvl="1">
              <a:buClrTx/>
            </a:pPr>
            <a:endParaRPr lang="en-ZA" sz="1600" dirty="0"/>
          </a:p>
          <a:p>
            <a:pPr marL="76200" indent="0">
              <a:buClrTx/>
              <a:buNone/>
            </a:pPr>
            <a:endParaRPr lang="en-ZA" dirty="0"/>
          </a:p>
        </p:txBody>
      </p:sp>
      <p:pic>
        <p:nvPicPr>
          <p:cNvPr id="10" name="Picture 9"/>
          <p:cNvPicPr>
            <a:picLocks noChangeAspect="1"/>
          </p:cNvPicPr>
          <p:nvPr/>
        </p:nvPicPr>
        <p:blipFill>
          <a:blip r:embed="rId3"/>
          <a:stretch>
            <a:fillRect/>
          </a:stretch>
        </p:blipFill>
        <p:spPr>
          <a:xfrm>
            <a:off x="4848582" y="1702942"/>
            <a:ext cx="3514725" cy="742950"/>
          </a:xfrm>
          <a:prstGeom prst="rect">
            <a:avLst/>
          </a:prstGeom>
        </p:spPr>
      </p:pic>
      <p:pic>
        <p:nvPicPr>
          <p:cNvPr id="11" name="Picture 10"/>
          <p:cNvPicPr>
            <a:picLocks noChangeAspect="1"/>
          </p:cNvPicPr>
          <p:nvPr/>
        </p:nvPicPr>
        <p:blipFill>
          <a:blip r:embed="rId4"/>
          <a:stretch>
            <a:fillRect/>
          </a:stretch>
        </p:blipFill>
        <p:spPr>
          <a:xfrm>
            <a:off x="4950097" y="3531051"/>
            <a:ext cx="3590925" cy="752475"/>
          </a:xfrm>
          <a:prstGeom prst="rect">
            <a:avLst/>
          </a:prstGeom>
        </p:spPr>
      </p:pic>
    </p:spTree>
    <p:extLst>
      <p:ext uri="{BB962C8B-B14F-4D97-AF65-F5344CB8AC3E}">
        <p14:creationId xmlns:p14="http://schemas.microsoft.com/office/powerpoint/2010/main" val="1753255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Border Width</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45507" cy="3639000"/>
          </a:xfrm>
        </p:spPr>
        <p:txBody>
          <a:bodyPr/>
          <a:lstStyle/>
          <a:p>
            <a:pPr>
              <a:buClrTx/>
            </a:pPr>
            <a:r>
              <a:rPr lang="en-US" sz="2200" dirty="0" smtClean="0"/>
              <a:t>Sets width using </a:t>
            </a:r>
            <a:r>
              <a:rPr lang="en-US" sz="2200" dirty="0" smtClean="0">
                <a:solidFill>
                  <a:srgbClr val="C00000"/>
                </a:solidFill>
              </a:rPr>
              <a:t>border-width </a:t>
            </a:r>
            <a:r>
              <a:rPr lang="en-US" sz="2200" dirty="0" smtClean="0"/>
              <a:t>property</a:t>
            </a:r>
            <a:endParaRPr lang="en-US" sz="2200" dirty="0" smtClean="0">
              <a:solidFill>
                <a:srgbClr val="C00000"/>
              </a:solidFill>
            </a:endParaRP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3 predefined values: thin, medium, thick</a:t>
            </a:r>
            <a:endParaRPr lang="en-US" sz="2000" dirty="0" smtClean="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a:buClrTx/>
            </a:pPr>
            <a:r>
              <a:rPr lang="en-ZA" sz="2200" dirty="0" smtClean="0"/>
              <a:t>Set specific values: </a:t>
            </a:r>
            <a:r>
              <a:rPr lang="en-ZA" sz="2200" dirty="0" err="1" smtClean="0"/>
              <a:t>px,cm,em</a:t>
            </a:r>
            <a:r>
              <a:rPr lang="en-ZA" sz="2200" dirty="0" smtClean="0"/>
              <a:t> </a:t>
            </a:r>
            <a:r>
              <a:rPr lang="en-ZA" sz="2200" dirty="0" err="1" smtClean="0"/>
              <a:t>etc</a:t>
            </a:r>
            <a:endParaRPr lang="en-ZA" sz="2200" dirty="0" smtClean="0"/>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18</a:t>
            </a:fld>
            <a:endParaRPr lang="en"/>
          </a:p>
        </p:txBody>
      </p:sp>
      <p:sp>
        <p:nvSpPr>
          <p:cNvPr id="12" name="Text Placeholder 2">
            <a:extLst>
              <a:ext uri="{FF2B5EF4-FFF2-40B4-BE49-F238E27FC236}">
                <a16:creationId xmlns:a16="http://schemas.microsoft.com/office/drawing/2014/main" id="{E1C082B0-2CDE-4C2B-8623-B9B295D4152A}"/>
              </a:ext>
            </a:extLst>
          </p:cNvPr>
          <p:cNvSpPr txBox="1">
            <a:spLocks/>
          </p:cNvSpPr>
          <p:nvPr/>
        </p:nvSpPr>
        <p:spPr>
          <a:xfrm>
            <a:off x="4646951" y="1002567"/>
            <a:ext cx="4197219"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lvl="1">
              <a:buClrTx/>
            </a:pPr>
            <a:endParaRPr lang="en-ZA" dirty="0"/>
          </a:p>
          <a:p>
            <a:pPr marL="76200" indent="0">
              <a:buClrTx/>
              <a:buNone/>
            </a:pP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style</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rPr>
              <a:t>border-style: solid; border-width: thick</a:t>
            </a:r>
            <a:r>
              <a:rPr lang="en-US" sz="1600" dirty="0" smtClean="0">
                <a:solidFill>
                  <a:srgbClr val="0000CD"/>
                </a:solidFill>
                <a:latin typeface="Consolas" panose="020B0609020204030204" pitchFamily="49" charset="0"/>
              </a:rPr>
              <a:t>;"&gt;&lt;</a:t>
            </a:r>
            <a:r>
              <a:rPr lang="en-US" sz="1600" dirty="0" smtClean="0">
                <a:solidFill>
                  <a:srgbClr val="A52A2A"/>
                </a:solidFill>
                <a:latin typeface="Consolas" panose="020B0609020204030204" pitchFamily="49" charset="0"/>
              </a:rPr>
              <a: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style</a:t>
            </a:r>
            <a:r>
              <a:rPr lang="en-US" sz="1600" dirty="0" smtClean="0">
                <a:solidFill>
                  <a:srgbClr val="0000CD"/>
                </a:solidFill>
                <a:latin typeface="Consolas" panose="020B0609020204030204" pitchFamily="49" charset="0"/>
              </a:rPr>
              <a:t>=“border-style: solid; border-width: 2px</a:t>
            </a:r>
            <a:r>
              <a:rPr lang="en-US" sz="1600" dirty="0" smtClean="0">
                <a:solidFill>
                  <a:srgbClr val="0000CD"/>
                </a:solidFill>
                <a:latin typeface="Consolas" panose="020B0609020204030204" pitchFamily="49" charset="0"/>
              </a:rPr>
              <a:t>;"&gt;&lt;</a:t>
            </a:r>
            <a:r>
              <a:rPr lang="en-US" sz="1600" dirty="0" smtClean="0">
                <a:solidFill>
                  <a:srgbClr val="A52A2A"/>
                </a:solidFill>
                <a:latin typeface="Consolas" panose="020B0609020204030204" pitchFamily="49" charset="0"/>
              </a:rPr>
              <a: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a:p>
        </p:txBody>
      </p:sp>
      <p:pic>
        <p:nvPicPr>
          <p:cNvPr id="7" name="Picture 6"/>
          <p:cNvPicPr>
            <a:picLocks noChangeAspect="1"/>
          </p:cNvPicPr>
          <p:nvPr/>
        </p:nvPicPr>
        <p:blipFill>
          <a:blip r:embed="rId3"/>
          <a:stretch>
            <a:fillRect/>
          </a:stretch>
        </p:blipFill>
        <p:spPr>
          <a:xfrm>
            <a:off x="5651995" y="2107154"/>
            <a:ext cx="2187130" cy="403895"/>
          </a:xfrm>
          <a:prstGeom prst="rect">
            <a:avLst/>
          </a:prstGeom>
        </p:spPr>
      </p:pic>
      <p:pic>
        <p:nvPicPr>
          <p:cNvPr id="8" name="Picture 7"/>
          <p:cNvPicPr>
            <a:picLocks noChangeAspect="1"/>
          </p:cNvPicPr>
          <p:nvPr/>
        </p:nvPicPr>
        <p:blipFill>
          <a:blip r:embed="rId4"/>
          <a:stretch>
            <a:fillRect/>
          </a:stretch>
        </p:blipFill>
        <p:spPr>
          <a:xfrm>
            <a:off x="5644375" y="3156000"/>
            <a:ext cx="2194750" cy="312447"/>
          </a:xfrm>
          <a:prstGeom prst="rect">
            <a:avLst/>
          </a:prstGeom>
        </p:spPr>
      </p:pic>
    </p:spTree>
    <p:extLst>
      <p:ext uri="{BB962C8B-B14F-4D97-AF65-F5344CB8AC3E}">
        <p14:creationId xmlns:p14="http://schemas.microsoft.com/office/powerpoint/2010/main" val="1728396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Border Style</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45507" cy="3639000"/>
          </a:xfrm>
        </p:spPr>
        <p:txBody>
          <a:bodyPr/>
          <a:lstStyle/>
          <a:p>
            <a:pPr>
              <a:buClrTx/>
            </a:pPr>
            <a:r>
              <a:rPr lang="en-US" sz="2200" dirty="0" smtClean="0"/>
              <a:t>Sets style using </a:t>
            </a:r>
            <a:r>
              <a:rPr lang="en-US" sz="2200" dirty="0" smtClean="0">
                <a:solidFill>
                  <a:srgbClr val="C00000"/>
                </a:solidFill>
              </a:rPr>
              <a:t>border-style </a:t>
            </a:r>
            <a:r>
              <a:rPr lang="en-US" sz="2200" dirty="0" smtClean="0"/>
              <a:t>property</a:t>
            </a:r>
            <a:endParaRPr lang="en-US" sz="2000" dirty="0" smtClean="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a:buClrTx/>
            </a:pPr>
            <a:r>
              <a:rPr lang="en-ZA" sz="2200" dirty="0" smtClean="0"/>
              <a:t>A number of values: </a:t>
            </a:r>
            <a:r>
              <a:rPr lang="en-ZA" sz="2200" dirty="0" err="1" smtClean="0"/>
              <a:t>solid,dashed,dotted</a:t>
            </a:r>
            <a:endParaRPr lang="en-ZA" sz="2200" dirty="0" smtClean="0"/>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19</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646951" y="1002567"/>
            <a:ext cx="4197219"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lvl="1">
              <a:buClrTx/>
            </a:pPr>
            <a:endParaRPr lang="en-ZA" dirty="0"/>
          </a:p>
          <a:p>
            <a:pPr marL="76200" indent="0">
              <a:buClrTx/>
              <a:buNone/>
            </a:pP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style</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rPr>
              <a:t>border-style: solid;"&gt;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rPr>
              <a:t>border-style: dashed;"&gt;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r>
              <a:rPr lang="en-US" sz="1600" dirty="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FF0000"/>
                </a:solidFill>
                <a:latin typeface="Consolas" panose="020B0609020204030204" pitchFamily="49" charset="0"/>
                <a:ea typeface="+mn-ea"/>
                <a:cs typeface="+mn-cs"/>
                <a:sym typeface="Arial"/>
              </a:rPr>
              <a:t> style</a:t>
            </a:r>
            <a:r>
              <a:rPr lang="en-US" sz="1600" dirty="0" smtClean="0">
                <a:solidFill>
                  <a:srgbClr val="0000CD"/>
                </a:solidFill>
                <a:latin typeface="Consolas" panose="020B0609020204030204" pitchFamily="49" charset="0"/>
                <a:ea typeface="+mn-ea"/>
                <a:cs typeface="+mn-cs"/>
                <a:sym typeface="Arial"/>
              </a:rPr>
              <a:t>=</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ea typeface="+mn-ea"/>
                <a:cs typeface="+mn-cs"/>
                <a:sym typeface="Arial"/>
              </a:rPr>
              <a:t>border-style</a:t>
            </a:r>
            <a:r>
              <a:rPr lang="en-US" sz="1600" dirty="0">
                <a:solidFill>
                  <a:srgbClr val="0000CD"/>
                </a:solidFill>
                <a:latin typeface="Consolas" panose="020B0609020204030204" pitchFamily="49" charset="0"/>
                <a:ea typeface="+mn-ea"/>
                <a:cs typeface="+mn-cs"/>
                <a:sym typeface="Arial"/>
              </a:rPr>
              <a:t>: </a:t>
            </a:r>
            <a:r>
              <a:rPr lang="en-US" sz="1600" dirty="0" smtClean="0">
                <a:solidFill>
                  <a:srgbClr val="0000CD"/>
                </a:solidFill>
                <a:latin typeface="Consolas" panose="020B0609020204030204" pitchFamily="49" charset="0"/>
                <a:ea typeface="+mn-ea"/>
                <a:cs typeface="+mn-cs"/>
                <a:sym typeface="Arial"/>
              </a:rPr>
              <a:t>dotted </a:t>
            </a:r>
            <a:r>
              <a:rPr lang="en-US" sz="1600" dirty="0" smtClean="0">
                <a:solidFill>
                  <a:srgbClr val="0000CD"/>
                </a:solidFill>
                <a:latin typeface="Consolas" panose="020B0609020204030204" pitchFamily="49" charset="0"/>
                <a:ea typeface="+mn-ea"/>
                <a:cs typeface="+mn-cs"/>
                <a:sym typeface="Arial"/>
              </a:rPr>
              <a:t>solid;"&gt;</a:t>
            </a:r>
            <a:r>
              <a:rPr lang="en-US" sz="1600" dirty="0">
                <a:solidFill>
                  <a:srgbClr val="000000"/>
                </a:solidFill>
                <a:latin typeface="Consolas" panose="020B0609020204030204" pitchFamily="49" charset="0"/>
                <a:ea typeface="+mn-ea"/>
                <a:cs typeface="+mn-cs"/>
                <a:sym typeface="Arial"/>
              </a:rPr>
              <a:t>Hello</a:t>
            </a:r>
            <a:r>
              <a:rPr lang="en-US" sz="1600" dirty="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0000CD"/>
                </a:solidFill>
                <a:latin typeface="Consolas" panose="020B0609020204030204" pitchFamily="49" charset="0"/>
                <a:ea typeface="+mn-ea"/>
                <a:cs typeface="+mn-cs"/>
                <a:sym typeface="Arial"/>
              </a:rPr>
              <a:t>&gt;</a:t>
            </a:r>
          </a:p>
          <a:p>
            <a:pPr marL="76200" indent="0">
              <a:buClrTx/>
              <a:buNone/>
            </a:pPr>
            <a:endParaRPr lang="en-ZA" dirty="0"/>
          </a:p>
        </p:txBody>
      </p:sp>
      <p:pic>
        <p:nvPicPr>
          <p:cNvPr id="7" name="Picture 6"/>
          <p:cNvPicPr>
            <a:picLocks noChangeAspect="1"/>
          </p:cNvPicPr>
          <p:nvPr/>
        </p:nvPicPr>
        <p:blipFill>
          <a:blip r:embed="rId3"/>
          <a:stretch>
            <a:fillRect/>
          </a:stretch>
        </p:blipFill>
        <p:spPr>
          <a:xfrm>
            <a:off x="5636754" y="2063627"/>
            <a:ext cx="2217612" cy="335309"/>
          </a:xfrm>
          <a:prstGeom prst="rect">
            <a:avLst/>
          </a:prstGeom>
        </p:spPr>
      </p:pic>
      <p:pic>
        <p:nvPicPr>
          <p:cNvPr id="8" name="Picture 7"/>
          <p:cNvPicPr>
            <a:picLocks noChangeAspect="1"/>
          </p:cNvPicPr>
          <p:nvPr/>
        </p:nvPicPr>
        <p:blipFill>
          <a:blip r:embed="rId4"/>
          <a:stretch>
            <a:fillRect/>
          </a:stretch>
        </p:blipFill>
        <p:spPr>
          <a:xfrm>
            <a:off x="5629133" y="3055318"/>
            <a:ext cx="2225233" cy="289585"/>
          </a:xfrm>
          <a:prstGeom prst="rect">
            <a:avLst/>
          </a:prstGeom>
        </p:spPr>
      </p:pic>
      <p:pic>
        <p:nvPicPr>
          <p:cNvPr id="11" name="Picture 10"/>
          <p:cNvPicPr>
            <a:picLocks noChangeAspect="1"/>
          </p:cNvPicPr>
          <p:nvPr/>
        </p:nvPicPr>
        <p:blipFill>
          <a:blip r:embed="rId5"/>
          <a:stretch>
            <a:fillRect/>
          </a:stretch>
        </p:blipFill>
        <p:spPr>
          <a:xfrm>
            <a:off x="5636754" y="3893109"/>
            <a:ext cx="2298391" cy="420660"/>
          </a:xfrm>
          <a:prstGeom prst="rect">
            <a:avLst/>
          </a:prstGeom>
        </p:spPr>
      </p:pic>
    </p:spTree>
    <p:extLst>
      <p:ext uri="{BB962C8B-B14F-4D97-AF65-F5344CB8AC3E}">
        <p14:creationId xmlns:p14="http://schemas.microsoft.com/office/powerpoint/2010/main" val="4027063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7" name="Google Shape;87;p13"/>
          <p:cNvSpPr txBox="1">
            <a:spLocks noGrp="1"/>
          </p:cNvSpPr>
          <p:nvPr>
            <p:ph type="ctrTitle" idx="4294967295"/>
          </p:nvPr>
        </p:nvSpPr>
        <p:spPr>
          <a:xfrm>
            <a:off x="878657" y="647541"/>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tx1"/>
                </a:solidFill>
              </a:rPr>
              <a:t>Hello world!</a:t>
            </a:r>
            <a:endParaRPr sz="6000" b="1" dirty="0">
              <a:solidFill>
                <a:schemeClr val="tx1"/>
              </a:solidFill>
            </a:endParaRPr>
          </a:p>
        </p:txBody>
      </p:sp>
      <p:sp>
        <p:nvSpPr>
          <p:cNvPr id="88" name="Google Shape;88;p13"/>
          <p:cNvSpPr txBox="1">
            <a:spLocks noGrp="1"/>
          </p:cNvSpPr>
          <p:nvPr>
            <p:ph type="subTitle" idx="4294967295"/>
          </p:nvPr>
        </p:nvSpPr>
        <p:spPr>
          <a:xfrm>
            <a:off x="878657" y="1423212"/>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chemeClr val="tx1"/>
                </a:solidFill>
              </a:rPr>
              <a:t>I AM </a:t>
            </a:r>
            <a:r>
              <a:rPr lang="en" sz="3600" dirty="0" smtClean="0">
                <a:solidFill>
                  <a:schemeClr val="tx1"/>
                </a:solidFill>
              </a:rPr>
              <a:t>PATRICIA REDDY</a:t>
            </a:r>
            <a:endParaRPr sz="3600" dirty="0">
              <a:solidFill>
                <a:schemeClr val="tx1"/>
              </a:solidFill>
            </a:endParaRPr>
          </a:p>
        </p:txBody>
      </p:sp>
      <p:sp>
        <p:nvSpPr>
          <p:cNvPr id="89" name="Google Shape;89;p13"/>
          <p:cNvSpPr txBox="1">
            <a:spLocks noGrp="1"/>
          </p:cNvSpPr>
          <p:nvPr>
            <p:ph type="body" idx="4294967295"/>
          </p:nvPr>
        </p:nvSpPr>
        <p:spPr>
          <a:xfrm>
            <a:off x="909509" y="2323578"/>
            <a:ext cx="501392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chemeClr val="tx1"/>
                </a:solidFill>
              </a:rPr>
              <a:t>I am a software engineer at Entelect. </a:t>
            </a:r>
            <a:endParaRPr sz="1800" dirty="0">
              <a:solidFill>
                <a:schemeClr val="tx1"/>
              </a:solidFill>
            </a:endParaRPr>
          </a:p>
          <a:p>
            <a:pPr marL="0" lvl="0" indent="0" algn="l" rtl="0">
              <a:spcBef>
                <a:spcPts val="600"/>
              </a:spcBef>
              <a:spcAft>
                <a:spcPts val="0"/>
              </a:spcAft>
              <a:buNone/>
            </a:pPr>
            <a:endParaRPr sz="1800" dirty="0">
              <a:solidFill>
                <a:schemeClr val="tx1"/>
              </a:solidFill>
            </a:endParaRPr>
          </a:p>
          <a:p>
            <a:pPr marL="0" lvl="0" indent="0" algn="l" rtl="0">
              <a:spcBef>
                <a:spcPts val="600"/>
              </a:spcBef>
              <a:spcAft>
                <a:spcPts val="0"/>
              </a:spcAft>
              <a:buNone/>
            </a:pPr>
            <a:r>
              <a:rPr lang="en" sz="1800" dirty="0">
                <a:solidFill>
                  <a:schemeClr val="tx1"/>
                </a:solidFill>
              </a:rPr>
              <a:t>You can find me at:</a:t>
            </a:r>
            <a:endParaRPr sz="1800" dirty="0">
              <a:solidFill>
                <a:schemeClr val="tx1"/>
              </a:solidFill>
            </a:endParaRPr>
          </a:p>
          <a:p>
            <a:pPr marL="0" lvl="0" indent="0" algn="l" rtl="0">
              <a:spcBef>
                <a:spcPts val="600"/>
              </a:spcBef>
              <a:spcAft>
                <a:spcPts val="0"/>
              </a:spcAft>
              <a:buNone/>
            </a:pPr>
            <a:r>
              <a:rPr lang="en-ZA" sz="1800" dirty="0" err="1" smtClean="0">
                <a:solidFill>
                  <a:schemeClr val="tx1"/>
                </a:solidFill>
              </a:rPr>
              <a:t>patricia</a:t>
            </a:r>
            <a:r>
              <a:rPr lang="en" sz="1800" dirty="0" smtClean="0">
                <a:solidFill>
                  <a:schemeClr val="tx1"/>
                </a:solidFill>
              </a:rPr>
              <a:t>.reddy@entelect.co.za</a:t>
            </a:r>
            <a:endParaRPr sz="1800" dirty="0">
              <a:solidFill>
                <a:schemeClr val="tx1"/>
              </a:solidFill>
            </a:endParaRPr>
          </a:p>
        </p:txBody>
      </p:sp>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Border Colour</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248230" cy="3639000"/>
          </a:xfrm>
        </p:spPr>
        <p:txBody>
          <a:bodyPr/>
          <a:lstStyle/>
          <a:p>
            <a:pPr>
              <a:buClrTx/>
            </a:pPr>
            <a:r>
              <a:rPr lang="en-US" sz="2200" dirty="0" smtClean="0"/>
              <a:t>Sets </a:t>
            </a:r>
            <a:r>
              <a:rPr lang="en-US" sz="2200" dirty="0" err="1" smtClean="0"/>
              <a:t>colour</a:t>
            </a:r>
            <a:r>
              <a:rPr lang="en-US" sz="2200" dirty="0" smtClean="0"/>
              <a:t> using </a:t>
            </a:r>
            <a:r>
              <a:rPr lang="en-US" sz="2200" dirty="0" smtClean="0">
                <a:solidFill>
                  <a:srgbClr val="C00000"/>
                </a:solidFill>
              </a:rPr>
              <a:t>border-color </a:t>
            </a:r>
            <a:r>
              <a:rPr lang="en-US" sz="2200" dirty="0" smtClean="0"/>
              <a:t>property</a:t>
            </a:r>
            <a:endParaRPr lang="en-US" sz="2000" dirty="0" smtClean="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a:buClrTx/>
            </a:pPr>
            <a:r>
              <a:rPr lang="en-ZA" sz="2200" dirty="0" smtClean="0"/>
              <a:t>Can be set using Colour Names or Colour Values</a:t>
            </a: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20</a:t>
            </a:fld>
            <a:endParaRPr lang="en"/>
          </a:p>
        </p:txBody>
      </p:sp>
      <p:sp>
        <p:nvSpPr>
          <p:cNvPr id="7" name="Text Placeholder 2">
            <a:extLst>
              <a:ext uri="{FF2B5EF4-FFF2-40B4-BE49-F238E27FC236}">
                <a16:creationId xmlns:a16="http://schemas.microsoft.com/office/drawing/2014/main" id="{E1C082B0-2CDE-4C2B-8623-B9B295D4152A}"/>
              </a:ext>
            </a:extLst>
          </p:cNvPr>
          <p:cNvSpPr txBox="1">
            <a:spLocks/>
          </p:cNvSpPr>
          <p:nvPr/>
        </p:nvSpPr>
        <p:spPr>
          <a:xfrm>
            <a:off x="4546446" y="1128620"/>
            <a:ext cx="4376437"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style</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rPr>
              <a:t>border-style: solid; border-color: red;"&gt;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rPr>
              <a:t>border-style: solid; border-color: #ff0000"&gt;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r>
              <a:rPr lang="en-US" sz="1600" dirty="0" smtClean="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FF0000"/>
                </a:solidFill>
                <a:latin typeface="Consolas" panose="020B0609020204030204" pitchFamily="49" charset="0"/>
                <a:ea typeface="+mn-ea"/>
                <a:cs typeface="+mn-cs"/>
                <a:sym typeface="Arial"/>
              </a:rPr>
              <a:t> style</a:t>
            </a:r>
            <a:r>
              <a:rPr lang="en-US" sz="1600" dirty="0" smtClean="0">
                <a:solidFill>
                  <a:srgbClr val="0000CD"/>
                </a:solidFill>
                <a:latin typeface="Consolas" panose="020B0609020204030204" pitchFamily="49" charset="0"/>
                <a:ea typeface="+mn-ea"/>
                <a:cs typeface="+mn-cs"/>
                <a:sym typeface="Arial"/>
              </a:rPr>
              <a:t>=</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ea typeface="+mn-ea"/>
                <a:cs typeface="+mn-cs"/>
                <a:sym typeface="Arial"/>
              </a:rPr>
              <a:t>border-style: solid; border-color: </a:t>
            </a:r>
            <a:r>
              <a:rPr lang="en-US" sz="1600" dirty="0" err="1" smtClean="0">
                <a:solidFill>
                  <a:srgbClr val="0000CD"/>
                </a:solidFill>
                <a:latin typeface="Consolas" panose="020B0609020204030204" pitchFamily="49" charset="0"/>
                <a:ea typeface="+mn-ea"/>
                <a:cs typeface="+mn-cs"/>
                <a:sym typeface="Arial"/>
              </a:rPr>
              <a:t>rgb</a:t>
            </a:r>
            <a:r>
              <a:rPr lang="en-US" sz="1600" dirty="0" smtClean="0">
                <a:solidFill>
                  <a:srgbClr val="0000CD"/>
                </a:solidFill>
                <a:latin typeface="Consolas" panose="020B0609020204030204" pitchFamily="49" charset="0"/>
                <a:ea typeface="+mn-ea"/>
                <a:cs typeface="+mn-cs"/>
                <a:sym typeface="Arial"/>
              </a:rPr>
              <a:t>(255,0,0)"&gt;</a:t>
            </a:r>
            <a:r>
              <a:rPr lang="en-US" sz="1600" dirty="0">
                <a:solidFill>
                  <a:srgbClr val="000000"/>
                </a:solidFill>
                <a:latin typeface="Consolas" panose="020B0609020204030204" pitchFamily="49" charset="0"/>
                <a:ea typeface="+mn-ea"/>
                <a:cs typeface="+mn-cs"/>
                <a:sym typeface="Arial"/>
              </a:rPr>
              <a:t>Hello</a:t>
            </a:r>
            <a:r>
              <a:rPr lang="en-US" sz="1600" dirty="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0000CD"/>
                </a:solidFill>
                <a:latin typeface="Consolas" panose="020B0609020204030204" pitchFamily="49" charset="0"/>
                <a:ea typeface="+mn-ea"/>
                <a:cs typeface="+mn-cs"/>
                <a:sym typeface="Arial"/>
              </a:rPr>
              <a:t>&gt;</a:t>
            </a:r>
          </a:p>
          <a:p>
            <a:pPr marL="76200" indent="0">
              <a:buClrTx/>
              <a:buNone/>
            </a:pPr>
            <a:endParaRPr lang="en-ZA" dirty="0"/>
          </a:p>
        </p:txBody>
      </p:sp>
      <p:pic>
        <p:nvPicPr>
          <p:cNvPr id="8" name="Picture 7"/>
          <p:cNvPicPr>
            <a:picLocks noChangeAspect="1"/>
          </p:cNvPicPr>
          <p:nvPr/>
        </p:nvPicPr>
        <p:blipFill>
          <a:blip r:embed="rId3"/>
          <a:stretch>
            <a:fillRect/>
          </a:stretch>
        </p:blipFill>
        <p:spPr>
          <a:xfrm>
            <a:off x="5629131" y="1893555"/>
            <a:ext cx="2232853" cy="304826"/>
          </a:xfrm>
          <a:prstGeom prst="rect">
            <a:avLst/>
          </a:prstGeom>
        </p:spPr>
      </p:pic>
      <p:pic>
        <p:nvPicPr>
          <p:cNvPr id="9" name="Picture 8"/>
          <p:cNvPicPr>
            <a:picLocks noChangeAspect="1"/>
          </p:cNvPicPr>
          <p:nvPr/>
        </p:nvPicPr>
        <p:blipFill>
          <a:blip r:embed="rId3"/>
          <a:stretch>
            <a:fillRect/>
          </a:stretch>
        </p:blipFill>
        <p:spPr>
          <a:xfrm>
            <a:off x="5640742" y="2843202"/>
            <a:ext cx="2232853" cy="304826"/>
          </a:xfrm>
          <a:prstGeom prst="rect">
            <a:avLst/>
          </a:prstGeom>
        </p:spPr>
      </p:pic>
      <p:pic>
        <p:nvPicPr>
          <p:cNvPr id="10" name="Picture 9"/>
          <p:cNvPicPr>
            <a:picLocks noChangeAspect="1"/>
          </p:cNvPicPr>
          <p:nvPr/>
        </p:nvPicPr>
        <p:blipFill>
          <a:blip r:embed="rId3"/>
          <a:stretch>
            <a:fillRect/>
          </a:stretch>
        </p:blipFill>
        <p:spPr>
          <a:xfrm>
            <a:off x="5629131" y="3985393"/>
            <a:ext cx="2232853" cy="304826"/>
          </a:xfrm>
          <a:prstGeom prst="rect">
            <a:avLst/>
          </a:prstGeom>
        </p:spPr>
      </p:pic>
    </p:spTree>
    <p:extLst>
      <p:ext uri="{BB962C8B-B14F-4D97-AF65-F5344CB8AC3E}">
        <p14:creationId xmlns:p14="http://schemas.microsoft.com/office/powerpoint/2010/main" val="1103730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Border Radius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294467"/>
            <a:ext cx="8579658" cy="3639000"/>
          </a:xfrm>
        </p:spPr>
        <p:txBody>
          <a:bodyPr/>
          <a:lstStyle/>
          <a:p>
            <a:pPr>
              <a:buClrTx/>
            </a:pPr>
            <a:endParaRPr lang="en-US" sz="2200" dirty="0" smtClean="0">
              <a:solidFill>
                <a:srgbClr val="C00000"/>
              </a:solidFill>
            </a:endParaRPr>
          </a:p>
          <a:p>
            <a:pPr>
              <a:buClrTx/>
            </a:pPr>
            <a:r>
              <a:rPr lang="en-US" sz="2200" dirty="0" smtClean="0">
                <a:solidFill>
                  <a:srgbClr val="C00000"/>
                </a:solidFill>
              </a:rPr>
              <a:t>border-radius</a:t>
            </a:r>
            <a:r>
              <a:rPr lang="en-US" sz="2200" dirty="0" smtClean="0"/>
              <a:t> property adds rounded borders</a:t>
            </a:r>
            <a:endParaRPr lang="en-US" sz="2200" dirty="0" smtClean="0">
              <a:solidFill>
                <a:srgbClr val="C00000"/>
              </a:solidFill>
            </a:endParaRP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border-radius is specified using </a:t>
            </a:r>
            <a:r>
              <a:rPr lang="en-US" sz="2200" dirty="0" err="1" smtClean="0"/>
              <a:t>px</a:t>
            </a:r>
            <a:r>
              <a:rPr lang="en-US" sz="2200" dirty="0" smtClean="0"/>
              <a:t> or % </a:t>
            </a:r>
            <a:r>
              <a:rPr lang="en-US" sz="2200" dirty="0" err="1" smtClean="0"/>
              <a:t>e.g</a:t>
            </a:r>
            <a:r>
              <a:rPr lang="en-US" sz="2200" dirty="0" smtClean="0"/>
              <a:t> 2px, 50%</a:t>
            </a:r>
          </a:p>
          <a:p>
            <a:pPr>
              <a:buClrTx/>
            </a:pPr>
            <a:endParaRPr lang="en-US" sz="2200" dirty="0">
              <a:solidFill>
                <a:srgbClr val="0000CD"/>
              </a:solidFill>
              <a:latin typeface="Consolas" panose="020B0609020204030204" pitchFamily="49" charset="0"/>
            </a:endParaRPr>
          </a:p>
          <a:p>
            <a:pPr>
              <a:buClrTx/>
            </a:pPr>
            <a:r>
              <a:rPr lang="en-US" sz="2200" dirty="0" smtClean="0">
                <a:latin typeface="Consolas" panose="020B0609020204030204" pitchFamily="49" charset="0"/>
              </a:rPr>
              <a:t>To create a circle, set the height and width of the element to the same size and set the </a:t>
            </a:r>
            <a:r>
              <a:rPr lang="en-US" sz="2200" dirty="0" smtClean="0">
                <a:solidFill>
                  <a:srgbClr val="C00000"/>
                </a:solidFill>
                <a:latin typeface="Consolas" panose="020B0609020204030204" pitchFamily="49" charset="0"/>
              </a:rPr>
              <a:t>border-radius</a:t>
            </a:r>
            <a:r>
              <a:rPr lang="en-US" sz="2200" dirty="0" smtClean="0">
                <a:latin typeface="Consolas" panose="020B0609020204030204" pitchFamily="49" charset="0"/>
              </a:rPr>
              <a:t> to 50%.</a:t>
            </a:r>
            <a:endParaRPr lang="en-US" sz="2000" dirty="0" smtClean="0">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21</a:t>
            </a:fld>
            <a:endParaRPr lang="en"/>
          </a:p>
        </p:txBody>
      </p:sp>
      <p:pic>
        <p:nvPicPr>
          <p:cNvPr id="6" name="Picture 5"/>
          <p:cNvPicPr>
            <a:picLocks noChangeAspect="1"/>
          </p:cNvPicPr>
          <p:nvPr/>
        </p:nvPicPr>
        <p:blipFill>
          <a:blip r:embed="rId3"/>
          <a:stretch>
            <a:fillRect/>
          </a:stretch>
        </p:blipFill>
        <p:spPr>
          <a:xfrm>
            <a:off x="2417662" y="1219942"/>
            <a:ext cx="3876675" cy="409575"/>
          </a:xfrm>
          <a:prstGeom prst="rect">
            <a:avLst/>
          </a:prstGeom>
        </p:spPr>
      </p:pic>
    </p:spTree>
    <p:extLst>
      <p:ext uri="{BB962C8B-B14F-4D97-AF65-F5344CB8AC3E}">
        <p14:creationId xmlns:p14="http://schemas.microsoft.com/office/powerpoint/2010/main" val="1913037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Border Radius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8579658" cy="3639000"/>
          </a:xfrm>
        </p:spPr>
        <p:txBody>
          <a:bodyPr/>
          <a:lstStyle/>
          <a:p>
            <a:pPr marL="76200" lvl="0" indent="0">
              <a:spcBef>
                <a:spcPts val="0"/>
              </a:spcBef>
              <a:buClrTx/>
              <a:buSzTx/>
              <a:buNone/>
            </a:pPr>
            <a:r>
              <a:rPr lang="en-US" sz="1600" dirty="0" smtClean="0">
                <a:solidFill>
                  <a:srgbClr val="0000CD"/>
                </a:solidFill>
                <a:latin typeface="Consolas" panose="020B0609020204030204" pitchFamily="49" charset="0"/>
                <a:ea typeface="+mn-ea"/>
                <a:cs typeface="+mn-cs"/>
                <a:sym typeface="Arial"/>
              </a:rPr>
              <a:t>&lt;</a:t>
            </a:r>
            <a:r>
              <a:rPr lang="en-US" sz="1600" dirty="0" smtClean="0">
                <a:solidFill>
                  <a:srgbClr val="A52A2A"/>
                </a:solidFill>
                <a:latin typeface="Consolas" panose="020B0609020204030204" pitchFamily="49" charset="0"/>
                <a:ea typeface="+mn-ea"/>
                <a:cs typeface="+mn-cs"/>
                <a:sym typeface="Arial"/>
              </a:rPr>
              <a:t>div</a:t>
            </a:r>
            <a:r>
              <a:rPr lang="en-US" sz="1600" dirty="0">
                <a:solidFill>
                  <a:srgbClr val="FF0000"/>
                </a:solidFill>
                <a:latin typeface="Consolas" panose="020B0609020204030204" pitchFamily="49" charset="0"/>
                <a:ea typeface="+mn-ea"/>
                <a:cs typeface="+mn-cs"/>
                <a:sym typeface="Arial"/>
              </a:rPr>
              <a:t> style</a:t>
            </a:r>
            <a:r>
              <a:rPr lang="en-US" sz="1600" dirty="0" smtClean="0">
                <a:solidFill>
                  <a:srgbClr val="0000CD"/>
                </a:solidFill>
                <a:latin typeface="Consolas" panose="020B0609020204030204" pitchFamily="49" charset="0"/>
                <a:ea typeface="+mn-ea"/>
                <a:cs typeface="+mn-cs"/>
                <a:sym typeface="Arial"/>
              </a:rPr>
              <a:t>="width: 100px; height:100px; </a:t>
            </a:r>
            <a:r>
              <a:rPr lang="en-US" sz="1600" dirty="0" smtClean="0">
                <a:solidFill>
                  <a:srgbClr val="0000CD"/>
                </a:solidFill>
                <a:latin typeface="Consolas" panose="020B0609020204030204" pitchFamily="49" charset="0"/>
                <a:ea typeface="+mn-ea"/>
                <a:cs typeface="+mn-cs"/>
                <a:sym typeface="Arial"/>
              </a:rPr>
              <a:t>background-color</a:t>
            </a:r>
            <a:r>
              <a:rPr lang="en-US" sz="1600" dirty="0">
                <a:solidFill>
                  <a:srgbClr val="0000CD"/>
                </a:solidFill>
                <a:latin typeface="Consolas" panose="020B0609020204030204" pitchFamily="49" charset="0"/>
                <a:ea typeface="+mn-ea"/>
                <a:cs typeface="+mn-cs"/>
                <a:sym typeface="Arial"/>
              </a:rPr>
              <a:t>: red</a:t>
            </a:r>
            <a:r>
              <a:rPr lang="en-US" sz="1600" dirty="0" smtClean="0">
                <a:solidFill>
                  <a:srgbClr val="0000CD"/>
                </a:solidFill>
                <a:latin typeface="Consolas" panose="020B0609020204030204" pitchFamily="49" charset="0"/>
                <a:ea typeface="+mn-ea"/>
                <a:cs typeface="+mn-cs"/>
                <a:sym typeface="Arial"/>
              </a:rPr>
              <a:t>; border-radius: 50%;"&gt;&lt;</a:t>
            </a:r>
            <a:r>
              <a:rPr lang="en-US" sz="1600" dirty="0" smtClean="0">
                <a:solidFill>
                  <a:srgbClr val="A52A2A"/>
                </a:solidFill>
                <a:latin typeface="Consolas" panose="020B0609020204030204" pitchFamily="49" charset="0"/>
                <a:ea typeface="+mn-ea"/>
                <a:cs typeface="+mn-cs"/>
                <a:sym typeface="Arial"/>
              </a:rPr>
              <a:t>/div</a:t>
            </a:r>
            <a:r>
              <a:rPr lang="en-US" sz="1600" dirty="0" smtClean="0">
                <a:solidFill>
                  <a:srgbClr val="0000CD"/>
                </a:solidFill>
                <a:latin typeface="Consolas" panose="020B0609020204030204" pitchFamily="49" charset="0"/>
                <a:ea typeface="+mn-ea"/>
                <a:cs typeface="+mn-cs"/>
                <a:sym typeface="Arial"/>
              </a:rPr>
              <a:t>&gt;</a:t>
            </a:r>
            <a:endParaRPr lang="en-US" sz="1600" dirty="0">
              <a:solidFill>
                <a:srgbClr val="0000CD"/>
              </a:solidFill>
              <a:latin typeface="Consolas" panose="020B0609020204030204" pitchFamily="49" charset="0"/>
              <a:ea typeface="+mn-ea"/>
              <a:cs typeface="+mn-cs"/>
              <a:sym typeface="Arial"/>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22</a:t>
            </a:fld>
            <a:endParaRPr lang="en"/>
          </a:p>
        </p:txBody>
      </p:sp>
      <p:pic>
        <p:nvPicPr>
          <p:cNvPr id="6" name="Picture 5"/>
          <p:cNvPicPr>
            <a:picLocks noChangeAspect="1"/>
          </p:cNvPicPr>
          <p:nvPr/>
        </p:nvPicPr>
        <p:blipFill>
          <a:blip r:embed="rId3"/>
          <a:stretch>
            <a:fillRect/>
          </a:stretch>
        </p:blipFill>
        <p:spPr>
          <a:xfrm>
            <a:off x="3913916" y="2348723"/>
            <a:ext cx="1438275" cy="1438275"/>
          </a:xfrm>
          <a:prstGeom prst="rect">
            <a:avLst/>
          </a:prstGeom>
        </p:spPr>
      </p:pic>
    </p:spTree>
    <p:extLst>
      <p:ext uri="{BB962C8B-B14F-4D97-AF65-F5344CB8AC3E}">
        <p14:creationId xmlns:p14="http://schemas.microsoft.com/office/powerpoint/2010/main" val="3328472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2800" dirty="0"/>
              <a:t>Activity: </a:t>
            </a:r>
            <a:r>
              <a:rPr lang="en-ZA" sz="2800" dirty="0" smtClean="0"/>
              <a:t>Adding Borders</a:t>
            </a:r>
            <a:endParaRPr lang="en-ZA" sz="28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8179932" cy="3639000"/>
          </a:xfrm>
        </p:spPr>
        <p:txBody>
          <a:bodyPr/>
          <a:lstStyle/>
          <a:p>
            <a:pPr marL="533400" lvl="1" indent="0">
              <a:buClr>
                <a:schemeClr val="tx1"/>
              </a:buClr>
              <a:buNone/>
            </a:pPr>
            <a:r>
              <a:rPr lang="en-ZA" dirty="0">
                <a:solidFill>
                  <a:schemeClr val="tx1"/>
                </a:solidFill>
              </a:rPr>
              <a:t>1</a:t>
            </a:r>
            <a:r>
              <a:rPr lang="en-ZA" dirty="0" smtClean="0">
                <a:solidFill>
                  <a:schemeClr val="tx1"/>
                </a:solidFill>
              </a:rPr>
              <a:t>. Use the </a:t>
            </a:r>
            <a:r>
              <a:rPr lang="en-ZA" dirty="0" smtClean="0">
                <a:solidFill>
                  <a:srgbClr val="C00000"/>
                </a:solidFill>
              </a:rPr>
              <a:t>border-radius</a:t>
            </a:r>
            <a:r>
              <a:rPr lang="en-ZA" dirty="0" smtClean="0">
                <a:solidFill>
                  <a:schemeClr val="tx1"/>
                </a:solidFill>
              </a:rPr>
              <a:t> property together with the </a:t>
            </a:r>
            <a:r>
              <a:rPr lang="en-ZA" dirty="0" smtClean="0">
                <a:solidFill>
                  <a:srgbClr val="C00000"/>
                </a:solidFill>
              </a:rPr>
              <a:t>width</a:t>
            </a:r>
            <a:r>
              <a:rPr lang="en-ZA" dirty="0" smtClean="0">
                <a:solidFill>
                  <a:schemeClr val="tx1"/>
                </a:solidFill>
              </a:rPr>
              <a:t> and </a:t>
            </a:r>
            <a:r>
              <a:rPr lang="en-ZA" dirty="0" smtClean="0">
                <a:solidFill>
                  <a:srgbClr val="C00000"/>
                </a:solidFill>
              </a:rPr>
              <a:t>height</a:t>
            </a:r>
            <a:r>
              <a:rPr lang="en-ZA" dirty="0" smtClean="0">
                <a:solidFill>
                  <a:schemeClr val="tx1"/>
                </a:solidFill>
              </a:rPr>
              <a:t> property to set the border for My Resume, My Work and My Skills</a:t>
            </a: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23</a:t>
            </a:fld>
            <a:endParaRPr lang="en"/>
          </a:p>
        </p:txBody>
      </p:sp>
    </p:spTree>
    <p:extLst>
      <p:ext uri="{BB962C8B-B14F-4D97-AF65-F5344CB8AC3E}">
        <p14:creationId xmlns:p14="http://schemas.microsoft.com/office/powerpoint/2010/main" val="2529031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Margins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595975" cy="3639000"/>
          </a:xfrm>
        </p:spPr>
        <p:txBody>
          <a:bodyPr/>
          <a:lstStyle/>
          <a:p>
            <a:pPr>
              <a:buClrTx/>
            </a:pPr>
            <a:r>
              <a:rPr lang="en-US" sz="2200" dirty="0" smtClean="0"/>
              <a:t>Creates space around element, outside the border</a:t>
            </a:r>
            <a:endParaRPr lang="en-US" sz="2200" dirty="0" smtClean="0">
              <a:solidFill>
                <a:srgbClr val="C00000"/>
              </a:solidFill>
            </a:endParaRP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Properties: </a:t>
            </a:r>
            <a:r>
              <a:rPr lang="en-US" sz="2200" dirty="0" smtClean="0">
                <a:solidFill>
                  <a:srgbClr val="C00000"/>
                </a:solidFill>
              </a:rPr>
              <a:t>margin-</a:t>
            </a:r>
            <a:r>
              <a:rPr lang="en-US" sz="2200" dirty="0" err="1" smtClean="0">
                <a:solidFill>
                  <a:srgbClr val="C00000"/>
                </a:solidFill>
              </a:rPr>
              <a:t>top,margin</a:t>
            </a:r>
            <a:r>
              <a:rPr lang="en-US" sz="2200" dirty="0" smtClean="0">
                <a:solidFill>
                  <a:srgbClr val="C00000"/>
                </a:solidFill>
              </a:rPr>
              <a:t>-</a:t>
            </a:r>
            <a:r>
              <a:rPr lang="en-US" sz="2200" dirty="0" err="1" smtClean="0">
                <a:solidFill>
                  <a:srgbClr val="C00000"/>
                </a:solidFill>
              </a:rPr>
              <a:t>left,margin</a:t>
            </a:r>
            <a:r>
              <a:rPr lang="en-US" sz="2200" dirty="0" smtClean="0">
                <a:solidFill>
                  <a:srgbClr val="C00000"/>
                </a:solidFill>
              </a:rPr>
              <a:t>-</a:t>
            </a:r>
            <a:r>
              <a:rPr lang="en-US" sz="2200" dirty="0" err="1" smtClean="0">
                <a:solidFill>
                  <a:srgbClr val="C00000"/>
                </a:solidFill>
              </a:rPr>
              <a:t>bottom,margin</a:t>
            </a:r>
            <a:r>
              <a:rPr lang="en-US" sz="2200" dirty="0" smtClean="0">
                <a:solidFill>
                  <a:srgbClr val="C00000"/>
                </a:solidFill>
              </a:rPr>
              <a:t>-right</a:t>
            </a: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a:buClrTx/>
            </a:pPr>
            <a:r>
              <a:rPr lang="en-ZA" sz="2200" dirty="0" smtClean="0"/>
              <a:t>Set margin length: </a:t>
            </a:r>
            <a:r>
              <a:rPr lang="en-ZA" sz="2200" dirty="0" err="1" smtClean="0">
                <a:solidFill>
                  <a:srgbClr val="C00000"/>
                </a:solidFill>
              </a:rPr>
              <a:t>px,cm</a:t>
            </a:r>
            <a:r>
              <a:rPr lang="en-ZA" sz="2200" dirty="0" smtClean="0"/>
              <a:t> </a:t>
            </a:r>
            <a:r>
              <a:rPr lang="en-ZA" sz="2200" dirty="0" err="1" smtClean="0"/>
              <a:t>etc</a:t>
            </a:r>
            <a:endParaRPr lang="en-ZA" sz="2200" dirty="0" smtClean="0"/>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24</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744800" y="1128620"/>
            <a:ext cx="4178083"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endParaRPr lang="en-Z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693" y="1498729"/>
            <a:ext cx="2714295" cy="2663843"/>
          </a:xfrm>
          <a:prstGeom prst="rect">
            <a:avLst/>
          </a:prstGeom>
        </p:spPr>
      </p:pic>
    </p:spTree>
    <p:extLst>
      <p:ext uri="{BB962C8B-B14F-4D97-AF65-F5344CB8AC3E}">
        <p14:creationId xmlns:p14="http://schemas.microsoft.com/office/powerpoint/2010/main" val="138787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Margins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4" y="1125000"/>
            <a:ext cx="7954469" cy="3639000"/>
          </a:xfrm>
        </p:spPr>
        <p:txBody>
          <a:bodyPr/>
          <a:lstStyle/>
          <a:p>
            <a:pPr marL="76200" lvl="0" indent="0">
              <a:buClrTx/>
              <a:buNone/>
            </a:pPr>
            <a:r>
              <a:rPr lang="en-US" dirty="0" smtClean="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="border-style: solid; </a:t>
            </a:r>
            <a:r>
              <a:rPr lang="en-US" dirty="0" smtClean="0">
                <a:solidFill>
                  <a:srgbClr val="0000CD"/>
                </a:solidFill>
                <a:latin typeface="Consolas" panose="020B0609020204030204" pitchFamily="49" charset="0"/>
              </a:rPr>
              <a:t>margin: </a:t>
            </a:r>
            <a:r>
              <a:rPr lang="en-US" dirty="0">
                <a:solidFill>
                  <a:srgbClr val="0000CD"/>
                </a:solidFill>
                <a:latin typeface="Consolas" panose="020B0609020204030204" pitchFamily="49" charset="0"/>
              </a:rPr>
              <a:t>20px</a:t>
            </a:r>
            <a:r>
              <a:rPr lang="en-US" dirty="0" smtClean="0">
                <a:solidFill>
                  <a:srgbClr val="0000CD"/>
                </a:solidFill>
                <a:latin typeface="Consolas" panose="020B0609020204030204" pitchFamily="49" charset="0"/>
              </a:rPr>
              <a:t>;"&gt;</a:t>
            </a:r>
            <a:r>
              <a:rPr lang="en-US" dirty="0" smtClean="0">
                <a:solidFill>
                  <a:srgbClr val="000000"/>
                </a:solidFill>
                <a:latin typeface="Consolas" panose="020B0609020204030204" pitchFamily="49" charset="0"/>
              </a:rPr>
              <a:t>This element has a margin of 20px.</a:t>
            </a:r>
            <a:r>
              <a:rPr lang="en-US" dirty="0" smtClean="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25</a:t>
            </a:fld>
            <a:endParaRPr lang="en"/>
          </a:p>
        </p:txBody>
      </p:sp>
      <p:pic>
        <p:nvPicPr>
          <p:cNvPr id="7" name="Picture 6"/>
          <p:cNvPicPr>
            <a:picLocks noChangeAspect="1"/>
          </p:cNvPicPr>
          <p:nvPr/>
        </p:nvPicPr>
        <p:blipFill>
          <a:blip r:embed="rId3"/>
          <a:stretch>
            <a:fillRect/>
          </a:stretch>
        </p:blipFill>
        <p:spPr>
          <a:xfrm>
            <a:off x="2615220" y="2457551"/>
            <a:ext cx="3971925" cy="1609725"/>
          </a:xfrm>
          <a:prstGeom prst="rect">
            <a:avLst/>
          </a:prstGeom>
        </p:spPr>
      </p:pic>
    </p:spTree>
    <p:extLst>
      <p:ext uri="{BB962C8B-B14F-4D97-AF65-F5344CB8AC3E}">
        <p14:creationId xmlns:p14="http://schemas.microsoft.com/office/powerpoint/2010/main" val="1641928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Padding</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862375" cy="3639000"/>
          </a:xfrm>
        </p:spPr>
        <p:txBody>
          <a:bodyPr/>
          <a:lstStyle/>
          <a:p>
            <a:pPr>
              <a:buClrTx/>
            </a:pPr>
            <a:r>
              <a:rPr lang="en-US" sz="2200" dirty="0" smtClean="0"/>
              <a:t>Creates space around element, inside the border</a:t>
            </a:r>
            <a:endParaRPr lang="en-US" sz="2200" dirty="0" smtClean="0">
              <a:solidFill>
                <a:srgbClr val="C00000"/>
              </a:solidFill>
            </a:endParaRP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Properties: </a:t>
            </a:r>
            <a:r>
              <a:rPr lang="en-US" sz="2200" dirty="0" smtClean="0">
                <a:solidFill>
                  <a:srgbClr val="C00000"/>
                </a:solidFill>
              </a:rPr>
              <a:t>padding-</a:t>
            </a:r>
            <a:r>
              <a:rPr lang="en-US" sz="2200" dirty="0" err="1" smtClean="0">
                <a:solidFill>
                  <a:srgbClr val="C00000"/>
                </a:solidFill>
              </a:rPr>
              <a:t>top,padding</a:t>
            </a:r>
            <a:r>
              <a:rPr lang="en-US" sz="2200" dirty="0" smtClean="0">
                <a:solidFill>
                  <a:srgbClr val="C00000"/>
                </a:solidFill>
              </a:rPr>
              <a:t>-</a:t>
            </a:r>
            <a:r>
              <a:rPr lang="en-US" sz="2200" dirty="0" err="1" smtClean="0">
                <a:solidFill>
                  <a:srgbClr val="C00000"/>
                </a:solidFill>
              </a:rPr>
              <a:t>left,padding</a:t>
            </a:r>
            <a:r>
              <a:rPr lang="en-US" sz="2200" dirty="0" smtClean="0">
                <a:solidFill>
                  <a:srgbClr val="C00000"/>
                </a:solidFill>
              </a:rPr>
              <a:t>-</a:t>
            </a:r>
            <a:r>
              <a:rPr lang="en-US" sz="2200" dirty="0" err="1" smtClean="0">
                <a:solidFill>
                  <a:srgbClr val="C00000"/>
                </a:solidFill>
              </a:rPr>
              <a:t>bottom,padding</a:t>
            </a:r>
            <a:r>
              <a:rPr lang="en-US" sz="2200" dirty="0" smtClean="0">
                <a:solidFill>
                  <a:srgbClr val="C00000"/>
                </a:solidFill>
              </a:rPr>
              <a:t>-right</a:t>
            </a: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a:buClrTx/>
            </a:pPr>
            <a:r>
              <a:rPr lang="en-ZA" sz="2200" dirty="0" smtClean="0"/>
              <a:t>Set padding length: </a:t>
            </a:r>
            <a:r>
              <a:rPr lang="en-ZA" sz="2200" dirty="0" err="1" smtClean="0">
                <a:solidFill>
                  <a:srgbClr val="C00000"/>
                </a:solidFill>
              </a:rPr>
              <a:t>px,cm</a:t>
            </a:r>
            <a:r>
              <a:rPr lang="en-ZA" sz="2200" dirty="0" smtClean="0"/>
              <a:t> </a:t>
            </a:r>
            <a:r>
              <a:rPr lang="en-ZA" sz="2200" dirty="0" err="1" smtClean="0"/>
              <a:t>etc</a:t>
            </a:r>
            <a:endParaRPr lang="en-ZA" sz="2200" dirty="0" smtClean="0"/>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26</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5155200" y="1128620"/>
            <a:ext cx="3767683"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endParaRPr lang="en-Z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662" y="1623360"/>
            <a:ext cx="2329540" cy="2286239"/>
          </a:xfrm>
          <a:prstGeom prst="rect">
            <a:avLst/>
          </a:prstGeom>
        </p:spPr>
      </p:pic>
    </p:spTree>
    <p:extLst>
      <p:ext uri="{BB962C8B-B14F-4D97-AF65-F5344CB8AC3E}">
        <p14:creationId xmlns:p14="http://schemas.microsoft.com/office/powerpoint/2010/main" val="1225108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Padding</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8179932" cy="3639000"/>
          </a:xfrm>
        </p:spPr>
        <p:txBody>
          <a:bodyPr/>
          <a:lstStyle/>
          <a:p>
            <a:pPr marL="76200" indent="0">
              <a:buClrTx/>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="border-style: solid</a:t>
            </a:r>
            <a:r>
              <a:rPr lang="en-US" dirty="0" smtClean="0">
                <a:solidFill>
                  <a:srgbClr val="0000CD"/>
                </a:solidFill>
                <a:latin typeface="Consolas" panose="020B0609020204030204" pitchFamily="49" charset="0"/>
              </a:rPr>
              <a:t>; padding: 20px;"&gt;</a:t>
            </a:r>
            <a:r>
              <a:rPr lang="en-US" dirty="0" smtClean="0">
                <a:solidFill>
                  <a:srgbClr val="000000"/>
                </a:solidFill>
                <a:latin typeface="Consolas" panose="020B0609020204030204" pitchFamily="49" charset="0"/>
              </a:rPr>
              <a:t>This element has a padding of 20px.</a:t>
            </a:r>
            <a:r>
              <a:rPr lang="en-US" dirty="0" smtClean="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27</a:t>
            </a:fld>
            <a:endParaRPr lang="en"/>
          </a:p>
        </p:txBody>
      </p:sp>
      <p:pic>
        <p:nvPicPr>
          <p:cNvPr id="6" name="Picture 5"/>
          <p:cNvPicPr>
            <a:picLocks noChangeAspect="1"/>
          </p:cNvPicPr>
          <p:nvPr/>
        </p:nvPicPr>
        <p:blipFill>
          <a:blip r:embed="rId3"/>
          <a:stretch>
            <a:fillRect/>
          </a:stretch>
        </p:blipFill>
        <p:spPr>
          <a:xfrm>
            <a:off x="2637942" y="2761945"/>
            <a:ext cx="3762375" cy="962025"/>
          </a:xfrm>
          <a:prstGeom prst="rect">
            <a:avLst/>
          </a:prstGeom>
        </p:spPr>
      </p:pic>
    </p:spTree>
    <p:extLst>
      <p:ext uri="{BB962C8B-B14F-4D97-AF65-F5344CB8AC3E}">
        <p14:creationId xmlns:p14="http://schemas.microsoft.com/office/powerpoint/2010/main" val="2539920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2800" dirty="0"/>
              <a:t>Activity: </a:t>
            </a:r>
            <a:r>
              <a:rPr lang="en-ZA" sz="2800" dirty="0" smtClean="0"/>
              <a:t>Adding Padding</a:t>
            </a:r>
            <a:endParaRPr lang="en-ZA" sz="28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8179932" cy="3639000"/>
          </a:xfrm>
        </p:spPr>
        <p:txBody>
          <a:bodyPr/>
          <a:lstStyle/>
          <a:p>
            <a:pPr marL="990600" lvl="1" indent="-457200">
              <a:buClr>
                <a:schemeClr val="tx1"/>
              </a:buClr>
              <a:buAutoNum type="arabicPeriod"/>
            </a:pPr>
            <a:r>
              <a:rPr lang="en-ZA" dirty="0" smtClean="0">
                <a:solidFill>
                  <a:schemeClr val="tx1"/>
                </a:solidFill>
              </a:rPr>
              <a:t>In the &lt;li&gt; tags for My Resume, My Work and My Skills, add a &lt;p&gt; tag around these words.</a:t>
            </a:r>
          </a:p>
          <a:p>
            <a:pPr marL="990600" lvl="1" indent="-457200">
              <a:buClr>
                <a:schemeClr val="tx1"/>
              </a:buClr>
              <a:buAutoNum type="arabicPeriod"/>
            </a:pPr>
            <a:endParaRPr lang="en-ZA" dirty="0">
              <a:solidFill>
                <a:schemeClr val="tx1"/>
              </a:solidFill>
            </a:endParaRPr>
          </a:p>
          <a:p>
            <a:pPr marL="990600" lvl="1" indent="-457200">
              <a:buClr>
                <a:schemeClr val="tx1"/>
              </a:buClr>
              <a:buAutoNum type="arabicPeriod"/>
            </a:pPr>
            <a:r>
              <a:rPr lang="en-ZA" dirty="0" smtClean="0">
                <a:solidFill>
                  <a:schemeClr val="tx1"/>
                </a:solidFill>
              </a:rPr>
              <a:t>Using the </a:t>
            </a:r>
            <a:r>
              <a:rPr lang="en-ZA" dirty="0" smtClean="0">
                <a:solidFill>
                  <a:srgbClr val="C00000"/>
                </a:solidFill>
              </a:rPr>
              <a:t>padding-top</a:t>
            </a:r>
            <a:r>
              <a:rPr lang="en-ZA" dirty="0" smtClean="0">
                <a:solidFill>
                  <a:schemeClr val="tx1"/>
                </a:solidFill>
              </a:rPr>
              <a:t> property, add a padding of 50px to the &lt;p&gt; tag.</a:t>
            </a:r>
            <a:endParaRPr lang="en-ZA" dirty="0">
              <a:solidFill>
                <a:schemeClr val="tx1"/>
              </a:solidFill>
            </a:endParaRPr>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28</a:t>
            </a:fld>
            <a:endParaRPr lang="en"/>
          </a:p>
        </p:txBody>
      </p:sp>
    </p:spTree>
    <p:extLst>
      <p:ext uri="{BB962C8B-B14F-4D97-AF65-F5344CB8AC3E}">
        <p14:creationId xmlns:p14="http://schemas.microsoft.com/office/powerpoint/2010/main" val="3122306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Font Family</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520605" cy="3639000"/>
          </a:xfrm>
        </p:spPr>
        <p:txBody>
          <a:bodyPr/>
          <a:lstStyle/>
          <a:p>
            <a:pPr>
              <a:buClrTx/>
            </a:pPr>
            <a:r>
              <a:rPr lang="en-US" sz="2200" dirty="0" smtClean="0"/>
              <a:t>Specify font using </a:t>
            </a:r>
            <a:r>
              <a:rPr lang="en-US" sz="2200" dirty="0" smtClean="0">
                <a:solidFill>
                  <a:srgbClr val="C00000"/>
                </a:solidFill>
              </a:rPr>
              <a:t>font-family</a:t>
            </a: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solidFill>
                  <a:srgbClr val="C00000"/>
                </a:solidFill>
              </a:rPr>
              <a:t>font-family</a:t>
            </a:r>
            <a:r>
              <a:rPr lang="en-US" sz="2200" dirty="0" smtClean="0"/>
              <a:t> should have more than one comma separated value</a:t>
            </a:r>
          </a:p>
          <a:p>
            <a:pPr>
              <a:buClrTx/>
            </a:pPr>
            <a:endParaRPr lang="en-US" sz="2200" dirty="0"/>
          </a:p>
          <a:p>
            <a:pPr>
              <a:buClrTx/>
            </a:pPr>
            <a:r>
              <a:rPr lang="en-US" sz="2200" dirty="0" smtClean="0"/>
              <a:t>Font names that are more than one word should be in quotes.</a:t>
            </a:r>
            <a:endParaRPr lang="en-US" sz="2200" dirty="0"/>
          </a:p>
          <a:p>
            <a:pPr>
              <a:buClrTx/>
            </a:pPr>
            <a:endParaRPr lang="en-US" sz="2200" dirty="0" smtClean="0"/>
          </a:p>
          <a:p>
            <a:pPr marL="76200" indent="0">
              <a:buClrTx/>
              <a:buNone/>
            </a:pP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29</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787038" y="1128620"/>
            <a:ext cx="4197219"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="font-family: Arial;"&gt;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="font-family: </a:t>
            </a:r>
            <a:r>
              <a:rPr lang="en-US" sz="1600" dirty="0" err="1" smtClean="0">
                <a:solidFill>
                  <a:srgbClr val="0000CD"/>
                </a:solidFill>
                <a:latin typeface="Consolas" panose="020B0609020204030204" pitchFamily="49" charset="0"/>
              </a:rPr>
              <a:t>Arial,Helvetica</a:t>
            </a:r>
            <a:r>
              <a:rPr lang="en-US" sz="1600" dirty="0" smtClean="0">
                <a:solidFill>
                  <a:srgbClr val="0000CD"/>
                </a:solidFill>
                <a:latin typeface="Consolas" panose="020B0609020204030204" pitchFamily="49" charset="0"/>
              </a:rPr>
              <a:t>;"&gt;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r>
              <a:rPr lang="en-US" sz="1600" dirty="0" smtClean="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FF0000"/>
                </a:solidFill>
                <a:latin typeface="Consolas" panose="020B0609020204030204" pitchFamily="49" charset="0"/>
                <a:ea typeface="+mn-ea"/>
                <a:cs typeface="+mn-cs"/>
                <a:sym typeface="Arial"/>
              </a:rPr>
              <a:t> style</a:t>
            </a:r>
            <a:r>
              <a:rPr lang="en-US" sz="1600" dirty="0" smtClean="0">
                <a:solidFill>
                  <a:srgbClr val="0000CD"/>
                </a:solidFill>
                <a:latin typeface="Consolas" panose="020B0609020204030204" pitchFamily="49" charset="0"/>
                <a:ea typeface="+mn-ea"/>
                <a:cs typeface="+mn-cs"/>
                <a:sym typeface="Arial"/>
              </a:rPr>
              <a:t>=</a:t>
            </a:r>
            <a:r>
              <a:rPr lang="en-US" sz="1600" dirty="0" smtClean="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ea typeface="+mn-ea"/>
                <a:cs typeface="+mn-cs"/>
                <a:sym typeface="Arial"/>
              </a:rPr>
              <a:t>font-family: "Times New Roman";"&gt;</a:t>
            </a:r>
            <a:r>
              <a:rPr lang="en-US" sz="1600" dirty="0">
                <a:solidFill>
                  <a:srgbClr val="000000"/>
                </a:solidFill>
                <a:latin typeface="Consolas" panose="020B0609020204030204" pitchFamily="49" charset="0"/>
                <a:ea typeface="+mn-ea"/>
                <a:cs typeface="+mn-cs"/>
                <a:sym typeface="Arial"/>
              </a:rPr>
              <a:t>Hello</a:t>
            </a:r>
            <a:r>
              <a:rPr lang="en-US" sz="1600" dirty="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0000CD"/>
                </a:solidFill>
                <a:latin typeface="Consolas" panose="020B0609020204030204" pitchFamily="49" charset="0"/>
                <a:ea typeface="+mn-ea"/>
                <a:cs typeface="+mn-cs"/>
                <a:sym typeface="Arial"/>
              </a:rPr>
              <a:t>&gt;</a:t>
            </a:r>
          </a:p>
          <a:p>
            <a:pPr marL="76200" indent="0">
              <a:buClrTx/>
              <a:buNone/>
            </a:pPr>
            <a:endParaRPr lang="en-ZA" dirty="0"/>
          </a:p>
        </p:txBody>
      </p:sp>
      <p:pic>
        <p:nvPicPr>
          <p:cNvPr id="8" name="Picture 7"/>
          <p:cNvPicPr>
            <a:picLocks noChangeAspect="1"/>
          </p:cNvPicPr>
          <p:nvPr/>
        </p:nvPicPr>
        <p:blipFill>
          <a:blip r:embed="rId3"/>
          <a:stretch>
            <a:fillRect/>
          </a:stretch>
        </p:blipFill>
        <p:spPr>
          <a:xfrm>
            <a:off x="5813307" y="1863644"/>
            <a:ext cx="2339095" cy="283526"/>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stretch>
            <a:fillRect/>
          </a:stretch>
        </p:blipFill>
        <p:spPr>
          <a:xfrm>
            <a:off x="5813306" y="4018502"/>
            <a:ext cx="2487038" cy="276337"/>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3"/>
          <a:stretch>
            <a:fillRect/>
          </a:stretch>
        </p:blipFill>
        <p:spPr>
          <a:xfrm>
            <a:off x="5813307" y="2941291"/>
            <a:ext cx="2335498" cy="2830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4976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D97F-05CA-40D4-9967-AB791692569E}"/>
              </a:ext>
            </a:extLst>
          </p:cNvPr>
          <p:cNvSpPr>
            <a:spLocks noGrp="1"/>
          </p:cNvSpPr>
          <p:nvPr>
            <p:ph type="title"/>
          </p:nvPr>
        </p:nvSpPr>
        <p:spPr>
          <a:xfrm>
            <a:off x="404425" y="493832"/>
            <a:ext cx="8229600" cy="413400"/>
          </a:xfrm>
        </p:spPr>
        <p:txBody>
          <a:bodyPr/>
          <a:lstStyle/>
          <a:p>
            <a:r>
              <a:rPr lang="en-ZA" sz="3200" dirty="0"/>
              <a:t>Recap</a:t>
            </a:r>
          </a:p>
        </p:txBody>
      </p:sp>
      <p:sp>
        <p:nvSpPr>
          <p:cNvPr id="3" name="Text Placeholder 2">
            <a:extLst>
              <a:ext uri="{FF2B5EF4-FFF2-40B4-BE49-F238E27FC236}">
                <a16:creationId xmlns:a16="http://schemas.microsoft.com/office/drawing/2014/main" id="{FA6CAD7B-5F7B-40A9-96BA-083152987060}"/>
              </a:ext>
            </a:extLst>
          </p:cNvPr>
          <p:cNvSpPr>
            <a:spLocks noGrp="1"/>
          </p:cNvSpPr>
          <p:nvPr>
            <p:ph type="body" idx="1"/>
          </p:nvPr>
        </p:nvSpPr>
        <p:spPr/>
        <p:txBody>
          <a:bodyPr/>
          <a:lstStyle/>
          <a:p>
            <a:pPr lvl="0">
              <a:buClrTx/>
            </a:pPr>
            <a:r>
              <a:rPr lang="en-ZA" dirty="0">
                <a:solidFill>
                  <a:srgbClr val="000000"/>
                </a:solidFill>
              </a:rPr>
              <a:t>Some structural elements</a:t>
            </a:r>
          </a:p>
          <a:p>
            <a:pPr lvl="0">
              <a:buClrTx/>
            </a:pPr>
            <a:r>
              <a:rPr lang="en-ZA" dirty="0">
                <a:solidFill>
                  <a:srgbClr val="000000"/>
                </a:solidFill>
              </a:rPr>
              <a:t>Tags to group our data</a:t>
            </a:r>
          </a:p>
          <a:p>
            <a:pPr lvl="1">
              <a:buClrTx/>
            </a:pPr>
            <a:r>
              <a:rPr lang="en-ZA" dirty="0">
                <a:solidFill>
                  <a:srgbClr val="000000"/>
                </a:solidFill>
              </a:rPr>
              <a:t>Lists</a:t>
            </a:r>
          </a:p>
          <a:p>
            <a:pPr lvl="1">
              <a:buClrTx/>
            </a:pPr>
            <a:r>
              <a:rPr lang="en-ZA" dirty="0">
                <a:solidFill>
                  <a:srgbClr val="000000"/>
                </a:solidFill>
              </a:rPr>
              <a:t>Semantic tags</a:t>
            </a:r>
          </a:p>
          <a:p>
            <a:pPr lvl="0">
              <a:buClrTx/>
            </a:pPr>
            <a:r>
              <a:rPr lang="en-ZA" dirty="0">
                <a:solidFill>
                  <a:srgbClr val="000000"/>
                </a:solidFill>
              </a:rPr>
              <a:t>Attributes</a:t>
            </a:r>
          </a:p>
          <a:p>
            <a:pPr>
              <a:buClrTx/>
            </a:pPr>
            <a:endParaRPr lang="en-ZA" dirty="0"/>
          </a:p>
        </p:txBody>
      </p:sp>
      <p:sp>
        <p:nvSpPr>
          <p:cNvPr id="4" name="Slide Number Placeholder 3">
            <a:extLst>
              <a:ext uri="{FF2B5EF4-FFF2-40B4-BE49-F238E27FC236}">
                <a16:creationId xmlns:a16="http://schemas.microsoft.com/office/drawing/2014/main" id="{A0900789-9AC3-41DB-A33E-54672570E96D}"/>
              </a:ext>
            </a:extLst>
          </p:cNvPr>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1977563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Font Style</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520605" cy="3639000"/>
          </a:xfrm>
        </p:spPr>
        <p:txBody>
          <a:bodyPr/>
          <a:lstStyle/>
          <a:p>
            <a:pPr>
              <a:buClrTx/>
            </a:pPr>
            <a:r>
              <a:rPr lang="en-US" sz="2200" dirty="0" smtClean="0"/>
              <a:t>Specify font style using </a:t>
            </a:r>
            <a:r>
              <a:rPr lang="en-US" sz="2200" dirty="0" smtClean="0">
                <a:solidFill>
                  <a:srgbClr val="C00000"/>
                </a:solidFill>
              </a:rPr>
              <a:t>font-style</a:t>
            </a: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3 possible values:</a:t>
            </a:r>
          </a:p>
          <a:p>
            <a:pPr lvl="1">
              <a:buClrTx/>
            </a:pPr>
            <a:r>
              <a:rPr lang="en-US" sz="2200" dirty="0" smtClean="0">
                <a:solidFill>
                  <a:srgbClr val="C00000"/>
                </a:solidFill>
              </a:rPr>
              <a:t>Normal</a:t>
            </a:r>
          </a:p>
          <a:p>
            <a:pPr lvl="1">
              <a:buClrTx/>
            </a:pPr>
            <a:r>
              <a:rPr lang="en-US" sz="2200" dirty="0" smtClean="0">
                <a:solidFill>
                  <a:srgbClr val="C00000"/>
                </a:solidFill>
              </a:rPr>
              <a:t>Italic</a:t>
            </a:r>
          </a:p>
          <a:p>
            <a:pPr marL="533400" lvl="1" indent="0">
              <a:buClrTx/>
              <a:buNone/>
            </a:pPr>
            <a:endParaRPr lang="en-US" sz="2200" dirty="0">
              <a:solidFill>
                <a:srgbClr val="C00000"/>
              </a:solidFill>
            </a:endParaRPr>
          </a:p>
          <a:p>
            <a:pPr marL="76200" indent="0">
              <a:buClrTx/>
              <a:buNone/>
            </a:pPr>
            <a:endParaRPr lang="en-US" sz="2200" dirty="0" smtClean="0"/>
          </a:p>
          <a:p>
            <a:pPr marL="76200" indent="0">
              <a:buClrTx/>
              <a:buNone/>
            </a:pP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30</a:t>
            </a:fld>
            <a:endParaRPr lang="en"/>
          </a:p>
        </p:txBody>
      </p:sp>
      <p:sp>
        <p:nvSpPr>
          <p:cNvPr id="8" name="Text Placeholder 2">
            <a:extLst>
              <a:ext uri="{FF2B5EF4-FFF2-40B4-BE49-F238E27FC236}">
                <a16:creationId xmlns:a16="http://schemas.microsoft.com/office/drawing/2014/main" id="{E1C082B0-2CDE-4C2B-8623-B9B295D4152A}"/>
              </a:ext>
            </a:extLst>
          </p:cNvPr>
          <p:cNvSpPr txBox="1">
            <a:spLocks/>
          </p:cNvSpPr>
          <p:nvPr/>
        </p:nvSpPr>
        <p:spPr>
          <a:xfrm>
            <a:off x="3988340" y="1112507"/>
            <a:ext cx="4728009"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="font-style: normal;"&gt;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endParaRPr lang="en-US" sz="1600" dirty="0" smtClean="0">
              <a:solidFill>
                <a:srgbClr val="0000CD"/>
              </a:solidFill>
              <a:latin typeface="Consolas" panose="020B0609020204030204" pitchFamily="49" charset="0"/>
            </a:endParaRPr>
          </a:p>
          <a:p>
            <a:pPr marL="76200" indent="0">
              <a:buClrTx/>
              <a:buNone/>
            </a:pPr>
            <a:endParaRPr lang="en-US" sz="1600" dirty="0">
              <a:solidFill>
                <a:srgbClr val="0000CD"/>
              </a:solidFill>
              <a:latin typeface="Consolas" panose="020B0609020204030204" pitchFamily="49" charset="0"/>
            </a:endParaRPr>
          </a:p>
          <a:p>
            <a:pPr marL="76200" indent="0">
              <a:buClrTx/>
              <a:buNone/>
            </a:pPr>
            <a:endParaRPr lang="en-US" sz="1600" dirty="0" smtClean="0">
              <a:solidFill>
                <a:srgbClr val="0000CD"/>
              </a:solidFill>
              <a:latin typeface="Consolas" panose="020B0609020204030204" pitchFamily="49" charset="0"/>
            </a:endParaRPr>
          </a:p>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="font-style: italic;"&gt;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endParaRPr lang="en-US" sz="1600" dirty="0">
              <a:solidFill>
                <a:srgbClr val="0000CD"/>
              </a:solidFill>
              <a:latin typeface="Consolas" panose="020B0609020204030204" pitchFamily="49" charset="0"/>
              <a:ea typeface="+mn-ea"/>
              <a:cs typeface="+mn-cs"/>
              <a:sym typeface="Arial"/>
            </a:endParaRPr>
          </a:p>
          <a:p>
            <a:pPr marL="76200" indent="0">
              <a:buClrTx/>
              <a:buNone/>
            </a:pPr>
            <a:endParaRPr lang="en-ZA" dirty="0"/>
          </a:p>
        </p:txBody>
      </p:sp>
      <p:pic>
        <p:nvPicPr>
          <p:cNvPr id="9" name="Picture 8"/>
          <p:cNvPicPr>
            <a:picLocks noChangeAspect="1"/>
          </p:cNvPicPr>
          <p:nvPr/>
        </p:nvPicPr>
        <p:blipFill>
          <a:blip r:embed="rId3"/>
          <a:stretch>
            <a:fillRect/>
          </a:stretch>
        </p:blipFill>
        <p:spPr>
          <a:xfrm>
            <a:off x="5106456" y="2030562"/>
            <a:ext cx="2766278" cy="31323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a:stretch>
            <a:fillRect/>
          </a:stretch>
        </p:blipFill>
        <p:spPr>
          <a:xfrm>
            <a:off x="5106456" y="3575095"/>
            <a:ext cx="2766278" cy="3500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1520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Font Weight</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520605" cy="3639000"/>
          </a:xfrm>
        </p:spPr>
        <p:txBody>
          <a:bodyPr/>
          <a:lstStyle/>
          <a:p>
            <a:pPr>
              <a:buClrTx/>
            </a:pPr>
            <a:r>
              <a:rPr lang="en-US" sz="2200" dirty="0" smtClean="0"/>
              <a:t>Specify font weight using </a:t>
            </a:r>
            <a:r>
              <a:rPr lang="en-US" sz="2200" dirty="0" smtClean="0">
                <a:solidFill>
                  <a:srgbClr val="C00000"/>
                </a:solidFill>
              </a:rPr>
              <a:t>font-weight</a:t>
            </a: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a:t>2</a:t>
            </a:r>
            <a:r>
              <a:rPr lang="en-US" sz="2200" dirty="0" smtClean="0"/>
              <a:t> possible values:</a:t>
            </a:r>
          </a:p>
          <a:p>
            <a:pPr lvl="1">
              <a:buClrTx/>
            </a:pPr>
            <a:r>
              <a:rPr lang="en-US" sz="2200" dirty="0" smtClean="0">
                <a:solidFill>
                  <a:srgbClr val="C00000"/>
                </a:solidFill>
              </a:rPr>
              <a:t>Normal</a:t>
            </a:r>
          </a:p>
          <a:p>
            <a:pPr lvl="1">
              <a:buClrTx/>
            </a:pPr>
            <a:r>
              <a:rPr lang="en-US" sz="2200" dirty="0" smtClean="0">
                <a:solidFill>
                  <a:srgbClr val="C00000"/>
                </a:solidFill>
              </a:rPr>
              <a:t>Bold</a:t>
            </a:r>
            <a:endParaRPr lang="en-US" sz="2200" dirty="0" smtClean="0"/>
          </a:p>
          <a:p>
            <a:pPr marL="76200" indent="0">
              <a:buClrTx/>
              <a:buNone/>
            </a:pP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31</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124528" y="1112507"/>
            <a:ext cx="4859729"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="font-weight: normal;"&gt;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endParaRPr lang="en-US" sz="1600" dirty="0" smtClean="0">
              <a:solidFill>
                <a:srgbClr val="0000CD"/>
              </a:solidFill>
              <a:latin typeface="Consolas" panose="020B0609020204030204" pitchFamily="49" charset="0"/>
            </a:endParaRPr>
          </a:p>
          <a:p>
            <a:pPr marL="76200" indent="0">
              <a:buClrTx/>
              <a:buNone/>
            </a:pPr>
            <a:endParaRPr lang="en-US" sz="1600" dirty="0" smtClean="0">
              <a:solidFill>
                <a:srgbClr val="0000CD"/>
              </a:solidFill>
              <a:latin typeface="Consolas" panose="020B0609020204030204" pitchFamily="49" charset="0"/>
            </a:endParaRPr>
          </a:p>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="font-weight: bold;"&gt;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endParaRPr lang="en-US" sz="1600" dirty="0">
              <a:solidFill>
                <a:srgbClr val="0000CD"/>
              </a:solidFill>
              <a:latin typeface="Consolas" panose="020B0609020204030204" pitchFamily="49" charset="0"/>
              <a:ea typeface="+mn-ea"/>
              <a:cs typeface="+mn-cs"/>
              <a:sym typeface="Arial"/>
            </a:endParaRPr>
          </a:p>
          <a:p>
            <a:pPr marL="76200" indent="0">
              <a:buClrTx/>
              <a:buNone/>
            </a:pPr>
            <a:endParaRPr lang="en-ZA" dirty="0"/>
          </a:p>
        </p:txBody>
      </p:sp>
      <p:pic>
        <p:nvPicPr>
          <p:cNvPr id="7" name="Picture 6"/>
          <p:cNvPicPr>
            <a:picLocks noChangeAspect="1"/>
          </p:cNvPicPr>
          <p:nvPr/>
        </p:nvPicPr>
        <p:blipFill>
          <a:blip r:embed="rId3"/>
          <a:stretch>
            <a:fillRect/>
          </a:stretch>
        </p:blipFill>
        <p:spPr>
          <a:xfrm>
            <a:off x="4863830" y="1943865"/>
            <a:ext cx="3327936" cy="33269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a:stretch>
            <a:fillRect/>
          </a:stretch>
        </p:blipFill>
        <p:spPr>
          <a:xfrm>
            <a:off x="4863830" y="3440610"/>
            <a:ext cx="3327936" cy="3823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4394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Font Size</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520605" cy="3639000"/>
          </a:xfrm>
        </p:spPr>
        <p:txBody>
          <a:bodyPr/>
          <a:lstStyle/>
          <a:p>
            <a:pPr>
              <a:buClrTx/>
            </a:pPr>
            <a:r>
              <a:rPr lang="en-US" sz="2200" dirty="0" smtClean="0"/>
              <a:t>Specify font size using </a:t>
            </a:r>
            <a:r>
              <a:rPr lang="en-US" sz="2200" dirty="0" smtClean="0">
                <a:solidFill>
                  <a:srgbClr val="C00000"/>
                </a:solidFill>
              </a:rPr>
              <a:t>font-size</a:t>
            </a: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This should not be used for adjusting heading tags.</a:t>
            </a:r>
          </a:p>
          <a:p>
            <a:pPr>
              <a:buClrTx/>
            </a:pPr>
            <a:endParaRPr lang="en-US" sz="2200" dirty="0">
              <a:solidFill>
                <a:srgbClr val="C00000"/>
              </a:solidFill>
              <a:latin typeface="Consolas" panose="020B0609020204030204" pitchFamily="49" charset="0"/>
            </a:endParaRPr>
          </a:p>
          <a:p>
            <a:pPr>
              <a:buClrTx/>
            </a:pPr>
            <a:r>
              <a:rPr lang="en-US" sz="2200" dirty="0" smtClean="0">
                <a:latin typeface="Consolas" panose="020B0609020204030204" pitchFamily="49" charset="0"/>
              </a:rPr>
              <a:t>Font size can be set using pixels or with ‘</a:t>
            </a:r>
            <a:r>
              <a:rPr lang="en-US" sz="2200" dirty="0" err="1" smtClean="0">
                <a:latin typeface="Consolas" panose="020B0609020204030204" pitchFamily="49" charset="0"/>
              </a:rPr>
              <a:t>em</a:t>
            </a:r>
            <a:r>
              <a:rPr lang="en-US" sz="2200" dirty="0" smtClean="0">
                <a:latin typeface="Consolas" panose="020B0609020204030204" pitchFamily="49" charset="0"/>
              </a:rPr>
              <a:t>’: 1em = 16px</a:t>
            </a:r>
            <a:endParaRPr lang="en-US" sz="2000" dirty="0" smtClean="0">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32</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787038" y="1199672"/>
            <a:ext cx="4197219"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="font-size: 20px;"&gt;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endParaRPr lang="en-US" sz="1600" dirty="0" smtClean="0">
              <a:solidFill>
                <a:srgbClr val="0000CD"/>
              </a:solidFill>
              <a:latin typeface="Consolas" panose="020B0609020204030204" pitchFamily="49" charset="0"/>
            </a:endParaRPr>
          </a:p>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="font-size: 2em;"&gt;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endParaRPr lang="en-US" sz="1600" dirty="0">
              <a:solidFill>
                <a:srgbClr val="0000CD"/>
              </a:solidFill>
              <a:latin typeface="Consolas" panose="020B0609020204030204" pitchFamily="49" charset="0"/>
              <a:ea typeface="+mn-ea"/>
              <a:cs typeface="+mn-cs"/>
              <a:sym typeface="Arial"/>
            </a:endParaRPr>
          </a:p>
          <a:p>
            <a:pPr marL="76200" indent="0">
              <a:buClrTx/>
              <a:buNone/>
            </a:pPr>
            <a:endParaRPr lang="en-ZA" dirty="0"/>
          </a:p>
        </p:txBody>
      </p:sp>
      <p:pic>
        <p:nvPicPr>
          <p:cNvPr id="7" name="Picture 6"/>
          <p:cNvPicPr>
            <a:picLocks noChangeAspect="1"/>
          </p:cNvPicPr>
          <p:nvPr/>
        </p:nvPicPr>
        <p:blipFill>
          <a:blip r:embed="rId3"/>
          <a:stretch>
            <a:fillRect/>
          </a:stretch>
        </p:blipFill>
        <p:spPr>
          <a:xfrm>
            <a:off x="5740911" y="2018072"/>
            <a:ext cx="1905165" cy="29720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5740911" y="3430883"/>
            <a:ext cx="1905165" cy="3581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1383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2800" dirty="0"/>
              <a:t>Activity: </a:t>
            </a:r>
            <a:r>
              <a:rPr lang="en-ZA" sz="2800" dirty="0" smtClean="0"/>
              <a:t>Style some fonts</a:t>
            </a:r>
            <a:endParaRPr lang="en-ZA" sz="28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8179932" cy="3639000"/>
          </a:xfrm>
        </p:spPr>
        <p:txBody>
          <a:bodyPr/>
          <a:lstStyle/>
          <a:p>
            <a:pPr marL="533400" lvl="1" indent="0">
              <a:buClr>
                <a:schemeClr val="tx1"/>
              </a:buClr>
              <a:buNone/>
            </a:pPr>
            <a:r>
              <a:rPr lang="en-ZA" dirty="0" smtClean="0">
                <a:solidFill>
                  <a:schemeClr val="tx1"/>
                </a:solidFill>
              </a:rPr>
              <a:t>1. Change the font for job title to “Arial” using the font-style property.</a:t>
            </a:r>
          </a:p>
          <a:p>
            <a:pPr lvl="1">
              <a:buClr>
                <a:schemeClr val="tx1"/>
              </a:buClr>
            </a:pPr>
            <a:endParaRPr lang="en-ZA" dirty="0">
              <a:solidFill>
                <a:schemeClr val="tx1"/>
              </a:solidFill>
            </a:endParaRPr>
          </a:p>
          <a:p>
            <a:pPr marL="533400" lvl="1" indent="0">
              <a:buClr>
                <a:schemeClr val="tx1"/>
              </a:buClr>
              <a:buNone/>
            </a:pPr>
            <a:r>
              <a:rPr lang="en-ZA" dirty="0" smtClean="0">
                <a:solidFill>
                  <a:schemeClr val="tx1"/>
                </a:solidFill>
              </a:rPr>
              <a:t>2. Change the font weight for Hello to “bold” using the font-weight property.</a:t>
            </a:r>
          </a:p>
          <a:p>
            <a:pPr lvl="1">
              <a:buClr>
                <a:schemeClr val="tx1"/>
              </a:buClr>
            </a:pPr>
            <a:endParaRPr lang="en-ZA" dirty="0">
              <a:solidFill>
                <a:schemeClr val="tx1"/>
              </a:solidFill>
            </a:endParaRPr>
          </a:p>
          <a:p>
            <a:pPr marL="533400" lvl="1" indent="0">
              <a:buClr>
                <a:schemeClr val="tx1"/>
              </a:buClr>
              <a:buNone/>
            </a:pPr>
            <a:r>
              <a:rPr lang="en-ZA" dirty="0" smtClean="0">
                <a:solidFill>
                  <a:schemeClr val="tx1"/>
                </a:solidFill>
              </a:rPr>
              <a:t>3. Change the font size for about-you section to 32px using the font-size property.</a:t>
            </a:r>
            <a:endParaRPr lang="en-ZA" dirty="0">
              <a:solidFill>
                <a:schemeClr val="tx1"/>
              </a:solidFill>
            </a:endParaRPr>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33</a:t>
            </a:fld>
            <a:endParaRPr lang="en"/>
          </a:p>
        </p:txBody>
      </p:sp>
    </p:spTree>
    <p:extLst>
      <p:ext uri="{BB962C8B-B14F-4D97-AF65-F5344CB8AC3E}">
        <p14:creationId xmlns:p14="http://schemas.microsoft.com/office/powerpoint/2010/main" val="34223821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Text Alignment</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248230" cy="3639000"/>
          </a:xfrm>
        </p:spPr>
        <p:txBody>
          <a:bodyPr/>
          <a:lstStyle/>
          <a:p>
            <a:pPr>
              <a:buClrTx/>
            </a:pPr>
            <a:r>
              <a:rPr lang="en-US" sz="2200" dirty="0" smtClean="0"/>
              <a:t>Set horizontal alignment using </a:t>
            </a:r>
            <a:r>
              <a:rPr lang="en-US" sz="2200" dirty="0" smtClean="0">
                <a:solidFill>
                  <a:srgbClr val="C00000"/>
                </a:solidFill>
              </a:rPr>
              <a:t>text-align</a:t>
            </a: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Can be aligned to the </a:t>
            </a:r>
            <a:r>
              <a:rPr lang="en-US" sz="2200" dirty="0" err="1" smtClean="0"/>
              <a:t>left,right,center</a:t>
            </a:r>
            <a:r>
              <a:rPr lang="en-US" sz="2200" dirty="0" smtClean="0"/>
              <a:t>, justified</a:t>
            </a:r>
          </a:p>
          <a:p>
            <a:pPr>
              <a:buClrTx/>
            </a:pPr>
            <a:endParaRPr lang="en-US" sz="2200" dirty="0"/>
          </a:p>
          <a:p>
            <a:pPr>
              <a:buClrTx/>
            </a:pPr>
            <a:r>
              <a:rPr lang="en-US" sz="2200" dirty="0" smtClean="0"/>
              <a:t>Justify sets each line to equal length</a:t>
            </a:r>
            <a:endParaRPr lang="en-US" sz="2200" dirty="0"/>
          </a:p>
          <a:p>
            <a:pPr>
              <a:buClrTx/>
            </a:pPr>
            <a:endParaRPr lang="en-US" sz="2200" dirty="0" smtClean="0"/>
          </a:p>
          <a:p>
            <a:pPr marL="76200" indent="0">
              <a:buClrTx/>
              <a:buNone/>
            </a:pP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34</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474724" y="1128620"/>
            <a:ext cx="4509534"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600" dirty="0" smtClean="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="text-align: center;"&gt;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0000CD"/>
                </a:solidFill>
                <a:latin typeface="Consolas" panose="020B0609020204030204" pitchFamily="49" charset="0"/>
              </a:rPr>
              <a:t>&gt;</a:t>
            </a:r>
          </a:p>
          <a:p>
            <a:pPr marL="76200" indent="0">
              <a:buClrTx/>
              <a:buNone/>
            </a:pPr>
            <a:endParaRPr lang="en-ZA" dirty="0" smtClean="0"/>
          </a:p>
          <a:p>
            <a:pPr marL="76200" indent="0">
              <a:buClrTx/>
              <a:buNone/>
            </a:pP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style</a:t>
            </a:r>
            <a:r>
              <a:rPr lang="en-US" sz="1600" dirty="0" smtClean="0">
                <a:solidFill>
                  <a:srgbClr val="0000CD"/>
                </a:solidFill>
                <a:latin typeface="Consolas" panose="020B0609020204030204" pitchFamily="49" charset="0"/>
              </a:rPr>
              <a:t>="text-align: right;"&gt;</a:t>
            </a:r>
            <a:r>
              <a:rPr lang="en-US" sz="1600" dirty="0" smtClean="0">
                <a:solidFill>
                  <a:srgbClr val="000000"/>
                </a:solidFill>
                <a:latin typeface="Consolas" panose="020B0609020204030204" pitchFamily="49" charset="0"/>
              </a:rPr>
              <a:t>Hello</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/p</a:t>
            </a:r>
            <a:r>
              <a:rPr lang="en-US" sz="1600" dirty="0" smtClean="0">
                <a:solidFill>
                  <a:srgbClr val="0000CD"/>
                </a:solidFill>
                <a:latin typeface="Consolas" panose="020B0609020204030204" pitchFamily="49" charset="0"/>
              </a:rPr>
              <a:t>&gt;</a:t>
            </a:r>
          </a:p>
          <a:p>
            <a:pPr marL="76200" indent="0">
              <a:buClrTx/>
              <a:buNone/>
            </a:pPr>
            <a:endParaRPr lang="en-US" sz="1600" dirty="0">
              <a:solidFill>
                <a:srgbClr val="0000CD"/>
              </a:solidFill>
              <a:latin typeface="Consolas" panose="020B0609020204030204" pitchFamily="49" charset="0"/>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endParaRPr lang="en-US" sz="1600" dirty="0" smtClean="0">
              <a:solidFill>
                <a:srgbClr val="0000CD"/>
              </a:solidFill>
              <a:latin typeface="Consolas" panose="020B0609020204030204" pitchFamily="49" charset="0"/>
              <a:ea typeface="+mn-ea"/>
              <a:cs typeface="+mn-cs"/>
              <a:sym typeface="Arial"/>
            </a:endParaRPr>
          </a:p>
          <a:p>
            <a:pPr marL="76200" lvl="0" indent="0">
              <a:spcBef>
                <a:spcPts val="0"/>
              </a:spcBef>
              <a:buClrTx/>
              <a:buSzTx/>
              <a:buNone/>
            </a:pPr>
            <a:r>
              <a:rPr lang="en-US" sz="1600" dirty="0" smtClean="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FF0000"/>
                </a:solidFill>
                <a:latin typeface="Consolas" panose="020B0609020204030204" pitchFamily="49" charset="0"/>
                <a:ea typeface="+mn-ea"/>
                <a:cs typeface="+mn-cs"/>
                <a:sym typeface="Arial"/>
              </a:rPr>
              <a:t> style</a:t>
            </a:r>
            <a:r>
              <a:rPr lang="en-US" sz="1600" dirty="0" smtClean="0">
                <a:solidFill>
                  <a:srgbClr val="0000CD"/>
                </a:solidFill>
                <a:latin typeface="Consolas" panose="020B0609020204030204" pitchFamily="49" charset="0"/>
                <a:ea typeface="+mn-ea"/>
                <a:cs typeface="+mn-cs"/>
                <a:sym typeface="Arial"/>
              </a:rPr>
              <a:t>=</a:t>
            </a:r>
            <a:r>
              <a:rPr lang="en-US" sz="1600" dirty="0" smtClean="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ea typeface="+mn-ea"/>
                <a:cs typeface="+mn-cs"/>
                <a:sym typeface="Arial"/>
              </a:rPr>
              <a:t>text-align: left;"&gt;</a:t>
            </a:r>
            <a:r>
              <a:rPr lang="en-US" sz="1600" dirty="0">
                <a:solidFill>
                  <a:srgbClr val="000000"/>
                </a:solidFill>
                <a:latin typeface="Consolas" panose="020B0609020204030204" pitchFamily="49" charset="0"/>
                <a:ea typeface="+mn-ea"/>
                <a:cs typeface="+mn-cs"/>
                <a:sym typeface="Arial"/>
              </a:rPr>
              <a:t>Hello</a:t>
            </a:r>
            <a:r>
              <a:rPr lang="en-US" sz="1600" dirty="0">
                <a:solidFill>
                  <a:srgbClr val="0000CD"/>
                </a:solidFill>
                <a:latin typeface="Consolas" panose="020B0609020204030204" pitchFamily="49" charset="0"/>
                <a:ea typeface="+mn-ea"/>
                <a:cs typeface="+mn-cs"/>
                <a:sym typeface="Arial"/>
              </a:rPr>
              <a:t>&lt;</a:t>
            </a:r>
            <a:r>
              <a:rPr lang="en-US" sz="1600" dirty="0">
                <a:solidFill>
                  <a:srgbClr val="A52A2A"/>
                </a:solidFill>
                <a:latin typeface="Consolas" panose="020B0609020204030204" pitchFamily="49" charset="0"/>
                <a:ea typeface="+mn-ea"/>
                <a:cs typeface="+mn-cs"/>
                <a:sym typeface="Arial"/>
              </a:rPr>
              <a:t>/p</a:t>
            </a:r>
            <a:r>
              <a:rPr lang="en-US" sz="1600" dirty="0">
                <a:solidFill>
                  <a:srgbClr val="0000CD"/>
                </a:solidFill>
                <a:latin typeface="Consolas" panose="020B0609020204030204" pitchFamily="49" charset="0"/>
                <a:ea typeface="+mn-ea"/>
                <a:cs typeface="+mn-cs"/>
                <a:sym typeface="Arial"/>
              </a:rPr>
              <a:t>&gt;</a:t>
            </a:r>
          </a:p>
          <a:p>
            <a:pPr marL="76200" indent="0">
              <a:buClrTx/>
              <a:buNone/>
            </a:pPr>
            <a:endParaRPr lang="en-ZA" dirty="0"/>
          </a:p>
        </p:txBody>
      </p:sp>
      <p:pic>
        <p:nvPicPr>
          <p:cNvPr id="7" name="Picture 6"/>
          <p:cNvPicPr>
            <a:picLocks noChangeAspect="1"/>
          </p:cNvPicPr>
          <p:nvPr/>
        </p:nvPicPr>
        <p:blipFill>
          <a:blip r:embed="rId3"/>
          <a:stretch>
            <a:fillRect/>
          </a:stretch>
        </p:blipFill>
        <p:spPr>
          <a:xfrm>
            <a:off x="5914013" y="1834460"/>
            <a:ext cx="1943268" cy="28196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5914013" y="3032819"/>
            <a:ext cx="1928027" cy="2743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5826406" y="3989890"/>
            <a:ext cx="2118481" cy="2363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9923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Text Alignment</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4" y="1125000"/>
            <a:ext cx="7137575" cy="3639000"/>
          </a:xfrm>
        </p:spPr>
        <p:txBody>
          <a:bodyPr/>
          <a:lstStyle/>
          <a:p>
            <a:pPr>
              <a:buClrTx/>
            </a:pPr>
            <a:r>
              <a:rPr lang="en-US" sz="1400" dirty="0">
                <a:solidFill>
                  <a:srgbClr val="0000CD"/>
                </a:solidFill>
                <a:latin typeface="Consolas" panose="020B0609020204030204" pitchFamily="49" charset="0"/>
              </a:rPr>
              <a:t>&lt;</a:t>
            </a:r>
            <a:r>
              <a:rPr lang="en-US" sz="1400" dirty="0">
                <a:solidFill>
                  <a:srgbClr val="A52A2A"/>
                </a:solidFill>
                <a:latin typeface="Consolas" panose="020B0609020204030204" pitchFamily="49" charset="0"/>
              </a:rPr>
              <a:t>p</a:t>
            </a:r>
            <a:r>
              <a:rPr lang="en-US" sz="1400" dirty="0">
                <a:solidFill>
                  <a:srgbClr val="FF0000"/>
                </a:solidFill>
                <a:latin typeface="Consolas" panose="020B0609020204030204" pitchFamily="49" charset="0"/>
              </a:rPr>
              <a:t> style</a:t>
            </a:r>
            <a:r>
              <a:rPr lang="en-US" sz="1400" dirty="0">
                <a:solidFill>
                  <a:srgbClr val="0000CD"/>
                </a:solidFill>
                <a:latin typeface="Consolas" panose="020B0609020204030204" pitchFamily="49" charset="0"/>
              </a:rPr>
              <a:t>="text-align: justify;"&gt;</a:t>
            </a:r>
            <a:r>
              <a:rPr lang="en-US" sz="1400" dirty="0">
                <a:latin typeface="Consolas" panose="020B0609020204030204" pitchFamily="49" charset="0"/>
              </a:rPr>
              <a:t>In my younger and more vulnerable years my father gave me some advice that I've been turning over in my mind ever since. 'Whenever you feel like criticizing anyone,' he told me, 'just remember that all the people in this world haven't had the advantages that you've had.'&lt;</a:t>
            </a:r>
            <a:r>
              <a:rPr lang="en-US" sz="1400" dirty="0" smtClean="0">
                <a:latin typeface="Consolas" panose="020B0609020204030204" pitchFamily="49" charset="0"/>
              </a:rPr>
              <a:t>/</a:t>
            </a:r>
            <a:r>
              <a:rPr lang="en-US" sz="1400" dirty="0">
                <a:solidFill>
                  <a:srgbClr val="A52A2A"/>
                </a:solidFill>
                <a:latin typeface="Consolas" panose="020B0609020204030204" pitchFamily="49" charset="0"/>
              </a:rPr>
              <a:t>p</a:t>
            </a:r>
            <a:r>
              <a:rPr lang="en-US" sz="1400" dirty="0">
                <a:solidFill>
                  <a:srgbClr val="0000CD"/>
                </a:solidFill>
                <a:latin typeface="Consolas" panose="020B0609020204030204" pitchFamily="49" charset="0"/>
              </a:rPr>
              <a:t>&gt;</a:t>
            </a:r>
          </a:p>
          <a:p>
            <a:pPr>
              <a:buClrTx/>
            </a:pPr>
            <a:endParaRPr lang="en-US" sz="2200" dirty="0" smtClean="0"/>
          </a:p>
          <a:p>
            <a:pPr marL="76200" indent="0">
              <a:buClrTx/>
              <a:buNone/>
            </a:pP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35</a:t>
            </a:fld>
            <a:endParaRPr lang="en"/>
          </a:p>
        </p:txBody>
      </p:sp>
      <p:pic>
        <p:nvPicPr>
          <p:cNvPr id="5" name="Picture 4"/>
          <p:cNvPicPr>
            <a:picLocks noChangeAspect="1"/>
          </p:cNvPicPr>
          <p:nvPr/>
        </p:nvPicPr>
        <p:blipFill>
          <a:blip r:embed="rId3"/>
          <a:stretch>
            <a:fillRect/>
          </a:stretch>
        </p:blipFill>
        <p:spPr>
          <a:xfrm>
            <a:off x="3279900" y="2453892"/>
            <a:ext cx="2209800" cy="2333625"/>
          </a:xfrm>
          <a:prstGeom prst="rect">
            <a:avLst/>
          </a:prstGeom>
        </p:spPr>
      </p:pic>
    </p:spTree>
    <p:extLst>
      <p:ext uri="{BB962C8B-B14F-4D97-AF65-F5344CB8AC3E}">
        <p14:creationId xmlns:p14="http://schemas.microsoft.com/office/powerpoint/2010/main" val="1547521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Comments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248230" cy="3639000"/>
          </a:xfrm>
        </p:spPr>
        <p:txBody>
          <a:bodyPr/>
          <a:lstStyle/>
          <a:p>
            <a:pPr>
              <a:buClrTx/>
            </a:pPr>
            <a:r>
              <a:rPr lang="en-US" sz="2200" dirty="0" smtClean="0"/>
              <a:t>Helps document code</a:t>
            </a:r>
            <a:endParaRPr lang="en-US" sz="2200" dirty="0" smtClean="0">
              <a:solidFill>
                <a:srgbClr val="C00000"/>
              </a:solidFill>
            </a:endParaRPr>
          </a:p>
          <a:p>
            <a:pPr marL="76200" indent="0">
              <a:buClrTx/>
              <a:buNone/>
            </a:pPr>
            <a:endParaRPr lang="en-US" sz="2000" dirty="0" smtClean="0">
              <a:solidFill>
                <a:srgbClr val="0000CD"/>
              </a:solidFill>
              <a:latin typeface="Consolas" panose="020B0609020204030204" pitchFamily="49" charset="0"/>
            </a:endParaRPr>
          </a:p>
          <a:p>
            <a:pPr>
              <a:buClrTx/>
            </a:pPr>
            <a:r>
              <a:rPr lang="en-US" sz="2200" dirty="0" smtClean="0"/>
              <a:t>Not displayed in browser</a:t>
            </a:r>
          </a:p>
          <a:p>
            <a:pPr>
              <a:buClrTx/>
            </a:pPr>
            <a:endParaRPr lang="en-US" sz="2200" dirty="0"/>
          </a:p>
          <a:p>
            <a:pPr>
              <a:buClrTx/>
            </a:pPr>
            <a:r>
              <a:rPr lang="en-US" sz="2200" dirty="0" smtClean="0"/>
              <a:t>Can be added to the style section and html source.</a:t>
            </a:r>
          </a:p>
          <a:p>
            <a:pPr marL="76200" indent="0">
              <a:buClrTx/>
              <a:buNone/>
            </a:pPr>
            <a:endParaRPr lang="en-US" sz="2000" dirty="0" smtClean="0">
              <a:solidFill>
                <a:srgbClr val="C00000"/>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533400" lvl="1" indent="0">
              <a:buClrTx/>
              <a:buNone/>
            </a:pPr>
            <a:endParaRPr lang="en-US" sz="2000" dirty="0">
              <a:solidFill>
                <a:srgbClr val="0000CD"/>
              </a:solidFill>
              <a:latin typeface="Consolas" panose="020B0609020204030204" pitchFamily="49" charset="0"/>
            </a:endParaRPr>
          </a:p>
          <a:p>
            <a:pPr marL="76200" indent="0">
              <a:buClrTx/>
              <a:buNone/>
            </a:pPr>
            <a:endParaRPr lang="en-ZA" sz="2200" dirty="0" smtClean="0"/>
          </a:p>
          <a:p>
            <a:pPr marL="76200" indent="0">
              <a:buClrTx/>
              <a:buNone/>
            </a:pPr>
            <a:r>
              <a:rPr lang="en-ZA" sz="2200" dirty="0"/>
              <a:t>	</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36</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474723" y="1128620"/>
            <a:ext cx="4509534" cy="34040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76200" indent="0">
              <a:buClrTx/>
              <a:buNone/>
            </a:pPr>
            <a:r>
              <a:rPr lang="en-US" sz="1400" dirty="0">
                <a:solidFill>
                  <a:srgbClr val="0000CD"/>
                </a:solidFill>
                <a:latin typeface="Consolas" panose="020B0609020204030204" pitchFamily="49" charset="0"/>
              </a:rPr>
              <a:t>&lt;</a:t>
            </a:r>
            <a:r>
              <a:rPr lang="en-US" sz="1400" dirty="0">
                <a:solidFill>
                  <a:srgbClr val="A52A2A"/>
                </a:solidFill>
                <a:latin typeface="Consolas" panose="020B0609020204030204" pitchFamily="49" charset="0"/>
              </a:rPr>
              <a:t>style</a:t>
            </a:r>
            <a:r>
              <a:rPr lang="en-US" sz="1400" dirty="0">
                <a:solidFill>
                  <a:srgbClr val="0000CD"/>
                </a:solidFill>
                <a:latin typeface="Consolas" panose="020B0609020204030204" pitchFamily="49" charset="0"/>
              </a:rPr>
              <a:t>&gt;</a:t>
            </a:r>
            <a:r>
              <a:rPr lang="en-US" sz="1400" dirty="0">
                <a:solidFill>
                  <a:srgbClr val="A52A2A"/>
                </a:solidFill>
                <a:latin typeface="Consolas" panose="020B0609020204030204" pitchFamily="49" charset="0"/>
              </a:rPr>
              <a:t/>
            </a:r>
            <a:br>
              <a:rPr lang="en-US" sz="1400" dirty="0">
                <a:solidFill>
                  <a:srgbClr val="A52A2A"/>
                </a:solidFill>
                <a:latin typeface="Consolas" panose="020B0609020204030204" pitchFamily="49" charset="0"/>
              </a:rPr>
            </a:br>
            <a:r>
              <a:rPr lang="en-US" sz="1400" dirty="0">
                <a:solidFill>
                  <a:srgbClr val="A52A2A"/>
                </a:solidFill>
                <a:latin typeface="Consolas" panose="020B0609020204030204" pitchFamily="49" charset="0"/>
              </a:rPr>
              <a:t>p </a:t>
            </a:r>
            <a:r>
              <a:rPr lang="en-US" sz="1400" dirty="0">
                <a:solidFill>
                  <a:srgbClr val="000000"/>
                </a:solidFill>
                <a:latin typeface="Consolas" panose="020B0609020204030204" pitchFamily="49" charset="0"/>
              </a:rPr>
              <a:t>{</a:t>
            </a:r>
            <a:r>
              <a:rPr lang="en-US" sz="1400" dirty="0">
                <a:solidFill>
                  <a:srgbClr val="FF0000"/>
                </a:solidFill>
                <a:latin typeface="Consolas" panose="020B0609020204030204" pitchFamily="49" charset="0"/>
              </a:rPr>
              <a:t/>
            </a:r>
            <a:br>
              <a:rPr lang="en-US" sz="1400" dirty="0">
                <a:solidFill>
                  <a:srgbClr val="FF0000"/>
                </a:solidFill>
                <a:latin typeface="Consolas" panose="020B0609020204030204" pitchFamily="49" charset="0"/>
              </a:rPr>
            </a:br>
            <a:r>
              <a:rPr lang="en-US" sz="1400" dirty="0">
                <a:solidFill>
                  <a:srgbClr val="FF0000"/>
                </a:solidFill>
                <a:latin typeface="Consolas" panose="020B0609020204030204" pitchFamily="49" charset="0"/>
              </a:rPr>
              <a:t>  color</a:t>
            </a:r>
            <a:r>
              <a:rPr lang="en-US" sz="1400" dirty="0">
                <a:solidFill>
                  <a:srgbClr val="000000"/>
                </a:solidFill>
                <a:latin typeface="Consolas" panose="020B0609020204030204" pitchFamily="49" charset="0"/>
              </a:rPr>
              <a:t>:</a:t>
            </a:r>
            <a:r>
              <a:rPr lang="en-US" sz="1400" dirty="0">
                <a:solidFill>
                  <a:srgbClr val="0000CD"/>
                </a:solidFill>
                <a:latin typeface="Consolas" panose="020B0609020204030204" pitchFamily="49" charset="0"/>
              </a:rPr>
              <a:t> red</a:t>
            </a:r>
            <a:r>
              <a:rPr lang="en-US" sz="1400" dirty="0">
                <a:solidFill>
                  <a:srgbClr val="000000"/>
                </a:solidFill>
                <a:latin typeface="Consolas" panose="020B0609020204030204" pitchFamily="49" charset="0"/>
              </a:rPr>
              <a:t>;</a:t>
            </a:r>
            <a:r>
              <a:rPr lang="en-US" sz="1400" dirty="0">
                <a:solidFill>
                  <a:srgbClr val="FF0000"/>
                </a:solidFill>
                <a:latin typeface="Consolas" panose="020B0609020204030204" pitchFamily="49" charset="0"/>
              </a:rPr>
              <a:t> </a:t>
            </a:r>
            <a:r>
              <a:rPr lang="en-US" sz="1400" dirty="0">
                <a:solidFill>
                  <a:srgbClr val="008000"/>
                </a:solidFill>
                <a:latin typeface="Consolas" panose="020B0609020204030204" pitchFamily="49" charset="0"/>
              </a:rPr>
              <a:t>/* Set text color to red */</a:t>
            </a:r>
            <a:r>
              <a:rPr lang="en-US" sz="1400" dirty="0">
                <a:solidFill>
                  <a:srgbClr val="FF0000"/>
                </a:solidFill>
                <a:latin typeface="Consolas" panose="020B0609020204030204" pitchFamily="49" charset="0"/>
              </a:rPr>
              <a:t/>
            </a:r>
            <a:br>
              <a:rPr lang="en-US" sz="1400" dirty="0">
                <a:solidFill>
                  <a:srgbClr val="FF0000"/>
                </a:solidFill>
                <a:latin typeface="Consolas" panose="020B0609020204030204" pitchFamily="49" charset="0"/>
              </a:rPr>
            </a:br>
            <a:r>
              <a:rPr lang="en-US" sz="1400" dirty="0">
                <a:solidFill>
                  <a:srgbClr val="000000"/>
                </a:solidFill>
                <a:latin typeface="Consolas" panose="020B0609020204030204" pitchFamily="49" charset="0"/>
              </a:rPr>
              <a:t>}</a:t>
            </a:r>
            <a:r>
              <a:rPr lang="en-US" sz="1400" dirty="0">
                <a:solidFill>
                  <a:srgbClr val="A52A2A"/>
                </a:solidFill>
                <a:latin typeface="Consolas" panose="020B0609020204030204" pitchFamily="49" charset="0"/>
              </a:rPr>
              <a:t/>
            </a:r>
            <a:br>
              <a:rPr lang="en-US" sz="1400" dirty="0">
                <a:solidFill>
                  <a:srgbClr val="A52A2A"/>
                </a:solidFill>
                <a:latin typeface="Consolas" panose="020B0609020204030204" pitchFamily="49" charset="0"/>
              </a:rPr>
            </a:br>
            <a:r>
              <a:rPr lang="en-US" sz="1400" dirty="0">
                <a:solidFill>
                  <a:srgbClr val="0000CD"/>
                </a:solidFill>
                <a:latin typeface="Consolas" panose="020B0609020204030204" pitchFamily="49" charset="0"/>
              </a:rPr>
              <a:t>&lt;</a:t>
            </a:r>
            <a:r>
              <a:rPr lang="en-US" sz="1400" dirty="0">
                <a:solidFill>
                  <a:srgbClr val="A52A2A"/>
                </a:solidFill>
                <a:latin typeface="Consolas" panose="020B0609020204030204" pitchFamily="49" charset="0"/>
              </a:rPr>
              <a:t>/style</a:t>
            </a:r>
            <a:r>
              <a:rPr lang="en-US" sz="1400" dirty="0" smtClean="0">
                <a:solidFill>
                  <a:srgbClr val="0000CD"/>
                </a:solidFill>
                <a:latin typeface="Consolas" panose="020B0609020204030204" pitchFamily="49" charset="0"/>
              </a:rPr>
              <a:t>&gt;</a:t>
            </a:r>
          </a:p>
          <a:p>
            <a:pPr marL="76200" indent="0">
              <a:buClrTx/>
              <a:buNone/>
            </a:pPr>
            <a:endParaRPr lang="en-US" sz="1400" dirty="0" smtClean="0">
              <a:solidFill>
                <a:srgbClr val="0000CD"/>
              </a:solidFill>
              <a:latin typeface="Consolas" panose="020B0609020204030204" pitchFamily="49" charset="0"/>
            </a:endParaRPr>
          </a:p>
          <a:p>
            <a:pPr marL="76200" indent="0">
              <a:buClrTx/>
              <a:buNone/>
            </a:pPr>
            <a:endParaRPr lang="en-US" sz="1400" dirty="0">
              <a:solidFill>
                <a:srgbClr val="0000CD"/>
              </a:solidFill>
              <a:latin typeface="Consolas" panose="020B0609020204030204" pitchFamily="49" charset="0"/>
            </a:endParaRPr>
          </a:p>
          <a:p>
            <a:pPr marL="76200" indent="0">
              <a:buClrTx/>
              <a:buNone/>
            </a:pPr>
            <a:endParaRPr lang="en-US" sz="1400" dirty="0">
              <a:solidFill>
                <a:srgbClr val="0000CD"/>
              </a:solidFill>
              <a:latin typeface="Consolas" panose="020B0609020204030204" pitchFamily="49" charset="0"/>
            </a:endParaRPr>
          </a:p>
          <a:p>
            <a:pPr marL="76200" indent="0">
              <a:buClrTx/>
              <a:buNone/>
            </a:pPr>
            <a:r>
              <a:rPr lang="en-US" sz="1400" dirty="0">
                <a:solidFill>
                  <a:srgbClr val="008000"/>
                </a:solidFill>
                <a:latin typeface="Consolas" panose="020B0609020204030204" pitchFamily="49" charset="0"/>
              </a:rPr>
              <a:t>&lt;!-- These paragraphs will be red --&gt;</a:t>
            </a:r>
            <a:r>
              <a:rPr lang="en-US" sz="1400" dirty="0"/>
              <a:t/>
            </a:r>
            <a:br>
              <a:rPr lang="en-US" sz="1400" dirty="0"/>
            </a:br>
            <a:r>
              <a:rPr lang="en-US" sz="1400" dirty="0">
                <a:solidFill>
                  <a:srgbClr val="0000CD"/>
                </a:solidFill>
                <a:latin typeface="Consolas" panose="020B0609020204030204" pitchFamily="49" charset="0"/>
              </a:rPr>
              <a:t>&lt;</a:t>
            </a:r>
            <a:r>
              <a:rPr lang="en-US" sz="1400" dirty="0">
                <a:solidFill>
                  <a:srgbClr val="A52A2A"/>
                </a:solidFill>
                <a:latin typeface="Consolas" panose="020B0609020204030204" pitchFamily="49" charset="0"/>
              </a:rPr>
              <a:t>p</a:t>
            </a:r>
            <a:r>
              <a:rPr lang="en-US" sz="1400" dirty="0">
                <a:solidFill>
                  <a:srgbClr val="0000CD"/>
                </a:solidFill>
                <a:latin typeface="Consolas" panose="020B0609020204030204" pitchFamily="49" charset="0"/>
              </a:rPr>
              <a:t>&gt;</a:t>
            </a:r>
            <a:r>
              <a:rPr lang="en-US" sz="1400" dirty="0">
                <a:solidFill>
                  <a:srgbClr val="000000"/>
                </a:solidFill>
                <a:latin typeface="Consolas" panose="020B0609020204030204" pitchFamily="49" charset="0"/>
              </a:rPr>
              <a:t>Hello World!</a:t>
            </a:r>
            <a:r>
              <a:rPr lang="en-US" sz="1400" dirty="0">
                <a:solidFill>
                  <a:srgbClr val="0000CD"/>
                </a:solidFill>
                <a:latin typeface="Consolas" panose="020B0609020204030204" pitchFamily="49" charset="0"/>
              </a:rPr>
              <a:t>&lt;</a:t>
            </a:r>
            <a:r>
              <a:rPr lang="en-US" sz="1400" dirty="0">
                <a:solidFill>
                  <a:srgbClr val="A52A2A"/>
                </a:solidFill>
                <a:latin typeface="Consolas" panose="020B0609020204030204" pitchFamily="49" charset="0"/>
              </a:rPr>
              <a:t>/p</a:t>
            </a:r>
            <a:r>
              <a:rPr lang="en-US" sz="1400" dirty="0">
                <a:solidFill>
                  <a:srgbClr val="0000CD"/>
                </a:solidFill>
                <a:latin typeface="Consolas" panose="020B0609020204030204" pitchFamily="49" charset="0"/>
              </a:rPr>
              <a:t>&gt;</a:t>
            </a:r>
            <a:endParaRPr lang="en-ZA" sz="1400" dirty="0"/>
          </a:p>
        </p:txBody>
      </p:sp>
    </p:spTree>
    <p:extLst>
      <p:ext uri="{BB962C8B-B14F-4D97-AF65-F5344CB8AC3E}">
        <p14:creationId xmlns:p14="http://schemas.microsoft.com/office/powerpoint/2010/main" val="23012788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ctrTitle" idx="4294967295"/>
          </p:nvPr>
        </p:nvSpPr>
        <p:spPr>
          <a:xfrm>
            <a:off x="878657" y="1440025"/>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tx1"/>
                </a:solidFill>
              </a:rPr>
              <a:t>Thanks!</a:t>
            </a:r>
            <a:endParaRPr sz="6000" b="1" dirty="0">
              <a:solidFill>
                <a:schemeClr val="tx1"/>
              </a:solidFill>
            </a:endParaRPr>
          </a:p>
        </p:txBody>
      </p:sp>
      <p:sp>
        <p:nvSpPr>
          <p:cNvPr id="326" name="Google Shape;326;p33"/>
          <p:cNvSpPr txBox="1">
            <a:spLocks noGrp="1"/>
          </p:cNvSpPr>
          <p:nvPr>
            <p:ph type="subTitle" idx="4294967295"/>
          </p:nvPr>
        </p:nvSpPr>
        <p:spPr>
          <a:xfrm>
            <a:off x="878657" y="2444295"/>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chemeClr val="tx1"/>
                </a:solidFill>
              </a:rPr>
              <a:t>ANY QUESTIONS?</a:t>
            </a:r>
            <a:endParaRPr sz="3600" dirty="0">
              <a:solidFill>
                <a:schemeClr val="tx1"/>
              </a:solidFill>
            </a:endParaRPr>
          </a:p>
        </p:txBody>
      </p:sp>
      <p:sp>
        <p:nvSpPr>
          <p:cNvPr id="327" name="Google Shape;327;p33"/>
          <p:cNvSpPr txBox="1">
            <a:spLocks noGrp="1"/>
          </p:cNvSpPr>
          <p:nvPr>
            <p:ph type="body" idx="4294967295"/>
          </p:nvPr>
        </p:nvSpPr>
        <p:spPr>
          <a:xfrm>
            <a:off x="909499" y="3160274"/>
            <a:ext cx="4612069" cy="9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chemeClr val="tx1"/>
                </a:solidFill>
              </a:rPr>
              <a:t>You can find me at:</a:t>
            </a:r>
            <a:endParaRPr sz="1800" dirty="0">
              <a:solidFill>
                <a:schemeClr val="tx1"/>
              </a:solidFill>
            </a:endParaRPr>
          </a:p>
          <a:p>
            <a:pPr marL="0" lvl="0" indent="0" algn="l" rtl="0">
              <a:spcBef>
                <a:spcPts val="600"/>
              </a:spcBef>
              <a:spcAft>
                <a:spcPts val="0"/>
              </a:spcAft>
              <a:buNone/>
            </a:pPr>
            <a:r>
              <a:rPr lang="en-US" sz="1800" dirty="0" smtClean="0">
                <a:solidFill>
                  <a:schemeClr val="tx1"/>
                </a:solidFill>
              </a:rPr>
              <a:t>P</a:t>
            </a:r>
            <a:r>
              <a:rPr lang="en" sz="1800" dirty="0" smtClean="0">
                <a:solidFill>
                  <a:schemeClr val="tx1"/>
                </a:solidFill>
              </a:rPr>
              <a:t>atricia.reddy@entelect.co.za</a:t>
            </a:r>
            <a:endParaRPr sz="1800" dirty="0">
              <a:solidFill>
                <a:schemeClr val="tx1"/>
              </a:solidFill>
            </a:endParaRPr>
          </a:p>
        </p:txBody>
      </p:sp>
      <p:sp>
        <p:nvSpPr>
          <p:cNvPr id="328" name="Google Shape;328;p3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D97F-05CA-40D4-9967-AB791692569E}"/>
              </a:ext>
            </a:extLst>
          </p:cNvPr>
          <p:cNvSpPr>
            <a:spLocks noGrp="1"/>
          </p:cNvSpPr>
          <p:nvPr>
            <p:ph type="title"/>
          </p:nvPr>
        </p:nvSpPr>
        <p:spPr/>
        <p:txBody>
          <a:bodyPr/>
          <a:lstStyle/>
          <a:p>
            <a:r>
              <a:rPr lang="en-ZA" sz="3200" dirty="0"/>
              <a:t>Today</a:t>
            </a:r>
          </a:p>
        </p:txBody>
      </p:sp>
      <p:sp>
        <p:nvSpPr>
          <p:cNvPr id="3" name="Text Placeholder 2">
            <a:extLst>
              <a:ext uri="{FF2B5EF4-FFF2-40B4-BE49-F238E27FC236}">
                <a16:creationId xmlns:a16="http://schemas.microsoft.com/office/drawing/2014/main" id="{FA6CAD7B-5F7B-40A9-96BA-083152987060}"/>
              </a:ext>
            </a:extLst>
          </p:cNvPr>
          <p:cNvSpPr>
            <a:spLocks noGrp="1"/>
          </p:cNvSpPr>
          <p:nvPr>
            <p:ph type="body" idx="1"/>
          </p:nvPr>
        </p:nvSpPr>
        <p:spPr/>
        <p:txBody>
          <a:bodyPr/>
          <a:lstStyle/>
          <a:p>
            <a:pPr>
              <a:buClrTx/>
            </a:pPr>
            <a:r>
              <a:rPr lang="en-ZA" dirty="0" smtClean="0"/>
              <a:t>Introduction to CSS</a:t>
            </a:r>
          </a:p>
          <a:p>
            <a:pPr>
              <a:buClrTx/>
            </a:pPr>
            <a:r>
              <a:rPr lang="en-ZA" dirty="0" smtClean="0"/>
              <a:t>Syntax &amp; How to use</a:t>
            </a:r>
            <a:endParaRPr lang="en-ZA" dirty="0"/>
          </a:p>
          <a:p>
            <a:pPr>
              <a:buClrTx/>
            </a:pPr>
            <a:r>
              <a:rPr lang="en-ZA" dirty="0" smtClean="0"/>
              <a:t>Colours</a:t>
            </a:r>
            <a:endParaRPr lang="en-ZA" dirty="0">
              <a:solidFill>
                <a:schemeClr val="tx1"/>
              </a:solidFill>
            </a:endParaRPr>
          </a:p>
          <a:p>
            <a:pPr>
              <a:buClrTx/>
            </a:pPr>
            <a:r>
              <a:rPr lang="en-ZA" dirty="0" smtClean="0"/>
              <a:t>Fonts</a:t>
            </a:r>
            <a:endParaRPr lang="en-ZA" dirty="0"/>
          </a:p>
          <a:p>
            <a:pPr>
              <a:buClrTx/>
            </a:pPr>
            <a:r>
              <a:rPr lang="en-ZA" dirty="0" smtClean="0"/>
              <a:t>Sizes</a:t>
            </a:r>
          </a:p>
          <a:p>
            <a:pPr>
              <a:buClrTx/>
            </a:pPr>
            <a:r>
              <a:rPr lang="en-ZA" dirty="0" smtClean="0"/>
              <a:t>Borders</a:t>
            </a:r>
          </a:p>
          <a:p>
            <a:pPr>
              <a:buClrTx/>
            </a:pPr>
            <a:r>
              <a:rPr lang="en-ZA" dirty="0" smtClean="0"/>
              <a:t>Margin &amp; Padding</a:t>
            </a:r>
          </a:p>
          <a:p>
            <a:pPr>
              <a:buClrTx/>
            </a:pPr>
            <a:r>
              <a:rPr lang="en-ZA" dirty="0" smtClean="0"/>
              <a:t>Text Align &amp; Comments</a:t>
            </a:r>
          </a:p>
        </p:txBody>
      </p:sp>
      <p:sp>
        <p:nvSpPr>
          <p:cNvPr id="4" name="Slide Number Placeholder 3">
            <a:extLst>
              <a:ext uri="{FF2B5EF4-FFF2-40B4-BE49-F238E27FC236}">
                <a16:creationId xmlns:a16="http://schemas.microsoft.com/office/drawing/2014/main" id="{A0900789-9AC3-41DB-A33E-54672570E96D}"/>
              </a:ext>
            </a:extLst>
          </p:cNvPr>
          <p:cNvSpPr>
            <a:spLocks noGrp="1"/>
          </p:cNvSpPr>
          <p:nvPr>
            <p:ph type="sldNum" idx="12"/>
          </p:nvPr>
        </p:nvSpPr>
        <p:spPr/>
        <p:txBody>
          <a:bodyPr/>
          <a:lstStyle/>
          <a:p>
            <a:fld id="{00000000-1234-1234-1234-123412341234}" type="slidenum">
              <a:rPr lang="en" smtClean="0"/>
              <a:pPr/>
              <a:t>4</a:t>
            </a:fld>
            <a:endParaRPr lang="en"/>
          </a:p>
        </p:txBody>
      </p:sp>
    </p:spTree>
    <p:extLst>
      <p:ext uri="{BB962C8B-B14F-4D97-AF65-F5344CB8AC3E}">
        <p14:creationId xmlns:p14="http://schemas.microsoft.com/office/powerpoint/2010/main" val="2470855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Cascading Style Sheets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p:txBody>
          <a:bodyPr/>
          <a:lstStyle/>
          <a:p>
            <a:pPr>
              <a:buClrTx/>
            </a:pPr>
            <a:r>
              <a:rPr lang="en-ZA" dirty="0" smtClean="0"/>
              <a:t>Style sheet language</a:t>
            </a:r>
          </a:p>
          <a:p>
            <a:pPr>
              <a:buClrTx/>
            </a:pPr>
            <a:r>
              <a:rPr lang="en-ZA" dirty="0" smtClean="0"/>
              <a:t>Controls web page layout</a:t>
            </a:r>
          </a:p>
          <a:p>
            <a:pPr>
              <a:buClrTx/>
            </a:pPr>
            <a:r>
              <a:rPr lang="en-ZA" dirty="0" smtClean="0"/>
              <a:t>Manage styles in website</a:t>
            </a:r>
          </a:p>
          <a:p>
            <a:pPr>
              <a:buClrTx/>
            </a:pPr>
            <a:endParaRPr lang="en-ZA" dirty="0" smtClean="0"/>
          </a:p>
          <a:p>
            <a:pPr>
              <a:buClrTx/>
            </a:pPr>
            <a:endParaRPr lang="en-ZA" dirty="0" smtClean="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5</a:t>
            </a:fld>
            <a:endParaRPr lang="en"/>
          </a:p>
        </p:txBody>
      </p:sp>
    </p:spTree>
    <p:extLst>
      <p:ext uri="{BB962C8B-B14F-4D97-AF65-F5344CB8AC3E}">
        <p14:creationId xmlns:p14="http://schemas.microsoft.com/office/powerpoint/2010/main" val="65627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CSS: Syntax</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4" y="1125000"/>
            <a:ext cx="5075081" cy="3639000"/>
          </a:xfrm>
        </p:spPr>
        <p:txBody>
          <a:bodyPr/>
          <a:lstStyle/>
          <a:p>
            <a:pPr>
              <a:buClrTx/>
            </a:pPr>
            <a:r>
              <a:rPr lang="en-ZA" dirty="0" smtClean="0"/>
              <a:t>A Selector and</a:t>
            </a:r>
          </a:p>
          <a:p>
            <a:pPr marL="76200" indent="0">
              <a:buClrTx/>
              <a:buNone/>
            </a:pPr>
            <a:r>
              <a:rPr lang="en-ZA" dirty="0" smtClean="0"/>
              <a:t>  declaration</a:t>
            </a:r>
          </a:p>
          <a:p>
            <a:pPr marL="76200" indent="0">
              <a:buClrTx/>
              <a:buNone/>
            </a:pPr>
            <a:endParaRPr lang="en-ZA" dirty="0" smtClean="0"/>
          </a:p>
          <a:p>
            <a:pPr>
              <a:buClrTx/>
              <a:buFont typeface="Wingdings" panose="05000000000000000000" pitchFamily="2" charset="2"/>
              <a:buChar char="§"/>
            </a:pPr>
            <a:r>
              <a:rPr lang="en-ZA" dirty="0" smtClean="0"/>
              <a:t>Selector: HTML</a:t>
            </a:r>
          </a:p>
          <a:p>
            <a:pPr marL="76200" indent="0">
              <a:buClrTx/>
              <a:buNone/>
            </a:pPr>
            <a:r>
              <a:rPr lang="en-ZA" dirty="0"/>
              <a:t> </a:t>
            </a:r>
            <a:r>
              <a:rPr lang="en-ZA" dirty="0" smtClean="0"/>
              <a:t> element</a:t>
            </a:r>
          </a:p>
          <a:p>
            <a:pPr marL="76200" indent="0">
              <a:buClrTx/>
              <a:buNone/>
            </a:pPr>
            <a:endParaRPr lang="en-ZA" dirty="0" smtClean="0"/>
          </a:p>
          <a:p>
            <a:pPr>
              <a:buClrTx/>
            </a:pPr>
            <a:r>
              <a:rPr lang="en-ZA" dirty="0" smtClean="0"/>
              <a:t>Declaration: </a:t>
            </a:r>
          </a:p>
          <a:p>
            <a:pPr marL="76200" indent="0">
              <a:buClrTx/>
              <a:buNone/>
            </a:pPr>
            <a:r>
              <a:rPr lang="en-ZA" dirty="0"/>
              <a:t> </a:t>
            </a:r>
            <a:r>
              <a:rPr lang="en-ZA" dirty="0" smtClean="0"/>
              <a:t> Property and value</a:t>
            </a:r>
          </a:p>
          <a:p>
            <a:pPr>
              <a:buClrTx/>
              <a:buFont typeface="Wingdings" panose="05000000000000000000" pitchFamily="2" charset="2"/>
              <a:buChar char="§"/>
            </a:pPr>
            <a:endParaRPr lang="en-ZA" dirty="0" smtClean="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6</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3778138" y="1833664"/>
            <a:ext cx="5144745" cy="1896894"/>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533400" lvl="1" indent="0">
              <a:buClrTx/>
              <a:buNone/>
            </a:pPr>
            <a:endParaRPr lang="en-ZA" sz="1800" dirty="0" smtClean="0">
              <a:solidFill>
                <a:srgbClr val="C00000"/>
              </a:solidFill>
            </a:endParaRPr>
          </a:p>
          <a:p>
            <a:pPr lvl="1">
              <a:buClrTx/>
            </a:pPr>
            <a:endParaRPr lang="en-ZA" dirty="0"/>
          </a:p>
          <a:p>
            <a:pPr marL="76200" indent="0">
              <a:buClrTx/>
              <a:buNone/>
            </a:pPr>
            <a:endParaRPr lang="en-ZA"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336" y="1928605"/>
            <a:ext cx="4971883" cy="1801953"/>
          </a:xfrm>
          <a:prstGeom prst="rect">
            <a:avLst/>
          </a:prstGeom>
        </p:spPr>
      </p:pic>
    </p:spTree>
    <p:extLst>
      <p:ext uri="{BB962C8B-B14F-4D97-AF65-F5344CB8AC3E}">
        <p14:creationId xmlns:p14="http://schemas.microsoft.com/office/powerpoint/2010/main" val="335739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How do we use CSS?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03726" cy="3639000"/>
          </a:xfrm>
        </p:spPr>
        <p:txBody>
          <a:bodyPr/>
          <a:lstStyle/>
          <a:p>
            <a:pPr>
              <a:buClrTx/>
            </a:pPr>
            <a:r>
              <a:rPr lang="en-ZA" sz="2200" dirty="0" smtClean="0"/>
              <a:t>Inline CSS</a:t>
            </a:r>
            <a:endParaRPr lang="en-ZA" sz="2200" dirty="0"/>
          </a:p>
          <a:p>
            <a:pPr lvl="1">
              <a:buClrTx/>
            </a:pPr>
            <a:r>
              <a:rPr lang="en-ZA" sz="2200" b="1" dirty="0" smtClean="0">
                <a:solidFill>
                  <a:srgbClr val="C00000"/>
                </a:solidFill>
              </a:rPr>
              <a:t>Contained in html element itself</a:t>
            </a:r>
            <a:endParaRPr lang="en-ZA" sz="2200" b="1" dirty="0">
              <a:solidFill>
                <a:srgbClr val="C00000"/>
              </a:solidFill>
            </a:endParaRPr>
          </a:p>
          <a:p>
            <a:pPr lvl="1">
              <a:buClrTx/>
            </a:pPr>
            <a:endParaRPr lang="en-ZA" sz="2200" dirty="0">
              <a:solidFill>
                <a:schemeClr val="accent6">
                  <a:lumMod val="50000"/>
                </a:schemeClr>
              </a:solidFill>
            </a:endParaRPr>
          </a:p>
          <a:p>
            <a:pPr>
              <a:buClrTx/>
            </a:pPr>
            <a:r>
              <a:rPr lang="en-ZA" sz="2200" dirty="0" smtClean="0">
                <a:solidFill>
                  <a:schemeClr val="bg1">
                    <a:lumMod val="75000"/>
                  </a:schemeClr>
                </a:solidFill>
              </a:rPr>
              <a:t>Internal CSS</a:t>
            </a:r>
            <a:endParaRPr lang="en-ZA" sz="2200" dirty="0">
              <a:solidFill>
                <a:schemeClr val="bg1">
                  <a:lumMod val="75000"/>
                </a:schemeClr>
              </a:solidFill>
            </a:endParaRPr>
          </a:p>
          <a:p>
            <a:pPr lvl="1">
              <a:buClrTx/>
            </a:pPr>
            <a:r>
              <a:rPr lang="en-ZA" sz="2200" b="1" dirty="0" smtClean="0">
                <a:solidFill>
                  <a:schemeClr val="bg1">
                    <a:lumMod val="75000"/>
                  </a:schemeClr>
                </a:solidFill>
              </a:rPr>
              <a:t>Contained in style tag in head section</a:t>
            </a:r>
            <a:endParaRPr lang="en-ZA" sz="2200" b="1" dirty="0">
              <a:solidFill>
                <a:schemeClr val="bg1">
                  <a:lumMod val="75000"/>
                </a:schemeClr>
              </a:solidFill>
            </a:endParaRPr>
          </a:p>
          <a:p>
            <a:pPr lvl="1">
              <a:buClrTx/>
            </a:pPr>
            <a:endParaRPr lang="en-ZA" sz="2200" dirty="0">
              <a:solidFill>
                <a:schemeClr val="bg1">
                  <a:lumMod val="75000"/>
                </a:schemeClr>
              </a:solidFill>
            </a:endParaRPr>
          </a:p>
          <a:p>
            <a:pPr>
              <a:buClrTx/>
            </a:pPr>
            <a:r>
              <a:rPr lang="en-ZA" sz="2200" dirty="0" smtClean="0">
                <a:solidFill>
                  <a:schemeClr val="bg1">
                    <a:lumMod val="75000"/>
                  </a:schemeClr>
                </a:solidFill>
              </a:rPr>
              <a:t>External </a:t>
            </a:r>
            <a:r>
              <a:rPr lang="en-ZA" sz="2200" dirty="0" smtClean="0">
                <a:solidFill>
                  <a:schemeClr val="bg1">
                    <a:lumMod val="75000"/>
                  </a:schemeClr>
                </a:solidFill>
              </a:rPr>
              <a:t>CSS</a:t>
            </a:r>
            <a:endParaRPr lang="en-ZA" sz="2200" dirty="0">
              <a:solidFill>
                <a:schemeClr val="bg1">
                  <a:lumMod val="75000"/>
                </a:schemeClr>
              </a:solidFill>
            </a:endParaRPr>
          </a:p>
          <a:p>
            <a:pPr lvl="1">
              <a:buClrTx/>
            </a:pPr>
            <a:r>
              <a:rPr lang="en-ZA" sz="2200" b="1" dirty="0" smtClean="0">
                <a:solidFill>
                  <a:schemeClr val="bg1">
                    <a:lumMod val="75000"/>
                  </a:schemeClr>
                </a:solidFill>
              </a:rPr>
              <a:t>Contained in a file</a:t>
            </a:r>
            <a:endParaRPr lang="en-ZA" sz="2200" b="1" dirty="0">
              <a:solidFill>
                <a:schemeClr val="bg1">
                  <a:lumMod val="75000"/>
                </a:schemeClr>
              </a:solidFill>
            </a:endParaRP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7</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684675" y="1053182"/>
            <a:ext cx="4238208" cy="3880285"/>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533400" lvl="1" indent="0">
              <a:buClrTx/>
              <a:buNone/>
            </a:pPr>
            <a:r>
              <a:rPr lang="en-ZA" sz="1800" dirty="0" smtClean="0">
                <a:solidFill>
                  <a:schemeClr val="tx1"/>
                </a:solidFill>
              </a:rPr>
              <a:t>&lt;p </a:t>
            </a:r>
            <a:r>
              <a:rPr lang="en-ZA" sz="1800" dirty="0" smtClean="0">
                <a:solidFill>
                  <a:srgbClr val="C00000"/>
                </a:solidFill>
              </a:rPr>
              <a:t>style=“</a:t>
            </a:r>
            <a:r>
              <a:rPr lang="en-ZA" sz="1800" dirty="0" err="1" smtClean="0">
                <a:solidFill>
                  <a:srgbClr val="C00000"/>
                </a:solidFill>
              </a:rPr>
              <a:t>color</a:t>
            </a:r>
            <a:r>
              <a:rPr lang="en-ZA" sz="1800" dirty="0" smtClean="0">
                <a:solidFill>
                  <a:srgbClr val="C00000"/>
                </a:solidFill>
              </a:rPr>
              <a:t>: blue”</a:t>
            </a:r>
            <a:r>
              <a:rPr lang="en-ZA" sz="1800" dirty="0" smtClean="0">
                <a:solidFill>
                  <a:schemeClr val="tx1"/>
                </a:solidFill>
              </a:rPr>
              <a:t>&gt;Hello World&lt;/p&gt;</a:t>
            </a:r>
            <a:endParaRPr lang="en-ZA" sz="1800" dirty="0">
              <a:solidFill>
                <a:srgbClr val="C00000"/>
              </a:solidFill>
            </a:endParaRPr>
          </a:p>
          <a:p>
            <a:pPr marL="533400" lvl="1" indent="0">
              <a:buClrTx/>
              <a:buNone/>
            </a:pPr>
            <a:endParaRPr lang="en-ZA" sz="1800" dirty="0">
              <a:solidFill>
                <a:schemeClr val="accent6">
                  <a:lumMod val="75000"/>
                </a:schemeClr>
              </a:solidFill>
            </a:endParaRPr>
          </a:p>
          <a:p>
            <a:pPr marL="533400" lvl="1" indent="0">
              <a:buClrTx/>
              <a:buNone/>
            </a:pPr>
            <a:r>
              <a:rPr lang="en-ZA" sz="1800" dirty="0" smtClean="0">
                <a:solidFill>
                  <a:schemeClr val="bg1">
                    <a:lumMod val="75000"/>
                  </a:schemeClr>
                </a:solidFill>
              </a:rPr>
              <a:t>&lt;head&gt;</a:t>
            </a:r>
          </a:p>
          <a:p>
            <a:pPr marL="533400" lvl="1" indent="0">
              <a:buClrTx/>
              <a:buNone/>
            </a:pPr>
            <a:r>
              <a:rPr lang="en-ZA" sz="1800" dirty="0">
                <a:solidFill>
                  <a:schemeClr val="bg1">
                    <a:lumMod val="75000"/>
                  </a:schemeClr>
                </a:solidFill>
              </a:rPr>
              <a:t>	</a:t>
            </a:r>
            <a:r>
              <a:rPr lang="en-ZA" sz="1800" dirty="0" smtClean="0">
                <a:solidFill>
                  <a:schemeClr val="bg1">
                    <a:lumMod val="75000"/>
                  </a:schemeClr>
                </a:solidFill>
              </a:rPr>
              <a:t>&lt;style type=“text/</a:t>
            </a:r>
            <a:r>
              <a:rPr lang="en-ZA" sz="1800" dirty="0" err="1" smtClean="0">
                <a:solidFill>
                  <a:schemeClr val="bg1">
                    <a:lumMod val="75000"/>
                  </a:schemeClr>
                </a:solidFill>
              </a:rPr>
              <a:t>css</a:t>
            </a:r>
            <a:r>
              <a:rPr lang="en-ZA" sz="1800" dirty="0" smtClean="0">
                <a:solidFill>
                  <a:schemeClr val="bg1">
                    <a:lumMod val="75000"/>
                  </a:schemeClr>
                </a:solidFill>
              </a:rPr>
              <a:t>”</a:t>
            </a:r>
          </a:p>
          <a:p>
            <a:pPr marL="533400" lvl="1" indent="0">
              <a:buClrTx/>
              <a:buNone/>
            </a:pPr>
            <a:r>
              <a:rPr lang="en-ZA" sz="1800" dirty="0">
                <a:solidFill>
                  <a:schemeClr val="bg1">
                    <a:lumMod val="75000"/>
                  </a:schemeClr>
                </a:solidFill>
              </a:rPr>
              <a:t>	 </a:t>
            </a:r>
            <a:r>
              <a:rPr lang="en-ZA" sz="1800" dirty="0" smtClean="0">
                <a:solidFill>
                  <a:schemeClr val="bg1">
                    <a:lumMod val="75000"/>
                  </a:schemeClr>
                </a:solidFill>
              </a:rPr>
              <a:t> p { </a:t>
            </a:r>
            <a:r>
              <a:rPr lang="en-ZA" sz="1800" dirty="0" err="1" smtClean="0">
                <a:solidFill>
                  <a:schemeClr val="bg1">
                    <a:lumMod val="75000"/>
                  </a:schemeClr>
                </a:solidFill>
              </a:rPr>
              <a:t>color</a:t>
            </a:r>
            <a:r>
              <a:rPr lang="en-ZA" sz="1800" dirty="0" smtClean="0">
                <a:solidFill>
                  <a:schemeClr val="bg1">
                    <a:lumMod val="75000"/>
                  </a:schemeClr>
                </a:solidFill>
              </a:rPr>
              <a:t>: blue; }</a:t>
            </a:r>
          </a:p>
          <a:p>
            <a:pPr marL="533400" lvl="1" indent="0">
              <a:buClrTx/>
              <a:buNone/>
            </a:pPr>
            <a:r>
              <a:rPr lang="en-ZA" sz="1800" dirty="0">
                <a:solidFill>
                  <a:schemeClr val="bg1">
                    <a:lumMod val="75000"/>
                  </a:schemeClr>
                </a:solidFill>
              </a:rPr>
              <a:t>	</a:t>
            </a:r>
            <a:r>
              <a:rPr lang="en-ZA" sz="1800" dirty="0" smtClean="0">
                <a:solidFill>
                  <a:schemeClr val="bg1">
                    <a:lumMod val="75000"/>
                  </a:schemeClr>
                </a:solidFill>
              </a:rPr>
              <a:t>&lt;/style&gt;</a:t>
            </a:r>
          </a:p>
          <a:p>
            <a:pPr marL="533400" lvl="1" indent="0">
              <a:buClrTx/>
              <a:buNone/>
            </a:pPr>
            <a:r>
              <a:rPr lang="en-ZA" sz="1800" dirty="0" smtClean="0">
                <a:solidFill>
                  <a:schemeClr val="bg1">
                    <a:lumMod val="75000"/>
                  </a:schemeClr>
                </a:solidFill>
              </a:rPr>
              <a:t>&lt;/head&gt;</a:t>
            </a:r>
          </a:p>
          <a:p>
            <a:pPr marL="533400" lvl="1" indent="0">
              <a:buClrTx/>
              <a:buNone/>
            </a:pPr>
            <a:endParaRPr lang="en-ZA" sz="1800" dirty="0">
              <a:solidFill>
                <a:schemeClr val="bg1">
                  <a:lumMod val="75000"/>
                </a:schemeClr>
              </a:solidFill>
            </a:endParaRPr>
          </a:p>
          <a:p>
            <a:pPr marL="533400" lvl="1" indent="0">
              <a:buClrTx/>
              <a:buNone/>
            </a:pPr>
            <a:r>
              <a:rPr lang="en-ZA" sz="1800" dirty="0" smtClean="0">
                <a:solidFill>
                  <a:schemeClr val="bg1">
                    <a:lumMod val="75000"/>
                  </a:schemeClr>
                </a:solidFill>
              </a:rPr>
              <a:t>&lt;head&gt;</a:t>
            </a:r>
          </a:p>
          <a:p>
            <a:pPr marL="533400" lvl="1" indent="0">
              <a:buClrTx/>
              <a:buNone/>
            </a:pPr>
            <a:r>
              <a:rPr lang="en-ZA" sz="1800" dirty="0">
                <a:solidFill>
                  <a:schemeClr val="bg1">
                    <a:lumMod val="75000"/>
                  </a:schemeClr>
                </a:solidFill>
              </a:rPr>
              <a:t>	</a:t>
            </a:r>
            <a:r>
              <a:rPr lang="en-ZA" sz="1800" dirty="0" smtClean="0">
                <a:solidFill>
                  <a:schemeClr val="bg1">
                    <a:lumMod val="75000"/>
                  </a:schemeClr>
                </a:solidFill>
              </a:rPr>
              <a:t>&lt;link </a:t>
            </a:r>
            <a:r>
              <a:rPr lang="en-ZA" sz="1800" dirty="0" err="1" smtClean="0">
                <a:solidFill>
                  <a:schemeClr val="bg1">
                    <a:lumMod val="75000"/>
                  </a:schemeClr>
                </a:solidFill>
              </a:rPr>
              <a:t>rel</a:t>
            </a:r>
            <a:r>
              <a:rPr lang="en-ZA" sz="1800" dirty="0" smtClean="0">
                <a:solidFill>
                  <a:schemeClr val="bg1">
                    <a:lumMod val="75000"/>
                  </a:schemeClr>
                </a:solidFill>
              </a:rPr>
              <a:t>=“stylesheet”</a:t>
            </a:r>
          </a:p>
          <a:p>
            <a:pPr marL="533400" lvl="1" indent="0">
              <a:buClrTx/>
              <a:buNone/>
            </a:pPr>
            <a:r>
              <a:rPr lang="en-ZA" sz="1800" dirty="0" smtClean="0">
                <a:solidFill>
                  <a:schemeClr val="bg1">
                    <a:lumMod val="75000"/>
                  </a:schemeClr>
                </a:solidFill>
              </a:rPr>
              <a:t>	</a:t>
            </a:r>
            <a:r>
              <a:rPr lang="en-ZA" sz="1800" dirty="0" err="1" smtClean="0">
                <a:solidFill>
                  <a:schemeClr val="bg1">
                    <a:lumMod val="75000"/>
                  </a:schemeClr>
                </a:solidFill>
              </a:rPr>
              <a:t>href</a:t>
            </a:r>
            <a:r>
              <a:rPr lang="en-ZA" sz="1800" dirty="0" smtClean="0">
                <a:solidFill>
                  <a:schemeClr val="bg1">
                    <a:lumMod val="75000"/>
                  </a:schemeClr>
                </a:solidFill>
              </a:rPr>
              <a:t>=“style.css”&gt;</a:t>
            </a:r>
          </a:p>
          <a:p>
            <a:pPr marL="533400" lvl="1" indent="0">
              <a:buClrTx/>
              <a:buNone/>
            </a:pPr>
            <a:r>
              <a:rPr lang="en-ZA" sz="1800" dirty="0" smtClean="0">
                <a:solidFill>
                  <a:schemeClr val="bg1">
                    <a:lumMod val="75000"/>
                  </a:schemeClr>
                </a:solidFill>
              </a:rPr>
              <a:t>&lt;/head&gt;</a:t>
            </a:r>
            <a:endParaRPr lang="en-ZA" sz="1800" dirty="0">
              <a:solidFill>
                <a:schemeClr val="bg1">
                  <a:lumMod val="75000"/>
                </a:schemeClr>
              </a:solidFill>
            </a:endParaRPr>
          </a:p>
          <a:p>
            <a:pPr lvl="1">
              <a:buClrTx/>
            </a:pPr>
            <a:endParaRPr lang="en-ZA" dirty="0"/>
          </a:p>
          <a:p>
            <a:pPr marL="76200" indent="0">
              <a:buClrTx/>
              <a:buNone/>
            </a:pPr>
            <a:endParaRPr lang="en-ZA" dirty="0"/>
          </a:p>
        </p:txBody>
      </p:sp>
    </p:spTree>
    <p:extLst>
      <p:ext uri="{BB962C8B-B14F-4D97-AF65-F5344CB8AC3E}">
        <p14:creationId xmlns:p14="http://schemas.microsoft.com/office/powerpoint/2010/main" val="1973984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How do we use CSS?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03726" cy="3639000"/>
          </a:xfrm>
        </p:spPr>
        <p:txBody>
          <a:bodyPr/>
          <a:lstStyle/>
          <a:p>
            <a:pPr>
              <a:buClrTx/>
            </a:pPr>
            <a:r>
              <a:rPr lang="en-ZA" sz="2200" dirty="0">
                <a:solidFill>
                  <a:schemeClr val="bg1">
                    <a:lumMod val="75000"/>
                  </a:schemeClr>
                </a:solidFill>
              </a:rPr>
              <a:t>Inline CSS</a:t>
            </a:r>
          </a:p>
          <a:p>
            <a:pPr lvl="1">
              <a:buClrTx/>
            </a:pPr>
            <a:r>
              <a:rPr lang="en-ZA" sz="2200" b="1" dirty="0">
                <a:solidFill>
                  <a:schemeClr val="bg1">
                    <a:lumMod val="75000"/>
                  </a:schemeClr>
                </a:solidFill>
              </a:rPr>
              <a:t>Contained in html element </a:t>
            </a:r>
            <a:r>
              <a:rPr lang="en-ZA" sz="2200" b="1" dirty="0" smtClean="0">
                <a:solidFill>
                  <a:schemeClr val="bg1">
                    <a:lumMod val="75000"/>
                  </a:schemeClr>
                </a:solidFill>
              </a:rPr>
              <a:t>itself</a:t>
            </a:r>
            <a:endParaRPr lang="en-ZA" sz="2200" b="1" dirty="0">
              <a:solidFill>
                <a:schemeClr val="bg1">
                  <a:lumMod val="75000"/>
                </a:schemeClr>
              </a:solidFill>
            </a:endParaRPr>
          </a:p>
          <a:p>
            <a:pPr lvl="1">
              <a:buClrTx/>
            </a:pPr>
            <a:endParaRPr lang="en-ZA" sz="2200" dirty="0">
              <a:solidFill>
                <a:schemeClr val="accent6">
                  <a:lumMod val="50000"/>
                </a:schemeClr>
              </a:solidFill>
            </a:endParaRPr>
          </a:p>
          <a:p>
            <a:pPr>
              <a:buClrTx/>
            </a:pPr>
            <a:r>
              <a:rPr lang="en-ZA" sz="2200" dirty="0"/>
              <a:t>Internal CSS</a:t>
            </a:r>
          </a:p>
          <a:p>
            <a:pPr lvl="1">
              <a:buClrTx/>
            </a:pPr>
            <a:r>
              <a:rPr lang="en-ZA" sz="2200" b="1" dirty="0">
                <a:solidFill>
                  <a:srgbClr val="C00000"/>
                </a:solidFill>
              </a:rPr>
              <a:t>Contained in style tag in head section</a:t>
            </a:r>
          </a:p>
          <a:p>
            <a:pPr lvl="1">
              <a:buClrTx/>
            </a:pPr>
            <a:endParaRPr lang="en-ZA" sz="2200" dirty="0"/>
          </a:p>
          <a:p>
            <a:pPr>
              <a:buClrTx/>
            </a:pPr>
            <a:r>
              <a:rPr lang="en-ZA" sz="2200" dirty="0" smtClean="0">
                <a:solidFill>
                  <a:schemeClr val="bg1">
                    <a:lumMod val="75000"/>
                  </a:schemeClr>
                </a:solidFill>
              </a:rPr>
              <a:t>External </a:t>
            </a:r>
            <a:r>
              <a:rPr lang="en-ZA" sz="2200" dirty="0">
                <a:solidFill>
                  <a:schemeClr val="bg1">
                    <a:lumMod val="75000"/>
                  </a:schemeClr>
                </a:solidFill>
              </a:rPr>
              <a:t>CSS</a:t>
            </a:r>
          </a:p>
          <a:p>
            <a:pPr lvl="1">
              <a:buClrTx/>
            </a:pPr>
            <a:r>
              <a:rPr lang="en-ZA" sz="2200" b="1" dirty="0">
                <a:solidFill>
                  <a:schemeClr val="bg1">
                    <a:lumMod val="75000"/>
                  </a:schemeClr>
                </a:solidFill>
              </a:rPr>
              <a:t>Contained in a file</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8</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646951" y="1034977"/>
            <a:ext cx="4275932" cy="389849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533400" lvl="1" indent="0">
              <a:buClrTx/>
              <a:buNone/>
            </a:pPr>
            <a:r>
              <a:rPr lang="en-ZA" sz="1800" dirty="0">
                <a:solidFill>
                  <a:schemeClr val="bg1">
                    <a:lumMod val="75000"/>
                  </a:schemeClr>
                </a:solidFill>
              </a:rPr>
              <a:t>&lt;p style=“</a:t>
            </a:r>
            <a:r>
              <a:rPr lang="en-ZA" sz="1800" dirty="0" err="1">
                <a:solidFill>
                  <a:schemeClr val="bg1">
                    <a:lumMod val="75000"/>
                  </a:schemeClr>
                </a:solidFill>
              </a:rPr>
              <a:t>color</a:t>
            </a:r>
            <a:r>
              <a:rPr lang="en-ZA" sz="1800" dirty="0">
                <a:solidFill>
                  <a:schemeClr val="bg1">
                    <a:lumMod val="75000"/>
                  </a:schemeClr>
                </a:solidFill>
              </a:rPr>
              <a:t>: blue”&gt;Hello World&lt;/p&gt;</a:t>
            </a:r>
          </a:p>
          <a:p>
            <a:pPr marL="533400" lvl="1" indent="0">
              <a:buClrTx/>
              <a:buNone/>
            </a:pPr>
            <a:endParaRPr lang="en-ZA" sz="1800" dirty="0">
              <a:solidFill>
                <a:schemeClr val="accent6">
                  <a:lumMod val="75000"/>
                </a:schemeClr>
              </a:solidFill>
            </a:endParaRPr>
          </a:p>
          <a:p>
            <a:pPr marL="533400" lvl="1" indent="0">
              <a:buClrTx/>
              <a:buNone/>
            </a:pPr>
            <a:r>
              <a:rPr lang="en-ZA" sz="1800" dirty="0">
                <a:solidFill>
                  <a:schemeClr val="tx1"/>
                </a:solidFill>
              </a:rPr>
              <a:t>&lt;head&gt;</a:t>
            </a:r>
          </a:p>
          <a:p>
            <a:pPr marL="533400" lvl="1" indent="0">
              <a:buClrTx/>
              <a:buNone/>
            </a:pPr>
            <a:r>
              <a:rPr lang="en-ZA" sz="1800" dirty="0">
                <a:solidFill>
                  <a:schemeClr val="tx1"/>
                </a:solidFill>
              </a:rPr>
              <a:t>	&lt;style type=“text/</a:t>
            </a:r>
            <a:r>
              <a:rPr lang="en-ZA" sz="1800" dirty="0" err="1">
                <a:solidFill>
                  <a:schemeClr val="tx1"/>
                </a:solidFill>
              </a:rPr>
              <a:t>css</a:t>
            </a:r>
            <a:r>
              <a:rPr lang="en-ZA" sz="1800" dirty="0">
                <a:solidFill>
                  <a:schemeClr val="tx1"/>
                </a:solidFill>
              </a:rPr>
              <a:t>”</a:t>
            </a:r>
          </a:p>
          <a:p>
            <a:pPr marL="533400" lvl="1" indent="0">
              <a:buClrTx/>
              <a:buNone/>
            </a:pPr>
            <a:r>
              <a:rPr lang="en-ZA" sz="1800" dirty="0">
                <a:solidFill>
                  <a:schemeClr val="tx1"/>
                </a:solidFill>
              </a:rPr>
              <a:t>	  </a:t>
            </a:r>
            <a:r>
              <a:rPr lang="en-ZA" sz="1800" dirty="0">
                <a:solidFill>
                  <a:srgbClr val="00B050"/>
                </a:solidFill>
              </a:rPr>
              <a:t>p</a:t>
            </a:r>
            <a:r>
              <a:rPr lang="en-ZA" sz="1800" dirty="0">
                <a:solidFill>
                  <a:schemeClr val="tx1"/>
                </a:solidFill>
              </a:rPr>
              <a:t> { </a:t>
            </a:r>
            <a:r>
              <a:rPr lang="en-ZA" sz="1800" dirty="0" err="1">
                <a:solidFill>
                  <a:srgbClr val="FF0000"/>
                </a:solidFill>
              </a:rPr>
              <a:t>color</a:t>
            </a:r>
            <a:r>
              <a:rPr lang="en-ZA" sz="1800" dirty="0">
                <a:solidFill>
                  <a:schemeClr val="tx1"/>
                </a:solidFill>
              </a:rPr>
              <a:t>: </a:t>
            </a:r>
            <a:r>
              <a:rPr lang="en-ZA" sz="1800" dirty="0">
                <a:solidFill>
                  <a:srgbClr val="0070C0"/>
                </a:solidFill>
              </a:rPr>
              <a:t>blue</a:t>
            </a:r>
            <a:r>
              <a:rPr lang="en-ZA" sz="1800" dirty="0">
                <a:solidFill>
                  <a:schemeClr val="tx1"/>
                </a:solidFill>
              </a:rPr>
              <a:t>; }</a:t>
            </a:r>
          </a:p>
          <a:p>
            <a:pPr marL="533400" lvl="1" indent="0">
              <a:buClrTx/>
              <a:buNone/>
            </a:pPr>
            <a:r>
              <a:rPr lang="en-ZA" sz="1800" dirty="0">
                <a:solidFill>
                  <a:schemeClr val="tx1"/>
                </a:solidFill>
              </a:rPr>
              <a:t>	&lt;/style&gt;</a:t>
            </a:r>
          </a:p>
          <a:p>
            <a:pPr marL="533400" lvl="1" indent="0">
              <a:buClrTx/>
              <a:buNone/>
            </a:pPr>
            <a:r>
              <a:rPr lang="en-ZA" sz="1800" dirty="0">
                <a:solidFill>
                  <a:schemeClr val="tx1"/>
                </a:solidFill>
              </a:rPr>
              <a:t>&lt;/head&gt;</a:t>
            </a:r>
          </a:p>
          <a:p>
            <a:pPr marL="533400" lvl="1" indent="0">
              <a:buClrTx/>
              <a:buNone/>
            </a:pPr>
            <a:endParaRPr lang="en-ZA" sz="1800" dirty="0">
              <a:solidFill>
                <a:schemeClr val="tx1">
                  <a:lumMod val="50000"/>
                  <a:lumOff val="50000"/>
                </a:schemeClr>
              </a:solidFill>
            </a:endParaRPr>
          </a:p>
          <a:p>
            <a:pPr marL="533400" lvl="1" indent="0">
              <a:buClrTx/>
              <a:buNone/>
            </a:pPr>
            <a:r>
              <a:rPr lang="en-ZA" sz="1800" dirty="0">
                <a:solidFill>
                  <a:schemeClr val="bg1">
                    <a:lumMod val="75000"/>
                  </a:schemeClr>
                </a:solidFill>
              </a:rPr>
              <a:t>&lt;head&gt;</a:t>
            </a:r>
          </a:p>
          <a:p>
            <a:pPr marL="533400" lvl="1" indent="0">
              <a:buClrTx/>
              <a:buNone/>
            </a:pPr>
            <a:r>
              <a:rPr lang="en-ZA" sz="1800" dirty="0">
                <a:solidFill>
                  <a:schemeClr val="bg1">
                    <a:lumMod val="75000"/>
                  </a:schemeClr>
                </a:solidFill>
              </a:rPr>
              <a:t>	&lt;link </a:t>
            </a:r>
            <a:r>
              <a:rPr lang="en-ZA" sz="1800" dirty="0" err="1">
                <a:solidFill>
                  <a:schemeClr val="bg1">
                    <a:lumMod val="75000"/>
                  </a:schemeClr>
                </a:solidFill>
              </a:rPr>
              <a:t>rel</a:t>
            </a:r>
            <a:r>
              <a:rPr lang="en-ZA" sz="1800" dirty="0">
                <a:solidFill>
                  <a:schemeClr val="bg1">
                    <a:lumMod val="75000"/>
                  </a:schemeClr>
                </a:solidFill>
              </a:rPr>
              <a:t>=“stylesheet”</a:t>
            </a:r>
          </a:p>
          <a:p>
            <a:pPr marL="533400" lvl="1" indent="0">
              <a:buClrTx/>
              <a:buNone/>
            </a:pPr>
            <a:r>
              <a:rPr lang="en-ZA" sz="1800" dirty="0">
                <a:solidFill>
                  <a:schemeClr val="bg1">
                    <a:lumMod val="75000"/>
                  </a:schemeClr>
                </a:solidFill>
              </a:rPr>
              <a:t>	</a:t>
            </a:r>
            <a:r>
              <a:rPr lang="en-ZA" sz="1800" dirty="0" err="1" smtClean="0">
                <a:solidFill>
                  <a:schemeClr val="bg1">
                    <a:lumMod val="75000"/>
                  </a:schemeClr>
                </a:solidFill>
              </a:rPr>
              <a:t>href</a:t>
            </a:r>
            <a:r>
              <a:rPr lang="en-ZA" sz="1800" dirty="0">
                <a:solidFill>
                  <a:schemeClr val="bg1">
                    <a:lumMod val="75000"/>
                  </a:schemeClr>
                </a:solidFill>
              </a:rPr>
              <a:t>=“style.css”&gt;</a:t>
            </a:r>
          </a:p>
          <a:p>
            <a:pPr marL="533400" lvl="1" indent="0">
              <a:buClrTx/>
              <a:buNone/>
            </a:pPr>
            <a:r>
              <a:rPr lang="en-ZA" sz="1800" dirty="0">
                <a:solidFill>
                  <a:schemeClr val="bg1">
                    <a:lumMod val="75000"/>
                  </a:schemeClr>
                </a:solidFill>
              </a:rPr>
              <a:t>&lt;/head&gt;</a:t>
            </a:r>
          </a:p>
          <a:p>
            <a:pPr lvl="1">
              <a:buClrTx/>
            </a:pPr>
            <a:endParaRPr lang="en-ZA" dirty="0"/>
          </a:p>
          <a:p>
            <a:pPr marL="76200" indent="0">
              <a:buClrTx/>
              <a:buNone/>
            </a:pPr>
            <a:endParaRPr lang="en-ZA" dirty="0"/>
          </a:p>
        </p:txBody>
      </p:sp>
    </p:spTree>
    <p:extLst>
      <p:ext uri="{BB962C8B-B14F-4D97-AF65-F5344CB8AC3E}">
        <p14:creationId xmlns:p14="http://schemas.microsoft.com/office/powerpoint/2010/main" val="2205610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4619-A5E6-40A5-830B-E8855CAF5819}"/>
              </a:ext>
            </a:extLst>
          </p:cNvPr>
          <p:cNvSpPr>
            <a:spLocks noGrp="1"/>
          </p:cNvSpPr>
          <p:nvPr>
            <p:ph type="title"/>
          </p:nvPr>
        </p:nvSpPr>
        <p:spPr/>
        <p:txBody>
          <a:bodyPr/>
          <a:lstStyle/>
          <a:p>
            <a:r>
              <a:rPr lang="en-ZA" sz="3200" dirty="0" smtClean="0"/>
              <a:t>How do we use CSS?</a:t>
            </a:r>
            <a:endParaRPr lang="en-ZA" sz="3200" dirty="0"/>
          </a:p>
        </p:txBody>
      </p:sp>
      <p:sp>
        <p:nvSpPr>
          <p:cNvPr id="3" name="Text Placeholder 2">
            <a:extLst>
              <a:ext uri="{FF2B5EF4-FFF2-40B4-BE49-F238E27FC236}">
                <a16:creationId xmlns:a16="http://schemas.microsoft.com/office/drawing/2014/main" id="{415E1D90-B67D-4DEE-968B-AF32DB94F66E}"/>
              </a:ext>
            </a:extLst>
          </p:cNvPr>
          <p:cNvSpPr>
            <a:spLocks noGrp="1"/>
          </p:cNvSpPr>
          <p:nvPr>
            <p:ph type="body" idx="1"/>
          </p:nvPr>
        </p:nvSpPr>
        <p:spPr>
          <a:xfrm>
            <a:off x="343225" y="1125000"/>
            <a:ext cx="4303726" cy="3639000"/>
          </a:xfrm>
        </p:spPr>
        <p:txBody>
          <a:bodyPr/>
          <a:lstStyle/>
          <a:p>
            <a:pPr>
              <a:buClrTx/>
            </a:pPr>
            <a:r>
              <a:rPr lang="en-ZA" sz="2200" dirty="0">
                <a:solidFill>
                  <a:schemeClr val="bg1">
                    <a:lumMod val="75000"/>
                  </a:schemeClr>
                </a:solidFill>
              </a:rPr>
              <a:t>Inline CSS</a:t>
            </a:r>
          </a:p>
          <a:p>
            <a:pPr lvl="1">
              <a:buClrTx/>
            </a:pPr>
            <a:r>
              <a:rPr lang="en-ZA" sz="2200" b="1" dirty="0">
                <a:solidFill>
                  <a:schemeClr val="bg1">
                    <a:lumMod val="75000"/>
                  </a:schemeClr>
                </a:solidFill>
              </a:rPr>
              <a:t>Contained in html element </a:t>
            </a:r>
            <a:r>
              <a:rPr lang="en-ZA" sz="2200" b="1" dirty="0" smtClean="0">
                <a:solidFill>
                  <a:schemeClr val="bg1">
                    <a:lumMod val="75000"/>
                  </a:schemeClr>
                </a:solidFill>
              </a:rPr>
              <a:t>itself</a:t>
            </a:r>
          </a:p>
          <a:p>
            <a:pPr lvl="1">
              <a:buClrTx/>
            </a:pPr>
            <a:endParaRPr lang="en-ZA" sz="2200" dirty="0">
              <a:solidFill>
                <a:schemeClr val="accent6">
                  <a:lumMod val="50000"/>
                </a:schemeClr>
              </a:solidFill>
            </a:endParaRPr>
          </a:p>
          <a:p>
            <a:pPr>
              <a:buClrTx/>
            </a:pPr>
            <a:r>
              <a:rPr lang="en-ZA" sz="2200" dirty="0">
                <a:solidFill>
                  <a:schemeClr val="bg1">
                    <a:lumMod val="75000"/>
                  </a:schemeClr>
                </a:solidFill>
              </a:rPr>
              <a:t>Internal CSS</a:t>
            </a:r>
          </a:p>
          <a:p>
            <a:pPr lvl="1">
              <a:buClrTx/>
            </a:pPr>
            <a:r>
              <a:rPr lang="en-ZA" sz="2200" b="1" dirty="0">
                <a:solidFill>
                  <a:schemeClr val="bg1">
                    <a:lumMod val="75000"/>
                  </a:schemeClr>
                </a:solidFill>
              </a:rPr>
              <a:t>Contained in style tag in head section</a:t>
            </a:r>
          </a:p>
          <a:p>
            <a:pPr lvl="1">
              <a:buClrTx/>
            </a:pPr>
            <a:endParaRPr lang="en-ZA" sz="2200" dirty="0"/>
          </a:p>
          <a:p>
            <a:pPr>
              <a:buClrTx/>
            </a:pPr>
            <a:r>
              <a:rPr lang="en-ZA" sz="2200" dirty="0" smtClean="0"/>
              <a:t>External </a:t>
            </a:r>
            <a:r>
              <a:rPr lang="en-ZA" sz="2200" dirty="0"/>
              <a:t>CSS</a:t>
            </a:r>
          </a:p>
          <a:p>
            <a:pPr lvl="1">
              <a:buClrTx/>
            </a:pPr>
            <a:r>
              <a:rPr lang="en-ZA" sz="2200" b="1" dirty="0">
                <a:solidFill>
                  <a:srgbClr val="C00000"/>
                </a:solidFill>
              </a:rPr>
              <a:t>Contained in a file</a:t>
            </a:r>
          </a:p>
          <a:p>
            <a:pPr>
              <a:buClrTx/>
            </a:pPr>
            <a:endParaRPr lang="en-ZA" dirty="0"/>
          </a:p>
        </p:txBody>
      </p:sp>
      <p:sp>
        <p:nvSpPr>
          <p:cNvPr id="4" name="Slide Number Placeholder 3">
            <a:extLst>
              <a:ext uri="{FF2B5EF4-FFF2-40B4-BE49-F238E27FC236}">
                <a16:creationId xmlns:a16="http://schemas.microsoft.com/office/drawing/2014/main" id="{EC2951D7-F459-44CD-8D32-8A7D2A9FCF4A}"/>
              </a:ext>
            </a:extLst>
          </p:cNvPr>
          <p:cNvSpPr>
            <a:spLocks noGrp="1"/>
          </p:cNvSpPr>
          <p:nvPr>
            <p:ph type="sldNum" idx="12"/>
          </p:nvPr>
        </p:nvSpPr>
        <p:spPr/>
        <p:txBody>
          <a:bodyPr/>
          <a:lstStyle/>
          <a:p>
            <a:fld id="{00000000-1234-1234-1234-123412341234}" type="slidenum">
              <a:rPr lang="en" smtClean="0"/>
              <a:pPr/>
              <a:t>9</a:t>
            </a:fld>
            <a:endParaRPr lang="en"/>
          </a:p>
        </p:txBody>
      </p:sp>
      <p:sp>
        <p:nvSpPr>
          <p:cNvPr id="6" name="Text Placeholder 2">
            <a:extLst>
              <a:ext uri="{FF2B5EF4-FFF2-40B4-BE49-F238E27FC236}">
                <a16:creationId xmlns:a16="http://schemas.microsoft.com/office/drawing/2014/main" id="{E1C082B0-2CDE-4C2B-8623-B9B295D4152A}"/>
              </a:ext>
            </a:extLst>
          </p:cNvPr>
          <p:cNvSpPr txBox="1">
            <a:spLocks/>
          </p:cNvSpPr>
          <p:nvPr/>
        </p:nvSpPr>
        <p:spPr>
          <a:xfrm>
            <a:off x="4646951" y="1002567"/>
            <a:ext cx="4197219" cy="39309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tx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533400" lvl="1" indent="0">
              <a:buClrTx/>
              <a:buNone/>
            </a:pPr>
            <a:r>
              <a:rPr lang="en-ZA" sz="1800" dirty="0">
                <a:solidFill>
                  <a:schemeClr val="bg1">
                    <a:lumMod val="75000"/>
                  </a:schemeClr>
                </a:solidFill>
              </a:rPr>
              <a:t>&lt;p style=“</a:t>
            </a:r>
            <a:r>
              <a:rPr lang="en-ZA" sz="1800" dirty="0" err="1">
                <a:solidFill>
                  <a:schemeClr val="bg1">
                    <a:lumMod val="75000"/>
                  </a:schemeClr>
                </a:solidFill>
              </a:rPr>
              <a:t>color</a:t>
            </a:r>
            <a:r>
              <a:rPr lang="en-ZA" sz="1800" dirty="0">
                <a:solidFill>
                  <a:schemeClr val="bg1">
                    <a:lumMod val="75000"/>
                  </a:schemeClr>
                </a:solidFill>
              </a:rPr>
              <a:t>: blue”&gt;Hello World&lt;/p&gt;</a:t>
            </a:r>
          </a:p>
          <a:p>
            <a:pPr marL="533400" lvl="1" indent="0">
              <a:buClrTx/>
              <a:buNone/>
            </a:pPr>
            <a:endParaRPr lang="en-ZA" sz="1800" dirty="0">
              <a:solidFill>
                <a:schemeClr val="accent6">
                  <a:lumMod val="75000"/>
                </a:schemeClr>
              </a:solidFill>
            </a:endParaRPr>
          </a:p>
          <a:p>
            <a:pPr marL="533400" lvl="1" indent="0">
              <a:buClrTx/>
              <a:buNone/>
            </a:pPr>
            <a:r>
              <a:rPr lang="en-ZA" sz="1800" dirty="0">
                <a:solidFill>
                  <a:schemeClr val="bg1">
                    <a:lumMod val="75000"/>
                  </a:schemeClr>
                </a:solidFill>
              </a:rPr>
              <a:t>&lt;head&gt;</a:t>
            </a:r>
          </a:p>
          <a:p>
            <a:pPr marL="533400" lvl="1" indent="0">
              <a:buClrTx/>
              <a:buNone/>
            </a:pPr>
            <a:r>
              <a:rPr lang="en-ZA" sz="1800" dirty="0">
                <a:solidFill>
                  <a:schemeClr val="bg1">
                    <a:lumMod val="75000"/>
                  </a:schemeClr>
                </a:solidFill>
              </a:rPr>
              <a:t>	&lt;style type=“text/</a:t>
            </a:r>
            <a:r>
              <a:rPr lang="en-ZA" sz="1800" dirty="0" err="1">
                <a:solidFill>
                  <a:schemeClr val="bg1">
                    <a:lumMod val="75000"/>
                  </a:schemeClr>
                </a:solidFill>
              </a:rPr>
              <a:t>css</a:t>
            </a:r>
            <a:r>
              <a:rPr lang="en-ZA" sz="1800" dirty="0">
                <a:solidFill>
                  <a:schemeClr val="bg1">
                    <a:lumMod val="75000"/>
                  </a:schemeClr>
                </a:solidFill>
              </a:rPr>
              <a:t>”</a:t>
            </a:r>
          </a:p>
          <a:p>
            <a:pPr marL="533400" lvl="1" indent="0">
              <a:buClrTx/>
              <a:buNone/>
            </a:pPr>
            <a:r>
              <a:rPr lang="en-ZA" sz="1800" dirty="0">
                <a:solidFill>
                  <a:schemeClr val="bg1">
                    <a:lumMod val="75000"/>
                  </a:schemeClr>
                </a:solidFill>
              </a:rPr>
              <a:t>	  p { </a:t>
            </a:r>
            <a:r>
              <a:rPr lang="en-ZA" sz="1800" dirty="0" err="1">
                <a:solidFill>
                  <a:schemeClr val="bg1">
                    <a:lumMod val="75000"/>
                  </a:schemeClr>
                </a:solidFill>
              </a:rPr>
              <a:t>color</a:t>
            </a:r>
            <a:r>
              <a:rPr lang="en-ZA" sz="1800" dirty="0">
                <a:solidFill>
                  <a:schemeClr val="bg1">
                    <a:lumMod val="75000"/>
                  </a:schemeClr>
                </a:solidFill>
              </a:rPr>
              <a:t>: blue; }</a:t>
            </a:r>
          </a:p>
          <a:p>
            <a:pPr marL="533400" lvl="1" indent="0">
              <a:buClrTx/>
              <a:buNone/>
            </a:pPr>
            <a:r>
              <a:rPr lang="en-ZA" sz="1800" dirty="0">
                <a:solidFill>
                  <a:schemeClr val="bg1">
                    <a:lumMod val="75000"/>
                  </a:schemeClr>
                </a:solidFill>
              </a:rPr>
              <a:t>	&lt;/style&gt;</a:t>
            </a:r>
          </a:p>
          <a:p>
            <a:pPr marL="533400" lvl="1" indent="0">
              <a:buClrTx/>
              <a:buNone/>
            </a:pPr>
            <a:r>
              <a:rPr lang="en-ZA" sz="1800" dirty="0">
                <a:solidFill>
                  <a:schemeClr val="bg1">
                    <a:lumMod val="75000"/>
                  </a:schemeClr>
                </a:solidFill>
              </a:rPr>
              <a:t>&lt;/head&gt;</a:t>
            </a:r>
          </a:p>
          <a:p>
            <a:pPr marL="533400" lvl="1" indent="0">
              <a:buClrTx/>
              <a:buNone/>
            </a:pPr>
            <a:endParaRPr lang="en-ZA" sz="1800" dirty="0">
              <a:solidFill>
                <a:schemeClr val="bg1">
                  <a:lumMod val="75000"/>
                </a:schemeClr>
              </a:solidFill>
            </a:endParaRPr>
          </a:p>
          <a:p>
            <a:pPr marL="533400" lvl="1" indent="0">
              <a:buClrTx/>
              <a:buNone/>
            </a:pPr>
            <a:r>
              <a:rPr lang="en-ZA" sz="1800" dirty="0">
                <a:solidFill>
                  <a:schemeClr val="tx1"/>
                </a:solidFill>
              </a:rPr>
              <a:t>&lt;head&gt;</a:t>
            </a:r>
          </a:p>
          <a:p>
            <a:pPr marL="533400" lvl="1" indent="0">
              <a:buClrTx/>
              <a:buNone/>
            </a:pPr>
            <a:r>
              <a:rPr lang="en-ZA" sz="1800" dirty="0">
                <a:solidFill>
                  <a:schemeClr val="tx1"/>
                </a:solidFill>
              </a:rPr>
              <a:t>	&lt;</a:t>
            </a:r>
            <a:r>
              <a:rPr lang="en-ZA" sz="1800" dirty="0">
                <a:solidFill>
                  <a:srgbClr val="C00000"/>
                </a:solidFill>
              </a:rPr>
              <a:t>link</a:t>
            </a:r>
            <a:r>
              <a:rPr lang="en-ZA" sz="1800" dirty="0">
                <a:solidFill>
                  <a:schemeClr val="tx1"/>
                </a:solidFill>
              </a:rPr>
              <a:t> </a:t>
            </a:r>
            <a:r>
              <a:rPr lang="en-ZA" sz="1800" dirty="0" err="1">
                <a:solidFill>
                  <a:schemeClr val="tx1"/>
                </a:solidFill>
              </a:rPr>
              <a:t>rel</a:t>
            </a:r>
            <a:r>
              <a:rPr lang="en-ZA" sz="1800" dirty="0">
                <a:solidFill>
                  <a:schemeClr val="tx1"/>
                </a:solidFill>
              </a:rPr>
              <a:t>=“stylesheet”</a:t>
            </a:r>
          </a:p>
          <a:p>
            <a:pPr marL="533400" lvl="1" indent="0">
              <a:buClrTx/>
              <a:buNone/>
            </a:pPr>
            <a:r>
              <a:rPr lang="en-ZA" sz="1800" dirty="0">
                <a:solidFill>
                  <a:schemeClr val="tx1"/>
                </a:solidFill>
              </a:rPr>
              <a:t>	</a:t>
            </a:r>
            <a:r>
              <a:rPr lang="en-ZA" sz="1800" dirty="0" err="1" smtClean="0">
                <a:solidFill>
                  <a:schemeClr val="tx1"/>
                </a:solidFill>
              </a:rPr>
              <a:t>href</a:t>
            </a:r>
            <a:r>
              <a:rPr lang="en-ZA" sz="1800" dirty="0">
                <a:solidFill>
                  <a:schemeClr val="tx1"/>
                </a:solidFill>
              </a:rPr>
              <a:t>=“style.css”&gt;</a:t>
            </a:r>
          </a:p>
          <a:p>
            <a:pPr marL="533400" lvl="1" indent="0">
              <a:buClrTx/>
              <a:buNone/>
            </a:pPr>
            <a:r>
              <a:rPr lang="en-ZA" sz="1800" dirty="0">
                <a:solidFill>
                  <a:schemeClr val="tx1"/>
                </a:solidFill>
              </a:rPr>
              <a:t>&lt;/head&gt;</a:t>
            </a:r>
          </a:p>
          <a:p>
            <a:pPr lvl="1">
              <a:buClrTx/>
            </a:pPr>
            <a:endParaRPr lang="en-ZA" dirty="0"/>
          </a:p>
          <a:p>
            <a:pPr marL="76200" indent="0">
              <a:buClrTx/>
              <a:buNone/>
            </a:pPr>
            <a:endParaRPr lang="en-ZA" dirty="0"/>
          </a:p>
        </p:txBody>
      </p:sp>
    </p:spTree>
    <p:extLst>
      <p:ext uri="{BB962C8B-B14F-4D97-AF65-F5344CB8AC3E}">
        <p14:creationId xmlns:p14="http://schemas.microsoft.com/office/powerpoint/2010/main" val="2779144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lentine template">
  <a:themeElements>
    <a:clrScheme name="Custom 347">
      <a:dk1>
        <a:srgbClr val="000000"/>
      </a:dk1>
      <a:lt1>
        <a:srgbClr val="FFFFFF"/>
      </a:lt1>
      <a:dk2>
        <a:srgbClr val="434343"/>
      </a:dk2>
      <a:lt2>
        <a:srgbClr val="F3F3F3"/>
      </a:lt2>
      <a:accent1>
        <a:srgbClr val="3D85C6"/>
      </a:accent1>
      <a:accent2>
        <a:srgbClr val="6FA8DC"/>
      </a:accent2>
      <a:accent3>
        <a:srgbClr val="9FC5E8"/>
      </a:accent3>
      <a:accent4>
        <a:srgbClr val="CFE2F3"/>
      </a:accent4>
      <a:accent5>
        <a:srgbClr val="EFEFEF"/>
      </a:accent5>
      <a:accent6>
        <a:srgbClr val="D9D9D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30573</TotalTime>
  <Words>2831</Words>
  <Application>Microsoft Office PowerPoint</Application>
  <PresentationFormat>On-screen Show (16:9)</PresentationFormat>
  <Paragraphs>503</Paragraphs>
  <Slides>37</Slides>
  <Notes>31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Wingdings</vt:lpstr>
      <vt:lpstr>Cousine</vt:lpstr>
      <vt:lpstr>Consolas</vt:lpstr>
      <vt:lpstr>Valentine template</vt:lpstr>
      <vt:lpstr>CSS for beginners part 1</vt:lpstr>
      <vt:lpstr>Hello world!</vt:lpstr>
      <vt:lpstr>Recap</vt:lpstr>
      <vt:lpstr>Today</vt:lpstr>
      <vt:lpstr>Cascading Style Sheets</vt:lpstr>
      <vt:lpstr>CSS: Syntax</vt:lpstr>
      <vt:lpstr>How do we use CSS?</vt:lpstr>
      <vt:lpstr>How do we use CSS?</vt:lpstr>
      <vt:lpstr>How do we use CSS?</vt:lpstr>
      <vt:lpstr>Activity: Basic Template</vt:lpstr>
      <vt:lpstr>CSS: Colors</vt:lpstr>
      <vt:lpstr>CSS: RGB Colours</vt:lpstr>
      <vt:lpstr>CSS: HEX Colours</vt:lpstr>
      <vt:lpstr>CSS: Background Colour</vt:lpstr>
      <vt:lpstr>CSS: Text Colour</vt:lpstr>
      <vt:lpstr>Activity: Background &amp; text colour</vt:lpstr>
      <vt:lpstr>CSS: Borders</vt:lpstr>
      <vt:lpstr>CSS: Border Width</vt:lpstr>
      <vt:lpstr>CSS: Border Style</vt:lpstr>
      <vt:lpstr>CSS: Border Colour</vt:lpstr>
      <vt:lpstr>CSS: Border Radius</vt:lpstr>
      <vt:lpstr>CSS: Border Radius</vt:lpstr>
      <vt:lpstr>Activity: Adding Borders</vt:lpstr>
      <vt:lpstr>CSS: Margins</vt:lpstr>
      <vt:lpstr>CSS: Margins</vt:lpstr>
      <vt:lpstr>CSS: Padding</vt:lpstr>
      <vt:lpstr>CSS: Padding</vt:lpstr>
      <vt:lpstr>Activity: Adding Padding</vt:lpstr>
      <vt:lpstr>CSS: Font Family</vt:lpstr>
      <vt:lpstr>CSS: Font Style</vt:lpstr>
      <vt:lpstr>CSS: Font Weight</vt:lpstr>
      <vt:lpstr>CSS: Font Size</vt:lpstr>
      <vt:lpstr>Activity: Style some fonts</vt:lpstr>
      <vt:lpstr>CSS: Text Alignment</vt:lpstr>
      <vt:lpstr>CSS: Text Alignment</vt:lpstr>
      <vt:lpstr>CSS: Comments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Almarie Saayman</dc:creator>
  <cp:lastModifiedBy>Patricia Reddy</cp:lastModifiedBy>
  <cp:revision>372</cp:revision>
  <dcterms:modified xsi:type="dcterms:W3CDTF">2021-06-07T13:18:26Z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iteId">
    <vt:lpwstr>4032514a-830a-4f20-9539-81bbc35b3cd9</vt:lpwstr>
  </property>
  <property fmtid="{D5CDD505-2E9C-101B-9397-08002B2CF9AE}" pid="4" name="MSIP_Label_216eec4e-c7b8-491d-b7d8-90a69632743d_Owner">
    <vt:lpwstr>F5112583@FNB.CO.ZA</vt:lpwstr>
  </property>
  <property fmtid="{D5CDD505-2E9C-101B-9397-08002B2CF9AE}" pid="5" name="MSIP_Label_216eec4e-c7b8-491d-b7d8-90a69632743d_SetDate">
    <vt:lpwstr>2020-02-20T10:44:43.8492642Z</vt:lpwstr>
  </property>
  <property fmtid="{D5CDD505-2E9C-101B-9397-08002B2CF9AE}" pid="6" name="MSIP_Label_216eec4e-c7b8-491d-b7d8-90a69632743d_Name">
    <vt:lpwstr>Confidential</vt:lpwstr>
  </property>
  <property fmtid="{D5CDD505-2E9C-101B-9397-08002B2CF9AE}" pid="7" name="MSIP_Label_216eec4e-c7b8-491d-b7d8-90a69632743d_Application">
    <vt:lpwstr>Microsoft Azure Information Protection</vt:lpwstr>
  </property>
  <property fmtid="{D5CDD505-2E9C-101B-9397-08002B2CF9AE}" pid="8" name="MSIP_Label_216eec4e-c7b8-491d-b7d8-90a69632743d_ActionId">
    <vt:lpwstr>56779632-fd4b-4bef-9425-4580536ec414</vt:lpwstr>
  </property>
  <property fmtid="{D5CDD505-2E9C-101B-9397-08002B2CF9AE}" pid="9" name="MSIP_Label_216eec4e-c7b8-491d-b7d8-90a69632743d_Extended_MSFT_Method">
    <vt:lpwstr>Automatic</vt:lpwstr>
  </property>
  <property fmtid="{D5CDD505-2E9C-101B-9397-08002B2CF9AE}" pid="10" name="Sensitivity">
    <vt:lpwstr>Confidential</vt:lpwstr>
  </property>
</Properties>
</file>