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2"/>
  </p:notesMasterIdLst>
  <p:sldIdLst>
    <p:sldId id="256" r:id="rId2"/>
    <p:sldId id="289" r:id="rId3"/>
    <p:sldId id="305" r:id="rId4"/>
    <p:sldId id="291" r:id="rId5"/>
    <p:sldId id="304" r:id="rId6"/>
    <p:sldId id="301" r:id="rId7"/>
    <p:sldId id="295" r:id="rId8"/>
    <p:sldId id="296" r:id="rId9"/>
    <p:sldId id="298" r:id="rId10"/>
    <p:sldId id="294" r:id="rId11"/>
    <p:sldId id="299" r:id="rId12"/>
    <p:sldId id="306" r:id="rId13"/>
    <p:sldId id="290" r:id="rId14"/>
    <p:sldId id="308" r:id="rId15"/>
    <p:sldId id="309" r:id="rId16"/>
    <p:sldId id="265" r:id="rId17"/>
    <p:sldId id="312" r:id="rId18"/>
    <p:sldId id="303" r:id="rId19"/>
    <p:sldId id="278" r:id="rId20"/>
    <p:sldId id="302" r:id="rId21"/>
  </p:sldIdLst>
  <p:sldSz cx="9144000" cy="5143500" type="screen16x9"/>
  <p:notesSz cx="6858000" cy="9144000"/>
  <p:embeddedFontLst>
    <p:embeddedFont>
      <p:font typeface="Cousin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2C5"/>
    <a:srgbClr val="9F9F9F"/>
    <a:srgbClr val="3D85C6"/>
    <a:srgbClr val="2A6091"/>
    <a:srgbClr val="7FA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A6174-A9E7-46A2-BEA2-839C26FAD084}" v="112" dt="2020-10-05T16:14:07.889"/>
  </p1510:revLst>
</p1510:revInfo>
</file>

<file path=ppt/tableStyles.xml><?xml version="1.0" encoding="utf-8"?>
<a:tblStyleLst xmlns:a="http://schemas.openxmlformats.org/drawingml/2006/main" def="{B39DCEDC-5494-4050-814A-489F0E36CC6C}">
  <a:tblStyle styleId="{B39DCEDC-5494-4050-814A-489F0E36C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8710" autoAdjust="0"/>
  </p:normalViewPr>
  <p:slideViewPr>
    <p:cSldViewPr snapToGrid="0">
      <p:cViewPr varScale="1">
        <p:scale>
          <a:sx n="43" d="100"/>
          <a:sy n="43" d="100"/>
        </p:scale>
        <p:origin x="3564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Before we make changes to our repository, we need to understand the different states our files can be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 important to know that you cannot push your changes to the server repository without committing your changes to your local repository first and 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committing your changes locally doesn’t mean it will reflect on the server repository, you must explicitly push your changes. (We’ll put this in practice now)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- Presenter: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 petDetails.txt file that contains some pet names in your new branch (By creating this file, the file is automatically in the ‘modified’ state)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For this activity we are just adding some .txt files, but this can essentially be any changes. In developer’s world this would probably be some change to the source code.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 ‘git status’ to clearly see the difference in the different states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Move the modified file into the staging area by running ‘git add .’ (This will move the file into the ‘staged’ state)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 ‘git status’ again to clearly see the difference in the different states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Now we can commit our change by running ‘git commit –m “Added pet details”’ (This will commit our changes to the local repository)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 ‘git status’ again to clearly see the difference in the different states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Run ‘git log’ to see commit history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b="0" i="0" u="none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See locally the commit is there, but when we go check the repository on GitLab you’ll notice the file is not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 how do we get our changes on the server?...</a:t>
            </a:r>
          </a:p>
        </p:txBody>
      </p:sp>
    </p:spTree>
    <p:extLst>
      <p:ext uri="{BB962C8B-B14F-4D97-AF65-F5344CB8AC3E}">
        <p14:creationId xmlns:p14="http://schemas.microsoft.com/office/powerpoint/2010/main" val="282577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- Presenter:</a:t>
            </a:r>
            <a:endParaRPr lang="en-US" b="0" i="0" u="none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 only command we need to run to get our branch on the server repository (GitHub in this case) is ‘git push origin &lt;</a:t>
            </a:r>
            <a:r>
              <a:rPr lang="en-US" b="0" i="0" u="none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branchName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&gt;’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2D4F"/>
                </a:solidFill>
                <a:effectLst/>
                <a:latin typeface="proxima-nova"/>
              </a:rPr>
              <a:t>"origin" in the above command is essentially a shorthand for the remote repository that a project was originally cloned from.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we now go to GitHub you should see our branch there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Now that our branch is there, how do we merge it back into our main line?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 and merge PR, then show ‘main’.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i="0" u="none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 will be demonstrating this with a pull request.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 would not suggest ever pushing to ‘main’ directly, but it is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Using pull requests to merge your changes into ‘main’ gives your team members the opportunity to review the changes you’ve made first. It’s always good to have a second opinion on your code/changes.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u="none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712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Hooray!! We have made our first changes on our Git repository!!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was super easy, and it’s because I was the only one making changes.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more than one person attempted to make a change to the same file at once? That’s where merge conflicts come in…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446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none" dirty="0"/>
              <a:t>Merge conflicts typically occur if more than one person changes the same file on the same line 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When all the changes occur on different lines or in different files, Git will successfully merge commits without your help.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– Volunteer &amp; Presenter: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Switch to the ‘main’ branch using command ‘git checkout main’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Pull the latest changes on ‘main’ with command ‘git pull’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u="none" dirty="0"/>
              <a:t>You should now see the changes I made on the ‘main’ branch earlier in your local repository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– Volunteer (Add volunteer as collaborator in GitHub to be able to push to main):</a:t>
            </a:r>
            <a:endParaRPr lang="en-US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Go modify the petDetails.txt file that I added earlier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Commit the change using the following commands (for this change we will push directly to main)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add 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commit –m “Updated pet details”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push origin main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Check change on GitHub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US" u="non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– Presenter (Notice at this point I’m making a change to the exact same file on the exact same line):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Go modify the petDetails.txt file and make changes to the exact same line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Commit the change using the following commands (for this change we will push directly to main)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add 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commit –m “Updated pet details”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git push origin main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none" dirty="0"/>
              <a:t>We will now see an error along the line of “error: failed to push some refs to…”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tabLst/>
              <a:defRPr/>
            </a:pPr>
            <a:r>
              <a:rPr lang="en-US" u="none" dirty="0"/>
              <a:t>How do we manually resolve the conflict?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To do this we must first pull the changes the other person made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When you pull, Git will point out that you have a conflict with text “CONFLICT (content): Merge conflict in &lt;file&gt;”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To resolve this conflict, open the file with the conflict and manually correct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Run ‘git status’, it will show you that you are currently merging.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Run ‘git add .’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Run ‘git commit –m “Resolved merge conflict”’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Run ‘git push origin main’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Now when we check GitHub you should see the original change made by the volunteer has been manually resolved with my change.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69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important to be careful when undoing changes, since you can’t undo the undo.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are nervous about undoing the changes, rather create a new backup branch that contains the changes, so that if something goes wrong you can easily restore from the backup branch.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– Presenter: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Make file change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status’ to show that file is in the modified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restore .’ if you want to undo all changes or ‘git restore &lt;filename&gt;’ if you want to undo a specific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91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– Presenter: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Make file change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status’ to show that file is in the modified state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add .’ to move the file into the staging area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commit –m “&lt;message&gt;”’ to commit the change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Run ‘git log’ to show the git history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reset HEAD~’ if you want to undo the commit (Point out that this is a dangerous command, and you should only use it when you know what you are doing)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log’ again to point out that the commit history has been updated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u="none" dirty="0"/>
              <a:t>Then run ‘git status’ to point out that the file is now back to the modified state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724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Nikki will take us through how we can use a GUI like Git Extension to do exactly what we showed everyone using the command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Action – Volunteer: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Clone Repository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 feature branch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Make changes on feature branch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Presenter make change to main in background and push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Show resolution of merge conflict</a:t>
            </a:r>
            <a:endParaRPr lang="en-ZA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578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521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Demonstrate </a:t>
            </a:r>
            <a:r>
              <a:rPr lang="en-US" dirty="0"/>
              <a:t>one way of doing this </a:t>
            </a:r>
            <a:r>
              <a:rPr lang="en-US" b="1" dirty="0"/>
              <a:t>manually</a:t>
            </a:r>
            <a:r>
              <a:rPr lang="en-US" dirty="0"/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If you had to manually keep track of changes, you would probably create a folder/directory with a timestamp and copy the file you want to keep track of into the folder/directory.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Next time you want to make changes to the file, you duplicate the folder/directory, update the timestamp and make the file changes you wanted to make.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 </a:t>
            </a:r>
            <a:r>
              <a:rPr lang="en-US" b="1" dirty="0"/>
              <a:t>don’t want to be doing this manually</a:t>
            </a:r>
            <a:r>
              <a:rPr lang="en-US" dirty="0"/>
              <a:t>, so 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programmers long ago </a:t>
            </a:r>
            <a:r>
              <a:rPr lang="en-US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developed VCS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 that stored all the changes made to files.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Using a VCS also generally means that if you </a:t>
            </a:r>
            <a:r>
              <a:rPr lang="en-US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screw things up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or lose files, you can </a:t>
            </a:r>
            <a:r>
              <a:rPr lang="en-US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easily recover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do this “recording” </a:t>
            </a:r>
            <a:r>
              <a:rPr lang="en-US" b="1" dirty="0"/>
              <a:t>with any type of file</a:t>
            </a:r>
            <a:r>
              <a:rPr lang="en-US" dirty="0"/>
              <a:t>, whether it is a software project’s source code or an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that this “recording” happens </a:t>
            </a:r>
            <a:r>
              <a:rPr lang="en-US" b="1" dirty="0"/>
              <a:t>sequentially</a:t>
            </a:r>
            <a:r>
              <a:rPr lang="en-US" dirty="0"/>
              <a:t>, and each change has a timestamp.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Version control allow you to</a:t>
            </a:r>
            <a:r>
              <a:rPr lang="en-US" dirty="0"/>
              <a:t> (revert mean “return to”):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Revert/Undo selected files back to a previous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Revert/Undo the entire project back to a previous state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Compare changes over time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See who last modified something that might be causing a problem and when they made the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57537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78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Above developer 1 made a change to the software source code by altering the Customer.java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At the same time developer 2 made a change to the source code too by altering the Product.java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Since developer 1 made the change slightly before developer 2 got his/her change in, the change to Customer.java got recorded first as “Version 1”.</a:t>
            </a:r>
          </a:p>
        </p:txBody>
      </p:sp>
    </p:spTree>
    <p:extLst>
      <p:ext uri="{BB962C8B-B14F-4D97-AF65-F5344CB8AC3E}">
        <p14:creationId xmlns:p14="http://schemas.microsoft.com/office/powerpoint/2010/main" val="278515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is a version control system, but more specifically it’s distributed. What does that mean?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 a DVCS, clients fully mirror the server repository (GitHub is our server), including its full history. Every clone of a repository is really a full backup of all the data.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Thus, if any server dies, and these systems were collaborating via that server, any of the client repositories can be copied back up to the server to restore it.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It’s important to understand that your local machine has its own repository, and the server has its own repository.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This is so you can make changes locally without making changes on the server, and only push your changes once you are happy with your local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Other DVCS: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Mercurial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Bazaar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Darcs</a:t>
            </a: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7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Before going over some basic Git concepts, for this session we will show you how to use Git, so no need to install it now.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Feel free to install Git and play around with it in your own time, but in the interest of saving time everybody will not be installing Git for this session.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Quick overview of how to install it: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let’s check if we already have Git installed.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Go to any terminal and run the command ‘</a:t>
            </a:r>
            <a:r>
              <a:rPr lang="en-US" i="1" dirty="0"/>
              <a:t>git --version</a:t>
            </a:r>
            <a:r>
              <a:rPr lang="en-US" dirty="0"/>
              <a:t>’, if it prints out the Git version you already have it installed.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Otherwise you can go install it by checking out this link https://git-scm.com/book/en/v2/Getting-Started-Installing-Git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Make sure the Git Bash option is selected, this is a command line tool for Git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During installation just choose the default for everything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33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many Git GUIs (Graphical User Interface), but for this session we will be using the </a:t>
            </a:r>
            <a:r>
              <a:rPr lang="en-US" dirty="0" err="1"/>
              <a:t>GitBash</a:t>
            </a:r>
            <a:r>
              <a:rPr lang="en-US" dirty="0"/>
              <a:t> command line tool.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Why use the command line over GUI?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The command line is the only place you can run </a:t>
            </a:r>
            <a:r>
              <a:rPr lang="en-US" b="1" i="0" dirty="0">
                <a:solidFill>
                  <a:srgbClr val="4E443C"/>
                </a:solidFill>
                <a:effectLst/>
                <a:latin typeface="Courier"/>
              </a:rPr>
              <a:t>all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 Git commands. GUIs typically only implement a subset of the available Git functionality to keep their tools simple.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you can work with the command line, you can probably switch to a GUI easily.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you start with a GUI then it will be difficult switching to command line.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 are also doing command line because I personally prefer it and I’m more comfortable showing you guys how to use the command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sng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For incase, here are some GUI tools (there are many more):</a:t>
            </a:r>
            <a:endParaRPr lang="en-US" u="sng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Default Git GUI (show)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Git Extensions (Nikki will do a quick demonstration at the end of this session)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Sourcetree</a:t>
            </a:r>
            <a:r>
              <a:rPr lang="en-US" dirty="0"/>
              <a:t> (https://www.sourcetreeapp.com/)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Gitkraken</a:t>
            </a:r>
            <a:r>
              <a:rPr lang="en-US" dirty="0"/>
              <a:t> (https://www.gitkraken.com/)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Action - Presenter: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Quick intro into </a:t>
            </a:r>
            <a:r>
              <a:rPr lang="en-US" dirty="0" err="1"/>
              <a:t>GitBash</a:t>
            </a:r>
            <a:r>
              <a:rPr lang="en-US" dirty="0"/>
              <a:t>, how to open terminal in directory. (Git commands to be run in this terminal)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Also show that </a:t>
            </a:r>
            <a:r>
              <a:rPr lang="en-US" dirty="0" err="1"/>
              <a:t>GitBash</a:t>
            </a:r>
            <a:r>
              <a:rPr lang="en-US" dirty="0"/>
              <a:t> terminal is not the only one, for windows you can also use the default terminal or </a:t>
            </a:r>
            <a:r>
              <a:rPr lang="en-US" dirty="0" err="1"/>
              <a:t>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C2933"/>
                </a:solidFill>
                <a:effectLst/>
                <a:latin typeface="LatoWeb"/>
              </a:rPr>
              <a:t>A Git repository is the </a:t>
            </a:r>
            <a:r>
              <a:rPr lang="en-US" dirty="0"/>
              <a:t>.git/</a:t>
            </a:r>
            <a:r>
              <a:rPr lang="en-US" b="0" i="0" dirty="0">
                <a:solidFill>
                  <a:srgbClr val="1C2933"/>
                </a:solidFill>
                <a:effectLst/>
                <a:latin typeface="LatoWeb"/>
              </a:rPr>
              <a:t> folder inside a project.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C2933"/>
                </a:solidFill>
                <a:effectLst/>
                <a:latin typeface="LatoWeb"/>
              </a:rPr>
              <a:t>If you delete the .git/ folder you would delete the project’s version history.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C2933"/>
              </a:solidFill>
              <a:effectLst/>
              <a:latin typeface="Lato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C2933"/>
                </a:solidFill>
                <a:effectLst/>
                <a:latin typeface="LatoWeb"/>
              </a:rPr>
              <a:t>Once again, it’s important to know that you have a local repository and a server repository.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1C2933"/>
              </a:solidFill>
              <a:effectLst/>
              <a:latin typeface="Lato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Action - Presenter: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Go to GitHub, log in and create new repository there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Point out commands on empty repository page, and follow the commands: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dirty="0">
                <a:effectLst/>
              </a:rPr>
              <a:t>‘</a:t>
            </a:r>
            <a:r>
              <a:rPr lang="en-ZA" i="1" dirty="0">
                <a:effectLst/>
              </a:rPr>
              <a:t>git </a:t>
            </a:r>
            <a:r>
              <a:rPr lang="en-ZA" i="1" dirty="0" err="1">
                <a:effectLst/>
              </a:rPr>
              <a:t>init</a:t>
            </a:r>
            <a:r>
              <a:rPr lang="en-ZA" dirty="0">
                <a:effectLst/>
              </a:rPr>
              <a:t>’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dirty="0">
                <a:effectLst/>
              </a:rPr>
              <a:t>Create README.md file, very important that file extension is .md and not .txt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dirty="0">
                <a:effectLst/>
              </a:rPr>
              <a:t>‘</a:t>
            </a:r>
            <a:r>
              <a:rPr lang="en-ZA" i="1" dirty="0">
                <a:effectLst/>
              </a:rPr>
              <a:t>git add README.md</a:t>
            </a:r>
            <a:r>
              <a:rPr lang="en-ZA" dirty="0">
                <a:effectLst/>
              </a:rPr>
              <a:t>’</a:t>
            </a:r>
            <a:endParaRPr lang="en-ZA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dirty="0">
                <a:effectLst/>
              </a:rPr>
              <a:t>‘</a:t>
            </a:r>
            <a:r>
              <a:rPr lang="en-ZA" i="1" dirty="0">
                <a:effectLst/>
              </a:rPr>
              <a:t>git commit -m "first commit"</a:t>
            </a:r>
            <a:r>
              <a:rPr lang="en-ZA" dirty="0">
                <a:effectLst/>
              </a:rPr>
              <a:t>’</a:t>
            </a:r>
            <a:r>
              <a:rPr lang="en-ZA" dirty="0"/>
              <a:t>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dirty="0">
                <a:effectLst/>
              </a:rPr>
              <a:t>‘</a:t>
            </a:r>
            <a:r>
              <a:rPr lang="en-ZA" i="1" dirty="0">
                <a:effectLst/>
              </a:rPr>
              <a:t>git push -u origin main</a:t>
            </a:r>
            <a:r>
              <a:rPr lang="en-ZA" dirty="0">
                <a:effectLst/>
              </a:rPr>
              <a:t>’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r>
              <a:rPr lang="en-ZA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Refresh page to show changes now reflects in repository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tabLst/>
              <a:defRPr/>
            </a:pPr>
            <a:endParaRPr lang="en-ZA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Don’t worry too much about the above commands for now, we will step through them during this session.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What is important to see here is how I created the repository on GitHub and that it gave me commands to run in order to link my local directory to the GitHub repository we just created.</a:t>
            </a:r>
          </a:p>
        </p:txBody>
      </p:sp>
    </p:spTree>
    <p:extLst>
      <p:ext uri="{BB962C8B-B14F-4D97-AF65-F5344CB8AC3E}">
        <p14:creationId xmlns:p14="http://schemas.microsoft.com/office/powerpoint/2010/main" val="2515129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none" dirty="0"/>
              <a:t>Mimi will be demonstrating how to clone the repository we have created.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- Volunteers: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lang="en-US" b="0" i="0" u="none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GitBash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in the directory where you want to clone the repository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Now everyone should clone the repository I just created by running the command ‘git clone &lt;URL&gt;’.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 can copy the URL from GitHub (I’ll show you where)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Once you’ve cloned the repository git won’t work outside of the repository directory, there for you need to go into the directory using ‘cd &lt;directory&gt;’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‘cd’ in the above command just means ‘change directory’</a:t>
            </a:r>
          </a:p>
        </p:txBody>
      </p:sp>
    </p:spTree>
    <p:extLst>
      <p:ext uri="{BB962C8B-B14F-4D97-AF65-F5344CB8AC3E}">
        <p14:creationId xmlns:p14="http://schemas.microsoft.com/office/powerpoint/2010/main" val="3323777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Did you notice that a ‘main’ branch was created when I ran the ‘</a:t>
            </a:r>
            <a:r>
              <a:rPr lang="en-US" b="0" i="1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</a:t>
            </a:r>
            <a:r>
              <a:rPr lang="en-US" b="0" i="1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init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 command? You get this ‘main’ branch by default.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Interesting to note!</a:t>
            </a: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This ’main’ branch used to be called ‘master’ on GitHub, but they renamed it to ‘main’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 part of the company's effort to remove unnecessary references to slavery and replace them with more inclusive terms.</a:t>
            </a: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So this ‘main’ branch is what is typically “live” or in production, where your customers use your application.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We don’t want to make changes to the ‘main’ branch directly, so what we do is we create a new branch from ‘main’ (which contains everything the ‘main’ branch had at that point in time) and we make our changes on the new branch.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Once we are happy, we can merge our new branch back into the ‘main’ branch.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b="0" i="0" dirty="0">
              <a:solidFill>
                <a:srgbClr val="4E443C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u="sng" dirty="0"/>
              <a:t>Action - Presenter: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Let’s first ensure we are currently on the ‘main’ branch (</a:t>
            </a:r>
            <a:r>
              <a:rPr lang="en-US" b="0" i="0" u="none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GitBash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 will give this information in the terminal)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If you are curious to see what branches you currently have run ‘</a:t>
            </a:r>
            <a:r>
              <a:rPr lang="en-US" b="0" i="1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git branch -l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Create your new branch with command ‘git checkout –b </a:t>
            </a:r>
            <a:r>
              <a:rPr lang="en-US" b="0" i="0" u="none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petDetails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You should now see a new branch has been created called ‘</a:t>
            </a:r>
            <a:r>
              <a:rPr lang="en-US" b="0" i="0" u="none" dirty="0" err="1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petDetails</a:t>
            </a:r>
            <a:r>
              <a:rPr lang="en-US" b="0" i="0" u="none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’ and we are currently in that new branch</a:t>
            </a:r>
          </a:p>
        </p:txBody>
      </p:sp>
    </p:spTree>
    <p:extLst>
      <p:ext uri="{BB962C8B-B14F-4D97-AF65-F5344CB8AC3E}">
        <p14:creationId xmlns:p14="http://schemas.microsoft.com/office/powerpoint/2010/main" val="1508573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CC8060C-8274-4571-81E7-52AE9D5CC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chemeClr val="tx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5D3C4-36CB-4580-AFDC-28C44108C08A}"/>
              </a:ext>
            </a:extLst>
          </p:cNvPr>
          <p:cNvSpPr/>
          <p:nvPr userDrawn="1"/>
        </p:nvSpPr>
        <p:spPr>
          <a:xfrm>
            <a:off x="91700" y="96300"/>
            <a:ext cx="8960600" cy="49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31553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What is Git even? A session on version control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379622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3 File States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9964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Git has three main states that your files can reside in: </a:t>
            </a:r>
            <a:r>
              <a:rPr lang="en-US" sz="1400" b="1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modified</a:t>
            </a: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, </a:t>
            </a:r>
            <a:r>
              <a:rPr lang="en-US" sz="1400" b="1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staged</a:t>
            </a: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, and </a:t>
            </a:r>
            <a:r>
              <a:rPr lang="en-US" sz="1400" b="1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committed</a:t>
            </a:r>
            <a:r>
              <a:rPr lang="en-US" sz="14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.</a:t>
            </a:r>
            <a:endParaRPr lang="en-US" sz="1400" b="0" i="0" dirty="0">
              <a:solidFill>
                <a:srgbClr val="4E443C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F0BF51-7342-48A2-90AA-2A7C0DE19212}"/>
              </a:ext>
            </a:extLst>
          </p:cNvPr>
          <p:cNvSpPr/>
          <p:nvPr/>
        </p:nvSpPr>
        <p:spPr>
          <a:xfrm>
            <a:off x="638027" y="389108"/>
            <a:ext cx="2220859" cy="2787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3BA8B-2D6E-4750-8C92-87E3B605AF84}"/>
              </a:ext>
            </a:extLst>
          </p:cNvPr>
          <p:cNvSpPr txBox="1"/>
          <p:nvPr/>
        </p:nvSpPr>
        <p:spPr>
          <a:xfrm>
            <a:off x="746800" y="504470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sine" panose="020B0604020202020204" charset="0"/>
                <a:cs typeface="Cousine" panose="020B0604020202020204" charset="0"/>
              </a:rPr>
              <a:t>Working directory</a:t>
            </a:r>
            <a:endParaRPr lang="en-ZA" u="sng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2977D636-8B59-42DB-A123-C7DEEE9BD2A3}"/>
              </a:ext>
            </a:extLst>
          </p:cNvPr>
          <p:cNvSpPr/>
          <p:nvPr/>
        </p:nvSpPr>
        <p:spPr>
          <a:xfrm>
            <a:off x="1324140" y="924916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A765D-C754-4FB5-AE72-4E1EC0736AE6}"/>
              </a:ext>
            </a:extLst>
          </p:cNvPr>
          <p:cNvSpPr txBox="1"/>
          <p:nvPr/>
        </p:nvSpPr>
        <p:spPr>
          <a:xfrm>
            <a:off x="1324140" y="1010431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CE9E1-92A8-4B10-AED0-CAB6D52C18E2}"/>
              </a:ext>
            </a:extLst>
          </p:cNvPr>
          <p:cNvSpPr txBox="1"/>
          <p:nvPr/>
        </p:nvSpPr>
        <p:spPr>
          <a:xfrm>
            <a:off x="1211079" y="1969869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85C6"/>
                </a:solidFill>
                <a:latin typeface="Cousine" panose="020B0604020202020204" charset="0"/>
                <a:cs typeface="Cousine" panose="020B0604020202020204" charset="0"/>
              </a:rPr>
              <a:t>Modified</a:t>
            </a:r>
            <a:endParaRPr lang="en-ZA" dirty="0">
              <a:solidFill>
                <a:srgbClr val="3D85C6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A5F13B-2A00-4C66-9E9F-A153357CEBDC}"/>
              </a:ext>
            </a:extLst>
          </p:cNvPr>
          <p:cNvSpPr txBox="1"/>
          <p:nvPr/>
        </p:nvSpPr>
        <p:spPr>
          <a:xfrm>
            <a:off x="757558" y="2331067"/>
            <a:ext cx="19688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Y</a:t>
            </a:r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ou have changed the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file but have not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committed it yet</a:t>
            </a:r>
            <a:endParaRPr lang="en-ZA" sz="11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086AFD-F00F-4980-8520-B02D72AA772D}"/>
              </a:ext>
            </a:extLst>
          </p:cNvPr>
          <p:cNvSpPr/>
          <p:nvPr/>
        </p:nvSpPr>
        <p:spPr>
          <a:xfrm>
            <a:off x="3457983" y="389108"/>
            <a:ext cx="2220859" cy="2787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B8FE10-6C4F-4E3D-8D4F-32F1E8987908}"/>
              </a:ext>
            </a:extLst>
          </p:cNvPr>
          <p:cNvSpPr txBox="1"/>
          <p:nvPr/>
        </p:nvSpPr>
        <p:spPr>
          <a:xfrm>
            <a:off x="3835260" y="504746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sine" panose="020B0604020202020204" charset="0"/>
                <a:cs typeface="Cousine" panose="020B0604020202020204" charset="0"/>
              </a:rPr>
              <a:t>Staging Area</a:t>
            </a:r>
            <a:endParaRPr lang="en-ZA" u="sng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9DDF957F-8602-489B-92A2-86278C084147}"/>
              </a:ext>
            </a:extLst>
          </p:cNvPr>
          <p:cNvSpPr/>
          <p:nvPr/>
        </p:nvSpPr>
        <p:spPr>
          <a:xfrm>
            <a:off x="4144096" y="924916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57F99-B1D5-4C44-8821-31EFC60BAA39}"/>
              </a:ext>
            </a:extLst>
          </p:cNvPr>
          <p:cNvSpPr txBox="1"/>
          <p:nvPr/>
        </p:nvSpPr>
        <p:spPr>
          <a:xfrm>
            <a:off x="4144096" y="1010431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E30332-D4F4-4118-A198-68969865CB69}"/>
              </a:ext>
            </a:extLst>
          </p:cNvPr>
          <p:cNvSpPr txBox="1"/>
          <p:nvPr/>
        </p:nvSpPr>
        <p:spPr>
          <a:xfrm>
            <a:off x="4117099" y="1969869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85C6"/>
                </a:solidFill>
                <a:latin typeface="Cousine" panose="020B0604020202020204" charset="0"/>
                <a:cs typeface="Cousine" panose="020B0604020202020204" charset="0"/>
              </a:rPr>
              <a:t>Staged</a:t>
            </a:r>
            <a:endParaRPr lang="en-ZA" dirty="0">
              <a:solidFill>
                <a:srgbClr val="3D85C6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E32517-A348-45AF-B73D-113DF521DB79}"/>
              </a:ext>
            </a:extLst>
          </p:cNvPr>
          <p:cNvSpPr txBox="1"/>
          <p:nvPr/>
        </p:nvSpPr>
        <p:spPr>
          <a:xfrm>
            <a:off x="3535034" y="2331067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You have marked a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modified file in its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current version to go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into your next commit</a:t>
            </a:r>
            <a:endParaRPr lang="en-ZA" sz="11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0F01FC-E183-4AEB-84F3-36A0D0C35D69}"/>
              </a:ext>
            </a:extLst>
          </p:cNvPr>
          <p:cNvSpPr/>
          <p:nvPr/>
        </p:nvSpPr>
        <p:spPr>
          <a:xfrm>
            <a:off x="6256182" y="389108"/>
            <a:ext cx="2220859" cy="2787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21B22-C754-413C-AB5B-44E9DDCA8F49}"/>
              </a:ext>
            </a:extLst>
          </p:cNvPr>
          <p:cNvSpPr txBox="1"/>
          <p:nvPr/>
        </p:nvSpPr>
        <p:spPr>
          <a:xfrm>
            <a:off x="6737272" y="49905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u="sng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3" name="Rectangle: Top Corners One Rounded and One Snipped 62">
            <a:extLst>
              <a:ext uri="{FF2B5EF4-FFF2-40B4-BE49-F238E27FC236}">
                <a16:creationId xmlns:a16="http://schemas.microsoft.com/office/drawing/2014/main" id="{D417D9FB-1FDC-4F55-99E6-98466478C453}"/>
              </a:ext>
            </a:extLst>
          </p:cNvPr>
          <p:cNvSpPr/>
          <p:nvPr/>
        </p:nvSpPr>
        <p:spPr>
          <a:xfrm>
            <a:off x="6942295" y="924916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3ED098-53E0-4702-9F76-7932A23938CD}"/>
              </a:ext>
            </a:extLst>
          </p:cNvPr>
          <p:cNvSpPr txBox="1"/>
          <p:nvPr/>
        </p:nvSpPr>
        <p:spPr>
          <a:xfrm>
            <a:off x="6942295" y="1010431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C85DB4-A446-4B01-9836-2AE9DD93215F}"/>
              </a:ext>
            </a:extLst>
          </p:cNvPr>
          <p:cNvSpPr txBox="1"/>
          <p:nvPr/>
        </p:nvSpPr>
        <p:spPr>
          <a:xfrm>
            <a:off x="6796960" y="196986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85C6"/>
                </a:solidFill>
                <a:latin typeface="Cousine" panose="020B0604020202020204" charset="0"/>
                <a:cs typeface="Cousine" panose="020B0604020202020204" charset="0"/>
              </a:rPr>
              <a:t>Committed</a:t>
            </a:r>
            <a:endParaRPr lang="en-ZA" dirty="0">
              <a:solidFill>
                <a:srgbClr val="3D85C6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6C5D9C-35EB-489E-A76D-205842F39626}"/>
              </a:ext>
            </a:extLst>
          </p:cNvPr>
          <p:cNvSpPr txBox="1"/>
          <p:nvPr/>
        </p:nvSpPr>
        <p:spPr>
          <a:xfrm>
            <a:off x="6375715" y="2331067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Committed means that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the data is safely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stored in the </a:t>
            </a:r>
          </a:p>
          <a:p>
            <a:pPr algn="ctr"/>
            <a:r>
              <a:rPr lang="en-US" sz="1100" b="1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l</a:t>
            </a:r>
            <a:r>
              <a:rPr lang="en-US" sz="1100" b="1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ocal</a:t>
            </a:r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repository</a:t>
            </a:r>
            <a:endParaRPr lang="en-ZA" sz="11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1EF8E3C-8C71-42F9-805C-28D2474A5F9D}"/>
              </a:ext>
            </a:extLst>
          </p:cNvPr>
          <p:cNvCxnSpPr>
            <a:stCxn id="4" idx="3"/>
            <a:endCxn id="22" idx="1"/>
          </p:cNvCxnSpPr>
          <p:nvPr/>
        </p:nvCxnSpPr>
        <p:spPr>
          <a:xfrm>
            <a:off x="2858886" y="1782898"/>
            <a:ext cx="599097" cy="0"/>
          </a:xfrm>
          <a:prstGeom prst="straightConnector1">
            <a:avLst/>
          </a:prstGeom>
          <a:ln w="19050" cap="flat" cmpd="sng" algn="ctr">
            <a:solidFill>
              <a:srgbClr val="9F9F9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852408-39D3-459A-95E8-BDC66DD1A631}"/>
              </a:ext>
            </a:extLst>
          </p:cNvPr>
          <p:cNvCxnSpPr/>
          <p:nvPr/>
        </p:nvCxnSpPr>
        <p:spPr>
          <a:xfrm>
            <a:off x="5678842" y="1782898"/>
            <a:ext cx="599097" cy="0"/>
          </a:xfrm>
          <a:prstGeom prst="straightConnector1">
            <a:avLst/>
          </a:prstGeom>
          <a:ln w="19050" cap="flat" cmpd="sng" algn="ctr">
            <a:solidFill>
              <a:srgbClr val="9F9F9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20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447862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How do we push to the server repository?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086AFD-F00F-4980-8520-B02D72AA772D}"/>
              </a:ext>
            </a:extLst>
          </p:cNvPr>
          <p:cNvSpPr/>
          <p:nvPr/>
        </p:nvSpPr>
        <p:spPr>
          <a:xfrm>
            <a:off x="1997675" y="389108"/>
            <a:ext cx="2220859" cy="2787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B8FE10-6C4F-4E3D-8D4F-32F1E8987908}"/>
              </a:ext>
            </a:extLst>
          </p:cNvPr>
          <p:cNvSpPr txBox="1"/>
          <p:nvPr/>
        </p:nvSpPr>
        <p:spPr>
          <a:xfrm>
            <a:off x="2672470" y="49905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sine" panose="020B0604020202020204" charset="0"/>
                <a:cs typeface="Cousine" panose="020B0604020202020204" charset="0"/>
              </a:rPr>
              <a:t>GitHub</a:t>
            </a:r>
            <a:endParaRPr lang="en-ZA" u="sng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9DDF957F-8602-489B-92A2-86278C084147}"/>
              </a:ext>
            </a:extLst>
          </p:cNvPr>
          <p:cNvSpPr/>
          <p:nvPr/>
        </p:nvSpPr>
        <p:spPr>
          <a:xfrm>
            <a:off x="2683788" y="924916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557F99-B1D5-4C44-8821-31EFC60BAA39}"/>
              </a:ext>
            </a:extLst>
          </p:cNvPr>
          <p:cNvSpPr txBox="1"/>
          <p:nvPr/>
        </p:nvSpPr>
        <p:spPr>
          <a:xfrm>
            <a:off x="2683788" y="1010431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E32517-A348-45AF-B73D-113DF521DB79}"/>
              </a:ext>
            </a:extLst>
          </p:cNvPr>
          <p:cNvSpPr txBox="1"/>
          <p:nvPr/>
        </p:nvSpPr>
        <p:spPr>
          <a:xfrm>
            <a:off x="2074735" y="2331067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Once you’ve pushed, </a:t>
            </a:r>
          </a:p>
          <a:p>
            <a:pPr algn="ctr"/>
            <a:r>
              <a:rPr lang="en-US" sz="11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your changes should </a:t>
            </a:r>
          </a:p>
          <a:p>
            <a:pPr algn="ctr"/>
            <a:r>
              <a:rPr lang="en-US" sz="11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reflect on the </a:t>
            </a:r>
            <a:r>
              <a:rPr lang="en-US" sz="1100" b="1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server</a:t>
            </a:r>
            <a:r>
              <a:rPr lang="en-US" sz="11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pPr algn="ctr"/>
            <a:r>
              <a:rPr lang="en-US" sz="11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11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40F01FC-E183-4AEB-84F3-36A0D0C35D69}"/>
              </a:ext>
            </a:extLst>
          </p:cNvPr>
          <p:cNvSpPr/>
          <p:nvPr/>
        </p:nvSpPr>
        <p:spPr>
          <a:xfrm>
            <a:off x="4795874" y="389108"/>
            <a:ext cx="2220859" cy="27875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21B22-C754-413C-AB5B-44E9DDCA8F49}"/>
              </a:ext>
            </a:extLst>
          </p:cNvPr>
          <p:cNvSpPr txBox="1"/>
          <p:nvPr/>
        </p:nvSpPr>
        <p:spPr>
          <a:xfrm>
            <a:off x="5276964" y="49905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u="sng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3" name="Rectangle: Top Corners One Rounded and One Snipped 62">
            <a:extLst>
              <a:ext uri="{FF2B5EF4-FFF2-40B4-BE49-F238E27FC236}">
                <a16:creationId xmlns:a16="http://schemas.microsoft.com/office/drawing/2014/main" id="{D417D9FB-1FDC-4F55-99E6-98466478C453}"/>
              </a:ext>
            </a:extLst>
          </p:cNvPr>
          <p:cNvSpPr/>
          <p:nvPr/>
        </p:nvSpPr>
        <p:spPr>
          <a:xfrm>
            <a:off x="5481987" y="924916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3ED098-53E0-4702-9F76-7932A23938CD}"/>
              </a:ext>
            </a:extLst>
          </p:cNvPr>
          <p:cNvSpPr txBox="1"/>
          <p:nvPr/>
        </p:nvSpPr>
        <p:spPr>
          <a:xfrm>
            <a:off x="5481987" y="1010431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C85DB4-A446-4B01-9836-2AE9DD93215F}"/>
              </a:ext>
            </a:extLst>
          </p:cNvPr>
          <p:cNvSpPr txBox="1"/>
          <p:nvPr/>
        </p:nvSpPr>
        <p:spPr>
          <a:xfrm>
            <a:off x="5336652" y="196986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D85C6"/>
                </a:solidFill>
                <a:latin typeface="Cousine" panose="020B0604020202020204" charset="0"/>
                <a:cs typeface="Cousine" panose="020B0604020202020204" charset="0"/>
              </a:rPr>
              <a:t>Committed</a:t>
            </a:r>
            <a:endParaRPr lang="en-ZA" dirty="0">
              <a:solidFill>
                <a:srgbClr val="3D85C6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76C5D9C-35EB-489E-A76D-205842F39626}"/>
              </a:ext>
            </a:extLst>
          </p:cNvPr>
          <p:cNvSpPr txBox="1"/>
          <p:nvPr/>
        </p:nvSpPr>
        <p:spPr>
          <a:xfrm>
            <a:off x="4915407" y="2331067"/>
            <a:ext cx="1968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Committed means that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the data is safely </a:t>
            </a:r>
          </a:p>
          <a:p>
            <a:pPr algn="ctr"/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stored in the </a:t>
            </a:r>
          </a:p>
          <a:p>
            <a:pPr algn="ctr"/>
            <a:r>
              <a:rPr lang="en-US" sz="1100" b="1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l</a:t>
            </a:r>
            <a:r>
              <a:rPr lang="en-US" sz="1100" b="1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ocal</a:t>
            </a:r>
            <a:r>
              <a:rPr lang="en-US" sz="11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repository</a:t>
            </a:r>
            <a:endParaRPr lang="en-ZA" sz="11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5852408-39D3-459A-95E8-BDC66DD1A631}"/>
              </a:ext>
            </a:extLst>
          </p:cNvPr>
          <p:cNvCxnSpPr>
            <a:cxnSpLocks/>
            <a:stCxn id="41" idx="1"/>
            <a:endCxn id="22" idx="3"/>
          </p:cNvCxnSpPr>
          <p:nvPr/>
        </p:nvCxnSpPr>
        <p:spPr>
          <a:xfrm flipH="1">
            <a:off x="4218534" y="1782898"/>
            <a:ext cx="577340" cy="0"/>
          </a:xfrm>
          <a:prstGeom prst="straightConnector1">
            <a:avLst/>
          </a:prstGeom>
          <a:ln w="19050" cap="flat" cmpd="sng" algn="ctr">
            <a:solidFill>
              <a:srgbClr val="9F9F9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824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341A02-6498-4309-80DB-B1EB533AE184}"/>
              </a:ext>
            </a:extLst>
          </p:cNvPr>
          <p:cNvSpPr/>
          <p:nvPr/>
        </p:nvSpPr>
        <p:spPr>
          <a:xfrm>
            <a:off x="154236" y="187287"/>
            <a:ext cx="8819004" cy="47682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2127150" y="427136"/>
            <a:ext cx="4889700" cy="1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bg1"/>
                </a:solidFill>
              </a:rPr>
              <a:t>Want big impact?</a:t>
            </a:r>
            <a:endParaRPr sz="2900"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</a:rPr>
              <a:t>USE BIG IMAGE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12</a:t>
            </a:fld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indoor, person, person, sitting&#10;&#10;Description automatically generated">
            <a:extLst>
              <a:ext uri="{FF2B5EF4-FFF2-40B4-BE49-F238E27FC236}">
                <a16:creationId xmlns:a16="http://schemas.microsoft.com/office/drawing/2014/main" id="{9AA7C315-0125-4CF0-810A-EABDE724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50" y="249270"/>
            <a:ext cx="4889700" cy="46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0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371064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Merge conflicts?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1316F-2188-4B53-9DF5-A3F5D26A9824}"/>
              </a:ext>
            </a:extLst>
          </p:cNvPr>
          <p:cNvCxnSpPr>
            <a:cxnSpLocks/>
          </p:cNvCxnSpPr>
          <p:nvPr/>
        </p:nvCxnSpPr>
        <p:spPr>
          <a:xfrm>
            <a:off x="2064272" y="2792186"/>
            <a:ext cx="5211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D962B-9B8C-41CC-9673-016D0CA68B4D}"/>
              </a:ext>
            </a:extLst>
          </p:cNvPr>
          <p:cNvSpPr txBox="1"/>
          <p:nvPr/>
        </p:nvSpPr>
        <p:spPr>
          <a:xfrm>
            <a:off x="6576204" y="277137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Time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10BA77-8469-4986-A873-75C72423E970}"/>
              </a:ext>
            </a:extLst>
          </p:cNvPr>
          <p:cNvCxnSpPr/>
          <p:nvPr/>
        </p:nvCxnSpPr>
        <p:spPr>
          <a:xfrm>
            <a:off x="2064272" y="2665683"/>
            <a:ext cx="0" cy="25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Top Corners One Rounded and One Snipped 60">
            <a:extLst>
              <a:ext uri="{FF2B5EF4-FFF2-40B4-BE49-F238E27FC236}">
                <a16:creationId xmlns:a16="http://schemas.microsoft.com/office/drawing/2014/main" id="{A0EEEE6B-322D-46C0-A54B-0C2C06642691}"/>
              </a:ext>
            </a:extLst>
          </p:cNvPr>
          <p:cNvSpPr/>
          <p:nvPr/>
        </p:nvSpPr>
        <p:spPr>
          <a:xfrm>
            <a:off x="3881075" y="593775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2" name="Rectangle: Top Corners One Rounded and One Snipped 61">
            <a:extLst>
              <a:ext uri="{FF2B5EF4-FFF2-40B4-BE49-F238E27FC236}">
                <a16:creationId xmlns:a16="http://schemas.microsoft.com/office/drawing/2014/main" id="{C71A137E-B256-4F4E-99FA-42948E54B9BA}"/>
              </a:ext>
            </a:extLst>
          </p:cNvPr>
          <p:cNvSpPr/>
          <p:nvPr/>
        </p:nvSpPr>
        <p:spPr>
          <a:xfrm>
            <a:off x="4042875" y="384527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586011-43B4-4CCC-AF7F-338D0CF6D2A5}"/>
              </a:ext>
            </a:extLst>
          </p:cNvPr>
          <p:cNvSpPr txBox="1"/>
          <p:nvPr/>
        </p:nvSpPr>
        <p:spPr>
          <a:xfrm>
            <a:off x="3746382" y="181481"/>
            <a:ext cx="12747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Software source code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D2EF70C3-18CC-42F6-9679-A34788500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8124" y="1944750"/>
            <a:ext cx="540000" cy="5400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543219DB-89E8-4441-8153-935C95EC84BA}"/>
              </a:ext>
            </a:extLst>
          </p:cNvPr>
          <p:cNvSpPr txBox="1"/>
          <p:nvPr/>
        </p:nvSpPr>
        <p:spPr>
          <a:xfrm>
            <a:off x="4055762" y="1357138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Product.java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FBD986-C9C7-4238-9AC9-832099C44893}"/>
              </a:ext>
            </a:extLst>
          </p:cNvPr>
          <p:cNvSpPr txBox="1"/>
          <p:nvPr/>
        </p:nvSpPr>
        <p:spPr>
          <a:xfrm>
            <a:off x="3860267" y="1594705"/>
            <a:ext cx="8931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Customer.java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488822A0-75B0-473E-99C9-9851A02F65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5760" y="1970351"/>
            <a:ext cx="540000" cy="54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996BB389-A12B-413A-ABF7-4D026C747F3D}"/>
              </a:ext>
            </a:extLst>
          </p:cNvPr>
          <p:cNvSpPr txBox="1"/>
          <p:nvPr/>
        </p:nvSpPr>
        <p:spPr>
          <a:xfrm>
            <a:off x="2586029" y="2436798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Developer 1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51D545-0ECF-4015-A8FB-FFDB6E3EE333}"/>
              </a:ext>
            </a:extLst>
          </p:cNvPr>
          <p:cNvSpPr txBox="1"/>
          <p:nvPr/>
        </p:nvSpPr>
        <p:spPr>
          <a:xfrm>
            <a:off x="5489519" y="2437298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Developer 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6F481C-8829-418A-9F9A-D88216ADA436}"/>
              </a:ext>
            </a:extLst>
          </p:cNvPr>
          <p:cNvCxnSpPr>
            <a:cxnSpLocks/>
            <a:stCxn id="64" idx="0"/>
            <a:endCxn id="62" idx="2"/>
          </p:cNvCxnSpPr>
          <p:nvPr/>
        </p:nvCxnSpPr>
        <p:spPr>
          <a:xfrm flipV="1">
            <a:off x="2978124" y="970860"/>
            <a:ext cx="1064751" cy="97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24B50C7-1D1D-4883-B1A0-1C235EC48D59}"/>
              </a:ext>
            </a:extLst>
          </p:cNvPr>
          <p:cNvCxnSpPr>
            <a:stCxn id="67" idx="0"/>
            <a:endCxn id="62" idx="0"/>
          </p:cNvCxnSpPr>
          <p:nvPr/>
        </p:nvCxnSpPr>
        <p:spPr>
          <a:xfrm flipH="1" flipV="1">
            <a:off x="4894453" y="970860"/>
            <a:ext cx="991307" cy="9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D32063A-473F-48FA-BB73-359A5DC3601F}"/>
              </a:ext>
            </a:extLst>
          </p:cNvPr>
          <p:cNvSpPr txBox="1"/>
          <p:nvPr/>
        </p:nvSpPr>
        <p:spPr>
          <a:xfrm rot="19024648">
            <a:off x="2749437" y="1270838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Changed line 1 in </a:t>
            </a:r>
          </a:p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Product.java</a:t>
            </a:r>
            <a:endParaRPr lang="en-ZA" sz="7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033F8F-C705-4391-A020-6F88F28EDB67}"/>
              </a:ext>
            </a:extLst>
          </p:cNvPr>
          <p:cNvSpPr txBox="1"/>
          <p:nvPr/>
        </p:nvSpPr>
        <p:spPr>
          <a:xfrm rot="2715225">
            <a:off x="4893588" y="1185299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Changed line 1 in </a:t>
            </a:r>
          </a:p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Product.java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99F9B4E-0D29-424F-BE42-7EE3212CC32F}"/>
              </a:ext>
            </a:extLst>
          </p:cNvPr>
          <p:cNvCxnSpPr>
            <a:cxnSpLocks/>
          </p:cNvCxnSpPr>
          <p:nvPr/>
        </p:nvCxnSpPr>
        <p:spPr>
          <a:xfrm>
            <a:off x="4475107" y="1563857"/>
            <a:ext cx="8420" cy="152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9F6E8EC-5764-4893-A171-321C49FD3011}"/>
              </a:ext>
            </a:extLst>
          </p:cNvPr>
          <p:cNvSpPr txBox="1"/>
          <p:nvPr/>
        </p:nvSpPr>
        <p:spPr>
          <a:xfrm>
            <a:off x="3718095" y="307914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1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recorded on </a:t>
            </a:r>
          </a:p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2020/10/08 10:08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54" name="Explosion: 14 Points 53">
            <a:extLst>
              <a:ext uri="{FF2B5EF4-FFF2-40B4-BE49-F238E27FC236}">
                <a16:creationId xmlns:a16="http://schemas.microsoft.com/office/drawing/2014/main" id="{2E56D846-D303-4EE5-B504-34989FED3556}"/>
              </a:ext>
            </a:extLst>
          </p:cNvPr>
          <p:cNvSpPr/>
          <p:nvPr/>
        </p:nvSpPr>
        <p:spPr>
          <a:xfrm rot="777792">
            <a:off x="3654326" y="1847077"/>
            <a:ext cx="1821086" cy="929150"/>
          </a:xfrm>
          <a:prstGeom prst="irregularSeal2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2AC946-0326-4275-8097-808C89FD3D1A}"/>
              </a:ext>
            </a:extLst>
          </p:cNvPr>
          <p:cNvSpPr txBox="1"/>
          <p:nvPr/>
        </p:nvSpPr>
        <p:spPr>
          <a:xfrm>
            <a:off x="3974667" y="2188092"/>
            <a:ext cx="122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ousine" panose="020B0604020202020204" charset="0"/>
                <a:cs typeface="Cousine" panose="020B0604020202020204" charset="0"/>
              </a:rPr>
              <a:t>Manually resolve </a:t>
            </a:r>
          </a:p>
          <a:p>
            <a:r>
              <a:rPr lang="en-US" sz="800" dirty="0">
                <a:latin typeface="Cousine" panose="020B0604020202020204" charset="0"/>
                <a:cs typeface="Cousine" panose="020B0604020202020204" charset="0"/>
              </a:rPr>
              <a:t>conflict</a:t>
            </a:r>
            <a:endParaRPr lang="en-ZA" sz="8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4" name="Google Shape;117;p17">
            <a:extLst>
              <a:ext uri="{FF2B5EF4-FFF2-40B4-BE49-F238E27FC236}">
                <a16:creationId xmlns:a16="http://schemas.microsoft.com/office/drawing/2014/main" id="{936D9D16-2E1D-457B-A3EE-7930BABC06A8}"/>
              </a:ext>
            </a:extLst>
          </p:cNvPr>
          <p:cNvSpPr txBox="1">
            <a:spLocks/>
          </p:cNvSpPr>
          <p:nvPr/>
        </p:nvSpPr>
        <p:spPr>
          <a:xfrm>
            <a:off x="685800" y="399649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indent="0" algn="ctr">
              <a:buFont typeface="Cousine"/>
              <a:buNone/>
            </a:pPr>
            <a:r>
              <a:rPr lang="en-US" sz="1400" b="0" i="0" dirty="0">
                <a:solidFill>
                  <a:srgbClr val="222222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 merge conflict is an event that occurs when Git is unable to automatically resolve differences in code between two commits.</a:t>
            </a:r>
            <a:endParaRPr lang="en-US" sz="1400" dirty="0">
              <a:solidFill>
                <a:srgbClr val="4E443C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083767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chemeClr val="tx1"/>
                </a:solidFill>
              </a:rPr>
              <a:t>Undoing changes</a:t>
            </a:r>
            <a:endParaRPr sz="58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8824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undo changes you’ve made as indicated in the above picture only if your files are in the </a:t>
            </a:r>
            <a:r>
              <a:rPr lang="en" sz="1800" b="1" dirty="0">
                <a:solidFill>
                  <a:srgbClr val="3882C5"/>
                </a:solidFill>
              </a:rPr>
              <a:t>modified</a:t>
            </a:r>
            <a:r>
              <a:rPr lang="en" sz="1800" dirty="0">
                <a:solidFill>
                  <a:schemeClr val="tx1"/>
                </a:solidFill>
              </a:rPr>
              <a:t> state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17396" y="279610"/>
            <a:ext cx="8564006" cy="2599615"/>
            <a:chOff x="3345288" y="1020263"/>
            <a:chExt cx="2661435" cy="2551513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cxnSp>
          <p:nvCxnSpPr>
            <p:cNvPr id="124" name="Google Shape;124;p17"/>
            <p:cNvCxnSpPr/>
            <p:nvPr/>
          </p:nvCxnSpPr>
          <p:spPr>
            <a:xfrm>
              <a:off x="3480293" y="1292146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  <p:cxnSp>
          <p:nvCxnSpPr>
            <p:cNvPr id="127" name="Google Shape;127;p17"/>
            <p:cNvCxnSpPr>
              <a:stCxn id="119" idx="3"/>
            </p:cNvCxnSpPr>
            <p:nvPr/>
          </p:nvCxnSpPr>
          <p:spPr>
            <a:xfrm flipH="1">
              <a:off x="3468663" y="289527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0423D8-CFE1-424D-B11E-984A31D26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40" y="591562"/>
            <a:ext cx="7263166" cy="24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6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083767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chemeClr val="tx1"/>
                </a:solidFill>
              </a:rPr>
              <a:t>Undoing commits</a:t>
            </a:r>
            <a:endParaRPr sz="58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8824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What if you’ve already </a:t>
            </a:r>
            <a:r>
              <a:rPr lang="en" sz="1800" b="1" dirty="0">
                <a:solidFill>
                  <a:srgbClr val="3882C5"/>
                </a:solidFill>
              </a:rPr>
              <a:t>committed</a:t>
            </a:r>
            <a:r>
              <a:rPr lang="en" sz="1800" dirty="0">
                <a:solidFill>
                  <a:schemeClr val="tx1"/>
                </a:solidFill>
              </a:rPr>
              <a:t> and want to undo the change?</a:t>
            </a:r>
            <a:endParaRPr sz="18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17"/>
          <p:cNvGrpSpPr/>
          <p:nvPr/>
        </p:nvGrpSpPr>
        <p:grpSpPr>
          <a:xfrm>
            <a:off x="317396" y="279610"/>
            <a:ext cx="8564006" cy="2599461"/>
            <a:chOff x="3345288" y="1020263"/>
            <a:chExt cx="2661435" cy="2551362"/>
          </a:xfrm>
        </p:grpSpPr>
        <p:sp>
          <p:nvSpPr>
            <p:cNvPr id="119" name="Google Shape;119;p17"/>
            <p:cNvSpPr/>
            <p:nvPr/>
          </p:nvSpPr>
          <p:spPr>
            <a:xfrm>
              <a:off x="3950843" y="1762696"/>
              <a:ext cx="1326900" cy="13269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472643" y="1284496"/>
              <a:ext cx="2283300" cy="224841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883273" y="12806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22" name="Google Shape;122;p17"/>
            <p:cNvSpPr/>
            <p:nvPr/>
          </p:nvSpPr>
          <p:spPr>
            <a:xfrm rot="-5400000">
              <a:off x="4546838" y="-5587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cxnSp>
          <p:nvCxnSpPr>
            <p:cNvPr id="125" name="Google Shape;125;p17"/>
            <p:cNvCxnSpPr>
              <a:endCxn id="119" idx="7"/>
            </p:cNvCxnSpPr>
            <p:nvPr/>
          </p:nvCxnSpPr>
          <p:spPr>
            <a:xfrm flipH="1">
              <a:off x="5083423" y="1280516"/>
              <a:ext cx="676500" cy="6765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3345288" y="12883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DC2DD-2006-41B2-A956-169DCDDA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" y="603085"/>
            <a:ext cx="7291951" cy="21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6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04330" y="38625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Useful Git commands:</a:t>
            </a:r>
            <a:endParaRPr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236669" y="907232"/>
            <a:ext cx="5828938" cy="4001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</a:t>
            </a:r>
            <a:r>
              <a:rPr lang="en-US" sz="1200" i="1" dirty="0" err="1"/>
              <a:t>init</a:t>
            </a:r>
            <a:r>
              <a:rPr lang="en-US" sz="1200" i="1" dirty="0"/>
              <a:t> </a:t>
            </a:r>
            <a:r>
              <a:rPr lang="en-US" sz="1200" dirty="0"/>
              <a:t>(Creates repository)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clone &lt;URL&gt; </a:t>
            </a:r>
            <a:r>
              <a:rPr lang="en-US" sz="1200" dirty="0"/>
              <a:t>(Clones existing repository)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pull </a:t>
            </a:r>
            <a:r>
              <a:rPr lang="en-US" sz="1200" dirty="0"/>
              <a:t>(Pull the latest changes from the server repository)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branch –l </a:t>
            </a:r>
            <a:r>
              <a:rPr lang="en-US" sz="1200" dirty="0"/>
              <a:t>(List branches)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checkout –b &lt;branch name&gt; </a:t>
            </a:r>
            <a:r>
              <a:rPr lang="en-US" sz="1200" dirty="0"/>
              <a:t>(Creates and enters branch)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status</a:t>
            </a:r>
            <a:r>
              <a:rPr lang="en-US" sz="1200" dirty="0"/>
              <a:t> (Shows status of files)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add . </a:t>
            </a:r>
            <a:r>
              <a:rPr lang="en-US" sz="1200" dirty="0"/>
              <a:t>(Adds all modified files into the staging area)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commit –m “&lt;message&gt;” </a:t>
            </a:r>
            <a:r>
              <a:rPr lang="en-US" sz="1200" dirty="0"/>
              <a:t>(Commit staged files using message)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log </a:t>
            </a:r>
            <a:r>
              <a:rPr lang="en-US" sz="1200" dirty="0"/>
              <a:t>(Show commit history, press ‘q’ to exit)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push origin &lt;branch name&gt; </a:t>
            </a:r>
            <a:r>
              <a:rPr lang="en-US" sz="1200" dirty="0"/>
              <a:t>(Push changes to origin repository)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restore .</a:t>
            </a:r>
            <a:r>
              <a:rPr lang="en-US" sz="1200" dirty="0"/>
              <a:t> (Undo changes to all files in the modified state)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i="1" dirty="0"/>
              <a:t>git restore &lt;filename&gt; </a:t>
            </a:r>
            <a:r>
              <a:rPr lang="en-US" sz="1200" dirty="0"/>
              <a:t>(Undo changes to specific file in the modified state)</a:t>
            </a: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6044675" y="1233849"/>
            <a:ext cx="2819484" cy="274750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A3E44-3114-4BFD-9327-10E3F83F9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901" y="1565191"/>
            <a:ext cx="2175362" cy="2190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31553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Git Extensions (GUI)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174471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Links/References: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ZA" sz="1800" dirty="0"/>
              <a:t>https://git-scm.com/book/en/v2</a:t>
            </a:r>
            <a:endParaRPr sz="1800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774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Thanks!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ANY QUESTIONS?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084450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What is version control?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721369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control is a system that records changes to a file or set of files over time so that you can recall specific versions later.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VCS (Version Control System)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b="0" i="0" dirty="0">
              <a:solidFill>
                <a:srgbClr val="4E443C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AD422368-F919-4A13-9038-92615915B5C3}"/>
              </a:ext>
            </a:extLst>
          </p:cNvPr>
          <p:cNvSpPr/>
          <p:nvPr/>
        </p:nvSpPr>
        <p:spPr>
          <a:xfrm>
            <a:off x="1500472" y="609885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1316F-2188-4B53-9DF5-A3F5D26A9824}"/>
              </a:ext>
            </a:extLst>
          </p:cNvPr>
          <p:cNvCxnSpPr/>
          <p:nvPr/>
        </p:nvCxnSpPr>
        <p:spPr>
          <a:xfrm>
            <a:off x="739895" y="2236703"/>
            <a:ext cx="746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D962B-9B8C-41CC-9673-016D0CA68B4D}"/>
              </a:ext>
            </a:extLst>
          </p:cNvPr>
          <p:cNvSpPr txBox="1"/>
          <p:nvPr/>
        </p:nvSpPr>
        <p:spPr>
          <a:xfrm>
            <a:off x="7542611" y="221588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Time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2C645-FDE3-4B4F-BB5B-8F3FE269A2F1}"/>
              </a:ext>
            </a:extLst>
          </p:cNvPr>
          <p:cNvSpPr txBox="1"/>
          <p:nvPr/>
        </p:nvSpPr>
        <p:spPr>
          <a:xfrm>
            <a:off x="1500472" y="695400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4" name="Rectangle: Top Corners One Rounded and One Snipped 13">
            <a:extLst>
              <a:ext uri="{FF2B5EF4-FFF2-40B4-BE49-F238E27FC236}">
                <a16:creationId xmlns:a16="http://schemas.microsoft.com/office/drawing/2014/main" id="{A8321779-ECF6-4281-B8F5-66AAA268491D}"/>
              </a:ext>
            </a:extLst>
          </p:cNvPr>
          <p:cNvSpPr/>
          <p:nvPr/>
        </p:nvSpPr>
        <p:spPr>
          <a:xfrm>
            <a:off x="4026380" y="609885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F1ED-4961-4729-8C8A-5B7C9BD3DF81}"/>
              </a:ext>
            </a:extLst>
          </p:cNvPr>
          <p:cNvSpPr txBox="1"/>
          <p:nvPr/>
        </p:nvSpPr>
        <p:spPr>
          <a:xfrm>
            <a:off x="4026380" y="695400"/>
            <a:ext cx="8386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en-ZA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</a:t>
            </a:r>
            <a:r>
              <a:rPr lang="en-ZA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sit </a:t>
            </a:r>
          </a:p>
          <a:p>
            <a:r>
              <a:rPr lang="en-ZA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r>
              <a:rPr lang="en-ZA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, </a:t>
            </a:r>
          </a:p>
          <a:p>
            <a:r>
              <a:rPr lang="en-ZA" sz="700" b="0" i="0" dirty="0" err="1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consectetur</a:t>
            </a:r>
            <a:r>
              <a:rPr lang="en-ZA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r>
              <a:rPr lang="en-ZA" sz="700" b="0" i="0" dirty="0" err="1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adipiscing</a:t>
            </a:r>
            <a:r>
              <a:rPr lang="en-ZA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r>
              <a:rPr lang="en-ZA" sz="700" b="0" i="0" dirty="0" err="1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elit</a:t>
            </a:r>
            <a:endParaRPr lang="en-ZA" sz="7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10BA77-8469-4986-A873-75C72423E970}"/>
              </a:ext>
            </a:extLst>
          </p:cNvPr>
          <p:cNvCxnSpPr/>
          <p:nvPr/>
        </p:nvCxnSpPr>
        <p:spPr>
          <a:xfrm>
            <a:off x="739895" y="2110200"/>
            <a:ext cx="0" cy="25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4B4671D3-76FE-4620-9DC3-975E4E45C896}"/>
              </a:ext>
            </a:extLst>
          </p:cNvPr>
          <p:cNvSpPr/>
          <p:nvPr/>
        </p:nvSpPr>
        <p:spPr>
          <a:xfrm>
            <a:off x="6510156" y="608342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F61AA1-03A4-4DF6-8C4F-75429624D601}"/>
              </a:ext>
            </a:extLst>
          </p:cNvPr>
          <p:cNvSpPr txBox="1"/>
          <p:nvPr/>
        </p:nvSpPr>
        <p:spPr>
          <a:xfrm>
            <a:off x="6510156" y="693857"/>
            <a:ext cx="8931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en-US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en-US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, </a:t>
            </a:r>
          </a:p>
          <a:p>
            <a:r>
              <a:rPr lang="en-US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consectetur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r>
              <a:rPr lang="en-US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adipiscing</a:t>
            </a:r>
            <a:r>
              <a:rPr lang="en-US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r>
              <a:rPr lang="en-US" sz="700" b="0" i="0" dirty="0" err="1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elit</a:t>
            </a:r>
            <a:r>
              <a:rPr lang="en-US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, sed do </a:t>
            </a:r>
          </a:p>
          <a:p>
            <a:r>
              <a:rPr lang="en-US" sz="700" b="0" i="0" dirty="0" err="1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eiusmod</a:t>
            </a:r>
            <a:r>
              <a:rPr lang="en-US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</a:t>
            </a:r>
          </a:p>
          <a:p>
            <a:r>
              <a:rPr lang="en-US" sz="700" b="0" i="0" dirty="0" err="1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tempor</a:t>
            </a:r>
            <a:endParaRPr lang="en-ZA" sz="7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221C95-82C7-41C2-8F54-78F4DC387BE5}"/>
              </a:ext>
            </a:extLst>
          </p:cNvPr>
          <p:cNvSpPr txBox="1"/>
          <p:nvPr/>
        </p:nvSpPr>
        <p:spPr>
          <a:xfrm>
            <a:off x="1415544" y="1785691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12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71895-8FED-4A0F-AFEB-EC286CA0DF42}"/>
              </a:ext>
            </a:extLst>
          </p:cNvPr>
          <p:cNvSpPr txBox="1"/>
          <p:nvPr/>
        </p:nvSpPr>
        <p:spPr>
          <a:xfrm>
            <a:off x="3941452" y="1786666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12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2999C6-6F4A-4A3D-AC50-B83FB93AADC7}"/>
              </a:ext>
            </a:extLst>
          </p:cNvPr>
          <p:cNvSpPr txBox="1"/>
          <p:nvPr/>
        </p:nvSpPr>
        <p:spPr>
          <a:xfrm>
            <a:off x="6446035" y="177700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12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A73C1-E5DC-4655-8D08-340F378FAAA6}"/>
              </a:ext>
            </a:extLst>
          </p:cNvPr>
          <p:cNvSpPr txBox="1"/>
          <p:nvPr/>
        </p:nvSpPr>
        <p:spPr>
          <a:xfrm>
            <a:off x="1521271" y="444634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File.txt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D04A0-24D8-4CAA-AAD2-8AE433AF056F}"/>
              </a:ext>
            </a:extLst>
          </p:cNvPr>
          <p:cNvSpPr txBox="1"/>
          <p:nvPr/>
        </p:nvSpPr>
        <p:spPr>
          <a:xfrm>
            <a:off x="4026380" y="444633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File.txt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DE2CC2-C293-4A04-A7B6-33EDA9E14FEC}"/>
              </a:ext>
            </a:extLst>
          </p:cNvPr>
          <p:cNvSpPr txBox="1"/>
          <p:nvPr/>
        </p:nvSpPr>
        <p:spPr>
          <a:xfrm>
            <a:off x="6552776" y="444633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File.txt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33D55C-2F58-470A-BDA1-FC1265D5C9F8}"/>
              </a:ext>
            </a:extLst>
          </p:cNvPr>
          <p:cNvCxnSpPr>
            <a:stCxn id="20" idx="2"/>
          </p:cNvCxnSpPr>
          <p:nvPr/>
        </p:nvCxnSpPr>
        <p:spPr>
          <a:xfrm flipH="1">
            <a:off x="1926260" y="2062690"/>
            <a:ext cx="1" cy="65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86E26E-98C2-4761-9B9E-909D4DC69708}"/>
              </a:ext>
            </a:extLst>
          </p:cNvPr>
          <p:cNvCxnSpPr/>
          <p:nvPr/>
        </p:nvCxnSpPr>
        <p:spPr>
          <a:xfrm flipH="1">
            <a:off x="4445724" y="2025101"/>
            <a:ext cx="1" cy="65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B3BD27-86AA-4950-BD3E-0CE879A53354}"/>
              </a:ext>
            </a:extLst>
          </p:cNvPr>
          <p:cNvCxnSpPr/>
          <p:nvPr/>
        </p:nvCxnSpPr>
        <p:spPr>
          <a:xfrm flipH="1">
            <a:off x="6992631" y="2025101"/>
            <a:ext cx="1" cy="650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375BA9D-482E-4F48-9A9D-2D710F5B5A3C}"/>
              </a:ext>
            </a:extLst>
          </p:cNvPr>
          <p:cNvSpPr txBox="1"/>
          <p:nvPr/>
        </p:nvSpPr>
        <p:spPr>
          <a:xfrm>
            <a:off x="843119" y="2720814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Recorded on 2020/10/03 12:45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CBF71B-311E-48B4-AA98-4488EF187BE9}"/>
              </a:ext>
            </a:extLst>
          </p:cNvPr>
          <p:cNvSpPr txBox="1"/>
          <p:nvPr/>
        </p:nvSpPr>
        <p:spPr>
          <a:xfrm>
            <a:off x="3373977" y="2722877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Recorded on 2020/10/07 09:12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F6D2FE-7C31-4D85-8E79-47BD4CC24F37}"/>
              </a:ext>
            </a:extLst>
          </p:cNvPr>
          <p:cNvSpPr txBox="1"/>
          <p:nvPr/>
        </p:nvSpPr>
        <p:spPr>
          <a:xfrm>
            <a:off x="5931234" y="2719838"/>
            <a:ext cx="2114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Recorded on 2020/10/07 10:56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5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1"/>
          </p:nvPr>
        </p:nvSpPr>
        <p:spPr>
          <a:xfrm>
            <a:off x="416579" y="1125000"/>
            <a:ext cx="81789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Special thanks to all the people who made and released these awesome resources for free: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 dirty="0"/>
              <a:t>Presentation template by </a:t>
            </a:r>
            <a:r>
              <a:rPr lang="en" sz="18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▪"/>
            </a:pPr>
            <a:r>
              <a:rPr lang="en" sz="1800" dirty="0"/>
              <a:t>Photographs by </a:t>
            </a:r>
            <a:r>
              <a:rPr lang="en" sz="18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800" dirty="0"/>
          </a:p>
        </p:txBody>
      </p:sp>
      <p:sp>
        <p:nvSpPr>
          <p:cNvPr id="335" name="Google Shape;335;p3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360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8378B0D4-DA97-45B6-BCDC-2CA98603239A}"/>
              </a:ext>
            </a:extLst>
          </p:cNvPr>
          <p:cNvSpPr/>
          <p:nvPr/>
        </p:nvSpPr>
        <p:spPr>
          <a:xfrm>
            <a:off x="3794297" y="595203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566682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How developers use version control?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AD422368-F919-4A13-9038-92615915B5C3}"/>
              </a:ext>
            </a:extLst>
          </p:cNvPr>
          <p:cNvSpPr/>
          <p:nvPr/>
        </p:nvSpPr>
        <p:spPr>
          <a:xfrm>
            <a:off x="3956097" y="385955"/>
            <a:ext cx="851578" cy="1172666"/>
          </a:xfrm>
          <a:prstGeom prst="snip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1316F-2188-4B53-9DF5-A3F5D26A9824}"/>
              </a:ext>
            </a:extLst>
          </p:cNvPr>
          <p:cNvCxnSpPr>
            <a:cxnSpLocks/>
          </p:cNvCxnSpPr>
          <p:nvPr/>
        </p:nvCxnSpPr>
        <p:spPr>
          <a:xfrm>
            <a:off x="1469010" y="2792186"/>
            <a:ext cx="5767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7D962B-9B8C-41CC-9673-016D0CA68B4D}"/>
              </a:ext>
            </a:extLst>
          </p:cNvPr>
          <p:cNvSpPr txBox="1"/>
          <p:nvPr/>
        </p:nvSpPr>
        <p:spPr>
          <a:xfrm>
            <a:off x="6622463" y="277137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Time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10BA77-8469-4986-A873-75C72423E970}"/>
              </a:ext>
            </a:extLst>
          </p:cNvPr>
          <p:cNvCxnSpPr/>
          <p:nvPr/>
        </p:nvCxnSpPr>
        <p:spPr>
          <a:xfrm>
            <a:off x="1469010" y="2665683"/>
            <a:ext cx="0" cy="25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9A73C1-E5DC-4655-8D08-340F378FAAA6}"/>
              </a:ext>
            </a:extLst>
          </p:cNvPr>
          <p:cNvSpPr txBox="1"/>
          <p:nvPr/>
        </p:nvSpPr>
        <p:spPr>
          <a:xfrm>
            <a:off x="3659604" y="182909"/>
            <a:ext cx="12747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Software source code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0676A726-A79E-4160-A98C-0E2316AC4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21346" y="1946178"/>
            <a:ext cx="540000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C8F01E-435E-405E-A6B8-CA90DF35842B}"/>
              </a:ext>
            </a:extLst>
          </p:cNvPr>
          <p:cNvSpPr txBox="1"/>
          <p:nvPr/>
        </p:nvSpPr>
        <p:spPr>
          <a:xfrm>
            <a:off x="3968984" y="1358566"/>
            <a:ext cx="83869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Product.java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ECF2A-1FDD-43E0-BFF8-9D32762F9BBB}"/>
              </a:ext>
            </a:extLst>
          </p:cNvPr>
          <p:cNvSpPr txBox="1"/>
          <p:nvPr/>
        </p:nvSpPr>
        <p:spPr>
          <a:xfrm>
            <a:off x="3773489" y="1596133"/>
            <a:ext cx="89319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Customer.java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74145D72-4ACC-496A-94D1-7CF5AE27A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4796" y="1971779"/>
            <a:ext cx="540000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608C4C2-E778-4DC0-88B6-302B06CF77A9}"/>
              </a:ext>
            </a:extLst>
          </p:cNvPr>
          <p:cNvSpPr txBox="1"/>
          <p:nvPr/>
        </p:nvSpPr>
        <p:spPr>
          <a:xfrm>
            <a:off x="2499251" y="2438226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Developer 1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2785C-332F-43E3-85CA-EE587638C309}"/>
              </a:ext>
            </a:extLst>
          </p:cNvPr>
          <p:cNvSpPr txBox="1"/>
          <p:nvPr/>
        </p:nvSpPr>
        <p:spPr>
          <a:xfrm>
            <a:off x="5386201" y="2422030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Developer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B3FA5A-C4B2-4F64-9F58-FDA889FB1981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V="1">
            <a:off x="2891346" y="1181536"/>
            <a:ext cx="902951" cy="764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6CCDB7-71DD-4A40-95C8-E360A31F0D50}"/>
              </a:ext>
            </a:extLst>
          </p:cNvPr>
          <p:cNvCxnSpPr>
            <a:stCxn id="13" idx="0"/>
            <a:endCxn id="2" idx="0"/>
          </p:cNvCxnSpPr>
          <p:nvPr/>
        </p:nvCxnSpPr>
        <p:spPr>
          <a:xfrm flipH="1" flipV="1">
            <a:off x="4807675" y="972288"/>
            <a:ext cx="957121" cy="999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32FC6A4-E4E6-4E07-98E3-F81358E5F2E1}"/>
              </a:ext>
            </a:extLst>
          </p:cNvPr>
          <p:cNvSpPr txBox="1"/>
          <p:nvPr/>
        </p:nvSpPr>
        <p:spPr>
          <a:xfrm rot="19170431">
            <a:off x="2604658" y="1372005"/>
            <a:ext cx="13292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Changed Customer.java</a:t>
            </a:r>
            <a:endParaRPr lang="en-ZA" sz="7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0EC6C7-2F3D-4CD3-9611-6A25BA64D7B0}"/>
              </a:ext>
            </a:extLst>
          </p:cNvPr>
          <p:cNvSpPr txBox="1"/>
          <p:nvPr/>
        </p:nvSpPr>
        <p:spPr>
          <a:xfrm rot="2786763">
            <a:off x="4724832" y="1305852"/>
            <a:ext cx="127470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Changed Product.java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F4448E-3D63-4132-9F30-FF2C64B505C3}"/>
              </a:ext>
            </a:extLst>
          </p:cNvPr>
          <p:cNvCxnSpPr>
            <a:cxnSpLocks/>
          </p:cNvCxnSpPr>
          <p:nvPr/>
        </p:nvCxnSpPr>
        <p:spPr>
          <a:xfrm>
            <a:off x="3867456" y="1787527"/>
            <a:ext cx="14429" cy="129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1F465D6-C432-457D-88E7-E9064B3E83D4}"/>
              </a:ext>
            </a:extLst>
          </p:cNvPr>
          <p:cNvSpPr txBox="1"/>
          <p:nvPr/>
        </p:nvSpPr>
        <p:spPr>
          <a:xfrm>
            <a:off x="2595851" y="307914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1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recorded on </a:t>
            </a:r>
          </a:p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2020/10/07 16:10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DFDFA8F-4957-4B19-A689-4B2B9353099B}"/>
              </a:ext>
            </a:extLst>
          </p:cNvPr>
          <p:cNvCxnSpPr>
            <a:cxnSpLocks/>
          </p:cNvCxnSpPr>
          <p:nvPr/>
        </p:nvCxnSpPr>
        <p:spPr>
          <a:xfrm>
            <a:off x="4745704" y="1564953"/>
            <a:ext cx="8420" cy="152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0EDF4E0-1D53-4A48-8AA7-E1E2BB41D14F}"/>
              </a:ext>
            </a:extLst>
          </p:cNvPr>
          <p:cNvSpPr txBox="1"/>
          <p:nvPr/>
        </p:nvSpPr>
        <p:spPr>
          <a:xfrm>
            <a:off x="4451742" y="307914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900" b="1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 recorded on </a:t>
            </a:r>
          </a:p>
          <a:p>
            <a:r>
              <a:rPr lang="en-ZA" sz="900" b="0" i="0" dirty="0">
                <a:solidFill>
                  <a:srgbClr val="0070C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2020/10/07 16:12</a:t>
            </a:r>
            <a:endParaRPr lang="en-ZA" sz="900" dirty="0">
              <a:solidFill>
                <a:srgbClr val="0070C0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4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C1BE3C-1A3C-4F94-885C-DDFA19EDEC46}"/>
              </a:ext>
            </a:extLst>
          </p:cNvPr>
          <p:cNvSpPr/>
          <p:nvPr/>
        </p:nvSpPr>
        <p:spPr>
          <a:xfrm>
            <a:off x="759042" y="750917"/>
            <a:ext cx="2898567" cy="2147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: Top Corners One Rounded and One Snipped 64">
            <a:extLst>
              <a:ext uri="{FF2B5EF4-FFF2-40B4-BE49-F238E27FC236}">
                <a16:creationId xmlns:a16="http://schemas.microsoft.com/office/drawing/2014/main" id="{50F2DA94-EC43-4D3E-B7AC-2FA18D516FB3}"/>
              </a:ext>
            </a:extLst>
          </p:cNvPr>
          <p:cNvSpPr/>
          <p:nvPr/>
        </p:nvSpPr>
        <p:spPr>
          <a:xfrm>
            <a:off x="1115504" y="1468234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F621E2-3FFC-4275-BCDA-D7C2969ABA79}"/>
              </a:ext>
            </a:extLst>
          </p:cNvPr>
          <p:cNvSpPr/>
          <p:nvPr/>
        </p:nvSpPr>
        <p:spPr>
          <a:xfrm>
            <a:off x="2294506" y="1147024"/>
            <a:ext cx="1265731" cy="14149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359574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What is Git?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9964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Git is a DVCS (Distributed Version Control System).</a:t>
            </a:r>
            <a:endParaRPr lang="en-US" sz="1400" b="0" i="0" dirty="0">
              <a:solidFill>
                <a:srgbClr val="4E443C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Rectangle: Top Corners One Rounded and One Snipped 1">
            <a:extLst>
              <a:ext uri="{FF2B5EF4-FFF2-40B4-BE49-F238E27FC236}">
                <a16:creationId xmlns:a16="http://schemas.microsoft.com/office/drawing/2014/main" id="{AD422368-F919-4A13-9038-92615915B5C3}"/>
              </a:ext>
            </a:extLst>
          </p:cNvPr>
          <p:cNvSpPr/>
          <p:nvPr/>
        </p:nvSpPr>
        <p:spPr>
          <a:xfrm>
            <a:off x="963104" y="1315834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2C645-FDE3-4B4F-BB5B-8F3FE269A2F1}"/>
              </a:ext>
            </a:extLst>
          </p:cNvPr>
          <p:cNvSpPr txBox="1"/>
          <p:nvPr/>
        </p:nvSpPr>
        <p:spPr>
          <a:xfrm>
            <a:off x="963104" y="1401349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D8570-E805-4CF5-B1AB-ADDEFD2F0C16}"/>
              </a:ext>
            </a:extLst>
          </p:cNvPr>
          <p:cNvSpPr txBox="1"/>
          <p:nvPr/>
        </p:nvSpPr>
        <p:spPr>
          <a:xfrm>
            <a:off x="918535" y="516433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Your local machine (Client)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AC281-E1F1-418D-999F-55C8EE0608EC}"/>
              </a:ext>
            </a:extLst>
          </p:cNvPr>
          <p:cNvSpPr txBox="1"/>
          <p:nvPr/>
        </p:nvSpPr>
        <p:spPr>
          <a:xfrm>
            <a:off x="5752414" y="528995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GitHub (Server)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7E34A-7627-4438-886D-601D21349897}"/>
              </a:ext>
            </a:extLst>
          </p:cNvPr>
          <p:cNvSpPr txBox="1"/>
          <p:nvPr/>
        </p:nvSpPr>
        <p:spPr>
          <a:xfrm>
            <a:off x="2490392" y="95405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E4C09C-544D-43F5-A493-45FD41640A1D}"/>
              </a:ext>
            </a:extLst>
          </p:cNvPr>
          <p:cNvCxnSpPr>
            <a:cxnSpLocks/>
          </p:cNvCxnSpPr>
          <p:nvPr/>
        </p:nvCxnSpPr>
        <p:spPr>
          <a:xfrm>
            <a:off x="4572000" y="774825"/>
            <a:ext cx="0" cy="2384834"/>
          </a:xfrm>
          <a:prstGeom prst="line">
            <a:avLst/>
          </a:prstGeom>
          <a:ln w="158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69FC12-3AFC-4F2B-8353-9F21EE5EE739}"/>
              </a:ext>
            </a:extLst>
          </p:cNvPr>
          <p:cNvSpPr txBox="1"/>
          <p:nvPr/>
        </p:nvSpPr>
        <p:spPr>
          <a:xfrm>
            <a:off x="4242204" y="543993"/>
            <a:ext cx="6671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3D85C6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Mirrors</a:t>
            </a:r>
            <a:endParaRPr lang="en-ZA" sz="900" dirty="0">
              <a:solidFill>
                <a:srgbClr val="3D85C6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B5EF2CB-6645-43E2-9961-761B47985FE7}"/>
              </a:ext>
            </a:extLst>
          </p:cNvPr>
          <p:cNvSpPr/>
          <p:nvPr/>
        </p:nvSpPr>
        <p:spPr>
          <a:xfrm>
            <a:off x="2438074" y="1315037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A7DE33-6316-4F58-B431-CCDB17C29D9B}"/>
              </a:ext>
            </a:extLst>
          </p:cNvPr>
          <p:cNvSpPr txBox="1"/>
          <p:nvPr/>
        </p:nvSpPr>
        <p:spPr>
          <a:xfrm>
            <a:off x="2508674" y="135905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82ECD16-4E88-4CD6-929D-B428EA6E14B9}"/>
              </a:ext>
            </a:extLst>
          </p:cNvPr>
          <p:cNvSpPr/>
          <p:nvPr/>
        </p:nvSpPr>
        <p:spPr>
          <a:xfrm>
            <a:off x="2437602" y="169376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886AFC-FF20-445A-B9C2-FFE51D3FAC86}"/>
              </a:ext>
            </a:extLst>
          </p:cNvPr>
          <p:cNvSpPr txBox="1"/>
          <p:nvPr/>
        </p:nvSpPr>
        <p:spPr>
          <a:xfrm>
            <a:off x="2508202" y="173777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A6AD7FD-BC35-4B52-8825-FDCB2544A084}"/>
              </a:ext>
            </a:extLst>
          </p:cNvPr>
          <p:cNvSpPr/>
          <p:nvPr/>
        </p:nvSpPr>
        <p:spPr>
          <a:xfrm>
            <a:off x="2436573" y="208305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A43571-C383-4C3B-B0D2-6A9E8E891CE2}"/>
              </a:ext>
            </a:extLst>
          </p:cNvPr>
          <p:cNvSpPr txBox="1"/>
          <p:nvPr/>
        </p:nvSpPr>
        <p:spPr>
          <a:xfrm>
            <a:off x="2507173" y="212706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B35536-407A-497F-B3E3-9527DBDEB0F2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1780859" y="1466310"/>
            <a:ext cx="6572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46DC7D-AC47-4593-B926-8F6F902256E7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1931758" y="1845039"/>
            <a:ext cx="50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32CAA8-C8AC-4C3D-B2D0-A81AF47BF2A6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931758" y="2234329"/>
            <a:ext cx="5048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1394995-5F92-4111-BE05-90D55D00F299}"/>
              </a:ext>
            </a:extLst>
          </p:cNvPr>
          <p:cNvSpPr/>
          <p:nvPr/>
        </p:nvSpPr>
        <p:spPr>
          <a:xfrm>
            <a:off x="5447098" y="743056"/>
            <a:ext cx="2898567" cy="2147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7" name="Rectangle: Top Corners One Rounded and One Snipped 96">
            <a:extLst>
              <a:ext uri="{FF2B5EF4-FFF2-40B4-BE49-F238E27FC236}">
                <a16:creationId xmlns:a16="http://schemas.microsoft.com/office/drawing/2014/main" id="{0824F0F4-DD8F-401A-B783-57E1BB6B1352}"/>
              </a:ext>
            </a:extLst>
          </p:cNvPr>
          <p:cNvSpPr/>
          <p:nvPr/>
        </p:nvSpPr>
        <p:spPr>
          <a:xfrm>
            <a:off x="5803560" y="1460373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5DFCEDF-6349-41C6-9C9D-95EAC3356A3F}"/>
              </a:ext>
            </a:extLst>
          </p:cNvPr>
          <p:cNvSpPr/>
          <p:nvPr/>
        </p:nvSpPr>
        <p:spPr>
          <a:xfrm>
            <a:off x="6982562" y="1139163"/>
            <a:ext cx="1265731" cy="14149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: Top Corners One Rounded and One Snipped 98">
            <a:extLst>
              <a:ext uri="{FF2B5EF4-FFF2-40B4-BE49-F238E27FC236}">
                <a16:creationId xmlns:a16="http://schemas.microsoft.com/office/drawing/2014/main" id="{2B9C5D8B-E29A-4471-B718-649FABD70D60}"/>
              </a:ext>
            </a:extLst>
          </p:cNvPr>
          <p:cNvSpPr/>
          <p:nvPr/>
        </p:nvSpPr>
        <p:spPr>
          <a:xfrm>
            <a:off x="5651160" y="1307973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38AAE2-9660-4630-85E1-3627D45452C0}"/>
              </a:ext>
            </a:extLst>
          </p:cNvPr>
          <p:cNvSpPr txBox="1"/>
          <p:nvPr/>
        </p:nvSpPr>
        <p:spPr>
          <a:xfrm>
            <a:off x="5651160" y="1393488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AE14FC-46F9-42DA-B848-049DDCF423EF}"/>
              </a:ext>
            </a:extLst>
          </p:cNvPr>
          <p:cNvSpPr txBox="1"/>
          <p:nvPr/>
        </p:nvSpPr>
        <p:spPr>
          <a:xfrm>
            <a:off x="7178448" y="946196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3A04FE3-C626-4DE8-805E-84952698A888}"/>
              </a:ext>
            </a:extLst>
          </p:cNvPr>
          <p:cNvSpPr/>
          <p:nvPr/>
        </p:nvSpPr>
        <p:spPr>
          <a:xfrm>
            <a:off x="7126130" y="130717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6D88E2-69C1-4397-836C-A31BE0AE5315}"/>
              </a:ext>
            </a:extLst>
          </p:cNvPr>
          <p:cNvSpPr txBox="1"/>
          <p:nvPr/>
        </p:nvSpPr>
        <p:spPr>
          <a:xfrm>
            <a:off x="7196730" y="135118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DF895DE-78F3-4593-A5D1-246B4FF04F2B}"/>
              </a:ext>
            </a:extLst>
          </p:cNvPr>
          <p:cNvSpPr/>
          <p:nvPr/>
        </p:nvSpPr>
        <p:spPr>
          <a:xfrm>
            <a:off x="7125658" y="168590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1D221C-8580-428A-B02C-BB78C77918C4}"/>
              </a:ext>
            </a:extLst>
          </p:cNvPr>
          <p:cNvSpPr txBox="1"/>
          <p:nvPr/>
        </p:nvSpPr>
        <p:spPr>
          <a:xfrm>
            <a:off x="7196258" y="172991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8DD9093-88C9-49A8-B3E3-99CC74F679BB}"/>
              </a:ext>
            </a:extLst>
          </p:cNvPr>
          <p:cNvSpPr/>
          <p:nvPr/>
        </p:nvSpPr>
        <p:spPr>
          <a:xfrm>
            <a:off x="7124629" y="207519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F122B0-BD64-435B-995F-5A3B4F7EFBC7}"/>
              </a:ext>
            </a:extLst>
          </p:cNvPr>
          <p:cNvSpPr txBox="1"/>
          <p:nvPr/>
        </p:nvSpPr>
        <p:spPr>
          <a:xfrm>
            <a:off x="7195229" y="211920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23F1505-CFC4-4C23-8E95-1F505F1DE2B9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6468915" y="1458449"/>
            <a:ext cx="6572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AFF648-4CFF-498F-AC6E-FC9A5212015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6619814" y="1837178"/>
            <a:ext cx="50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5798A9-C1B3-4D7E-B409-6ED1D3CCD0F8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619814" y="2226468"/>
            <a:ext cx="5048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8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60168" y="936244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Let’s </a:t>
            </a:r>
            <a:br>
              <a:rPr lang="en" sz="3600" b="1" dirty="0"/>
            </a:br>
            <a:r>
              <a:rPr lang="en" sz="3600" b="1" dirty="0"/>
              <a:t>install </a:t>
            </a:r>
            <a:br>
              <a:rPr lang="en" sz="3600" b="1" dirty="0"/>
            </a:br>
            <a:r>
              <a:rPr lang="en" sz="3600" b="1" dirty="0"/>
              <a:t>Git</a:t>
            </a:r>
            <a:endParaRPr sz="3600" b="1" dirty="0"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24650" y="337128"/>
            <a:ext cx="7270559" cy="365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https://git-scm.com/book/en/v2/Getting-Started-Installing-Git</a:t>
            </a:r>
          </a:p>
        </p:txBody>
      </p:sp>
      <p:grpSp>
        <p:nvGrpSpPr>
          <p:cNvPr id="153" name="Google Shape;153;p20"/>
          <p:cNvGrpSpPr/>
          <p:nvPr/>
        </p:nvGrpSpPr>
        <p:grpSpPr>
          <a:xfrm rot="5400000">
            <a:off x="4204123" y="290407"/>
            <a:ext cx="3918352" cy="4548818"/>
            <a:chOff x="5708850" y="3417450"/>
            <a:chExt cx="2931161" cy="2815646"/>
          </a:xfrm>
        </p:grpSpPr>
        <p:sp>
          <p:nvSpPr>
            <p:cNvPr id="154" name="Google Shape;154;p20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6" name="Google Shape;156;p20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157" name="Google Shape;157;p20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8" name="Google Shape;158;p20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20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0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162" name="Google Shape;162;p2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D0EFD8-A2A4-4FD8-9E31-9CCCD4FF2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40" y="1199817"/>
            <a:ext cx="3780214" cy="292562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8DBC05-0B76-49CC-BB5E-505335BD5E34}"/>
              </a:ext>
            </a:extLst>
          </p:cNvPr>
          <p:cNvCxnSpPr/>
          <p:nvPr/>
        </p:nvCxnSpPr>
        <p:spPr>
          <a:xfrm flipH="1">
            <a:off x="4937760" y="2659380"/>
            <a:ext cx="185928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C7162E-E0ED-4D3C-B637-AECB80B00C79}"/>
              </a:ext>
            </a:extLst>
          </p:cNvPr>
          <p:cNvSpPr/>
          <p:nvPr/>
        </p:nvSpPr>
        <p:spPr>
          <a:xfrm>
            <a:off x="6807479" y="2379429"/>
            <a:ext cx="1775460" cy="575310"/>
          </a:xfrm>
          <a:prstGeom prst="roundRect">
            <a:avLst/>
          </a:prstGeom>
          <a:solidFill>
            <a:schemeClr val="bg1"/>
          </a:solidFill>
          <a:ln>
            <a:solidFill>
              <a:srgbClr val="3882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Ensure Git Bash is checked</a:t>
            </a:r>
            <a:endParaRPr lang="en-ZA" sz="1200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74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854102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CLI </a:t>
            </a:r>
            <a:br>
              <a:rPr lang="en" dirty="0"/>
            </a:br>
            <a:r>
              <a:rPr lang="en" dirty="0"/>
              <a:t>(Command Line Interface)</a:t>
            </a:r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921200" y="3108819"/>
            <a:ext cx="73197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/>
              <a:t>GitBash</a:t>
            </a:r>
            <a:endParaRPr sz="1500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678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4299" y="3229598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What is a Repository?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9964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It is the responsibility of a repository to store the versions</a:t>
            </a:r>
            <a:r>
              <a:rPr lang="en-US" sz="1400" dirty="0">
                <a:solidFill>
                  <a:srgbClr val="4E443C"/>
                </a:solidFill>
                <a:latin typeface="Cousine" panose="020B0604020202020204" charset="0"/>
                <a:cs typeface="Cousine" panose="020B0604020202020204" charset="0"/>
              </a:rPr>
              <a:t>/changes made to files over time.</a:t>
            </a:r>
            <a:endParaRPr lang="en-US" sz="1400" b="0" i="0" dirty="0">
              <a:solidFill>
                <a:srgbClr val="4E443C"/>
              </a:solidFill>
              <a:effectLst/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7" name="Rectangle: Top Corners One Rounded and One Snipped 96">
            <a:extLst>
              <a:ext uri="{FF2B5EF4-FFF2-40B4-BE49-F238E27FC236}">
                <a16:creationId xmlns:a16="http://schemas.microsoft.com/office/drawing/2014/main" id="{0824F0F4-DD8F-401A-B783-57E1BB6B1352}"/>
              </a:ext>
            </a:extLst>
          </p:cNvPr>
          <p:cNvSpPr/>
          <p:nvPr/>
        </p:nvSpPr>
        <p:spPr>
          <a:xfrm>
            <a:off x="3249430" y="1478053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5DFCEDF-6349-41C6-9C9D-95EAC3356A3F}"/>
              </a:ext>
            </a:extLst>
          </p:cNvPr>
          <p:cNvSpPr/>
          <p:nvPr/>
        </p:nvSpPr>
        <p:spPr>
          <a:xfrm>
            <a:off x="4428432" y="1156843"/>
            <a:ext cx="1265731" cy="14149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9" name="Rectangle: Top Corners One Rounded and One Snipped 98">
            <a:extLst>
              <a:ext uri="{FF2B5EF4-FFF2-40B4-BE49-F238E27FC236}">
                <a16:creationId xmlns:a16="http://schemas.microsoft.com/office/drawing/2014/main" id="{2B9C5D8B-E29A-4471-B718-649FABD70D60}"/>
              </a:ext>
            </a:extLst>
          </p:cNvPr>
          <p:cNvSpPr/>
          <p:nvPr/>
        </p:nvSpPr>
        <p:spPr>
          <a:xfrm>
            <a:off x="3097030" y="1325653"/>
            <a:ext cx="817755" cy="1057564"/>
          </a:xfrm>
          <a:prstGeom prst="snip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B38AAE2-9660-4630-85E1-3627D45452C0}"/>
              </a:ext>
            </a:extLst>
          </p:cNvPr>
          <p:cNvSpPr txBox="1"/>
          <p:nvPr/>
        </p:nvSpPr>
        <p:spPr>
          <a:xfrm>
            <a:off x="3097030" y="1411168"/>
            <a:ext cx="8386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Lorem ipsum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dolor sit </a:t>
            </a:r>
          </a:p>
          <a:p>
            <a:r>
              <a:rPr lang="da-DK" sz="7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amet</a:t>
            </a:r>
            <a:endParaRPr lang="en-ZA" sz="7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AE14FC-46F9-42DA-B848-049DDCF423EF}"/>
              </a:ext>
            </a:extLst>
          </p:cNvPr>
          <p:cNvSpPr txBox="1"/>
          <p:nvPr/>
        </p:nvSpPr>
        <p:spPr>
          <a:xfrm>
            <a:off x="4624318" y="94051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3A04FE3-C626-4DE8-805E-84952698A888}"/>
              </a:ext>
            </a:extLst>
          </p:cNvPr>
          <p:cNvSpPr/>
          <p:nvPr/>
        </p:nvSpPr>
        <p:spPr>
          <a:xfrm>
            <a:off x="4572000" y="132485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6D88E2-69C1-4397-836C-A31BE0AE5315}"/>
              </a:ext>
            </a:extLst>
          </p:cNvPr>
          <p:cNvSpPr txBox="1"/>
          <p:nvPr/>
        </p:nvSpPr>
        <p:spPr>
          <a:xfrm>
            <a:off x="4642600" y="136886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DF895DE-78F3-4593-A5D1-246B4FF04F2B}"/>
              </a:ext>
            </a:extLst>
          </p:cNvPr>
          <p:cNvSpPr/>
          <p:nvPr/>
        </p:nvSpPr>
        <p:spPr>
          <a:xfrm>
            <a:off x="4571528" y="170358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1D221C-8580-428A-B02C-BB78C77918C4}"/>
              </a:ext>
            </a:extLst>
          </p:cNvPr>
          <p:cNvSpPr txBox="1"/>
          <p:nvPr/>
        </p:nvSpPr>
        <p:spPr>
          <a:xfrm>
            <a:off x="4642128" y="174759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8DD9093-88C9-49A8-B3E3-99CC74F679BB}"/>
              </a:ext>
            </a:extLst>
          </p:cNvPr>
          <p:cNvSpPr/>
          <p:nvPr/>
        </p:nvSpPr>
        <p:spPr>
          <a:xfrm>
            <a:off x="4570499" y="209287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F122B0-BD64-435B-995F-5A3B4F7EFBC7}"/>
              </a:ext>
            </a:extLst>
          </p:cNvPr>
          <p:cNvSpPr txBox="1"/>
          <p:nvPr/>
        </p:nvSpPr>
        <p:spPr>
          <a:xfrm>
            <a:off x="4641099" y="213688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23F1505-CFC4-4C23-8E95-1F505F1DE2B9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3914785" y="1476129"/>
            <a:ext cx="6572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AFF648-4CFF-498F-AC6E-FC9A52120150}"/>
              </a:ext>
            </a:extLst>
          </p:cNvPr>
          <p:cNvCxnSpPr>
            <a:cxnSpLocks/>
            <a:stCxn id="104" idx="1"/>
          </p:cNvCxnSpPr>
          <p:nvPr/>
        </p:nvCxnSpPr>
        <p:spPr>
          <a:xfrm flipH="1">
            <a:off x="4065684" y="1854858"/>
            <a:ext cx="505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25798A9-C1B3-4D7E-B409-6ED1D3CCD0F8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4065684" y="2244148"/>
            <a:ext cx="504815" cy="10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0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5800" y="3359574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What is Cloning?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9964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chemeClr val="tx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It is the process of copying the content from an existing Git Repository.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D8570-E805-4CF5-B1AB-ADDEFD2F0C16}"/>
              </a:ext>
            </a:extLst>
          </p:cNvPr>
          <p:cNvSpPr txBox="1"/>
          <p:nvPr/>
        </p:nvSpPr>
        <p:spPr>
          <a:xfrm>
            <a:off x="918535" y="516433"/>
            <a:ext cx="2045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Your local machine (Client)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AC281-E1F1-418D-999F-55C8EE0608EC}"/>
              </a:ext>
            </a:extLst>
          </p:cNvPr>
          <p:cNvSpPr txBox="1"/>
          <p:nvPr/>
        </p:nvSpPr>
        <p:spPr>
          <a:xfrm>
            <a:off x="5752414" y="528995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GitHub (Server)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1394995-5F92-4111-BE05-90D55D00F299}"/>
              </a:ext>
            </a:extLst>
          </p:cNvPr>
          <p:cNvSpPr/>
          <p:nvPr/>
        </p:nvSpPr>
        <p:spPr>
          <a:xfrm>
            <a:off x="5447098" y="743056"/>
            <a:ext cx="2898567" cy="2147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5DFCEDF-6349-41C6-9C9D-95EAC3356A3F}"/>
              </a:ext>
            </a:extLst>
          </p:cNvPr>
          <p:cNvSpPr/>
          <p:nvPr/>
        </p:nvSpPr>
        <p:spPr>
          <a:xfrm>
            <a:off x="6294498" y="1139163"/>
            <a:ext cx="1265731" cy="14149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6AE14FC-46F9-42DA-B848-049DDCF423EF}"/>
              </a:ext>
            </a:extLst>
          </p:cNvPr>
          <p:cNvSpPr txBox="1"/>
          <p:nvPr/>
        </p:nvSpPr>
        <p:spPr>
          <a:xfrm>
            <a:off x="6490384" y="946196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3A04FE3-C626-4DE8-805E-84952698A888}"/>
              </a:ext>
            </a:extLst>
          </p:cNvPr>
          <p:cNvSpPr/>
          <p:nvPr/>
        </p:nvSpPr>
        <p:spPr>
          <a:xfrm>
            <a:off x="6438066" y="130717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16D88E2-69C1-4397-836C-A31BE0AE5315}"/>
              </a:ext>
            </a:extLst>
          </p:cNvPr>
          <p:cNvSpPr txBox="1"/>
          <p:nvPr/>
        </p:nvSpPr>
        <p:spPr>
          <a:xfrm>
            <a:off x="6508666" y="135118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DF895DE-78F3-4593-A5D1-246B4FF04F2B}"/>
              </a:ext>
            </a:extLst>
          </p:cNvPr>
          <p:cNvSpPr/>
          <p:nvPr/>
        </p:nvSpPr>
        <p:spPr>
          <a:xfrm>
            <a:off x="6437594" y="168590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71D221C-8580-428A-B02C-BB78C77918C4}"/>
              </a:ext>
            </a:extLst>
          </p:cNvPr>
          <p:cNvSpPr txBox="1"/>
          <p:nvPr/>
        </p:nvSpPr>
        <p:spPr>
          <a:xfrm>
            <a:off x="6508194" y="172991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8DD9093-88C9-49A8-B3E3-99CC74F679BB}"/>
              </a:ext>
            </a:extLst>
          </p:cNvPr>
          <p:cNvSpPr/>
          <p:nvPr/>
        </p:nvSpPr>
        <p:spPr>
          <a:xfrm>
            <a:off x="6436565" y="2075195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F122B0-BD64-435B-995F-5A3B4F7EFBC7}"/>
              </a:ext>
            </a:extLst>
          </p:cNvPr>
          <p:cNvSpPr txBox="1"/>
          <p:nvPr/>
        </p:nvSpPr>
        <p:spPr>
          <a:xfrm>
            <a:off x="6507165" y="211920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D01E1-EDF9-42F9-B505-F8FD01F054C5}"/>
              </a:ext>
            </a:extLst>
          </p:cNvPr>
          <p:cNvSpPr/>
          <p:nvPr/>
        </p:nvSpPr>
        <p:spPr>
          <a:xfrm>
            <a:off x="723699" y="759827"/>
            <a:ext cx="2898567" cy="21475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163BE1-10FB-4AF7-817B-357FF3F8DCA1}"/>
              </a:ext>
            </a:extLst>
          </p:cNvPr>
          <p:cNvSpPr/>
          <p:nvPr/>
        </p:nvSpPr>
        <p:spPr>
          <a:xfrm>
            <a:off x="1571099" y="1155934"/>
            <a:ext cx="1265731" cy="141490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F2CC5-6165-4174-B5EF-B856DE6EA5EB}"/>
              </a:ext>
            </a:extLst>
          </p:cNvPr>
          <p:cNvSpPr txBox="1"/>
          <p:nvPr/>
        </p:nvSpPr>
        <p:spPr>
          <a:xfrm>
            <a:off x="1766985" y="962967"/>
            <a:ext cx="873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Repository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D0B6FE-A555-4543-BB38-FA04D272401D}"/>
              </a:ext>
            </a:extLst>
          </p:cNvPr>
          <p:cNvSpPr/>
          <p:nvPr/>
        </p:nvSpPr>
        <p:spPr>
          <a:xfrm>
            <a:off x="1714667" y="1323947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E4410-F8CD-4820-B8C1-AE1FDB900EA9}"/>
              </a:ext>
            </a:extLst>
          </p:cNvPr>
          <p:cNvSpPr txBox="1"/>
          <p:nvPr/>
        </p:nvSpPr>
        <p:spPr>
          <a:xfrm>
            <a:off x="1785267" y="136796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1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1829E8-7D58-4FA2-8D81-CD4E10F56C6C}"/>
              </a:ext>
            </a:extLst>
          </p:cNvPr>
          <p:cNvSpPr/>
          <p:nvPr/>
        </p:nvSpPr>
        <p:spPr>
          <a:xfrm>
            <a:off x="1714195" y="170267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AC9FC-B618-4660-BCBE-5DA4607DC37E}"/>
              </a:ext>
            </a:extLst>
          </p:cNvPr>
          <p:cNvSpPr txBox="1"/>
          <p:nvPr/>
        </p:nvSpPr>
        <p:spPr>
          <a:xfrm>
            <a:off x="1784795" y="174668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2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11B6DE-808D-4185-8F03-DD843FDD579E}"/>
              </a:ext>
            </a:extLst>
          </p:cNvPr>
          <p:cNvSpPr/>
          <p:nvPr/>
        </p:nvSpPr>
        <p:spPr>
          <a:xfrm>
            <a:off x="1713166" y="2091966"/>
            <a:ext cx="1015158" cy="3025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E79A5-129D-4678-AEB6-CC50C53B6EFC}"/>
              </a:ext>
            </a:extLst>
          </p:cNvPr>
          <p:cNvSpPr txBox="1"/>
          <p:nvPr/>
        </p:nvSpPr>
        <p:spPr>
          <a:xfrm>
            <a:off x="1783766" y="213597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000000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Version 3</a:t>
            </a:r>
            <a:endParaRPr lang="en-ZA" sz="900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483593-4A65-4D61-98FE-ACE5A5936786}"/>
              </a:ext>
            </a:extLst>
          </p:cNvPr>
          <p:cNvCxnSpPr>
            <a:stCxn id="98" idx="1"/>
          </p:cNvCxnSpPr>
          <p:nvPr/>
        </p:nvCxnSpPr>
        <p:spPr>
          <a:xfrm flipH="1" flipV="1">
            <a:off x="2836830" y="1828800"/>
            <a:ext cx="3457668" cy="1781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BE67637-5E60-41AB-B195-6289A5B3A9C4}"/>
              </a:ext>
            </a:extLst>
          </p:cNvPr>
          <p:cNvSpPr txBox="1"/>
          <p:nvPr/>
        </p:nvSpPr>
        <p:spPr>
          <a:xfrm>
            <a:off x="4062489" y="14823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00" b="0" i="0" dirty="0">
                <a:solidFill>
                  <a:srgbClr val="2A609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Exact replica </a:t>
            </a:r>
          </a:p>
          <a:p>
            <a:r>
              <a:rPr lang="da-DK" sz="900" b="0" i="0" dirty="0">
                <a:solidFill>
                  <a:srgbClr val="2A6091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of repository</a:t>
            </a:r>
            <a:endParaRPr lang="en-ZA" sz="900" dirty="0">
              <a:solidFill>
                <a:srgbClr val="2A609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1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AC6DB3-50E0-4B3C-9C5A-155F8F41EDB9}"/>
              </a:ext>
            </a:extLst>
          </p:cNvPr>
          <p:cNvCxnSpPr>
            <a:cxnSpLocks/>
          </p:cNvCxnSpPr>
          <p:nvPr/>
        </p:nvCxnSpPr>
        <p:spPr>
          <a:xfrm flipV="1">
            <a:off x="803082" y="1623221"/>
            <a:ext cx="7299297" cy="28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38B8FD-BD59-46A2-A54F-99ECE4937F35}"/>
              </a:ext>
            </a:extLst>
          </p:cNvPr>
          <p:cNvCxnSpPr>
            <a:cxnSpLocks/>
          </p:cNvCxnSpPr>
          <p:nvPr/>
        </p:nvCxnSpPr>
        <p:spPr>
          <a:xfrm>
            <a:off x="2441959" y="2164364"/>
            <a:ext cx="728869" cy="409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Google Shape;116;p17"/>
          <p:cNvSpPr txBox="1">
            <a:spLocks noGrp="1"/>
          </p:cNvSpPr>
          <p:nvPr>
            <p:ph type="ctrTitle" idx="4294967295"/>
          </p:nvPr>
        </p:nvSpPr>
        <p:spPr>
          <a:xfrm>
            <a:off x="684299" y="3229598"/>
            <a:ext cx="77724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</a:rPr>
              <a:t>What is Branching?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99649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dirty="0">
                <a:solidFill>
                  <a:srgbClr val="4E443C"/>
                </a:solidFill>
                <a:effectLst/>
                <a:latin typeface="Cousine" panose="020B0604020202020204" charset="0"/>
                <a:cs typeface="Cousine" panose="020B0604020202020204" charset="0"/>
              </a:rPr>
              <a:t>Branching means you diverge from the main line of development and continue to do work on a new branch (develop) without messing with that main line.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9E7549-8DFB-4A38-8C2D-00AC1CFFB816}"/>
              </a:ext>
            </a:extLst>
          </p:cNvPr>
          <p:cNvSpPr/>
          <p:nvPr/>
        </p:nvSpPr>
        <p:spPr>
          <a:xfrm>
            <a:off x="1351722" y="1502794"/>
            <a:ext cx="246490" cy="2464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63128A-5429-4CEA-8F83-47092044537E}"/>
              </a:ext>
            </a:extLst>
          </p:cNvPr>
          <p:cNvSpPr/>
          <p:nvPr/>
        </p:nvSpPr>
        <p:spPr>
          <a:xfrm>
            <a:off x="2314163" y="2009315"/>
            <a:ext cx="246490" cy="246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07753F-78DB-4CCA-8DD8-B4E8C408976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708539" y="1626039"/>
            <a:ext cx="605624" cy="506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70341CF-853A-4BC0-A146-1E7065DDA275}"/>
              </a:ext>
            </a:extLst>
          </p:cNvPr>
          <p:cNvSpPr/>
          <p:nvPr/>
        </p:nvSpPr>
        <p:spPr>
          <a:xfrm>
            <a:off x="4148993" y="1506769"/>
            <a:ext cx="246490" cy="2464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5F5937-3C6A-4FDE-A343-FE120F48A678}"/>
              </a:ext>
            </a:extLst>
          </p:cNvPr>
          <p:cNvSpPr/>
          <p:nvPr/>
        </p:nvSpPr>
        <p:spPr>
          <a:xfrm>
            <a:off x="6765238" y="1502794"/>
            <a:ext cx="246490" cy="24649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4E138A-D5DF-432E-A734-1E6F58766467}"/>
              </a:ext>
            </a:extLst>
          </p:cNvPr>
          <p:cNvSpPr/>
          <p:nvPr/>
        </p:nvSpPr>
        <p:spPr>
          <a:xfrm>
            <a:off x="3166277" y="2009314"/>
            <a:ext cx="246490" cy="246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6962507-CD33-4E41-94B8-AF3256679793}"/>
              </a:ext>
            </a:extLst>
          </p:cNvPr>
          <p:cNvSpPr/>
          <p:nvPr/>
        </p:nvSpPr>
        <p:spPr>
          <a:xfrm>
            <a:off x="5135220" y="2041119"/>
            <a:ext cx="246490" cy="2464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3B6F38-B4E9-40EB-A6CB-E143E7341F5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3412767" y="1626039"/>
            <a:ext cx="605624" cy="5065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35E03D3-7AD6-41C8-A065-352219B93C96}"/>
              </a:ext>
            </a:extLst>
          </p:cNvPr>
          <p:cNvSpPr/>
          <p:nvPr/>
        </p:nvSpPr>
        <p:spPr>
          <a:xfrm>
            <a:off x="2026892" y="503961"/>
            <a:ext cx="1097280" cy="2745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Main</a:t>
            </a:r>
            <a:endParaRPr lang="en-ZA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3E31557-873E-402D-83E0-776141FF1A42}"/>
              </a:ext>
            </a:extLst>
          </p:cNvPr>
          <p:cNvSpPr/>
          <p:nvPr/>
        </p:nvSpPr>
        <p:spPr>
          <a:xfrm>
            <a:off x="3298203" y="498240"/>
            <a:ext cx="1097280" cy="274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sine" panose="020B0604020202020204" charset="0"/>
                <a:cs typeface="Cousine" panose="020B0604020202020204" charset="0"/>
              </a:rPr>
              <a:t>Develop</a:t>
            </a:r>
            <a:endParaRPr lang="en-ZA" dirty="0">
              <a:solidFill>
                <a:schemeClr val="tx1"/>
              </a:solidFill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7801A1-0429-4090-AF99-9D967AAB665D}"/>
              </a:ext>
            </a:extLst>
          </p:cNvPr>
          <p:cNvCxnSpPr>
            <a:cxnSpLocks/>
          </p:cNvCxnSpPr>
          <p:nvPr/>
        </p:nvCxnSpPr>
        <p:spPr>
          <a:xfrm>
            <a:off x="4532572" y="1620521"/>
            <a:ext cx="605624" cy="50652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CA2D33-F2AD-49D8-B52D-08664A6424AF}"/>
              </a:ext>
            </a:extLst>
          </p:cNvPr>
          <p:cNvCxnSpPr/>
          <p:nvPr/>
        </p:nvCxnSpPr>
        <p:spPr>
          <a:xfrm>
            <a:off x="633615" y="2807002"/>
            <a:ext cx="746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5F118F6-7D5A-4687-8E23-07962C042486}"/>
              </a:ext>
            </a:extLst>
          </p:cNvPr>
          <p:cNvSpPr txBox="1"/>
          <p:nvPr/>
        </p:nvSpPr>
        <p:spPr>
          <a:xfrm>
            <a:off x="7436331" y="278618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Time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B15FB4-A5DF-4B82-A1D8-D66E5369394E}"/>
              </a:ext>
            </a:extLst>
          </p:cNvPr>
          <p:cNvCxnSpPr/>
          <p:nvPr/>
        </p:nvCxnSpPr>
        <p:spPr>
          <a:xfrm>
            <a:off x="633615" y="2680499"/>
            <a:ext cx="0" cy="2508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3DC480-8363-40E8-8118-633E487DAE81}"/>
              </a:ext>
            </a:extLst>
          </p:cNvPr>
          <p:cNvSpPr txBox="1"/>
          <p:nvPr/>
        </p:nvSpPr>
        <p:spPr>
          <a:xfrm>
            <a:off x="1275233" y="11643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V1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05EB48-9776-46AD-8669-B8604F847DC3}"/>
              </a:ext>
            </a:extLst>
          </p:cNvPr>
          <p:cNvSpPr txBox="1"/>
          <p:nvPr/>
        </p:nvSpPr>
        <p:spPr>
          <a:xfrm>
            <a:off x="4072504" y="11643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V2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B54D27-574D-418A-AD81-C3E1E328BAD2}"/>
              </a:ext>
            </a:extLst>
          </p:cNvPr>
          <p:cNvSpPr txBox="1"/>
          <p:nvPr/>
        </p:nvSpPr>
        <p:spPr>
          <a:xfrm>
            <a:off x="6688749" y="11643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V3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77B704-A261-4A86-B35F-0AD099E2AD8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381710" y="2164365"/>
            <a:ext cx="2739910" cy="11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DD29A-3344-4587-8908-4FD237F0954D}"/>
              </a:ext>
            </a:extLst>
          </p:cNvPr>
          <p:cNvSpPr txBox="1"/>
          <p:nvPr/>
        </p:nvSpPr>
        <p:spPr>
          <a:xfrm>
            <a:off x="899328" y="49824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sine" panose="020B0604020202020204" charset="0"/>
                <a:cs typeface="Cousine" panose="020B0604020202020204" charset="0"/>
              </a:rPr>
              <a:t>Branches:</a:t>
            </a:r>
            <a:endParaRPr lang="en-ZA" dirty="0">
              <a:latin typeface="Cousine" panose="020B0604020202020204" charset="0"/>
              <a:cs typeface="Cousi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88927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3321</Words>
  <Application>Microsoft Office PowerPoint</Application>
  <PresentationFormat>On-screen Show (16:9)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Cousine</vt:lpstr>
      <vt:lpstr>arial</vt:lpstr>
      <vt:lpstr>proxima-nova</vt:lpstr>
      <vt:lpstr>Courier</vt:lpstr>
      <vt:lpstr>LatoWeb</vt:lpstr>
      <vt:lpstr>Valentine template</vt:lpstr>
      <vt:lpstr>What is Git even? A session on version control</vt:lpstr>
      <vt:lpstr>What is version control?</vt:lpstr>
      <vt:lpstr>How developers use version control?</vt:lpstr>
      <vt:lpstr>What is Git?</vt:lpstr>
      <vt:lpstr>Let’s  install  Git</vt:lpstr>
      <vt:lpstr> Git CLI  (Command Line Interface)</vt:lpstr>
      <vt:lpstr>What is a Repository?</vt:lpstr>
      <vt:lpstr>What is Cloning?</vt:lpstr>
      <vt:lpstr>What is Branching?</vt:lpstr>
      <vt:lpstr>3 File States</vt:lpstr>
      <vt:lpstr>How do we push to the server repository?</vt:lpstr>
      <vt:lpstr>Want big impact? USE BIG IMAGE</vt:lpstr>
      <vt:lpstr>Merge conflicts?</vt:lpstr>
      <vt:lpstr>Undoing changes</vt:lpstr>
      <vt:lpstr>Undoing commits</vt:lpstr>
      <vt:lpstr>Useful Git commands:</vt:lpstr>
      <vt:lpstr>Git Extensions (GUI)</vt:lpstr>
      <vt:lpstr>Links/References:</vt:lpstr>
      <vt:lpstr>Thanks!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Almarie Saayman</dc:creator>
  <cp:lastModifiedBy>Almarie Saayman</cp:lastModifiedBy>
  <cp:revision>35</cp:revision>
  <dcterms:modified xsi:type="dcterms:W3CDTF">2020-10-05T16:24:15Z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F5112583@FNB.CO.ZA</vt:lpwstr>
  </property>
  <property fmtid="{D5CDD505-2E9C-101B-9397-08002B2CF9AE}" pid="5" name="MSIP_Label_216eec4e-c7b8-491d-b7d8-90a69632743d_SetDate">
    <vt:lpwstr>2020-02-20T10:44:43.8492642Z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56779632-fd4b-4bef-9425-4580536ec414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