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9" r:id="rId3"/>
    <p:sldId id="313" r:id="rId4"/>
    <p:sldId id="284" r:id="rId5"/>
    <p:sldId id="285" r:id="rId6"/>
    <p:sldId id="264" r:id="rId7"/>
    <p:sldId id="286" r:id="rId8"/>
    <p:sldId id="344" r:id="rId9"/>
    <p:sldId id="260" r:id="rId10"/>
    <p:sldId id="290" r:id="rId11"/>
    <p:sldId id="345" r:id="rId12"/>
    <p:sldId id="261" r:id="rId13"/>
    <p:sldId id="292" r:id="rId14"/>
    <p:sldId id="342" r:id="rId15"/>
    <p:sldId id="262" r:id="rId16"/>
    <p:sldId id="294" r:id="rId17"/>
    <p:sldId id="343" r:id="rId18"/>
    <p:sldId id="265" r:id="rId19"/>
    <p:sldId id="296" r:id="rId20"/>
    <p:sldId id="338" r:id="rId21"/>
    <p:sldId id="266" r:id="rId22"/>
    <p:sldId id="267" r:id="rId23"/>
    <p:sldId id="298" r:id="rId24"/>
    <p:sldId id="334" r:id="rId25"/>
    <p:sldId id="268" r:id="rId26"/>
    <p:sldId id="272" r:id="rId27"/>
    <p:sldId id="273" r:id="rId28"/>
    <p:sldId id="269" r:id="rId29"/>
    <p:sldId id="300" r:id="rId30"/>
    <p:sldId id="333" r:id="rId31"/>
    <p:sldId id="270" r:id="rId32"/>
    <p:sldId id="302" r:id="rId33"/>
    <p:sldId id="332" r:id="rId34"/>
    <p:sldId id="274" r:id="rId35"/>
    <p:sldId id="276" r:id="rId36"/>
    <p:sldId id="304" r:id="rId37"/>
    <p:sldId id="329" r:id="rId38"/>
    <p:sldId id="278" r:id="rId39"/>
    <p:sldId id="271" r:id="rId40"/>
    <p:sldId id="275" r:id="rId41"/>
    <p:sldId id="306" r:id="rId42"/>
    <p:sldId id="326" r:id="rId43"/>
    <p:sldId id="327" r:id="rId44"/>
    <p:sldId id="279" r:id="rId45"/>
    <p:sldId id="277" r:id="rId46"/>
    <p:sldId id="308" r:id="rId47"/>
    <p:sldId id="309" r:id="rId48"/>
    <p:sldId id="280" r:id="rId49"/>
    <p:sldId id="281" r:id="rId50"/>
    <p:sldId id="310" r:id="rId51"/>
    <p:sldId id="311" r:id="rId52"/>
    <p:sldId id="282" r:id="rId53"/>
    <p:sldId id="283"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29-May-19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29-May-19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29-May-19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www.mysqltutorial.org/" TargetMode="External"/><Relationship Id="rId2" Type="http://schemas.openxmlformats.org/officeDocument/2006/relationships/hyperlink" Target="https://www.w3schools.com/sql/default.asp" TargetMode="External"/><Relationship Id="rId1" Type="http://schemas.openxmlformats.org/officeDocument/2006/relationships/slideLayout" Target="../slideLayouts/slideLayout1.xml"/><Relationship Id="rId4" Type="http://schemas.openxmlformats.org/officeDocument/2006/relationships/hyperlink" Target="https://www.edureka.co/blog/mysql-tutoria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p:txBody>
          <a:bodyPr/>
          <a:lstStyle/>
          <a:p>
            <a:r>
              <a:rPr lang="en-US" dirty="0"/>
              <a:t>Ladies That Code</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p:txBody>
          <a:bodyPr/>
          <a:lstStyle/>
          <a:p>
            <a:r>
              <a:rPr lang="en-US" sz="2400" dirty="0"/>
              <a:t>SQL – Lesson 4</a:t>
            </a:r>
          </a:p>
          <a:p>
            <a:r>
              <a:rPr lang="en-US" dirty="0"/>
              <a:t>Nikki Naidoo</a:t>
            </a:r>
          </a:p>
        </p:txBody>
      </p:sp>
    </p:spTree>
    <p:extLst>
      <p:ext uri="{BB962C8B-B14F-4D97-AF65-F5344CB8AC3E}">
        <p14:creationId xmlns:p14="http://schemas.microsoft.com/office/powerpoint/2010/main" val="127048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3 </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638641"/>
          </a:xfrm>
        </p:spPr>
        <p:txBody>
          <a:bodyPr>
            <a:normAutofit/>
          </a:bodyPr>
          <a:lstStyle/>
          <a:p>
            <a:pPr algn="ctr"/>
            <a:r>
              <a:rPr lang="en-US" sz="3200" dirty="0">
                <a:solidFill>
                  <a:schemeClr val="tx1"/>
                </a:solidFill>
              </a:rPr>
              <a:t>Find the highest Grade 5 mark.</a:t>
            </a:r>
          </a:p>
        </p:txBody>
      </p:sp>
    </p:spTree>
    <p:extLst>
      <p:ext uri="{BB962C8B-B14F-4D97-AF65-F5344CB8AC3E}">
        <p14:creationId xmlns:p14="http://schemas.microsoft.com/office/powerpoint/2010/main" val="76476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3: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767254"/>
            <a:ext cx="8322733" cy="4747847"/>
          </a:xfrm>
        </p:spPr>
        <p:txBody>
          <a:bodyPr>
            <a:normAutofit/>
          </a:bodyPr>
          <a:lstStyle/>
          <a:p>
            <a:pPr algn="l"/>
            <a:r>
              <a:rPr lang="en-US" sz="3200" dirty="0">
                <a:solidFill>
                  <a:schemeClr val="tx1"/>
                </a:solidFill>
              </a:rPr>
              <a:t>SELECT MAX(</a:t>
            </a:r>
            <a:r>
              <a:rPr lang="en-US" sz="3200" dirty="0" err="1">
                <a:solidFill>
                  <a:schemeClr val="tx1"/>
                </a:solidFill>
              </a:rPr>
              <a:t>TermMark</a:t>
            </a:r>
            <a:r>
              <a:rPr lang="en-US" sz="3200" dirty="0">
                <a:solidFill>
                  <a:schemeClr val="tx1"/>
                </a:solidFill>
              </a:rPr>
              <a:t>) AS 'Grade 5 highest’</a:t>
            </a:r>
          </a:p>
          <a:p>
            <a:pPr algn="l"/>
            <a:r>
              <a:rPr lang="en-US" sz="3200" dirty="0">
                <a:solidFill>
                  <a:schemeClr val="tx1"/>
                </a:solidFill>
              </a:rPr>
              <a:t>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WHERE Grade = 5;</a:t>
            </a:r>
          </a:p>
        </p:txBody>
      </p:sp>
    </p:spTree>
    <p:extLst>
      <p:ext uri="{BB962C8B-B14F-4D97-AF65-F5344CB8AC3E}">
        <p14:creationId xmlns:p14="http://schemas.microsoft.com/office/powerpoint/2010/main" val="3835855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COUNT() Function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This function returns the number of rows that match the specified criteria.</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COUNT(</a:t>
            </a:r>
            <a:r>
              <a:rPr lang="en-US" i="1" dirty="0" err="1">
                <a:solidFill>
                  <a:schemeClr val="tx1"/>
                </a:solidFill>
              </a:rPr>
              <a:t>column_name</a:t>
            </a:r>
            <a:r>
              <a:rPr lang="en-US" dirty="0">
                <a:solidFill>
                  <a:schemeClr val="tx1"/>
                </a:solidFill>
              </a:rPr>
              <a:t>)</a:t>
            </a: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a:solidFill>
                  <a:schemeClr val="tx1"/>
                </a:solidFill>
              </a:rPr>
              <a:t>condition</a:t>
            </a:r>
            <a:r>
              <a:rPr lang="en-US" dirty="0">
                <a:solidFill>
                  <a:schemeClr val="tx1"/>
                </a:solidFill>
              </a:rPr>
              <a:t>;</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COUNT(</a:t>
            </a:r>
            <a:r>
              <a:rPr lang="en-US" i="1" dirty="0" err="1">
                <a:solidFill>
                  <a:schemeClr val="tx1"/>
                </a:solidFill>
              </a:rPr>
              <a:t>StudentID</a:t>
            </a:r>
            <a:r>
              <a:rPr lang="en-US" dirty="0">
                <a:solidFill>
                  <a:schemeClr val="tx1"/>
                </a:solidFill>
              </a:rPr>
              <a:t>)</a:t>
            </a:r>
          </a:p>
          <a:p>
            <a:pPr algn="l"/>
            <a:r>
              <a:rPr lang="en-US" dirty="0">
                <a:solidFill>
                  <a:schemeClr val="tx1"/>
                </a:solidFill>
              </a:rPr>
              <a:t>FROM </a:t>
            </a:r>
            <a:r>
              <a:rPr lang="en-US" i="1" dirty="0" err="1">
                <a:solidFill>
                  <a:schemeClr val="tx1"/>
                </a:solidFill>
              </a:rPr>
              <a:t>Infostudents</a:t>
            </a:r>
            <a:r>
              <a:rPr lang="en-US" dirty="0">
                <a:solidFill>
                  <a:schemeClr val="tx1"/>
                </a:solidFill>
              </a:rPr>
              <a:t>;</a:t>
            </a:r>
          </a:p>
        </p:txBody>
      </p:sp>
    </p:spTree>
    <p:extLst>
      <p:ext uri="{BB962C8B-B14F-4D97-AF65-F5344CB8AC3E}">
        <p14:creationId xmlns:p14="http://schemas.microsoft.com/office/powerpoint/2010/main" val="418338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4</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638641"/>
          </a:xfrm>
        </p:spPr>
        <p:txBody>
          <a:bodyPr>
            <a:normAutofit/>
          </a:bodyPr>
          <a:lstStyle/>
          <a:p>
            <a:pPr algn="ctr"/>
            <a:r>
              <a:rPr lang="en-US" sz="3200" dirty="0">
                <a:solidFill>
                  <a:schemeClr val="tx1"/>
                </a:solidFill>
              </a:rPr>
              <a:t>Find the number of Grade 5 students.</a:t>
            </a:r>
          </a:p>
        </p:txBody>
      </p:sp>
    </p:spTree>
    <p:extLst>
      <p:ext uri="{BB962C8B-B14F-4D97-AF65-F5344CB8AC3E}">
        <p14:creationId xmlns:p14="http://schemas.microsoft.com/office/powerpoint/2010/main" val="287415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4: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660273" y="1872761"/>
            <a:ext cx="9460523" cy="4747847"/>
          </a:xfrm>
        </p:spPr>
        <p:txBody>
          <a:bodyPr>
            <a:normAutofit/>
          </a:bodyPr>
          <a:lstStyle/>
          <a:p>
            <a:pPr algn="l"/>
            <a:r>
              <a:rPr lang="en-US" sz="3200" dirty="0">
                <a:solidFill>
                  <a:schemeClr val="tx1"/>
                </a:solidFill>
              </a:rPr>
              <a:t>SELECT COUNT(</a:t>
            </a:r>
            <a:r>
              <a:rPr lang="en-US" sz="3200" dirty="0" err="1">
                <a:solidFill>
                  <a:schemeClr val="tx1"/>
                </a:solidFill>
              </a:rPr>
              <a:t>StudentId</a:t>
            </a:r>
            <a:r>
              <a:rPr lang="en-US" sz="3200" dirty="0">
                <a:solidFill>
                  <a:schemeClr val="tx1"/>
                </a:solidFill>
              </a:rPr>
              <a:t>) AS 'Number of Students’</a:t>
            </a:r>
          </a:p>
          <a:p>
            <a:pPr algn="l"/>
            <a:r>
              <a:rPr lang="en-US" sz="3200" dirty="0">
                <a:solidFill>
                  <a:schemeClr val="tx1"/>
                </a:solidFill>
              </a:rPr>
              <a:t>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WHERE Grade = 5;</a:t>
            </a:r>
          </a:p>
        </p:txBody>
      </p:sp>
    </p:spTree>
    <p:extLst>
      <p:ext uri="{BB962C8B-B14F-4D97-AF65-F5344CB8AC3E}">
        <p14:creationId xmlns:p14="http://schemas.microsoft.com/office/powerpoint/2010/main" val="317295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AVG() Function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This function returns the average value of a numeric column that you choose.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AVG(</a:t>
            </a:r>
            <a:r>
              <a:rPr lang="en-US" i="1" dirty="0" err="1">
                <a:solidFill>
                  <a:schemeClr val="tx1"/>
                </a:solidFill>
              </a:rPr>
              <a:t>column_name</a:t>
            </a:r>
            <a:r>
              <a:rPr lang="en-US" dirty="0">
                <a:solidFill>
                  <a:schemeClr val="tx1"/>
                </a:solidFill>
              </a:rPr>
              <a:t>)</a:t>
            </a: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a:solidFill>
                  <a:schemeClr val="tx1"/>
                </a:solidFill>
              </a:rPr>
              <a:t>condition</a:t>
            </a:r>
            <a:r>
              <a:rPr lang="en-US" dirty="0">
                <a:solidFill>
                  <a:schemeClr val="tx1"/>
                </a:solidFill>
              </a:rPr>
              <a:t>;</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AVG(</a:t>
            </a:r>
            <a:r>
              <a:rPr lang="en-US" i="1" dirty="0">
                <a:solidFill>
                  <a:schemeClr val="tx1"/>
                </a:solidFill>
              </a:rPr>
              <a:t>Fees</a:t>
            </a:r>
            <a:r>
              <a:rPr lang="en-US" dirty="0">
                <a:solidFill>
                  <a:schemeClr val="tx1"/>
                </a:solidFill>
              </a:rPr>
              <a:t>)</a:t>
            </a:r>
          </a:p>
          <a:p>
            <a:pPr algn="l"/>
            <a:r>
              <a:rPr lang="en-US" dirty="0">
                <a:solidFill>
                  <a:schemeClr val="tx1"/>
                </a:solidFill>
              </a:rPr>
              <a:t>FROM </a:t>
            </a:r>
            <a:r>
              <a:rPr lang="en-US" i="1" dirty="0" err="1">
                <a:solidFill>
                  <a:schemeClr val="tx1"/>
                </a:solidFill>
              </a:rPr>
              <a:t>Infostudents</a:t>
            </a:r>
            <a:r>
              <a:rPr lang="en-US" dirty="0">
                <a:solidFill>
                  <a:schemeClr val="tx1"/>
                </a:solidFill>
              </a:rPr>
              <a:t>;</a:t>
            </a:r>
          </a:p>
        </p:txBody>
      </p:sp>
    </p:spTree>
    <p:extLst>
      <p:ext uri="{BB962C8B-B14F-4D97-AF65-F5344CB8AC3E}">
        <p14:creationId xmlns:p14="http://schemas.microsoft.com/office/powerpoint/2010/main" val="333625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5 </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638641"/>
          </a:xfrm>
        </p:spPr>
        <p:txBody>
          <a:bodyPr>
            <a:normAutofit/>
          </a:bodyPr>
          <a:lstStyle/>
          <a:p>
            <a:pPr algn="ctr"/>
            <a:r>
              <a:rPr lang="en-US" sz="3200" dirty="0">
                <a:solidFill>
                  <a:schemeClr val="tx1"/>
                </a:solidFill>
              </a:rPr>
              <a:t>Find the average Grade 3 mark.</a:t>
            </a:r>
          </a:p>
        </p:txBody>
      </p:sp>
    </p:spTree>
    <p:extLst>
      <p:ext uri="{BB962C8B-B14F-4D97-AF65-F5344CB8AC3E}">
        <p14:creationId xmlns:p14="http://schemas.microsoft.com/office/powerpoint/2010/main" val="419108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5: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899138"/>
            <a:ext cx="8366695" cy="4747847"/>
          </a:xfrm>
        </p:spPr>
        <p:txBody>
          <a:bodyPr>
            <a:normAutofit/>
          </a:bodyPr>
          <a:lstStyle/>
          <a:p>
            <a:pPr algn="l"/>
            <a:r>
              <a:rPr lang="en-US" sz="3200" dirty="0">
                <a:solidFill>
                  <a:schemeClr val="tx1"/>
                </a:solidFill>
              </a:rPr>
              <a:t>SELECT AVG(</a:t>
            </a:r>
            <a:r>
              <a:rPr lang="en-US" sz="3200" dirty="0" err="1">
                <a:solidFill>
                  <a:schemeClr val="tx1"/>
                </a:solidFill>
              </a:rPr>
              <a:t>TermMark</a:t>
            </a:r>
            <a:r>
              <a:rPr lang="en-US" sz="3200" dirty="0">
                <a:solidFill>
                  <a:schemeClr val="tx1"/>
                </a:solidFill>
              </a:rPr>
              <a:t>) AS 'Grade 3 average’</a:t>
            </a:r>
          </a:p>
          <a:p>
            <a:pPr algn="l"/>
            <a:r>
              <a:rPr lang="en-US" sz="3200" dirty="0">
                <a:solidFill>
                  <a:schemeClr val="tx1"/>
                </a:solidFill>
              </a:rPr>
              <a:t>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WHERE Grade = 3;</a:t>
            </a:r>
          </a:p>
        </p:txBody>
      </p:sp>
    </p:spTree>
    <p:extLst>
      <p:ext uri="{BB962C8B-B14F-4D97-AF65-F5344CB8AC3E}">
        <p14:creationId xmlns:p14="http://schemas.microsoft.com/office/powerpoint/2010/main" val="421815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SUM() Function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This function returns the total sum of a numeric column that you choose.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SUM(</a:t>
            </a:r>
            <a:r>
              <a:rPr lang="en-US" i="1" dirty="0" err="1">
                <a:solidFill>
                  <a:schemeClr val="tx1"/>
                </a:solidFill>
              </a:rPr>
              <a:t>column_name</a:t>
            </a:r>
            <a:r>
              <a:rPr lang="en-US" dirty="0">
                <a:solidFill>
                  <a:schemeClr val="tx1"/>
                </a:solidFill>
              </a:rPr>
              <a:t>)</a:t>
            </a: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a:solidFill>
                  <a:schemeClr val="tx1"/>
                </a:solidFill>
              </a:rPr>
              <a:t>condition</a:t>
            </a:r>
            <a:r>
              <a:rPr lang="en-US" dirty="0">
                <a:solidFill>
                  <a:schemeClr val="tx1"/>
                </a:solidFill>
              </a:rPr>
              <a:t>;</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SUM(</a:t>
            </a:r>
            <a:r>
              <a:rPr lang="en-US" i="1" dirty="0">
                <a:solidFill>
                  <a:schemeClr val="tx1"/>
                </a:solidFill>
              </a:rPr>
              <a:t>Fees</a:t>
            </a:r>
            <a:r>
              <a:rPr lang="en-US" dirty="0">
                <a:solidFill>
                  <a:schemeClr val="tx1"/>
                </a:solidFill>
              </a:rPr>
              <a:t>)</a:t>
            </a:r>
          </a:p>
          <a:p>
            <a:pPr algn="l"/>
            <a:r>
              <a:rPr lang="en-US" dirty="0">
                <a:solidFill>
                  <a:schemeClr val="tx1"/>
                </a:solidFill>
              </a:rPr>
              <a:t>FROM </a:t>
            </a:r>
            <a:r>
              <a:rPr lang="en-US" i="1" dirty="0" err="1">
                <a:solidFill>
                  <a:schemeClr val="tx1"/>
                </a:solidFill>
              </a:rPr>
              <a:t>Infostudents</a:t>
            </a:r>
            <a:r>
              <a:rPr lang="en-US" dirty="0">
                <a:solidFill>
                  <a:schemeClr val="tx1"/>
                </a:solidFill>
              </a:rPr>
              <a:t>;</a:t>
            </a:r>
          </a:p>
        </p:txBody>
      </p:sp>
    </p:spTree>
    <p:extLst>
      <p:ext uri="{BB962C8B-B14F-4D97-AF65-F5344CB8AC3E}">
        <p14:creationId xmlns:p14="http://schemas.microsoft.com/office/powerpoint/2010/main" val="1326911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6 </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1605795"/>
          </a:xfrm>
        </p:spPr>
        <p:txBody>
          <a:bodyPr>
            <a:normAutofit/>
          </a:bodyPr>
          <a:lstStyle/>
          <a:p>
            <a:pPr algn="ctr"/>
            <a:r>
              <a:rPr lang="en-US" sz="3200" dirty="0">
                <a:solidFill>
                  <a:schemeClr val="tx1"/>
                </a:solidFill>
              </a:rPr>
              <a:t>Find the total mark, number of students, and the average mark for the Grade 3s.</a:t>
            </a:r>
          </a:p>
        </p:txBody>
      </p:sp>
    </p:spTree>
    <p:extLst>
      <p:ext uri="{BB962C8B-B14F-4D97-AF65-F5344CB8AC3E}">
        <p14:creationId xmlns:p14="http://schemas.microsoft.com/office/powerpoint/2010/main" val="86174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585887"/>
          </a:xfrm>
        </p:spPr>
        <p:txBody>
          <a:bodyPr>
            <a:normAutofit/>
          </a:bodyPr>
          <a:lstStyle/>
          <a:p>
            <a:pPr algn="l"/>
            <a:r>
              <a:rPr lang="en-US" dirty="0">
                <a:solidFill>
                  <a:schemeClr val="tx1"/>
                </a:solidFill>
              </a:rPr>
              <a:t>Create a table called </a:t>
            </a:r>
            <a:r>
              <a:rPr lang="en-US" b="1" dirty="0">
                <a:solidFill>
                  <a:schemeClr val="tx1"/>
                </a:solidFill>
              </a:rPr>
              <a:t>Students </a:t>
            </a:r>
            <a:r>
              <a:rPr lang="en-US" dirty="0">
                <a:solidFill>
                  <a:schemeClr val="tx1"/>
                </a:solidFill>
              </a:rPr>
              <a:t>and populate it as follows:</a:t>
            </a:r>
          </a:p>
        </p:txBody>
      </p:sp>
      <p:graphicFrame>
        <p:nvGraphicFramePr>
          <p:cNvPr id="5" name="Table 4">
            <a:extLst>
              <a:ext uri="{FF2B5EF4-FFF2-40B4-BE49-F238E27FC236}">
                <a16:creationId xmlns:a16="http://schemas.microsoft.com/office/drawing/2014/main" id="{F22FAE4D-F3B0-4958-BB44-CCE85313E222}"/>
              </a:ext>
            </a:extLst>
          </p:cNvPr>
          <p:cNvGraphicFramePr>
            <a:graphicFrameLocks noGrp="1"/>
          </p:cNvGraphicFramePr>
          <p:nvPr>
            <p:extLst>
              <p:ext uri="{D42A27DB-BD31-4B8C-83A1-F6EECF244321}">
                <p14:modId xmlns:p14="http://schemas.microsoft.com/office/powerpoint/2010/main" val="1979540020"/>
              </p:ext>
            </p:extLst>
          </p:nvPr>
        </p:nvGraphicFramePr>
        <p:xfrm>
          <a:off x="985714" y="2706728"/>
          <a:ext cx="8158284" cy="2966720"/>
        </p:xfrm>
        <a:graphic>
          <a:graphicData uri="http://schemas.openxmlformats.org/drawingml/2006/table">
            <a:tbl>
              <a:tblPr firstRow="1" bandRow="1">
                <a:tableStyleId>{5C22544A-7EE6-4342-B048-85BDC9FD1C3A}</a:tableStyleId>
              </a:tblPr>
              <a:tblGrid>
                <a:gridCol w="1309078">
                  <a:extLst>
                    <a:ext uri="{9D8B030D-6E8A-4147-A177-3AD203B41FA5}">
                      <a16:colId xmlns:a16="http://schemas.microsoft.com/office/drawing/2014/main" val="2153193914"/>
                    </a:ext>
                  </a:extLst>
                </a:gridCol>
                <a:gridCol w="2770064">
                  <a:extLst>
                    <a:ext uri="{9D8B030D-6E8A-4147-A177-3AD203B41FA5}">
                      <a16:colId xmlns:a16="http://schemas.microsoft.com/office/drawing/2014/main" val="3652322200"/>
                    </a:ext>
                  </a:extLst>
                </a:gridCol>
                <a:gridCol w="2039571">
                  <a:extLst>
                    <a:ext uri="{9D8B030D-6E8A-4147-A177-3AD203B41FA5}">
                      <a16:colId xmlns:a16="http://schemas.microsoft.com/office/drawing/2014/main" val="3616112588"/>
                    </a:ext>
                  </a:extLst>
                </a:gridCol>
                <a:gridCol w="2039571">
                  <a:extLst>
                    <a:ext uri="{9D8B030D-6E8A-4147-A177-3AD203B41FA5}">
                      <a16:colId xmlns:a16="http://schemas.microsoft.com/office/drawing/2014/main" val="3003544266"/>
                    </a:ext>
                  </a:extLst>
                </a:gridCol>
              </a:tblGrid>
              <a:tr h="370840">
                <a:tc>
                  <a:txBody>
                    <a:bodyPr/>
                    <a:lstStyle/>
                    <a:p>
                      <a:r>
                        <a:rPr lang="en-US" dirty="0" err="1"/>
                        <a:t>StudentId</a:t>
                      </a:r>
                      <a:endParaRPr lang="en-US" dirty="0"/>
                    </a:p>
                  </a:txBody>
                  <a:tcPr/>
                </a:tc>
                <a:tc>
                  <a:txBody>
                    <a:bodyPr/>
                    <a:lstStyle/>
                    <a:p>
                      <a:r>
                        <a:rPr lang="en-US" dirty="0" err="1"/>
                        <a:t>StudentName</a:t>
                      </a:r>
                      <a:endParaRPr lang="en-US" dirty="0"/>
                    </a:p>
                  </a:txBody>
                  <a:tcPr/>
                </a:tc>
                <a:tc>
                  <a:txBody>
                    <a:bodyPr/>
                    <a:lstStyle/>
                    <a:p>
                      <a:r>
                        <a:rPr lang="en-US" dirty="0"/>
                        <a:t>Grade</a:t>
                      </a:r>
                    </a:p>
                  </a:txBody>
                  <a:tcPr/>
                </a:tc>
                <a:tc>
                  <a:txBody>
                    <a:bodyPr/>
                    <a:lstStyle/>
                    <a:p>
                      <a:r>
                        <a:rPr lang="en-US" dirty="0" err="1"/>
                        <a:t>TermMark</a:t>
                      </a:r>
                      <a:endParaRPr lang="en-US" dirty="0"/>
                    </a:p>
                  </a:txBody>
                  <a:tcPr/>
                </a:tc>
                <a:extLst>
                  <a:ext uri="{0D108BD9-81ED-4DB2-BD59-A6C34878D82A}">
                    <a16:rowId xmlns:a16="http://schemas.microsoft.com/office/drawing/2014/main" val="124787678"/>
                  </a:ext>
                </a:extLst>
              </a:tr>
              <a:tr h="370840">
                <a:tc>
                  <a:txBody>
                    <a:bodyPr/>
                    <a:lstStyle/>
                    <a:p>
                      <a:r>
                        <a:rPr lang="en-US" dirty="0"/>
                        <a:t>1</a:t>
                      </a:r>
                    </a:p>
                  </a:txBody>
                  <a:tcPr/>
                </a:tc>
                <a:tc>
                  <a:txBody>
                    <a:bodyPr/>
                    <a:lstStyle/>
                    <a:p>
                      <a:r>
                        <a:rPr lang="en-US" dirty="0"/>
                        <a:t>Jerry Smith</a:t>
                      </a:r>
                    </a:p>
                  </a:txBody>
                  <a:tcPr/>
                </a:tc>
                <a:tc>
                  <a:txBody>
                    <a:bodyPr/>
                    <a:lstStyle/>
                    <a:p>
                      <a:r>
                        <a:rPr lang="en-US" dirty="0"/>
                        <a:t>3</a:t>
                      </a:r>
                    </a:p>
                  </a:txBody>
                  <a:tcPr/>
                </a:tc>
                <a:tc>
                  <a:txBody>
                    <a:bodyPr/>
                    <a:lstStyle/>
                    <a:p>
                      <a:r>
                        <a:rPr lang="en-US" dirty="0"/>
                        <a:t>95</a:t>
                      </a:r>
                    </a:p>
                  </a:txBody>
                  <a:tcPr/>
                </a:tc>
                <a:extLst>
                  <a:ext uri="{0D108BD9-81ED-4DB2-BD59-A6C34878D82A}">
                    <a16:rowId xmlns:a16="http://schemas.microsoft.com/office/drawing/2014/main" val="3774413342"/>
                  </a:ext>
                </a:extLst>
              </a:tr>
              <a:tr h="370840">
                <a:tc>
                  <a:txBody>
                    <a:bodyPr/>
                    <a:lstStyle/>
                    <a:p>
                      <a:r>
                        <a:rPr lang="en-US" dirty="0"/>
                        <a:t>2</a:t>
                      </a:r>
                    </a:p>
                  </a:txBody>
                  <a:tcPr/>
                </a:tc>
                <a:tc>
                  <a:txBody>
                    <a:bodyPr/>
                    <a:lstStyle/>
                    <a:p>
                      <a:r>
                        <a:rPr lang="en-US" dirty="0"/>
                        <a:t>Kelly Miller</a:t>
                      </a:r>
                    </a:p>
                  </a:txBody>
                  <a:tcPr/>
                </a:tc>
                <a:tc>
                  <a:txBody>
                    <a:bodyPr/>
                    <a:lstStyle/>
                    <a:p>
                      <a:r>
                        <a:rPr lang="en-US" dirty="0"/>
                        <a:t>4</a:t>
                      </a:r>
                    </a:p>
                  </a:txBody>
                  <a:tcPr/>
                </a:tc>
                <a:tc>
                  <a:txBody>
                    <a:bodyPr/>
                    <a:lstStyle/>
                    <a:p>
                      <a:r>
                        <a:rPr lang="en-US" dirty="0"/>
                        <a:t>60</a:t>
                      </a:r>
                    </a:p>
                  </a:txBody>
                  <a:tcPr/>
                </a:tc>
                <a:extLst>
                  <a:ext uri="{0D108BD9-81ED-4DB2-BD59-A6C34878D82A}">
                    <a16:rowId xmlns:a16="http://schemas.microsoft.com/office/drawing/2014/main" val="2863133845"/>
                  </a:ext>
                </a:extLst>
              </a:tr>
              <a:tr h="370840">
                <a:tc>
                  <a:txBody>
                    <a:bodyPr/>
                    <a:lstStyle/>
                    <a:p>
                      <a:r>
                        <a:rPr lang="en-US" dirty="0"/>
                        <a:t>3</a:t>
                      </a:r>
                    </a:p>
                  </a:txBody>
                  <a:tcPr/>
                </a:tc>
                <a:tc>
                  <a:txBody>
                    <a:bodyPr/>
                    <a:lstStyle/>
                    <a:p>
                      <a:r>
                        <a:rPr lang="en-US" dirty="0"/>
                        <a:t>Frankie Joseph</a:t>
                      </a:r>
                    </a:p>
                  </a:txBody>
                  <a:tcPr/>
                </a:tc>
                <a:tc>
                  <a:txBody>
                    <a:bodyPr/>
                    <a:lstStyle/>
                    <a:p>
                      <a:r>
                        <a:rPr lang="en-US" dirty="0"/>
                        <a:t>3</a:t>
                      </a:r>
                    </a:p>
                  </a:txBody>
                  <a:tcPr/>
                </a:tc>
                <a:tc>
                  <a:txBody>
                    <a:bodyPr/>
                    <a:lstStyle/>
                    <a:p>
                      <a:r>
                        <a:rPr lang="en-US" dirty="0"/>
                        <a:t>20</a:t>
                      </a:r>
                    </a:p>
                  </a:txBody>
                  <a:tcPr/>
                </a:tc>
                <a:extLst>
                  <a:ext uri="{0D108BD9-81ED-4DB2-BD59-A6C34878D82A}">
                    <a16:rowId xmlns:a16="http://schemas.microsoft.com/office/drawing/2014/main" val="551369499"/>
                  </a:ext>
                </a:extLst>
              </a:tr>
              <a:tr h="370840">
                <a:tc>
                  <a:txBody>
                    <a:bodyPr/>
                    <a:lstStyle/>
                    <a:p>
                      <a:r>
                        <a:rPr lang="en-US" dirty="0"/>
                        <a:t>4</a:t>
                      </a:r>
                    </a:p>
                  </a:txBody>
                  <a:tcPr/>
                </a:tc>
                <a:tc>
                  <a:txBody>
                    <a:bodyPr/>
                    <a:lstStyle/>
                    <a:p>
                      <a:r>
                        <a:rPr lang="en-US" dirty="0"/>
                        <a:t>Jenna Miller</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651571928"/>
                  </a:ext>
                </a:extLst>
              </a:tr>
              <a:tr h="370840">
                <a:tc>
                  <a:txBody>
                    <a:bodyPr/>
                    <a:lstStyle/>
                    <a:p>
                      <a:r>
                        <a:rPr lang="en-US" dirty="0"/>
                        <a:t>5</a:t>
                      </a:r>
                    </a:p>
                  </a:txBody>
                  <a:tcPr/>
                </a:tc>
                <a:tc>
                  <a:txBody>
                    <a:bodyPr/>
                    <a:lstStyle/>
                    <a:p>
                      <a:r>
                        <a:rPr lang="en-US" dirty="0"/>
                        <a:t>Raj Patel</a:t>
                      </a:r>
                    </a:p>
                  </a:txBody>
                  <a:tcPr/>
                </a:tc>
                <a:tc>
                  <a:txBody>
                    <a:bodyPr/>
                    <a:lstStyle/>
                    <a:p>
                      <a:r>
                        <a:rPr lang="en-US" dirty="0"/>
                        <a:t>5</a:t>
                      </a:r>
                    </a:p>
                  </a:txBody>
                  <a:tcPr/>
                </a:tc>
                <a:tc>
                  <a:txBody>
                    <a:bodyPr/>
                    <a:lstStyle/>
                    <a:p>
                      <a:r>
                        <a:rPr lang="en-US" dirty="0"/>
                        <a:t>75</a:t>
                      </a:r>
                    </a:p>
                  </a:txBody>
                  <a:tcPr/>
                </a:tc>
                <a:extLst>
                  <a:ext uri="{0D108BD9-81ED-4DB2-BD59-A6C34878D82A}">
                    <a16:rowId xmlns:a16="http://schemas.microsoft.com/office/drawing/2014/main" val="1272275531"/>
                  </a:ext>
                </a:extLst>
              </a:tr>
              <a:tr h="370840">
                <a:tc>
                  <a:txBody>
                    <a:bodyPr/>
                    <a:lstStyle/>
                    <a:p>
                      <a:r>
                        <a:rPr lang="en-US" dirty="0"/>
                        <a:t>6</a:t>
                      </a:r>
                    </a:p>
                  </a:txBody>
                  <a:tcPr/>
                </a:tc>
                <a:tc>
                  <a:txBody>
                    <a:bodyPr/>
                    <a:lstStyle/>
                    <a:p>
                      <a:r>
                        <a:rPr lang="en-US" dirty="0"/>
                        <a:t>Susan White</a:t>
                      </a:r>
                    </a:p>
                  </a:txBody>
                  <a:tcPr/>
                </a:tc>
                <a:tc>
                  <a:txBody>
                    <a:bodyPr/>
                    <a:lstStyle/>
                    <a:p>
                      <a:r>
                        <a:rPr lang="en-US" dirty="0"/>
                        <a:t>4</a:t>
                      </a:r>
                    </a:p>
                  </a:txBody>
                  <a:tcPr/>
                </a:tc>
                <a:tc>
                  <a:txBody>
                    <a:bodyPr/>
                    <a:lstStyle/>
                    <a:p>
                      <a:r>
                        <a:rPr lang="en-US" dirty="0"/>
                        <a:t>80</a:t>
                      </a:r>
                    </a:p>
                  </a:txBody>
                  <a:tcPr/>
                </a:tc>
                <a:extLst>
                  <a:ext uri="{0D108BD9-81ED-4DB2-BD59-A6C34878D82A}">
                    <a16:rowId xmlns:a16="http://schemas.microsoft.com/office/drawing/2014/main" val="1427208542"/>
                  </a:ext>
                </a:extLst>
              </a:tr>
              <a:tr h="370840">
                <a:tc>
                  <a:txBody>
                    <a:bodyPr/>
                    <a:lstStyle/>
                    <a:p>
                      <a:r>
                        <a:rPr lang="en-US" dirty="0"/>
                        <a:t>7</a:t>
                      </a:r>
                    </a:p>
                  </a:txBody>
                  <a:tcPr/>
                </a:tc>
                <a:tc>
                  <a:txBody>
                    <a:bodyPr/>
                    <a:lstStyle/>
                    <a:p>
                      <a:r>
                        <a:rPr lang="en-US" dirty="0"/>
                        <a:t>Polly Summers</a:t>
                      </a:r>
                    </a:p>
                  </a:txBody>
                  <a:tcPr/>
                </a:tc>
                <a:tc>
                  <a:txBody>
                    <a:bodyPr/>
                    <a:lstStyle/>
                    <a:p>
                      <a:r>
                        <a:rPr lang="en-US" dirty="0"/>
                        <a:t>3</a:t>
                      </a:r>
                    </a:p>
                  </a:txBody>
                  <a:tcPr/>
                </a:tc>
                <a:tc>
                  <a:txBody>
                    <a:bodyPr/>
                    <a:lstStyle/>
                    <a:p>
                      <a:r>
                        <a:rPr lang="en-US" dirty="0"/>
                        <a:t>90</a:t>
                      </a:r>
                    </a:p>
                  </a:txBody>
                  <a:tcPr/>
                </a:tc>
                <a:extLst>
                  <a:ext uri="{0D108BD9-81ED-4DB2-BD59-A6C34878D82A}">
                    <a16:rowId xmlns:a16="http://schemas.microsoft.com/office/drawing/2014/main" val="1765824067"/>
                  </a:ext>
                </a:extLst>
              </a:tr>
            </a:tbl>
          </a:graphicData>
        </a:graphic>
      </p:graphicFrame>
    </p:spTree>
    <p:extLst>
      <p:ext uri="{BB962C8B-B14F-4D97-AF65-F5344CB8AC3E}">
        <p14:creationId xmlns:p14="http://schemas.microsoft.com/office/powerpoint/2010/main" val="319599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6: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899138"/>
            <a:ext cx="8366695" cy="4747847"/>
          </a:xfrm>
        </p:spPr>
        <p:txBody>
          <a:bodyPr>
            <a:normAutofit/>
          </a:bodyPr>
          <a:lstStyle/>
          <a:p>
            <a:pPr algn="l"/>
            <a:r>
              <a:rPr lang="en-US" sz="3200" dirty="0">
                <a:solidFill>
                  <a:schemeClr val="tx1"/>
                </a:solidFill>
              </a:rPr>
              <a:t>SELECT 	SUM(</a:t>
            </a:r>
            <a:r>
              <a:rPr lang="en-US" sz="3200" dirty="0" err="1">
                <a:solidFill>
                  <a:schemeClr val="tx1"/>
                </a:solidFill>
              </a:rPr>
              <a:t>TermMark</a:t>
            </a:r>
            <a:r>
              <a:rPr lang="en-US" sz="3200" dirty="0">
                <a:solidFill>
                  <a:schemeClr val="tx1"/>
                </a:solidFill>
              </a:rPr>
              <a:t>) AS 'Sum',    							COUNT(</a:t>
            </a:r>
            <a:r>
              <a:rPr lang="en-US" sz="3200" dirty="0" err="1">
                <a:solidFill>
                  <a:schemeClr val="tx1"/>
                </a:solidFill>
              </a:rPr>
              <a:t>studentId</a:t>
            </a:r>
            <a:r>
              <a:rPr lang="en-US" sz="3200" dirty="0">
                <a:solidFill>
                  <a:schemeClr val="tx1"/>
                </a:solidFill>
              </a:rPr>
              <a:t>) AS 'Count',    					AVG(</a:t>
            </a:r>
            <a:r>
              <a:rPr lang="en-US" sz="3200" dirty="0" err="1">
                <a:solidFill>
                  <a:schemeClr val="tx1"/>
                </a:solidFill>
              </a:rPr>
              <a:t>termMark</a:t>
            </a:r>
            <a:r>
              <a:rPr lang="en-US" sz="3200" dirty="0">
                <a:solidFill>
                  <a:schemeClr val="tx1"/>
                </a:solidFill>
              </a:rPr>
              <a:t>) AS 'Average’</a:t>
            </a:r>
          </a:p>
          <a:p>
            <a:pPr algn="l"/>
            <a:r>
              <a:rPr lang="en-US" sz="3200" dirty="0">
                <a:solidFill>
                  <a:schemeClr val="tx1"/>
                </a:solidFill>
              </a:rPr>
              <a:t>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WHERE Grade = 4;</a:t>
            </a:r>
          </a:p>
        </p:txBody>
      </p:sp>
    </p:spTree>
    <p:extLst>
      <p:ext uri="{BB962C8B-B14F-4D97-AF65-F5344CB8AC3E}">
        <p14:creationId xmlns:p14="http://schemas.microsoft.com/office/powerpoint/2010/main" val="103614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2404534"/>
            <a:ext cx="7766936" cy="1646302"/>
          </a:xfrm>
        </p:spPr>
        <p:txBody>
          <a:bodyPr/>
          <a:lstStyle/>
          <a:p>
            <a:pPr algn="ctr"/>
            <a:r>
              <a:rPr lang="en-US" dirty="0"/>
              <a:t>Comparison Functions and Operators</a:t>
            </a:r>
          </a:p>
        </p:txBody>
      </p:sp>
    </p:spTree>
    <p:extLst>
      <p:ext uri="{BB962C8B-B14F-4D97-AF65-F5344CB8AC3E}">
        <p14:creationId xmlns:p14="http://schemas.microsoft.com/office/powerpoint/2010/main" val="180228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BETWEEN Operator</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This operator is an inclusive operator which selects values (numbers, texts or dates) within a given range.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a:t>
            </a:r>
            <a:r>
              <a:rPr lang="en-US" i="1" dirty="0" err="1">
                <a:solidFill>
                  <a:schemeClr val="tx1"/>
                </a:solidFill>
              </a:rPr>
              <a:t>column_name</a:t>
            </a:r>
            <a:r>
              <a:rPr lang="en-US" i="1" dirty="0">
                <a:solidFill>
                  <a:schemeClr val="tx1"/>
                </a:solidFill>
              </a:rPr>
              <a:t>(s)</a:t>
            </a: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err="1">
                <a:solidFill>
                  <a:schemeClr val="tx1"/>
                </a:solidFill>
              </a:rPr>
              <a:t>column_name</a:t>
            </a:r>
            <a:r>
              <a:rPr lang="en-US" dirty="0">
                <a:solidFill>
                  <a:schemeClr val="tx1"/>
                </a:solidFill>
              </a:rPr>
              <a:t> BETWEEN </a:t>
            </a:r>
            <a:r>
              <a:rPr lang="en-US" i="1" dirty="0">
                <a:solidFill>
                  <a:schemeClr val="tx1"/>
                </a:solidFill>
              </a:rPr>
              <a:t>value1</a:t>
            </a:r>
            <a:r>
              <a:rPr lang="en-US" dirty="0">
                <a:solidFill>
                  <a:schemeClr val="tx1"/>
                </a:solidFill>
              </a:rPr>
              <a:t> AND </a:t>
            </a:r>
            <a:r>
              <a:rPr lang="en-US" i="1" dirty="0">
                <a:solidFill>
                  <a:schemeClr val="tx1"/>
                </a:solidFill>
              </a:rPr>
              <a:t>value2</a:t>
            </a:r>
            <a:r>
              <a:rPr lang="en-US" dirty="0">
                <a:solidFill>
                  <a:schemeClr val="tx1"/>
                </a:solidFill>
              </a:rPr>
              <a:t>;</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 FROM </a:t>
            </a:r>
            <a:r>
              <a:rPr lang="en-US" i="1" dirty="0" err="1">
                <a:solidFill>
                  <a:schemeClr val="tx1"/>
                </a:solidFill>
              </a:rPr>
              <a:t>Infostudents</a:t>
            </a:r>
            <a:endParaRPr lang="en-US" i="1" dirty="0">
              <a:solidFill>
                <a:schemeClr val="tx1"/>
              </a:solidFill>
            </a:endParaRPr>
          </a:p>
          <a:p>
            <a:pPr algn="l"/>
            <a:r>
              <a:rPr lang="en-US" dirty="0">
                <a:solidFill>
                  <a:schemeClr val="tx1"/>
                </a:solidFill>
              </a:rPr>
              <a:t>WHERE </a:t>
            </a:r>
            <a:r>
              <a:rPr lang="en-US" i="1" dirty="0">
                <a:solidFill>
                  <a:schemeClr val="tx1"/>
                </a:solidFill>
              </a:rPr>
              <a:t>Fees</a:t>
            </a:r>
            <a:r>
              <a:rPr lang="en-US" dirty="0">
                <a:solidFill>
                  <a:schemeClr val="tx1"/>
                </a:solidFill>
              </a:rPr>
              <a:t> BETWEEN </a:t>
            </a:r>
            <a:r>
              <a:rPr lang="en-US" i="1" dirty="0">
                <a:solidFill>
                  <a:schemeClr val="tx1"/>
                </a:solidFill>
              </a:rPr>
              <a:t>20000</a:t>
            </a:r>
            <a:r>
              <a:rPr lang="en-US" dirty="0">
                <a:solidFill>
                  <a:schemeClr val="tx1"/>
                </a:solidFill>
              </a:rPr>
              <a:t> AND </a:t>
            </a:r>
            <a:r>
              <a:rPr lang="en-US" i="1" dirty="0">
                <a:solidFill>
                  <a:schemeClr val="tx1"/>
                </a:solidFill>
              </a:rPr>
              <a:t>40000</a:t>
            </a:r>
            <a:r>
              <a:rPr lang="en-US" dirty="0">
                <a:solidFill>
                  <a:schemeClr val="tx1"/>
                </a:solidFill>
              </a:rPr>
              <a:t>;</a:t>
            </a:r>
          </a:p>
        </p:txBody>
      </p:sp>
    </p:spTree>
    <p:extLst>
      <p:ext uri="{BB962C8B-B14F-4D97-AF65-F5344CB8AC3E}">
        <p14:creationId xmlns:p14="http://schemas.microsoft.com/office/powerpoint/2010/main" val="409423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7 </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1298064"/>
          </a:xfrm>
        </p:spPr>
        <p:txBody>
          <a:bodyPr>
            <a:normAutofit/>
          </a:bodyPr>
          <a:lstStyle/>
          <a:p>
            <a:pPr algn="ctr"/>
            <a:r>
              <a:rPr lang="en-US" sz="3200" dirty="0">
                <a:solidFill>
                  <a:schemeClr val="tx1"/>
                </a:solidFill>
              </a:rPr>
              <a:t>Find the students that had an A term mark (75 - 100).</a:t>
            </a:r>
          </a:p>
        </p:txBody>
      </p:sp>
    </p:spTree>
    <p:extLst>
      <p:ext uri="{BB962C8B-B14F-4D97-AF65-F5344CB8AC3E}">
        <p14:creationId xmlns:p14="http://schemas.microsoft.com/office/powerpoint/2010/main" val="2358678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7: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899138"/>
            <a:ext cx="8366695" cy="4747847"/>
          </a:xfrm>
        </p:spPr>
        <p:txBody>
          <a:bodyPr>
            <a:normAutofit/>
          </a:bodyPr>
          <a:lstStyle/>
          <a:p>
            <a:pPr algn="l"/>
            <a:r>
              <a:rPr lang="en-US" sz="3200" dirty="0">
                <a:solidFill>
                  <a:schemeClr val="tx1"/>
                </a:solidFill>
              </a:rPr>
              <a:t>SELECT </a:t>
            </a:r>
            <a:r>
              <a:rPr lang="en-US" sz="3200" dirty="0" err="1">
                <a:solidFill>
                  <a:schemeClr val="tx1"/>
                </a:solidFill>
              </a:rPr>
              <a:t>StudentName</a:t>
            </a:r>
            <a:r>
              <a:rPr lang="en-US" sz="3200" dirty="0">
                <a:solidFill>
                  <a:schemeClr val="tx1"/>
                </a:solidFill>
              </a:rPr>
              <a:t>, </a:t>
            </a:r>
            <a:r>
              <a:rPr lang="en-US" sz="3200" dirty="0" err="1">
                <a:solidFill>
                  <a:schemeClr val="tx1"/>
                </a:solidFill>
              </a:rPr>
              <a:t>TermMark</a:t>
            </a:r>
            <a:endParaRPr lang="en-US" sz="3200" dirty="0">
              <a:solidFill>
                <a:schemeClr val="tx1"/>
              </a:solidFill>
            </a:endParaRPr>
          </a:p>
          <a:p>
            <a:pPr algn="l"/>
            <a:r>
              <a:rPr lang="en-US" sz="3200" dirty="0">
                <a:solidFill>
                  <a:schemeClr val="tx1"/>
                </a:solidFill>
              </a:rPr>
              <a:t>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WHERE </a:t>
            </a:r>
            <a:r>
              <a:rPr lang="en-US" sz="3200" dirty="0" err="1">
                <a:solidFill>
                  <a:schemeClr val="tx1"/>
                </a:solidFill>
              </a:rPr>
              <a:t>TermMark</a:t>
            </a:r>
            <a:r>
              <a:rPr lang="en-US" sz="3200" dirty="0">
                <a:solidFill>
                  <a:schemeClr val="tx1"/>
                </a:solidFill>
              </a:rPr>
              <a:t> BETWEEN 75 AND 100;</a:t>
            </a:r>
          </a:p>
        </p:txBody>
      </p:sp>
    </p:spTree>
    <p:extLst>
      <p:ext uri="{BB962C8B-B14F-4D97-AF65-F5344CB8AC3E}">
        <p14:creationId xmlns:p14="http://schemas.microsoft.com/office/powerpoint/2010/main" val="218234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IS NULL Operator</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fontScale="92500"/>
          </a:bodyPr>
          <a:lstStyle/>
          <a:p>
            <a:pPr algn="l"/>
            <a:r>
              <a:rPr lang="en-US" dirty="0">
                <a:solidFill>
                  <a:schemeClr val="tx1"/>
                </a:solidFill>
              </a:rPr>
              <a:t>Since it is not possible to test for the NULL values with the comparison operators (=, &lt;, &gt;), we can use IS NULL and IS NOT NULL operators instead.</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a:t>
            </a:r>
            <a:r>
              <a:rPr lang="en-US" i="1" dirty="0" err="1">
                <a:solidFill>
                  <a:schemeClr val="tx1"/>
                </a:solidFill>
              </a:rPr>
              <a:t>column_names</a:t>
            </a:r>
            <a:endParaRPr lang="en-US" i="1" dirty="0">
              <a:solidFill>
                <a:schemeClr val="tx1"/>
              </a:solidFill>
            </a:endParaRP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err="1">
                <a:solidFill>
                  <a:schemeClr val="tx1"/>
                </a:solidFill>
              </a:rPr>
              <a:t>column_name</a:t>
            </a:r>
            <a:r>
              <a:rPr lang="en-US" i="1" dirty="0">
                <a:solidFill>
                  <a:schemeClr val="tx1"/>
                </a:solidFill>
              </a:rPr>
              <a:t> </a:t>
            </a:r>
            <a:r>
              <a:rPr lang="en-US" dirty="0">
                <a:solidFill>
                  <a:schemeClr val="tx1"/>
                </a:solidFill>
              </a:rPr>
              <a:t>IS NULL; </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a:t>
            </a:r>
            <a:r>
              <a:rPr lang="en-US" i="1" dirty="0" err="1">
                <a:solidFill>
                  <a:schemeClr val="tx1"/>
                </a:solidFill>
              </a:rPr>
              <a:t>StudentName</a:t>
            </a:r>
            <a:r>
              <a:rPr lang="en-US" dirty="0">
                <a:solidFill>
                  <a:schemeClr val="tx1"/>
                </a:solidFill>
              </a:rPr>
              <a:t>, </a:t>
            </a:r>
            <a:r>
              <a:rPr lang="en-US" i="1" dirty="0" err="1">
                <a:solidFill>
                  <a:schemeClr val="tx1"/>
                </a:solidFill>
              </a:rPr>
              <a:t>ParentName</a:t>
            </a:r>
            <a:r>
              <a:rPr lang="en-US" dirty="0">
                <a:solidFill>
                  <a:schemeClr val="tx1"/>
                </a:solidFill>
              </a:rPr>
              <a:t>, </a:t>
            </a:r>
            <a:r>
              <a:rPr lang="en-US" i="1" dirty="0">
                <a:solidFill>
                  <a:schemeClr val="tx1"/>
                </a:solidFill>
              </a:rPr>
              <a:t>Address</a:t>
            </a:r>
            <a:r>
              <a:rPr lang="en-US" dirty="0">
                <a:solidFill>
                  <a:schemeClr val="tx1"/>
                </a:solidFill>
              </a:rPr>
              <a:t> </a:t>
            </a:r>
          </a:p>
          <a:p>
            <a:pPr algn="l"/>
            <a:r>
              <a:rPr lang="en-US" dirty="0">
                <a:solidFill>
                  <a:schemeClr val="tx1"/>
                </a:solidFill>
              </a:rPr>
              <a:t>FROM </a:t>
            </a:r>
            <a:r>
              <a:rPr lang="en-US" i="1" dirty="0" err="1">
                <a:solidFill>
                  <a:schemeClr val="tx1"/>
                </a:solidFill>
              </a:rPr>
              <a:t>Infostudents</a:t>
            </a:r>
            <a:endParaRPr lang="en-US" i="1" dirty="0">
              <a:solidFill>
                <a:schemeClr val="tx1"/>
              </a:solidFill>
            </a:endParaRPr>
          </a:p>
          <a:p>
            <a:pPr algn="l"/>
            <a:r>
              <a:rPr lang="en-US" dirty="0">
                <a:solidFill>
                  <a:schemeClr val="tx1"/>
                </a:solidFill>
              </a:rPr>
              <a:t>WHERE </a:t>
            </a:r>
            <a:r>
              <a:rPr lang="en-US" i="1" dirty="0">
                <a:solidFill>
                  <a:schemeClr val="tx1"/>
                </a:solidFill>
              </a:rPr>
              <a:t>Address</a:t>
            </a:r>
            <a:r>
              <a:rPr lang="en-US" dirty="0">
                <a:solidFill>
                  <a:schemeClr val="tx1"/>
                </a:solidFill>
              </a:rPr>
              <a:t> IS NULL;</a:t>
            </a:r>
          </a:p>
        </p:txBody>
      </p:sp>
    </p:spTree>
    <p:extLst>
      <p:ext uri="{BB962C8B-B14F-4D97-AF65-F5344CB8AC3E}">
        <p14:creationId xmlns:p14="http://schemas.microsoft.com/office/powerpoint/2010/main" val="3066447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IS NOT NULL Operator</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b="1" dirty="0">
                <a:solidFill>
                  <a:schemeClr val="tx1"/>
                </a:solidFill>
              </a:rPr>
              <a:t>Syntax:</a:t>
            </a:r>
          </a:p>
          <a:p>
            <a:pPr algn="l"/>
            <a:r>
              <a:rPr lang="en-US" dirty="0">
                <a:solidFill>
                  <a:schemeClr val="tx1"/>
                </a:solidFill>
              </a:rPr>
              <a:t>SELECT </a:t>
            </a:r>
            <a:r>
              <a:rPr lang="en-US" i="1" dirty="0" err="1">
                <a:solidFill>
                  <a:schemeClr val="tx1"/>
                </a:solidFill>
              </a:rPr>
              <a:t>column_names</a:t>
            </a:r>
            <a:endParaRPr lang="en-US" i="1" dirty="0">
              <a:solidFill>
                <a:schemeClr val="tx1"/>
              </a:solidFill>
            </a:endParaRP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err="1">
                <a:solidFill>
                  <a:schemeClr val="tx1"/>
                </a:solidFill>
              </a:rPr>
              <a:t>column_name</a:t>
            </a:r>
            <a:r>
              <a:rPr lang="en-US" i="1" dirty="0">
                <a:solidFill>
                  <a:schemeClr val="tx1"/>
                </a:solidFill>
              </a:rPr>
              <a:t> </a:t>
            </a:r>
            <a:r>
              <a:rPr lang="en-US" dirty="0">
                <a:solidFill>
                  <a:schemeClr val="tx1"/>
                </a:solidFill>
              </a:rPr>
              <a:t>IS NOT NULL; </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a:t>
            </a:r>
            <a:r>
              <a:rPr lang="en-US" i="1" dirty="0" err="1">
                <a:solidFill>
                  <a:schemeClr val="tx1"/>
                </a:solidFill>
              </a:rPr>
              <a:t>StudentName</a:t>
            </a:r>
            <a:r>
              <a:rPr lang="en-US" dirty="0">
                <a:solidFill>
                  <a:schemeClr val="tx1"/>
                </a:solidFill>
              </a:rPr>
              <a:t>, </a:t>
            </a:r>
            <a:r>
              <a:rPr lang="en-US" i="1" dirty="0" err="1">
                <a:solidFill>
                  <a:schemeClr val="tx1"/>
                </a:solidFill>
              </a:rPr>
              <a:t>ParentName</a:t>
            </a:r>
            <a:r>
              <a:rPr lang="en-US" dirty="0">
                <a:solidFill>
                  <a:schemeClr val="tx1"/>
                </a:solidFill>
              </a:rPr>
              <a:t>, </a:t>
            </a:r>
            <a:r>
              <a:rPr lang="en-US" i="1" dirty="0">
                <a:solidFill>
                  <a:schemeClr val="tx1"/>
                </a:solidFill>
              </a:rPr>
              <a:t>Address</a:t>
            </a:r>
            <a:r>
              <a:rPr lang="en-US" dirty="0">
                <a:solidFill>
                  <a:schemeClr val="tx1"/>
                </a:solidFill>
              </a:rPr>
              <a:t> </a:t>
            </a:r>
          </a:p>
          <a:p>
            <a:pPr algn="l"/>
            <a:r>
              <a:rPr lang="en-US" dirty="0">
                <a:solidFill>
                  <a:schemeClr val="tx1"/>
                </a:solidFill>
              </a:rPr>
              <a:t>FROM </a:t>
            </a:r>
            <a:r>
              <a:rPr lang="en-US" i="1" dirty="0" err="1">
                <a:solidFill>
                  <a:schemeClr val="tx1"/>
                </a:solidFill>
              </a:rPr>
              <a:t>Infostudents</a:t>
            </a:r>
            <a:endParaRPr lang="en-US" i="1" dirty="0">
              <a:solidFill>
                <a:schemeClr val="tx1"/>
              </a:solidFill>
            </a:endParaRPr>
          </a:p>
          <a:p>
            <a:pPr algn="l"/>
            <a:r>
              <a:rPr lang="en-US" dirty="0">
                <a:solidFill>
                  <a:schemeClr val="tx1"/>
                </a:solidFill>
              </a:rPr>
              <a:t>WHERE </a:t>
            </a:r>
            <a:r>
              <a:rPr lang="en-US" i="1" dirty="0">
                <a:solidFill>
                  <a:schemeClr val="tx1"/>
                </a:solidFill>
              </a:rPr>
              <a:t>Address</a:t>
            </a:r>
            <a:r>
              <a:rPr lang="en-US" dirty="0">
                <a:solidFill>
                  <a:schemeClr val="tx1"/>
                </a:solidFill>
              </a:rPr>
              <a:t> IS NOT NULL;</a:t>
            </a:r>
          </a:p>
        </p:txBody>
      </p:sp>
    </p:spTree>
    <p:extLst>
      <p:ext uri="{BB962C8B-B14F-4D97-AF65-F5344CB8AC3E}">
        <p14:creationId xmlns:p14="http://schemas.microsoft.com/office/powerpoint/2010/main" val="1385387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LIKE Operator</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This operator is used in a WHERE clause to search for a specified pattern in a column of a table.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a:t>
            </a:r>
            <a:r>
              <a:rPr lang="en-US" i="1" dirty="0">
                <a:solidFill>
                  <a:schemeClr val="tx1"/>
                </a:solidFill>
              </a:rPr>
              <a:t>column1</a:t>
            </a:r>
            <a:r>
              <a:rPr lang="en-US" dirty="0">
                <a:solidFill>
                  <a:schemeClr val="tx1"/>
                </a:solidFill>
              </a:rPr>
              <a:t>, </a:t>
            </a:r>
            <a:r>
              <a:rPr lang="en-US" i="1" dirty="0">
                <a:solidFill>
                  <a:schemeClr val="tx1"/>
                </a:solidFill>
              </a:rPr>
              <a:t>column2</a:t>
            </a:r>
            <a:r>
              <a:rPr lang="en-US" dirty="0">
                <a:solidFill>
                  <a:schemeClr val="tx1"/>
                </a:solidFill>
              </a:rPr>
              <a:t>, ...</a:t>
            </a: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a:solidFill>
                  <a:schemeClr val="tx1"/>
                </a:solidFill>
              </a:rPr>
              <a:t>column</a:t>
            </a:r>
            <a:r>
              <a:rPr lang="en-US" dirty="0">
                <a:solidFill>
                  <a:schemeClr val="tx1"/>
                </a:solidFill>
              </a:rPr>
              <a:t> LIKE </a:t>
            </a:r>
            <a:r>
              <a:rPr lang="en-US" i="1" dirty="0">
                <a:solidFill>
                  <a:schemeClr val="tx1"/>
                </a:solidFill>
              </a:rPr>
              <a:t>pattern</a:t>
            </a:r>
            <a:r>
              <a:rPr lang="en-US" dirty="0">
                <a:solidFill>
                  <a:schemeClr val="tx1"/>
                </a:solidFill>
              </a:rPr>
              <a:t>;</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 FROM </a:t>
            </a:r>
            <a:r>
              <a:rPr lang="en-US" i="1" dirty="0" err="1">
                <a:solidFill>
                  <a:schemeClr val="tx1"/>
                </a:solidFill>
              </a:rPr>
              <a:t>Infostudents</a:t>
            </a:r>
            <a:endParaRPr lang="en-US" i="1" dirty="0">
              <a:solidFill>
                <a:schemeClr val="tx1"/>
              </a:solidFill>
            </a:endParaRPr>
          </a:p>
          <a:p>
            <a:pPr algn="l"/>
            <a:r>
              <a:rPr lang="en-US" dirty="0">
                <a:solidFill>
                  <a:schemeClr val="tx1"/>
                </a:solidFill>
              </a:rPr>
              <a:t>WHERE </a:t>
            </a:r>
            <a:r>
              <a:rPr lang="en-US" i="1" dirty="0" err="1">
                <a:solidFill>
                  <a:schemeClr val="tx1"/>
                </a:solidFill>
              </a:rPr>
              <a:t>StudentName</a:t>
            </a:r>
            <a:r>
              <a:rPr lang="en-US" dirty="0">
                <a:solidFill>
                  <a:schemeClr val="tx1"/>
                </a:solidFill>
              </a:rPr>
              <a:t> LIKE </a:t>
            </a:r>
            <a:r>
              <a:rPr lang="en-US" i="1" dirty="0">
                <a:solidFill>
                  <a:schemeClr val="tx1"/>
                </a:solidFill>
              </a:rPr>
              <a:t>'S%</a:t>
            </a:r>
            <a:r>
              <a:rPr lang="en-US" dirty="0">
                <a:solidFill>
                  <a:schemeClr val="tx1"/>
                </a:solidFill>
              </a:rPr>
              <a:t>'</a:t>
            </a:r>
          </a:p>
        </p:txBody>
      </p:sp>
    </p:spTree>
    <p:extLst>
      <p:ext uri="{BB962C8B-B14F-4D97-AF65-F5344CB8AC3E}">
        <p14:creationId xmlns:p14="http://schemas.microsoft.com/office/powerpoint/2010/main" val="2104709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LIKE Operator</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90021"/>
            <a:ext cx="7766936" cy="4505497"/>
          </a:xfrm>
        </p:spPr>
        <p:txBody>
          <a:bodyPr>
            <a:normAutofit/>
          </a:bodyPr>
          <a:lstStyle/>
          <a:p>
            <a:pPr algn="l"/>
            <a:r>
              <a:rPr lang="en-US" dirty="0">
                <a:solidFill>
                  <a:schemeClr val="tx1"/>
                </a:solidFill>
              </a:rPr>
              <a:t>The mentioned below are the two wildcards that are used in conjunction with the LIKE operator:</a:t>
            </a:r>
          </a:p>
          <a:p>
            <a:pPr algn="l"/>
            <a:r>
              <a:rPr lang="en-US" b="1" dirty="0">
                <a:solidFill>
                  <a:schemeClr val="tx1"/>
                </a:solidFill>
              </a:rPr>
              <a:t>%</a:t>
            </a:r>
            <a:r>
              <a:rPr lang="en-US" dirty="0">
                <a:solidFill>
                  <a:schemeClr val="tx1"/>
                </a:solidFill>
              </a:rPr>
              <a:t> – The percent sign represents zero, one, or multiple characters</a:t>
            </a:r>
          </a:p>
          <a:p>
            <a:pPr algn="l"/>
            <a:r>
              <a:rPr lang="en-US" b="1" dirty="0">
                <a:solidFill>
                  <a:schemeClr val="tx1"/>
                </a:solidFill>
              </a:rPr>
              <a:t>_</a:t>
            </a:r>
            <a:r>
              <a:rPr lang="en-US" dirty="0">
                <a:solidFill>
                  <a:schemeClr val="tx1"/>
                </a:solidFill>
              </a:rPr>
              <a:t> – The underscore represents a single character</a:t>
            </a:r>
          </a:p>
        </p:txBody>
      </p:sp>
      <p:graphicFrame>
        <p:nvGraphicFramePr>
          <p:cNvPr id="4" name="Table 3">
            <a:extLst>
              <a:ext uri="{FF2B5EF4-FFF2-40B4-BE49-F238E27FC236}">
                <a16:creationId xmlns:a16="http://schemas.microsoft.com/office/drawing/2014/main" id="{07E0637C-F95C-4661-9FF8-5B8963F8BA6C}"/>
              </a:ext>
            </a:extLst>
          </p:cNvPr>
          <p:cNvGraphicFramePr>
            <a:graphicFrameLocks noGrp="1"/>
          </p:cNvGraphicFramePr>
          <p:nvPr>
            <p:extLst>
              <p:ext uri="{D42A27DB-BD31-4B8C-83A1-F6EECF244321}">
                <p14:modId xmlns:p14="http://schemas.microsoft.com/office/powerpoint/2010/main" val="403001737"/>
              </p:ext>
            </p:extLst>
          </p:nvPr>
        </p:nvGraphicFramePr>
        <p:xfrm>
          <a:off x="763925" y="3429615"/>
          <a:ext cx="9951180" cy="2865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11504512"/>
                    </a:ext>
                  </a:extLst>
                </a:gridCol>
                <a:gridCol w="5887180">
                  <a:extLst>
                    <a:ext uri="{9D8B030D-6E8A-4147-A177-3AD203B41FA5}">
                      <a16:colId xmlns:a16="http://schemas.microsoft.com/office/drawing/2014/main" val="3887172145"/>
                    </a:ext>
                  </a:extLst>
                </a:gridCol>
              </a:tblGrid>
              <a:tr h="370840">
                <a:tc>
                  <a:txBody>
                    <a:bodyPr/>
                    <a:lstStyle/>
                    <a:p>
                      <a:pPr algn="ctr"/>
                      <a:r>
                        <a:rPr lang="en-US" b="1" dirty="0"/>
                        <a:t>LIKE Operator</a:t>
                      </a:r>
                    </a:p>
                  </a:txBody>
                  <a:tcPr/>
                </a:tc>
                <a:tc>
                  <a:txBody>
                    <a:bodyPr/>
                    <a:lstStyle/>
                    <a:p>
                      <a:pPr algn="ctr"/>
                      <a:r>
                        <a:rPr lang="en-US" b="1" dirty="0"/>
                        <a:t>Description</a:t>
                      </a:r>
                    </a:p>
                  </a:txBody>
                  <a:tcPr/>
                </a:tc>
                <a:extLst>
                  <a:ext uri="{0D108BD9-81ED-4DB2-BD59-A6C34878D82A}">
                    <a16:rowId xmlns:a16="http://schemas.microsoft.com/office/drawing/2014/main" val="3243782286"/>
                  </a:ext>
                </a:extLst>
              </a:tr>
              <a:tr h="370840">
                <a:tc>
                  <a:txBody>
                    <a:bodyPr/>
                    <a:lstStyle/>
                    <a:p>
                      <a:r>
                        <a:rPr lang="en-US" dirty="0"/>
                        <a:t>WHERE </a:t>
                      </a:r>
                      <a:r>
                        <a:rPr lang="en-US" i="1" dirty="0" err="1"/>
                        <a:t>CustomerName</a:t>
                      </a:r>
                      <a:r>
                        <a:rPr lang="en-US" dirty="0"/>
                        <a:t> LIKE ‘z%’</a:t>
                      </a:r>
                    </a:p>
                  </a:txBody>
                  <a:tcPr/>
                </a:tc>
                <a:tc>
                  <a:txBody>
                    <a:bodyPr/>
                    <a:lstStyle/>
                    <a:p>
                      <a:r>
                        <a:rPr lang="en-US" dirty="0"/>
                        <a:t>Finds any values that start with “z”</a:t>
                      </a:r>
                    </a:p>
                  </a:txBody>
                  <a:tcPr/>
                </a:tc>
                <a:extLst>
                  <a:ext uri="{0D108BD9-81ED-4DB2-BD59-A6C34878D82A}">
                    <a16:rowId xmlns:a16="http://schemas.microsoft.com/office/drawing/2014/main" val="629092924"/>
                  </a:ext>
                </a:extLst>
              </a:tr>
              <a:tr h="370840">
                <a:tc>
                  <a:txBody>
                    <a:bodyPr/>
                    <a:lstStyle/>
                    <a:p>
                      <a:r>
                        <a:rPr lang="en-US" dirty="0"/>
                        <a:t>WHERE </a:t>
                      </a:r>
                      <a:r>
                        <a:rPr lang="en-US" i="1" dirty="0" err="1"/>
                        <a:t>CustomerName</a:t>
                      </a:r>
                      <a:r>
                        <a:rPr lang="en-US" dirty="0"/>
                        <a:t> LIKE ‘%z’	</a:t>
                      </a:r>
                    </a:p>
                  </a:txBody>
                  <a:tcPr/>
                </a:tc>
                <a:tc>
                  <a:txBody>
                    <a:bodyPr/>
                    <a:lstStyle/>
                    <a:p>
                      <a:r>
                        <a:rPr lang="en-US" dirty="0"/>
                        <a:t>Finds any values that end with “z”</a:t>
                      </a:r>
                    </a:p>
                  </a:txBody>
                  <a:tcPr/>
                </a:tc>
                <a:extLst>
                  <a:ext uri="{0D108BD9-81ED-4DB2-BD59-A6C34878D82A}">
                    <a16:rowId xmlns:a16="http://schemas.microsoft.com/office/drawing/2014/main" val="365180642"/>
                  </a:ext>
                </a:extLst>
              </a:tr>
              <a:tr h="370840">
                <a:tc>
                  <a:txBody>
                    <a:bodyPr/>
                    <a:lstStyle/>
                    <a:p>
                      <a:r>
                        <a:rPr lang="en-US" dirty="0"/>
                        <a:t>WHERE </a:t>
                      </a:r>
                      <a:r>
                        <a:rPr lang="en-US" i="1" dirty="0" err="1"/>
                        <a:t>CustomerName</a:t>
                      </a:r>
                      <a:r>
                        <a:rPr lang="en-US" dirty="0"/>
                        <a:t> LIKE ‘%and%’</a:t>
                      </a:r>
                    </a:p>
                  </a:txBody>
                  <a:tcPr/>
                </a:tc>
                <a:tc>
                  <a:txBody>
                    <a:bodyPr/>
                    <a:lstStyle/>
                    <a:p>
                      <a:r>
                        <a:rPr lang="en-US" dirty="0"/>
                        <a:t>Finds any values that have “and” in any position</a:t>
                      </a:r>
                    </a:p>
                  </a:txBody>
                  <a:tcPr/>
                </a:tc>
                <a:extLst>
                  <a:ext uri="{0D108BD9-81ED-4DB2-BD59-A6C34878D82A}">
                    <a16:rowId xmlns:a16="http://schemas.microsoft.com/office/drawing/2014/main" val="710151447"/>
                  </a:ext>
                </a:extLst>
              </a:tr>
              <a:tr h="370840">
                <a:tc>
                  <a:txBody>
                    <a:bodyPr/>
                    <a:lstStyle/>
                    <a:p>
                      <a:r>
                        <a:rPr lang="en-US" dirty="0"/>
                        <a:t>WHERE </a:t>
                      </a:r>
                      <a:r>
                        <a:rPr lang="en-US" i="1" dirty="0" err="1"/>
                        <a:t>CustomerName</a:t>
                      </a:r>
                      <a:r>
                        <a:rPr lang="en-US" dirty="0"/>
                        <a:t> LIKE ‘_s%’	</a:t>
                      </a:r>
                    </a:p>
                  </a:txBody>
                  <a:tcPr/>
                </a:tc>
                <a:tc>
                  <a:txBody>
                    <a:bodyPr/>
                    <a:lstStyle/>
                    <a:p>
                      <a:r>
                        <a:rPr lang="en-US" dirty="0"/>
                        <a:t>Finds any values that have “s” in the second position</a:t>
                      </a:r>
                    </a:p>
                  </a:txBody>
                  <a:tcPr/>
                </a:tc>
                <a:extLst>
                  <a:ext uri="{0D108BD9-81ED-4DB2-BD59-A6C34878D82A}">
                    <a16:rowId xmlns:a16="http://schemas.microsoft.com/office/drawing/2014/main" val="3417467785"/>
                  </a:ext>
                </a:extLst>
              </a:tr>
              <a:tr h="370840">
                <a:tc>
                  <a:txBody>
                    <a:bodyPr/>
                    <a:lstStyle/>
                    <a:p>
                      <a:r>
                        <a:rPr lang="en-US" dirty="0"/>
                        <a:t>WHERE </a:t>
                      </a:r>
                      <a:r>
                        <a:rPr lang="en-US" i="1" dirty="0" err="1"/>
                        <a:t>CustomerName</a:t>
                      </a:r>
                      <a:r>
                        <a:rPr lang="en-US" dirty="0"/>
                        <a:t> LIKE ‘d_%_%’</a:t>
                      </a:r>
                    </a:p>
                  </a:txBody>
                  <a:tcPr/>
                </a:tc>
                <a:tc>
                  <a:txBody>
                    <a:bodyPr/>
                    <a:lstStyle/>
                    <a:p>
                      <a:r>
                        <a:rPr lang="en-US" dirty="0"/>
                        <a:t>Finds any values that start with “d” and are at least 3 characters in length</a:t>
                      </a:r>
                    </a:p>
                  </a:txBody>
                  <a:tcPr/>
                </a:tc>
                <a:extLst>
                  <a:ext uri="{0D108BD9-81ED-4DB2-BD59-A6C34878D82A}">
                    <a16:rowId xmlns:a16="http://schemas.microsoft.com/office/drawing/2014/main" val="3304913470"/>
                  </a:ext>
                </a:extLst>
              </a:tr>
              <a:tr h="370840">
                <a:tc>
                  <a:txBody>
                    <a:bodyPr/>
                    <a:lstStyle/>
                    <a:p>
                      <a:r>
                        <a:rPr lang="en-US" dirty="0"/>
                        <a:t>WHERE </a:t>
                      </a:r>
                      <a:r>
                        <a:rPr lang="en-US" i="1" dirty="0" err="1"/>
                        <a:t>ContactName</a:t>
                      </a:r>
                      <a:r>
                        <a:rPr lang="en-US" dirty="0"/>
                        <a:t> LIKE ‘</a:t>
                      </a:r>
                      <a:r>
                        <a:rPr lang="en-US" dirty="0" err="1"/>
                        <a:t>j%l</a:t>
                      </a:r>
                      <a:r>
                        <a:rPr lang="en-US" dirty="0"/>
                        <a:t>’	</a:t>
                      </a:r>
                    </a:p>
                  </a:txBody>
                  <a:tcPr/>
                </a:tc>
                <a:tc>
                  <a:txBody>
                    <a:bodyPr/>
                    <a:lstStyle/>
                    <a:p>
                      <a:r>
                        <a:rPr lang="en-US" dirty="0"/>
                        <a:t>Finds any values that start with “j” and ends with “l”</a:t>
                      </a:r>
                    </a:p>
                  </a:txBody>
                  <a:tcPr/>
                </a:tc>
                <a:extLst>
                  <a:ext uri="{0D108BD9-81ED-4DB2-BD59-A6C34878D82A}">
                    <a16:rowId xmlns:a16="http://schemas.microsoft.com/office/drawing/2014/main" val="3041690488"/>
                  </a:ext>
                </a:extLst>
              </a:tr>
            </a:tbl>
          </a:graphicData>
        </a:graphic>
      </p:graphicFrame>
    </p:spTree>
    <p:extLst>
      <p:ext uri="{BB962C8B-B14F-4D97-AF65-F5344CB8AC3E}">
        <p14:creationId xmlns:p14="http://schemas.microsoft.com/office/powerpoint/2010/main" val="1317110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8 </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995854"/>
            <a:ext cx="7766936" cy="3736731"/>
          </a:xfrm>
        </p:spPr>
        <p:txBody>
          <a:bodyPr>
            <a:normAutofit/>
          </a:bodyPr>
          <a:lstStyle/>
          <a:p>
            <a:pPr algn="ctr"/>
            <a:r>
              <a:rPr lang="en-US" sz="3200" dirty="0">
                <a:solidFill>
                  <a:schemeClr val="tx1"/>
                </a:solidFill>
              </a:rPr>
              <a:t>Find the students:</a:t>
            </a:r>
          </a:p>
          <a:p>
            <a:pPr marL="514350" indent="-514350" algn="l">
              <a:buAutoNum type="arabicPeriod"/>
            </a:pPr>
            <a:r>
              <a:rPr lang="en-US" sz="3200" dirty="0">
                <a:solidFill>
                  <a:schemeClr val="tx1"/>
                </a:solidFill>
              </a:rPr>
              <a:t>Whose surname is ‘</a:t>
            </a:r>
            <a:r>
              <a:rPr lang="en-US" sz="3200" i="1" dirty="0">
                <a:solidFill>
                  <a:schemeClr val="tx1"/>
                </a:solidFill>
              </a:rPr>
              <a:t>Miller’.</a:t>
            </a:r>
          </a:p>
          <a:p>
            <a:pPr marL="514350" indent="-514350" algn="l">
              <a:buAutoNum type="arabicPeriod"/>
            </a:pPr>
            <a:r>
              <a:rPr lang="en-US" sz="3200" dirty="0">
                <a:solidFill>
                  <a:schemeClr val="tx1"/>
                </a:solidFill>
              </a:rPr>
              <a:t>Who have a double ‘</a:t>
            </a:r>
            <a:r>
              <a:rPr lang="en-US" sz="3200" i="1" dirty="0">
                <a:solidFill>
                  <a:schemeClr val="tx1"/>
                </a:solidFill>
              </a:rPr>
              <a:t>L</a:t>
            </a:r>
            <a:r>
              <a:rPr lang="en-US" sz="3200" dirty="0">
                <a:solidFill>
                  <a:schemeClr val="tx1"/>
                </a:solidFill>
              </a:rPr>
              <a:t>’ in their names.</a:t>
            </a:r>
          </a:p>
          <a:p>
            <a:pPr marL="514350" indent="-514350" algn="l">
              <a:buAutoNum type="arabicPeriod"/>
            </a:pPr>
            <a:r>
              <a:rPr lang="en-US" sz="3200" dirty="0">
                <a:solidFill>
                  <a:schemeClr val="tx1"/>
                </a:solidFill>
              </a:rPr>
              <a:t>Whose names start with exactly 2 characters, followed by a double ‘</a:t>
            </a:r>
            <a:r>
              <a:rPr lang="en-US" sz="3200" i="1" dirty="0">
                <a:solidFill>
                  <a:schemeClr val="tx1"/>
                </a:solidFill>
              </a:rPr>
              <a:t>L</a:t>
            </a:r>
            <a:r>
              <a:rPr lang="en-US" sz="3200" dirty="0">
                <a:solidFill>
                  <a:schemeClr val="tx1"/>
                </a:solidFill>
              </a:rPr>
              <a:t>’.</a:t>
            </a:r>
          </a:p>
          <a:p>
            <a:pPr marL="514350" indent="-514350" algn="l">
              <a:buAutoNum type="arabicPeriod"/>
            </a:pPr>
            <a:endParaRPr lang="en-US" sz="3200" dirty="0">
              <a:solidFill>
                <a:schemeClr val="tx1"/>
              </a:solidFill>
            </a:endParaRPr>
          </a:p>
        </p:txBody>
      </p:sp>
    </p:spTree>
    <p:extLst>
      <p:ext uri="{BB962C8B-B14F-4D97-AF65-F5344CB8AC3E}">
        <p14:creationId xmlns:p14="http://schemas.microsoft.com/office/powerpoint/2010/main" val="335075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2942963" y="1626577"/>
            <a:ext cx="4895144" cy="4747847"/>
          </a:xfrm>
        </p:spPr>
        <p:txBody>
          <a:bodyPr>
            <a:normAutofit fontScale="40000" lnSpcReduction="20000"/>
          </a:bodyPr>
          <a:lstStyle/>
          <a:p>
            <a:pPr algn="l"/>
            <a:r>
              <a:rPr lang="en-US" sz="3200" dirty="0">
                <a:solidFill>
                  <a:schemeClr val="tx1"/>
                </a:solidFill>
              </a:rPr>
              <a:t>CREATE database </a:t>
            </a:r>
            <a:r>
              <a:rPr lang="en-US" sz="3200" dirty="0" err="1">
                <a:solidFill>
                  <a:schemeClr val="tx1"/>
                </a:solidFill>
              </a:rPr>
              <a:t>ltc</a:t>
            </a:r>
            <a:r>
              <a:rPr lang="en-US" sz="3200" dirty="0">
                <a:solidFill>
                  <a:schemeClr val="tx1"/>
                </a:solidFill>
              </a:rPr>
              <a:t>;</a:t>
            </a:r>
          </a:p>
          <a:p>
            <a:pPr algn="l"/>
            <a:endParaRPr lang="en-US" sz="3200" dirty="0">
              <a:solidFill>
                <a:schemeClr val="tx1"/>
              </a:solidFill>
            </a:endParaRPr>
          </a:p>
          <a:p>
            <a:pPr algn="l"/>
            <a:r>
              <a:rPr lang="en-US" sz="3200" dirty="0">
                <a:solidFill>
                  <a:schemeClr val="tx1"/>
                </a:solidFill>
              </a:rPr>
              <a:t>CREATE TABLE </a:t>
            </a:r>
            <a:r>
              <a:rPr lang="en-US" sz="3200" dirty="0" err="1">
                <a:solidFill>
                  <a:schemeClr val="tx1"/>
                </a:solidFill>
              </a:rPr>
              <a:t>ltc.Students</a:t>
            </a:r>
            <a:r>
              <a:rPr lang="en-US" sz="3200" dirty="0">
                <a:solidFill>
                  <a:schemeClr val="tx1"/>
                </a:solidFill>
              </a:rPr>
              <a:t> (    </a:t>
            </a:r>
          </a:p>
          <a:p>
            <a:pPr algn="l"/>
            <a:r>
              <a:rPr lang="en-US" sz="3200" dirty="0" err="1">
                <a:solidFill>
                  <a:schemeClr val="tx1"/>
                </a:solidFill>
              </a:rPr>
              <a:t>StudentId</a:t>
            </a:r>
            <a:r>
              <a:rPr lang="en-US" sz="3200" dirty="0">
                <a:solidFill>
                  <a:schemeClr val="tx1"/>
                </a:solidFill>
              </a:rPr>
              <a:t> INT NOT NULL AUTO_INCREMENT PRIMARY KEY,    </a:t>
            </a:r>
          </a:p>
          <a:p>
            <a:pPr algn="l"/>
            <a:r>
              <a:rPr lang="en-US" sz="3200" dirty="0" err="1">
                <a:solidFill>
                  <a:schemeClr val="tx1"/>
                </a:solidFill>
              </a:rPr>
              <a:t>StudentName</a:t>
            </a:r>
            <a:r>
              <a:rPr lang="en-US" sz="3200" dirty="0">
                <a:solidFill>
                  <a:schemeClr val="tx1"/>
                </a:solidFill>
              </a:rPr>
              <a:t> VARCHAR(255) NOT NULL,    </a:t>
            </a:r>
          </a:p>
          <a:p>
            <a:pPr algn="l"/>
            <a:r>
              <a:rPr lang="en-US" sz="3200" dirty="0">
                <a:solidFill>
                  <a:schemeClr val="tx1"/>
                </a:solidFill>
              </a:rPr>
              <a:t>Grade INT NOT NULL,    </a:t>
            </a:r>
          </a:p>
          <a:p>
            <a:pPr algn="l"/>
            <a:r>
              <a:rPr lang="en-US" sz="3200" dirty="0" err="1">
                <a:solidFill>
                  <a:schemeClr val="tx1"/>
                </a:solidFill>
              </a:rPr>
              <a:t>TermMark</a:t>
            </a:r>
            <a:r>
              <a:rPr lang="en-US" sz="3200" dirty="0">
                <a:solidFill>
                  <a:schemeClr val="tx1"/>
                </a:solidFill>
              </a:rPr>
              <a:t> INT NOT NULL);</a:t>
            </a:r>
          </a:p>
          <a:p>
            <a:pPr algn="l"/>
            <a:endParaRPr lang="en-US" sz="3200" dirty="0">
              <a:solidFill>
                <a:schemeClr val="tx1"/>
              </a:solidFill>
            </a:endParaRPr>
          </a:p>
          <a:p>
            <a:pPr algn="l"/>
            <a:r>
              <a:rPr lang="en-US" sz="3200" dirty="0">
                <a:solidFill>
                  <a:schemeClr val="tx1"/>
                </a:solidFill>
              </a:rPr>
              <a:t>INSERT INTO </a:t>
            </a:r>
            <a:r>
              <a:rPr lang="en-US" sz="3200" dirty="0" err="1">
                <a:solidFill>
                  <a:schemeClr val="tx1"/>
                </a:solidFill>
              </a:rPr>
              <a:t>ltc.Students</a:t>
            </a:r>
            <a:r>
              <a:rPr lang="en-US" sz="3200" dirty="0">
                <a:solidFill>
                  <a:schemeClr val="tx1"/>
                </a:solidFill>
              </a:rPr>
              <a:t>(</a:t>
            </a:r>
            <a:r>
              <a:rPr lang="en-US" sz="3200" dirty="0" err="1">
                <a:solidFill>
                  <a:schemeClr val="tx1"/>
                </a:solidFill>
              </a:rPr>
              <a:t>StudentName</a:t>
            </a:r>
            <a:r>
              <a:rPr lang="en-US" sz="3200" dirty="0">
                <a:solidFill>
                  <a:schemeClr val="tx1"/>
                </a:solidFill>
              </a:rPr>
              <a:t>, Grade, </a:t>
            </a:r>
            <a:r>
              <a:rPr lang="en-US" sz="3200" dirty="0" err="1">
                <a:solidFill>
                  <a:schemeClr val="tx1"/>
                </a:solidFill>
              </a:rPr>
              <a:t>TermMark</a:t>
            </a:r>
            <a:r>
              <a:rPr lang="en-US" sz="3200" dirty="0">
                <a:solidFill>
                  <a:schemeClr val="tx1"/>
                </a:solidFill>
              </a:rPr>
              <a:t>)</a:t>
            </a:r>
          </a:p>
          <a:p>
            <a:pPr algn="l"/>
            <a:r>
              <a:rPr lang="en-US" sz="3200" dirty="0">
                <a:solidFill>
                  <a:schemeClr val="tx1"/>
                </a:solidFill>
              </a:rPr>
              <a:t>VALUES ('Jerry Smith', 3, 95),</a:t>
            </a:r>
          </a:p>
          <a:p>
            <a:pPr algn="l"/>
            <a:r>
              <a:rPr lang="en-US" sz="3200" dirty="0">
                <a:solidFill>
                  <a:schemeClr val="tx1"/>
                </a:solidFill>
              </a:rPr>
              <a:t>('Kelly Miller', 4, 60 ),</a:t>
            </a:r>
          </a:p>
          <a:p>
            <a:pPr algn="l"/>
            <a:r>
              <a:rPr lang="en-US" sz="3200" dirty="0">
                <a:solidFill>
                  <a:schemeClr val="tx1"/>
                </a:solidFill>
              </a:rPr>
              <a:t>('Frankie Joseph', 3, 20 ),</a:t>
            </a:r>
          </a:p>
          <a:p>
            <a:pPr algn="l"/>
            <a:r>
              <a:rPr lang="en-US" sz="3200" dirty="0">
                <a:solidFill>
                  <a:schemeClr val="tx1"/>
                </a:solidFill>
              </a:rPr>
              <a:t>('Jenna Miller', 5, 50),</a:t>
            </a:r>
          </a:p>
          <a:p>
            <a:pPr algn="l"/>
            <a:r>
              <a:rPr lang="en-US" sz="3200" dirty="0">
                <a:solidFill>
                  <a:schemeClr val="tx1"/>
                </a:solidFill>
              </a:rPr>
              <a:t>('Raj Patel', 5, 75 ),</a:t>
            </a:r>
          </a:p>
          <a:p>
            <a:pPr algn="l"/>
            <a:r>
              <a:rPr lang="en-US" sz="3200" dirty="0">
                <a:solidFill>
                  <a:schemeClr val="tx1"/>
                </a:solidFill>
              </a:rPr>
              <a:t>('Susan White', 4, 80),</a:t>
            </a:r>
          </a:p>
          <a:p>
            <a:pPr algn="l"/>
            <a:r>
              <a:rPr lang="en-US" sz="3200" dirty="0">
                <a:solidFill>
                  <a:schemeClr val="tx1"/>
                </a:solidFill>
              </a:rPr>
              <a:t>('Polly Summers', 3, 90);</a:t>
            </a:r>
          </a:p>
        </p:txBody>
      </p:sp>
    </p:spTree>
    <p:extLst>
      <p:ext uri="{BB962C8B-B14F-4D97-AF65-F5344CB8AC3E}">
        <p14:creationId xmlns:p14="http://schemas.microsoft.com/office/powerpoint/2010/main" val="2365478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8: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565031"/>
            <a:ext cx="8366695" cy="4747847"/>
          </a:xfrm>
        </p:spPr>
        <p:txBody>
          <a:bodyPr>
            <a:normAutofit fontScale="77500" lnSpcReduction="20000"/>
          </a:bodyPr>
          <a:lstStyle/>
          <a:p>
            <a:pPr algn="l"/>
            <a:r>
              <a:rPr lang="en-US" sz="3200" dirty="0">
                <a:solidFill>
                  <a:schemeClr val="tx1"/>
                </a:solidFill>
              </a:rPr>
              <a:t>1.	SELECT </a:t>
            </a:r>
            <a:r>
              <a:rPr lang="en-US" sz="3200" dirty="0" err="1">
                <a:solidFill>
                  <a:schemeClr val="tx1"/>
                </a:solidFill>
              </a:rPr>
              <a:t>StudentName</a:t>
            </a:r>
            <a:endParaRPr lang="en-US" sz="3200" dirty="0">
              <a:solidFill>
                <a:schemeClr val="tx1"/>
              </a:solidFill>
            </a:endParaRPr>
          </a:p>
          <a:p>
            <a:pPr algn="l"/>
            <a:r>
              <a:rPr lang="en-US" sz="3200" dirty="0">
                <a:solidFill>
                  <a:schemeClr val="tx1"/>
                </a:solidFill>
              </a:rPr>
              <a:t>	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	WHERE </a:t>
            </a:r>
            <a:r>
              <a:rPr lang="en-US" sz="3200" dirty="0" err="1">
                <a:solidFill>
                  <a:schemeClr val="tx1"/>
                </a:solidFill>
              </a:rPr>
              <a:t>StudentName</a:t>
            </a:r>
            <a:r>
              <a:rPr lang="en-US" sz="3200" dirty="0">
                <a:solidFill>
                  <a:schemeClr val="tx1"/>
                </a:solidFill>
              </a:rPr>
              <a:t> LIKE '%_Miller’;</a:t>
            </a:r>
          </a:p>
          <a:p>
            <a:pPr algn="l"/>
            <a:endParaRPr lang="en-US" sz="3200" dirty="0">
              <a:solidFill>
                <a:schemeClr val="tx1"/>
              </a:solidFill>
            </a:endParaRPr>
          </a:p>
          <a:p>
            <a:pPr algn="l"/>
            <a:r>
              <a:rPr lang="en-US" sz="3200" dirty="0">
                <a:solidFill>
                  <a:schemeClr val="tx1"/>
                </a:solidFill>
              </a:rPr>
              <a:t>2.	SELECT </a:t>
            </a:r>
            <a:r>
              <a:rPr lang="en-US" sz="3200" dirty="0" err="1">
                <a:solidFill>
                  <a:schemeClr val="tx1"/>
                </a:solidFill>
              </a:rPr>
              <a:t>StudentName</a:t>
            </a:r>
            <a:endParaRPr lang="en-US" sz="3200" dirty="0">
              <a:solidFill>
                <a:schemeClr val="tx1"/>
              </a:solidFill>
            </a:endParaRPr>
          </a:p>
          <a:p>
            <a:pPr algn="l"/>
            <a:r>
              <a:rPr lang="en-US" sz="3200" dirty="0">
                <a:solidFill>
                  <a:schemeClr val="tx1"/>
                </a:solidFill>
              </a:rPr>
              <a:t>	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	WHERE </a:t>
            </a:r>
            <a:r>
              <a:rPr lang="en-US" sz="3200" dirty="0" err="1">
                <a:solidFill>
                  <a:schemeClr val="tx1"/>
                </a:solidFill>
              </a:rPr>
              <a:t>StudentName</a:t>
            </a:r>
            <a:r>
              <a:rPr lang="en-US" sz="3200" dirty="0">
                <a:solidFill>
                  <a:schemeClr val="tx1"/>
                </a:solidFill>
              </a:rPr>
              <a:t> LIKE '%</a:t>
            </a:r>
            <a:r>
              <a:rPr lang="en-US" sz="3200" dirty="0" err="1">
                <a:solidFill>
                  <a:schemeClr val="tx1"/>
                </a:solidFill>
              </a:rPr>
              <a:t>ll</a:t>
            </a:r>
            <a:r>
              <a:rPr lang="en-US" sz="3200" dirty="0">
                <a:solidFill>
                  <a:schemeClr val="tx1"/>
                </a:solidFill>
              </a:rPr>
              <a:t>%’;</a:t>
            </a:r>
          </a:p>
          <a:p>
            <a:pPr algn="l"/>
            <a:endParaRPr lang="en-US" sz="3200" dirty="0">
              <a:solidFill>
                <a:schemeClr val="tx1"/>
              </a:solidFill>
            </a:endParaRPr>
          </a:p>
          <a:p>
            <a:pPr algn="l"/>
            <a:r>
              <a:rPr lang="en-US" sz="3200" dirty="0">
                <a:solidFill>
                  <a:schemeClr val="tx1"/>
                </a:solidFill>
              </a:rPr>
              <a:t>3.	SELECT </a:t>
            </a:r>
            <a:r>
              <a:rPr lang="en-US" sz="3200" dirty="0" err="1">
                <a:solidFill>
                  <a:schemeClr val="tx1"/>
                </a:solidFill>
              </a:rPr>
              <a:t>StudentName</a:t>
            </a:r>
            <a:endParaRPr lang="en-US" sz="3200" dirty="0">
              <a:solidFill>
                <a:schemeClr val="tx1"/>
              </a:solidFill>
            </a:endParaRPr>
          </a:p>
          <a:p>
            <a:pPr algn="l"/>
            <a:r>
              <a:rPr lang="en-US" sz="3200" dirty="0">
                <a:solidFill>
                  <a:schemeClr val="tx1"/>
                </a:solidFill>
              </a:rPr>
              <a:t>	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	WHERE </a:t>
            </a:r>
            <a:r>
              <a:rPr lang="en-US" sz="3200" dirty="0" err="1">
                <a:solidFill>
                  <a:schemeClr val="tx1"/>
                </a:solidFill>
              </a:rPr>
              <a:t>StudentName</a:t>
            </a:r>
            <a:r>
              <a:rPr lang="en-US" sz="3200" dirty="0">
                <a:solidFill>
                  <a:schemeClr val="tx1"/>
                </a:solidFill>
              </a:rPr>
              <a:t> LIKE '__</a:t>
            </a:r>
            <a:r>
              <a:rPr lang="en-US" sz="3200" dirty="0" err="1">
                <a:solidFill>
                  <a:schemeClr val="tx1"/>
                </a:solidFill>
              </a:rPr>
              <a:t>ll</a:t>
            </a:r>
            <a:r>
              <a:rPr lang="en-US" sz="3200" dirty="0">
                <a:solidFill>
                  <a:schemeClr val="tx1"/>
                </a:solidFill>
              </a:rPr>
              <a:t>%';</a:t>
            </a:r>
          </a:p>
        </p:txBody>
      </p:sp>
    </p:spTree>
    <p:extLst>
      <p:ext uri="{BB962C8B-B14F-4D97-AF65-F5344CB8AC3E}">
        <p14:creationId xmlns:p14="http://schemas.microsoft.com/office/powerpoint/2010/main" val="3640975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IN Operator</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This is a shorthand operator for multiple OR conditions which allows you to specify multiple values in a WHERE clause.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a:t>
            </a:r>
            <a:r>
              <a:rPr lang="en-US" i="1" dirty="0" err="1">
                <a:solidFill>
                  <a:schemeClr val="tx1"/>
                </a:solidFill>
              </a:rPr>
              <a:t>column_name</a:t>
            </a:r>
            <a:r>
              <a:rPr lang="en-US" i="1" dirty="0">
                <a:solidFill>
                  <a:schemeClr val="tx1"/>
                </a:solidFill>
              </a:rPr>
              <a:t>(s)</a:t>
            </a: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err="1">
                <a:solidFill>
                  <a:schemeClr val="tx1"/>
                </a:solidFill>
              </a:rPr>
              <a:t>column_name</a:t>
            </a:r>
            <a:r>
              <a:rPr lang="en-US" dirty="0">
                <a:solidFill>
                  <a:schemeClr val="tx1"/>
                </a:solidFill>
              </a:rPr>
              <a:t> IN (</a:t>
            </a:r>
            <a:r>
              <a:rPr lang="en-US" i="1" dirty="0">
                <a:solidFill>
                  <a:schemeClr val="tx1"/>
                </a:solidFill>
              </a:rPr>
              <a:t>value1, value2, ...</a:t>
            </a:r>
            <a:r>
              <a:rPr lang="en-US" dirty="0">
                <a:solidFill>
                  <a:schemeClr val="tx1"/>
                </a:solidFill>
              </a:rPr>
              <a:t>);</a:t>
            </a:r>
          </a:p>
          <a:p>
            <a:pPr algn="l"/>
            <a:endParaRPr lang="en-US" b="1" dirty="0">
              <a:solidFill>
                <a:schemeClr val="tx1"/>
              </a:solidFill>
            </a:endParaRPr>
          </a:p>
          <a:p>
            <a:pPr algn="l"/>
            <a:r>
              <a:rPr lang="en-US" b="1" dirty="0">
                <a:solidFill>
                  <a:schemeClr val="tx1"/>
                </a:solidFill>
              </a:rPr>
              <a:t>Example:</a:t>
            </a:r>
          </a:p>
          <a:p>
            <a:pPr algn="l"/>
            <a:r>
              <a:rPr lang="en-US" dirty="0">
                <a:solidFill>
                  <a:schemeClr val="tx1"/>
                </a:solidFill>
              </a:rPr>
              <a:t>SELECT * FROM </a:t>
            </a:r>
            <a:r>
              <a:rPr lang="en-US" i="1" dirty="0" err="1">
                <a:solidFill>
                  <a:schemeClr val="tx1"/>
                </a:solidFill>
              </a:rPr>
              <a:t>Infostudents</a:t>
            </a:r>
            <a:endParaRPr lang="en-US" i="1" dirty="0">
              <a:solidFill>
                <a:schemeClr val="tx1"/>
              </a:solidFill>
            </a:endParaRPr>
          </a:p>
          <a:p>
            <a:pPr algn="l"/>
            <a:r>
              <a:rPr lang="en-US" dirty="0">
                <a:solidFill>
                  <a:schemeClr val="tx1"/>
                </a:solidFill>
              </a:rPr>
              <a:t>WHERE </a:t>
            </a:r>
            <a:r>
              <a:rPr lang="en-US" i="1" dirty="0">
                <a:solidFill>
                  <a:schemeClr val="tx1"/>
                </a:solidFill>
              </a:rPr>
              <a:t>Country</a:t>
            </a:r>
            <a:r>
              <a:rPr lang="en-US" dirty="0">
                <a:solidFill>
                  <a:schemeClr val="tx1"/>
                </a:solidFill>
              </a:rPr>
              <a:t> IN (</a:t>
            </a:r>
            <a:r>
              <a:rPr lang="en-US" i="1" dirty="0">
                <a:solidFill>
                  <a:schemeClr val="tx1"/>
                </a:solidFill>
              </a:rPr>
              <a:t>'Algeria', 'India', 'Brazil'</a:t>
            </a:r>
            <a:r>
              <a:rPr lang="en-US" dirty="0">
                <a:solidFill>
                  <a:schemeClr val="tx1"/>
                </a:solidFill>
              </a:rPr>
              <a:t>);</a:t>
            </a:r>
          </a:p>
        </p:txBody>
      </p:sp>
    </p:spTree>
    <p:extLst>
      <p:ext uri="{BB962C8B-B14F-4D97-AF65-F5344CB8AC3E}">
        <p14:creationId xmlns:p14="http://schemas.microsoft.com/office/powerpoint/2010/main" val="2726976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9</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1385987"/>
          </a:xfrm>
        </p:spPr>
        <p:txBody>
          <a:bodyPr>
            <a:normAutofit/>
          </a:bodyPr>
          <a:lstStyle/>
          <a:p>
            <a:pPr algn="ctr"/>
            <a:r>
              <a:rPr lang="en-US" sz="3200" dirty="0">
                <a:solidFill>
                  <a:schemeClr val="tx1"/>
                </a:solidFill>
              </a:rPr>
              <a:t>Find all students in senior primary (Grades 4 - 5).</a:t>
            </a:r>
          </a:p>
        </p:txBody>
      </p:sp>
    </p:spTree>
    <p:extLst>
      <p:ext uri="{BB962C8B-B14F-4D97-AF65-F5344CB8AC3E}">
        <p14:creationId xmlns:p14="http://schemas.microsoft.com/office/powerpoint/2010/main" val="4211660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9: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899138"/>
            <a:ext cx="8366695" cy="4747847"/>
          </a:xfrm>
        </p:spPr>
        <p:txBody>
          <a:bodyPr>
            <a:normAutofit/>
          </a:bodyPr>
          <a:lstStyle/>
          <a:p>
            <a:pPr algn="l"/>
            <a:r>
              <a:rPr lang="en-US" sz="3200" dirty="0">
                <a:solidFill>
                  <a:schemeClr val="tx1"/>
                </a:solidFill>
              </a:rPr>
              <a:t>SELECT </a:t>
            </a:r>
            <a:r>
              <a:rPr lang="en-US" sz="3200" dirty="0" err="1">
                <a:solidFill>
                  <a:schemeClr val="tx1"/>
                </a:solidFill>
              </a:rPr>
              <a:t>StudentName</a:t>
            </a:r>
            <a:endParaRPr lang="en-US" sz="3200" dirty="0">
              <a:solidFill>
                <a:schemeClr val="tx1"/>
              </a:solidFill>
            </a:endParaRPr>
          </a:p>
          <a:p>
            <a:pPr algn="l"/>
            <a:r>
              <a:rPr lang="en-US" sz="3200" dirty="0">
                <a:solidFill>
                  <a:schemeClr val="tx1"/>
                </a:solidFill>
              </a:rPr>
              <a:t>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WHERE Grade IN (4 , 5, 6, 7);</a:t>
            </a:r>
          </a:p>
        </p:txBody>
      </p:sp>
    </p:spTree>
    <p:extLst>
      <p:ext uri="{BB962C8B-B14F-4D97-AF65-F5344CB8AC3E}">
        <p14:creationId xmlns:p14="http://schemas.microsoft.com/office/powerpoint/2010/main" val="339594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2404534"/>
            <a:ext cx="7766936" cy="1646302"/>
          </a:xfrm>
        </p:spPr>
        <p:txBody>
          <a:bodyPr/>
          <a:lstStyle/>
          <a:p>
            <a:pPr algn="ctr"/>
            <a:r>
              <a:rPr lang="en-US" dirty="0"/>
              <a:t>Variables</a:t>
            </a:r>
          </a:p>
        </p:txBody>
      </p:sp>
    </p:spTree>
    <p:extLst>
      <p:ext uri="{BB962C8B-B14F-4D97-AF65-F5344CB8AC3E}">
        <p14:creationId xmlns:p14="http://schemas.microsoft.com/office/powerpoint/2010/main" val="2891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SELECT ... INTO</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fontScale="92500" lnSpcReduction="20000"/>
          </a:bodyPr>
          <a:lstStyle/>
          <a:p>
            <a:pPr algn="l"/>
            <a:r>
              <a:rPr lang="en-US" dirty="0">
                <a:solidFill>
                  <a:schemeClr val="tx1"/>
                </a:solidFill>
              </a:rPr>
              <a:t>The SELECT ... INTO version of SELECT enables a query result to be stored in variables</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a:t>
            </a:r>
            <a:r>
              <a:rPr lang="en-US" i="1" dirty="0">
                <a:solidFill>
                  <a:schemeClr val="tx1"/>
                </a:solidFill>
              </a:rPr>
              <a:t>column_1, column_2 </a:t>
            </a:r>
            <a:r>
              <a:rPr lang="en-US" dirty="0">
                <a:solidFill>
                  <a:schemeClr val="tx1"/>
                </a:solidFill>
              </a:rPr>
              <a:t>INTO </a:t>
            </a:r>
            <a:r>
              <a:rPr lang="en-US" i="1" dirty="0">
                <a:solidFill>
                  <a:schemeClr val="tx1"/>
                </a:solidFill>
              </a:rPr>
              <a:t>@x, @y </a:t>
            </a:r>
          </a:p>
          <a:p>
            <a:pPr algn="l"/>
            <a:r>
              <a:rPr lang="en-US" dirty="0">
                <a:solidFill>
                  <a:schemeClr val="tx1"/>
                </a:solidFill>
              </a:rPr>
              <a:t>FROM </a:t>
            </a:r>
            <a:r>
              <a:rPr lang="en-US" i="1" dirty="0" err="1">
                <a:solidFill>
                  <a:schemeClr val="tx1"/>
                </a:solidFill>
              </a:rPr>
              <a:t>table_name</a:t>
            </a:r>
            <a:endParaRPr lang="en-US" dirty="0">
              <a:solidFill>
                <a:schemeClr val="tx1"/>
              </a:solidFill>
            </a:endParaRPr>
          </a:p>
          <a:p>
            <a:pPr algn="l"/>
            <a:r>
              <a:rPr lang="en-US" dirty="0">
                <a:solidFill>
                  <a:schemeClr val="tx1"/>
                </a:solidFill>
              </a:rPr>
              <a:t>LIMIT 1;</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a:t>
            </a:r>
            <a:r>
              <a:rPr lang="en-US" i="1" dirty="0" err="1">
                <a:solidFill>
                  <a:schemeClr val="tx1"/>
                </a:solidFill>
              </a:rPr>
              <a:t>StudentName</a:t>
            </a:r>
            <a:r>
              <a:rPr lang="en-US" i="1" dirty="0">
                <a:solidFill>
                  <a:schemeClr val="tx1"/>
                </a:solidFill>
              </a:rPr>
              <a:t>, </a:t>
            </a:r>
            <a:r>
              <a:rPr lang="en-US" i="1" dirty="0" err="1">
                <a:solidFill>
                  <a:schemeClr val="tx1"/>
                </a:solidFill>
              </a:rPr>
              <a:t>ParentName</a:t>
            </a:r>
            <a:r>
              <a:rPr lang="en-US" i="1" dirty="0">
                <a:solidFill>
                  <a:schemeClr val="tx1"/>
                </a:solidFill>
              </a:rPr>
              <a:t> </a:t>
            </a:r>
            <a:r>
              <a:rPr lang="en-US" dirty="0">
                <a:solidFill>
                  <a:schemeClr val="tx1"/>
                </a:solidFill>
              </a:rPr>
              <a:t>INTO </a:t>
            </a:r>
            <a:r>
              <a:rPr lang="en-US" i="1" dirty="0">
                <a:solidFill>
                  <a:schemeClr val="tx1"/>
                </a:solidFill>
              </a:rPr>
              <a:t>@x, @y </a:t>
            </a:r>
          </a:p>
          <a:p>
            <a:pPr algn="l"/>
            <a:r>
              <a:rPr lang="en-US" dirty="0">
                <a:solidFill>
                  <a:schemeClr val="tx1"/>
                </a:solidFill>
              </a:rPr>
              <a:t>FROM </a:t>
            </a:r>
            <a:r>
              <a:rPr lang="en-US" i="1" dirty="0" err="1">
                <a:solidFill>
                  <a:schemeClr val="tx1"/>
                </a:solidFill>
              </a:rPr>
              <a:t>Infostudents</a:t>
            </a:r>
            <a:endParaRPr lang="en-US" i="1" dirty="0">
              <a:solidFill>
                <a:schemeClr val="tx1"/>
              </a:solidFill>
            </a:endParaRPr>
          </a:p>
          <a:p>
            <a:pPr algn="l"/>
            <a:r>
              <a:rPr lang="en-US" dirty="0">
                <a:solidFill>
                  <a:schemeClr val="tx1"/>
                </a:solidFill>
              </a:rPr>
              <a:t>WHERE </a:t>
            </a:r>
            <a:r>
              <a:rPr lang="en-US" i="1" dirty="0" err="1">
                <a:solidFill>
                  <a:schemeClr val="tx1"/>
                </a:solidFill>
              </a:rPr>
              <a:t>TermMark</a:t>
            </a:r>
            <a:r>
              <a:rPr lang="en-US" dirty="0">
                <a:solidFill>
                  <a:schemeClr val="tx1"/>
                </a:solidFill>
              </a:rPr>
              <a:t> &gt; 90</a:t>
            </a:r>
          </a:p>
          <a:p>
            <a:pPr algn="l"/>
            <a:r>
              <a:rPr lang="en-US" dirty="0">
                <a:solidFill>
                  <a:schemeClr val="tx1"/>
                </a:solidFill>
              </a:rPr>
              <a:t>LIMIT 1;</a:t>
            </a:r>
          </a:p>
        </p:txBody>
      </p:sp>
    </p:spTree>
    <p:extLst>
      <p:ext uri="{BB962C8B-B14F-4D97-AF65-F5344CB8AC3E}">
        <p14:creationId xmlns:p14="http://schemas.microsoft.com/office/powerpoint/2010/main" val="1688843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10 </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1060672"/>
          </a:xfrm>
        </p:spPr>
        <p:txBody>
          <a:bodyPr>
            <a:normAutofit fontScale="85000" lnSpcReduction="10000"/>
          </a:bodyPr>
          <a:lstStyle/>
          <a:p>
            <a:pPr algn="ctr"/>
            <a:r>
              <a:rPr lang="en-US" sz="3200" dirty="0">
                <a:solidFill>
                  <a:schemeClr val="tx1"/>
                </a:solidFill>
              </a:rPr>
              <a:t>Find the student with the highest mark and store their name in a variable called </a:t>
            </a:r>
            <a:r>
              <a:rPr lang="en-US" sz="3200" i="1" dirty="0">
                <a:solidFill>
                  <a:schemeClr val="tx1"/>
                </a:solidFill>
              </a:rPr>
              <a:t>‘winner’.</a:t>
            </a:r>
          </a:p>
        </p:txBody>
      </p:sp>
    </p:spTree>
    <p:extLst>
      <p:ext uri="{BB962C8B-B14F-4D97-AF65-F5344CB8AC3E}">
        <p14:creationId xmlns:p14="http://schemas.microsoft.com/office/powerpoint/2010/main" val="1595599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10: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899138"/>
            <a:ext cx="8366695" cy="4747847"/>
          </a:xfrm>
        </p:spPr>
        <p:txBody>
          <a:bodyPr>
            <a:normAutofit/>
          </a:bodyPr>
          <a:lstStyle/>
          <a:p>
            <a:pPr algn="l"/>
            <a:r>
              <a:rPr lang="en-US" sz="3200" dirty="0">
                <a:solidFill>
                  <a:schemeClr val="tx1"/>
                </a:solidFill>
              </a:rPr>
              <a:t>	SELECT </a:t>
            </a:r>
            <a:r>
              <a:rPr lang="en-US" sz="3200" dirty="0" err="1">
                <a:solidFill>
                  <a:schemeClr val="tx1"/>
                </a:solidFill>
              </a:rPr>
              <a:t>StudentName</a:t>
            </a:r>
            <a:r>
              <a:rPr lang="en-US" sz="3200" dirty="0">
                <a:solidFill>
                  <a:schemeClr val="tx1"/>
                </a:solidFill>
              </a:rPr>
              <a:t> INTO @winner </a:t>
            </a:r>
          </a:p>
          <a:p>
            <a:pPr algn="l"/>
            <a:r>
              <a:rPr lang="en-US" sz="3200" dirty="0">
                <a:solidFill>
                  <a:schemeClr val="tx1"/>
                </a:solidFill>
              </a:rPr>
              <a:t>	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	ORDER BY </a:t>
            </a:r>
            <a:r>
              <a:rPr lang="en-US" sz="3200" dirty="0" err="1">
                <a:solidFill>
                  <a:schemeClr val="tx1"/>
                </a:solidFill>
              </a:rPr>
              <a:t>TermMark</a:t>
            </a:r>
            <a:r>
              <a:rPr lang="en-US" sz="3200" dirty="0">
                <a:solidFill>
                  <a:schemeClr val="tx1"/>
                </a:solidFill>
              </a:rPr>
              <a:t> DESC</a:t>
            </a:r>
          </a:p>
          <a:p>
            <a:pPr algn="l"/>
            <a:r>
              <a:rPr lang="en-US" sz="3200" dirty="0">
                <a:solidFill>
                  <a:schemeClr val="tx1"/>
                </a:solidFill>
              </a:rPr>
              <a:t>	LIMIT 1;</a:t>
            </a:r>
          </a:p>
          <a:p>
            <a:pPr algn="l"/>
            <a:endParaRPr lang="en-US" sz="3200" dirty="0">
              <a:solidFill>
                <a:schemeClr val="tx1"/>
              </a:solidFill>
            </a:endParaRPr>
          </a:p>
          <a:p>
            <a:pPr algn="l"/>
            <a:r>
              <a:rPr lang="en-US" sz="3200" dirty="0">
                <a:solidFill>
                  <a:schemeClr val="tx1"/>
                </a:solidFill>
              </a:rPr>
              <a:t>	SELECT @winner;</a:t>
            </a:r>
          </a:p>
        </p:txBody>
      </p:sp>
    </p:spTree>
    <p:extLst>
      <p:ext uri="{BB962C8B-B14F-4D97-AF65-F5344CB8AC3E}">
        <p14:creationId xmlns:p14="http://schemas.microsoft.com/office/powerpoint/2010/main" val="1780566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2404534"/>
            <a:ext cx="7766936" cy="1646302"/>
          </a:xfrm>
        </p:spPr>
        <p:txBody>
          <a:bodyPr/>
          <a:lstStyle/>
          <a:p>
            <a:pPr algn="ctr"/>
            <a:r>
              <a:rPr lang="en-US" dirty="0"/>
              <a:t>INSERT Statements</a:t>
            </a:r>
          </a:p>
        </p:txBody>
      </p:sp>
    </p:spTree>
    <p:extLst>
      <p:ext uri="{BB962C8B-B14F-4D97-AF65-F5344CB8AC3E}">
        <p14:creationId xmlns:p14="http://schemas.microsoft.com/office/powerpoint/2010/main" val="2675352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INSERT INTO</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In the previous lesson, you learned how to add rows into a table using the INSERT statement with a list of column values specified in the VALUES clause.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INSERT INTO </a:t>
            </a:r>
            <a:r>
              <a:rPr lang="en-US" i="1" dirty="0" err="1">
                <a:solidFill>
                  <a:schemeClr val="tx1"/>
                </a:solidFill>
              </a:rPr>
              <a:t>table_name</a:t>
            </a:r>
            <a:r>
              <a:rPr lang="en-US" dirty="0">
                <a:solidFill>
                  <a:schemeClr val="tx1"/>
                </a:solidFill>
              </a:rPr>
              <a:t>(</a:t>
            </a:r>
            <a:r>
              <a:rPr lang="en-US" i="1" dirty="0">
                <a:solidFill>
                  <a:schemeClr val="tx1"/>
                </a:solidFill>
              </a:rPr>
              <a:t>c1,c2,...</a:t>
            </a:r>
            <a:r>
              <a:rPr lang="en-US" dirty="0">
                <a:solidFill>
                  <a:schemeClr val="tx1"/>
                </a:solidFill>
              </a:rPr>
              <a:t>)</a:t>
            </a:r>
          </a:p>
          <a:p>
            <a:pPr algn="l"/>
            <a:r>
              <a:rPr lang="en-US" dirty="0">
                <a:solidFill>
                  <a:schemeClr val="tx1"/>
                </a:solidFill>
              </a:rPr>
              <a:t>VALUES(</a:t>
            </a:r>
            <a:r>
              <a:rPr lang="en-US" i="1" dirty="0">
                <a:solidFill>
                  <a:schemeClr val="tx1"/>
                </a:solidFill>
              </a:rPr>
              <a:t>v1,v2,..</a:t>
            </a:r>
            <a:r>
              <a:rPr lang="en-US" dirty="0">
                <a:solidFill>
                  <a:schemeClr val="tx1"/>
                </a:solidFill>
              </a:rPr>
              <a:t>);</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INSERT INTO </a:t>
            </a:r>
            <a:r>
              <a:rPr lang="en-US" i="1" dirty="0" err="1">
                <a:solidFill>
                  <a:schemeClr val="tx1"/>
                </a:solidFill>
              </a:rPr>
              <a:t>Infostudents</a:t>
            </a:r>
            <a:r>
              <a:rPr lang="en-US" dirty="0">
                <a:solidFill>
                  <a:schemeClr val="tx1"/>
                </a:solidFill>
              </a:rPr>
              <a:t> (</a:t>
            </a:r>
            <a:r>
              <a:rPr lang="en-US" i="1" dirty="0" err="1">
                <a:solidFill>
                  <a:schemeClr val="tx1"/>
                </a:solidFill>
              </a:rPr>
              <a:t>StudentName</a:t>
            </a:r>
            <a:r>
              <a:rPr lang="en-US" i="1" dirty="0">
                <a:solidFill>
                  <a:schemeClr val="tx1"/>
                </a:solidFill>
              </a:rPr>
              <a:t>, </a:t>
            </a:r>
            <a:r>
              <a:rPr lang="en-US" i="1" dirty="0" err="1">
                <a:solidFill>
                  <a:schemeClr val="tx1"/>
                </a:solidFill>
              </a:rPr>
              <a:t>ParentName</a:t>
            </a:r>
            <a:r>
              <a:rPr lang="en-US" i="1" dirty="0">
                <a:solidFill>
                  <a:schemeClr val="tx1"/>
                </a:solidFill>
              </a:rPr>
              <a:t>, Address)</a:t>
            </a:r>
          </a:p>
          <a:p>
            <a:pPr algn="l"/>
            <a:r>
              <a:rPr lang="en-US" dirty="0">
                <a:solidFill>
                  <a:schemeClr val="tx1"/>
                </a:solidFill>
              </a:rPr>
              <a:t>VALUES(</a:t>
            </a:r>
            <a:r>
              <a:rPr lang="en-US" i="1" dirty="0">
                <a:solidFill>
                  <a:schemeClr val="tx1"/>
                </a:solidFill>
              </a:rPr>
              <a:t>‘James Colin’, ‘Annabelle Colin’, ’10 Happy Lane’</a:t>
            </a:r>
            <a:r>
              <a:rPr lang="en-US" dirty="0">
                <a:solidFill>
                  <a:schemeClr val="tx1"/>
                </a:solidFill>
              </a:rPr>
              <a:t>);</a:t>
            </a:r>
          </a:p>
        </p:txBody>
      </p:sp>
    </p:spTree>
    <p:extLst>
      <p:ext uri="{BB962C8B-B14F-4D97-AF65-F5344CB8AC3E}">
        <p14:creationId xmlns:p14="http://schemas.microsoft.com/office/powerpoint/2010/main" val="225942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2404534"/>
            <a:ext cx="7766936" cy="1646302"/>
          </a:xfrm>
        </p:spPr>
        <p:txBody>
          <a:bodyPr/>
          <a:lstStyle/>
          <a:p>
            <a:pPr algn="ctr"/>
            <a:r>
              <a:rPr lang="en-US" dirty="0"/>
              <a:t>Aggregate Functions</a:t>
            </a:r>
          </a:p>
        </p:txBody>
      </p:sp>
    </p:spTree>
    <p:extLst>
      <p:ext uri="{BB962C8B-B14F-4D97-AF65-F5344CB8AC3E}">
        <p14:creationId xmlns:p14="http://schemas.microsoft.com/office/powerpoint/2010/main" val="1225204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INSERT INTO SELECT</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9295"/>
            <a:ext cx="7766936" cy="4505497"/>
          </a:xfrm>
        </p:spPr>
        <p:txBody>
          <a:bodyPr>
            <a:normAutofit lnSpcReduction="10000"/>
          </a:bodyPr>
          <a:lstStyle/>
          <a:p>
            <a:pPr algn="l"/>
            <a:r>
              <a:rPr lang="en-US" dirty="0">
                <a:solidFill>
                  <a:schemeClr val="tx1"/>
                </a:solidFill>
              </a:rPr>
              <a:t>Besides using row values in the VALUES clause, you can use the result of a SELECT statement as the data source for the INSERT statement.</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INSERT INTO </a:t>
            </a:r>
            <a:r>
              <a:rPr lang="en-US" i="1" dirty="0" err="1">
                <a:solidFill>
                  <a:schemeClr val="tx1"/>
                </a:solidFill>
              </a:rPr>
              <a:t>table_name</a:t>
            </a:r>
            <a:r>
              <a:rPr lang="en-US" dirty="0">
                <a:solidFill>
                  <a:schemeClr val="tx1"/>
                </a:solidFill>
              </a:rPr>
              <a:t>(</a:t>
            </a:r>
            <a:r>
              <a:rPr lang="en-US" i="1" dirty="0" err="1">
                <a:solidFill>
                  <a:schemeClr val="tx1"/>
                </a:solidFill>
              </a:rPr>
              <a:t>column_list</a:t>
            </a:r>
            <a:r>
              <a:rPr lang="en-US" dirty="0">
                <a:solidFill>
                  <a:schemeClr val="tx1"/>
                </a:solidFill>
              </a:rPr>
              <a:t>)</a:t>
            </a:r>
          </a:p>
          <a:p>
            <a:pPr algn="l"/>
            <a:r>
              <a:rPr lang="en-US" dirty="0">
                <a:solidFill>
                  <a:schemeClr val="tx1"/>
                </a:solidFill>
              </a:rPr>
              <a:t>SELECT </a:t>
            </a:r>
            <a:r>
              <a:rPr lang="en-US" i="1" dirty="0" err="1">
                <a:solidFill>
                  <a:schemeClr val="tx1"/>
                </a:solidFill>
              </a:rPr>
              <a:t>select_list</a:t>
            </a:r>
            <a:r>
              <a:rPr lang="en-US" i="1" dirty="0">
                <a:solidFill>
                  <a:schemeClr val="tx1"/>
                </a:solidFill>
              </a:rPr>
              <a:t> </a:t>
            </a:r>
          </a:p>
          <a:p>
            <a:pPr algn="l"/>
            <a:r>
              <a:rPr lang="en-US" dirty="0">
                <a:solidFill>
                  <a:schemeClr val="tx1"/>
                </a:solidFill>
              </a:rPr>
              <a:t>FROM </a:t>
            </a:r>
            <a:r>
              <a:rPr lang="en-US" i="1" dirty="0" err="1">
                <a:solidFill>
                  <a:schemeClr val="tx1"/>
                </a:solidFill>
              </a:rPr>
              <a:t>another_table</a:t>
            </a:r>
            <a:r>
              <a:rPr lang="en-US" dirty="0">
                <a:solidFill>
                  <a:schemeClr val="tx1"/>
                </a:solidFill>
              </a:rPr>
              <a:t>;</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INSERT INTO </a:t>
            </a:r>
            <a:r>
              <a:rPr lang="en-US" i="1" dirty="0">
                <a:solidFill>
                  <a:schemeClr val="tx1"/>
                </a:solidFill>
              </a:rPr>
              <a:t>Students</a:t>
            </a:r>
            <a:r>
              <a:rPr lang="en-US" dirty="0">
                <a:solidFill>
                  <a:schemeClr val="tx1"/>
                </a:solidFill>
              </a:rPr>
              <a:t> (</a:t>
            </a:r>
            <a:r>
              <a:rPr lang="en-US" i="1" dirty="0">
                <a:solidFill>
                  <a:schemeClr val="tx1"/>
                </a:solidFill>
              </a:rPr>
              <a:t>Name)</a:t>
            </a:r>
          </a:p>
          <a:p>
            <a:pPr algn="l"/>
            <a:r>
              <a:rPr lang="en-US" dirty="0">
                <a:solidFill>
                  <a:schemeClr val="tx1"/>
                </a:solidFill>
              </a:rPr>
              <a:t>SELECT </a:t>
            </a:r>
            <a:r>
              <a:rPr lang="en-US" i="1" dirty="0" err="1">
                <a:solidFill>
                  <a:schemeClr val="tx1"/>
                </a:solidFill>
              </a:rPr>
              <a:t>StudentName</a:t>
            </a:r>
            <a:endParaRPr lang="en-US" i="1" dirty="0">
              <a:solidFill>
                <a:schemeClr val="tx1"/>
              </a:solidFill>
            </a:endParaRPr>
          </a:p>
          <a:p>
            <a:pPr algn="l"/>
            <a:r>
              <a:rPr lang="en-US" dirty="0">
                <a:solidFill>
                  <a:schemeClr val="tx1"/>
                </a:solidFill>
              </a:rPr>
              <a:t>FROM </a:t>
            </a:r>
            <a:r>
              <a:rPr lang="en-US" i="1" dirty="0" err="1">
                <a:solidFill>
                  <a:schemeClr val="tx1"/>
                </a:solidFill>
              </a:rPr>
              <a:t>Infostudents</a:t>
            </a:r>
            <a:r>
              <a:rPr lang="en-US" dirty="0">
                <a:solidFill>
                  <a:schemeClr val="tx1"/>
                </a:solidFill>
              </a:rPr>
              <a:t>;</a:t>
            </a:r>
          </a:p>
        </p:txBody>
      </p:sp>
    </p:spTree>
    <p:extLst>
      <p:ext uri="{BB962C8B-B14F-4D97-AF65-F5344CB8AC3E}">
        <p14:creationId xmlns:p14="http://schemas.microsoft.com/office/powerpoint/2010/main" val="2050972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11 </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2198077"/>
            <a:ext cx="8226018" cy="3508131"/>
          </a:xfrm>
        </p:spPr>
        <p:txBody>
          <a:bodyPr>
            <a:normAutofit fontScale="92500"/>
          </a:bodyPr>
          <a:lstStyle/>
          <a:p>
            <a:pPr algn="ctr"/>
            <a:r>
              <a:rPr lang="en-US" sz="3200" dirty="0">
                <a:solidFill>
                  <a:schemeClr val="tx1"/>
                </a:solidFill>
              </a:rPr>
              <a:t>Using the Students table:</a:t>
            </a:r>
          </a:p>
          <a:p>
            <a:pPr algn="ctr"/>
            <a:endParaRPr lang="en-US" sz="3200" dirty="0">
              <a:solidFill>
                <a:schemeClr val="tx1"/>
              </a:solidFill>
            </a:endParaRPr>
          </a:p>
          <a:p>
            <a:pPr marL="514350" indent="-514350" algn="l">
              <a:buAutoNum type="arabicPeriod"/>
            </a:pPr>
            <a:r>
              <a:rPr lang="en-US" sz="3200" dirty="0">
                <a:solidFill>
                  <a:schemeClr val="tx1"/>
                </a:solidFill>
              </a:rPr>
              <a:t>Store all Grade 3 students’ names and term marks in a new table called ‘</a:t>
            </a:r>
            <a:r>
              <a:rPr lang="en-US" sz="3200" i="1" dirty="0">
                <a:solidFill>
                  <a:schemeClr val="tx1"/>
                </a:solidFill>
              </a:rPr>
              <a:t>Grade 3</a:t>
            </a:r>
            <a:r>
              <a:rPr lang="en-US" sz="3200" dirty="0">
                <a:solidFill>
                  <a:schemeClr val="tx1"/>
                </a:solidFill>
              </a:rPr>
              <a:t>’.</a:t>
            </a:r>
          </a:p>
          <a:p>
            <a:pPr marL="514350" indent="-514350" algn="l">
              <a:buAutoNum type="arabicPeriod"/>
            </a:pPr>
            <a:r>
              <a:rPr lang="en-US" sz="3200" dirty="0">
                <a:solidFill>
                  <a:schemeClr val="tx1"/>
                </a:solidFill>
              </a:rPr>
              <a:t>Create a new table that is populated with all the unique grades.</a:t>
            </a:r>
          </a:p>
          <a:p>
            <a:pPr marL="514350" indent="-514350" algn="l">
              <a:buAutoNum type="arabicPeriod"/>
            </a:pPr>
            <a:endParaRPr lang="en-US" sz="3200" dirty="0">
              <a:solidFill>
                <a:schemeClr val="tx1"/>
              </a:solidFill>
            </a:endParaRPr>
          </a:p>
          <a:p>
            <a:pPr marL="514350" indent="-514350" algn="l">
              <a:buAutoNum type="arabicPeriod"/>
            </a:pPr>
            <a:endParaRPr lang="en-US" sz="3200" dirty="0">
              <a:solidFill>
                <a:schemeClr val="tx1"/>
              </a:solidFill>
            </a:endParaRPr>
          </a:p>
          <a:p>
            <a:pPr marL="514350" indent="-514350" algn="ctr">
              <a:buAutoNum type="arabicPeriod"/>
            </a:pPr>
            <a:endParaRPr lang="en-US" sz="3200" dirty="0">
              <a:solidFill>
                <a:schemeClr val="tx1"/>
              </a:solidFill>
            </a:endParaRPr>
          </a:p>
        </p:txBody>
      </p:sp>
    </p:spTree>
    <p:extLst>
      <p:ext uri="{BB962C8B-B14F-4D97-AF65-F5344CB8AC3E}">
        <p14:creationId xmlns:p14="http://schemas.microsoft.com/office/powerpoint/2010/main" val="2474710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11: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817685" y="1899138"/>
            <a:ext cx="10093569" cy="4747847"/>
          </a:xfrm>
        </p:spPr>
        <p:txBody>
          <a:bodyPr>
            <a:normAutofit fontScale="85000" lnSpcReduction="20000"/>
          </a:bodyPr>
          <a:lstStyle/>
          <a:p>
            <a:pPr algn="l"/>
            <a:r>
              <a:rPr lang="en-US" sz="3200" dirty="0">
                <a:solidFill>
                  <a:schemeClr val="tx1"/>
                </a:solidFill>
              </a:rPr>
              <a:t>1.	CREATE TABLE Grade3 (    </a:t>
            </a:r>
          </a:p>
          <a:p>
            <a:pPr algn="l"/>
            <a:r>
              <a:rPr lang="en-US" sz="3200" dirty="0">
                <a:solidFill>
                  <a:schemeClr val="tx1"/>
                </a:solidFill>
              </a:rPr>
              <a:t>	</a:t>
            </a:r>
            <a:r>
              <a:rPr lang="en-US" sz="3200" dirty="0" err="1">
                <a:solidFill>
                  <a:schemeClr val="tx1"/>
                </a:solidFill>
              </a:rPr>
              <a:t>StudentName</a:t>
            </a:r>
            <a:r>
              <a:rPr lang="en-US" sz="3200" dirty="0">
                <a:solidFill>
                  <a:schemeClr val="tx1"/>
                </a:solidFill>
              </a:rPr>
              <a:t> VARCHAR(255),</a:t>
            </a:r>
          </a:p>
          <a:p>
            <a:pPr algn="l"/>
            <a:r>
              <a:rPr lang="en-US" sz="3200" dirty="0">
                <a:solidFill>
                  <a:schemeClr val="tx1"/>
                </a:solidFill>
              </a:rPr>
              <a:t>	</a:t>
            </a:r>
            <a:r>
              <a:rPr lang="en-US" sz="3200" dirty="0" err="1">
                <a:solidFill>
                  <a:schemeClr val="tx1"/>
                </a:solidFill>
              </a:rPr>
              <a:t>TermMark</a:t>
            </a:r>
            <a:r>
              <a:rPr lang="en-US" sz="3200" dirty="0">
                <a:solidFill>
                  <a:schemeClr val="tx1"/>
                </a:solidFill>
              </a:rPr>
              <a:t> INT);</a:t>
            </a:r>
          </a:p>
          <a:p>
            <a:pPr algn="l"/>
            <a:endParaRPr lang="en-US" sz="3200" dirty="0">
              <a:solidFill>
                <a:schemeClr val="tx1"/>
              </a:solidFill>
            </a:endParaRPr>
          </a:p>
          <a:p>
            <a:pPr algn="l"/>
            <a:r>
              <a:rPr lang="en-US" sz="3200" dirty="0">
                <a:solidFill>
                  <a:schemeClr val="tx1"/>
                </a:solidFill>
              </a:rPr>
              <a:t>	INSERT INTO Grade3 (</a:t>
            </a:r>
            <a:r>
              <a:rPr lang="en-US" sz="3200" dirty="0" err="1">
                <a:solidFill>
                  <a:schemeClr val="tx1"/>
                </a:solidFill>
              </a:rPr>
              <a:t>StudentName</a:t>
            </a:r>
            <a:r>
              <a:rPr lang="en-US" sz="3200" dirty="0">
                <a:solidFill>
                  <a:schemeClr val="tx1"/>
                </a:solidFill>
              </a:rPr>
              <a:t>, </a:t>
            </a:r>
            <a:r>
              <a:rPr lang="en-US" sz="3200" dirty="0" err="1">
                <a:solidFill>
                  <a:schemeClr val="tx1"/>
                </a:solidFill>
              </a:rPr>
              <a:t>TermMark</a:t>
            </a:r>
            <a:r>
              <a:rPr lang="en-US" sz="3200" dirty="0">
                <a:solidFill>
                  <a:schemeClr val="tx1"/>
                </a:solidFill>
              </a:rPr>
              <a:t>)</a:t>
            </a:r>
          </a:p>
          <a:p>
            <a:pPr algn="l"/>
            <a:r>
              <a:rPr lang="en-US" sz="3200" dirty="0">
                <a:solidFill>
                  <a:schemeClr val="tx1"/>
                </a:solidFill>
              </a:rPr>
              <a:t>	SELECT </a:t>
            </a:r>
            <a:r>
              <a:rPr lang="en-US" sz="3200" dirty="0" err="1">
                <a:solidFill>
                  <a:schemeClr val="tx1"/>
                </a:solidFill>
              </a:rPr>
              <a:t>StudentName</a:t>
            </a:r>
            <a:r>
              <a:rPr lang="en-US" sz="3200" dirty="0">
                <a:solidFill>
                  <a:schemeClr val="tx1"/>
                </a:solidFill>
              </a:rPr>
              <a:t>, </a:t>
            </a:r>
            <a:r>
              <a:rPr lang="en-US" sz="3200" dirty="0" err="1">
                <a:solidFill>
                  <a:schemeClr val="tx1"/>
                </a:solidFill>
              </a:rPr>
              <a:t>TermMark</a:t>
            </a:r>
            <a:endParaRPr lang="en-US" sz="3200" dirty="0">
              <a:solidFill>
                <a:schemeClr val="tx1"/>
              </a:solidFill>
            </a:endParaRPr>
          </a:p>
          <a:p>
            <a:pPr algn="l"/>
            <a:r>
              <a:rPr lang="en-US" sz="3200" dirty="0">
                <a:solidFill>
                  <a:schemeClr val="tx1"/>
                </a:solidFill>
              </a:rPr>
              <a:t>	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	WHERE Grade = 3;</a:t>
            </a:r>
          </a:p>
          <a:p>
            <a:pPr algn="l"/>
            <a:endParaRPr lang="en-US" sz="3200" dirty="0">
              <a:solidFill>
                <a:schemeClr val="tx1"/>
              </a:solidFill>
            </a:endParaRPr>
          </a:p>
          <a:p>
            <a:pPr algn="l"/>
            <a:r>
              <a:rPr lang="en-US" sz="3200" dirty="0">
                <a:solidFill>
                  <a:schemeClr val="tx1"/>
                </a:solidFill>
              </a:rPr>
              <a:t>	SELECT * FROM ltc.Grade3</a:t>
            </a:r>
          </a:p>
        </p:txBody>
      </p:sp>
    </p:spTree>
    <p:extLst>
      <p:ext uri="{BB962C8B-B14F-4D97-AF65-F5344CB8AC3E}">
        <p14:creationId xmlns:p14="http://schemas.microsoft.com/office/powerpoint/2010/main" val="3615533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11: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899138"/>
            <a:ext cx="8366695" cy="4747847"/>
          </a:xfrm>
        </p:spPr>
        <p:txBody>
          <a:bodyPr>
            <a:normAutofit/>
          </a:bodyPr>
          <a:lstStyle/>
          <a:p>
            <a:pPr algn="l"/>
            <a:r>
              <a:rPr lang="en-US" sz="3200" dirty="0">
                <a:solidFill>
                  <a:schemeClr val="tx1"/>
                </a:solidFill>
              </a:rPr>
              <a:t>2.	CREATE table Grades(Grade INT);</a:t>
            </a:r>
          </a:p>
          <a:p>
            <a:pPr algn="l"/>
            <a:endParaRPr lang="en-US" sz="3200" dirty="0">
              <a:solidFill>
                <a:schemeClr val="tx1"/>
              </a:solidFill>
            </a:endParaRPr>
          </a:p>
          <a:p>
            <a:pPr algn="l"/>
            <a:r>
              <a:rPr lang="en-US" sz="3200" dirty="0">
                <a:solidFill>
                  <a:schemeClr val="tx1"/>
                </a:solidFill>
              </a:rPr>
              <a:t>	INSERT INTO </a:t>
            </a:r>
            <a:r>
              <a:rPr lang="en-US" sz="3200" dirty="0" err="1">
                <a:solidFill>
                  <a:schemeClr val="tx1"/>
                </a:solidFill>
              </a:rPr>
              <a:t>ltc.Grades</a:t>
            </a:r>
            <a:r>
              <a:rPr lang="en-US" sz="3200" dirty="0">
                <a:solidFill>
                  <a:schemeClr val="tx1"/>
                </a:solidFill>
              </a:rPr>
              <a:t> (Grade)</a:t>
            </a:r>
          </a:p>
          <a:p>
            <a:pPr algn="l"/>
            <a:r>
              <a:rPr lang="en-US" sz="3200" dirty="0">
                <a:solidFill>
                  <a:schemeClr val="tx1"/>
                </a:solidFill>
              </a:rPr>
              <a:t>	SELECT DISTINCT Grade</a:t>
            </a:r>
          </a:p>
          <a:p>
            <a:pPr algn="l"/>
            <a:r>
              <a:rPr lang="en-US" sz="3200" dirty="0">
                <a:solidFill>
                  <a:schemeClr val="tx1"/>
                </a:solidFill>
              </a:rPr>
              <a:t>	FROM </a:t>
            </a:r>
            <a:r>
              <a:rPr lang="en-US" sz="3200" dirty="0" err="1">
                <a:solidFill>
                  <a:schemeClr val="tx1"/>
                </a:solidFill>
              </a:rPr>
              <a:t>ltc.Students</a:t>
            </a:r>
            <a:r>
              <a:rPr lang="en-US" sz="3200" dirty="0">
                <a:solidFill>
                  <a:schemeClr val="tx1"/>
                </a:solidFill>
              </a:rPr>
              <a:t>;</a:t>
            </a:r>
          </a:p>
          <a:p>
            <a:pPr algn="l"/>
            <a:endParaRPr lang="en-US" sz="3200" dirty="0">
              <a:solidFill>
                <a:schemeClr val="tx1"/>
              </a:solidFill>
            </a:endParaRPr>
          </a:p>
          <a:p>
            <a:pPr algn="l"/>
            <a:r>
              <a:rPr lang="en-US" sz="3200" dirty="0">
                <a:solidFill>
                  <a:schemeClr val="tx1"/>
                </a:solidFill>
              </a:rPr>
              <a:t>	SELECT * FROM </a:t>
            </a:r>
            <a:r>
              <a:rPr lang="en-US" sz="3200" dirty="0" err="1">
                <a:solidFill>
                  <a:schemeClr val="tx1"/>
                </a:solidFill>
              </a:rPr>
              <a:t>ltc.Grades</a:t>
            </a:r>
            <a:r>
              <a:rPr lang="en-US" sz="3200" dirty="0">
                <a:solidFill>
                  <a:schemeClr val="tx1"/>
                </a:solidFill>
              </a:rPr>
              <a:t>;</a:t>
            </a:r>
          </a:p>
        </p:txBody>
      </p:sp>
    </p:spTree>
    <p:extLst>
      <p:ext uri="{BB962C8B-B14F-4D97-AF65-F5344CB8AC3E}">
        <p14:creationId xmlns:p14="http://schemas.microsoft.com/office/powerpoint/2010/main" val="1189382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2404534"/>
            <a:ext cx="7766936" cy="1646302"/>
          </a:xfrm>
        </p:spPr>
        <p:txBody>
          <a:bodyPr/>
          <a:lstStyle/>
          <a:p>
            <a:pPr algn="ctr"/>
            <a:r>
              <a:rPr lang="en-US" dirty="0"/>
              <a:t>UPDATE Statements</a:t>
            </a:r>
          </a:p>
        </p:txBody>
      </p:sp>
    </p:spTree>
    <p:extLst>
      <p:ext uri="{BB962C8B-B14F-4D97-AF65-F5344CB8AC3E}">
        <p14:creationId xmlns:p14="http://schemas.microsoft.com/office/powerpoint/2010/main" val="1233742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UPDATE</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Updates an entry in a table. Runs by default in Safe Update Mode.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UPDATE </a:t>
            </a:r>
            <a:r>
              <a:rPr lang="en-US" dirty="0" err="1">
                <a:solidFill>
                  <a:schemeClr val="tx1"/>
                </a:solidFill>
              </a:rPr>
              <a:t>table_name</a:t>
            </a:r>
            <a:endParaRPr lang="en-US" dirty="0">
              <a:solidFill>
                <a:schemeClr val="tx1"/>
              </a:solidFill>
            </a:endParaRPr>
          </a:p>
          <a:p>
            <a:pPr algn="l"/>
            <a:r>
              <a:rPr lang="en-US" dirty="0">
                <a:solidFill>
                  <a:schemeClr val="tx1"/>
                </a:solidFill>
              </a:rPr>
              <a:t>SET </a:t>
            </a:r>
            <a:r>
              <a:rPr lang="en-US" i="1" dirty="0" err="1">
                <a:solidFill>
                  <a:schemeClr val="tx1"/>
                </a:solidFill>
              </a:rPr>
              <a:t>column_name</a:t>
            </a:r>
            <a:r>
              <a:rPr lang="en-US" i="1" dirty="0">
                <a:solidFill>
                  <a:schemeClr val="tx1"/>
                </a:solidFill>
              </a:rPr>
              <a:t> </a:t>
            </a:r>
            <a:r>
              <a:rPr lang="en-US" dirty="0">
                <a:solidFill>
                  <a:schemeClr val="tx1"/>
                </a:solidFill>
              </a:rPr>
              <a:t>= </a:t>
            </a:r>
            <a:r>
              <a:rPr lang="en-US" i="1" dirty="0" err="1">
                <a:solidFill>
                  <a:schemeClr val="tx1"/>
                </a:solidFill>
              </a:rPr>
              <a:t>new_value</a:t>
            </a:r>
            <a:endParaRPr lang="en-US" dirty="0">
              <a:solidFill>
                <a:schemeClr val="tx1"/>
              </a:solidFill>
            </a:endParaRPr>
          </a:p>
          <a:p>
            <a:pPr algn="l"/>
            <a:r>
              <a:rPr lang="en-US" dirty="0">
                <a:solidFill>
                  <a:schemeClr val="tx1"/>
                </a:solidFill>
              </a:rPr>
              <a:t>WHERE </a:t>
            </a:r>
            <a:r>
              <a:rPr lang="en-US" dirty="0" err="1">
                <a:solidFill>
                  <a:schemeClr val="tx1"/>
                </a:solidFill>
              </a:rPr>
              <a:t>table_primary_key</a:t>
            </a:r>
            <a:r>
              <a:rPr lang="en-US" dirty="0">
                <a:solidFill>
                  <a:schemeClr val="tx1"/>
                </a:solidFill>
              </a:rPr>
              <a:t> = </a:t>
            </a:r>
            <a:r>
              <a:rPr lang="en-US" dirty="0" err="1">
                <a:solidFill>
                  <a:schemeClr val="tx1"/>
                </a:solidFill>
              </a:rPr>
              <a:t>some_key</a:t>
            </a:r>
            <a:endParaRPr lang="en-US" dirty="0">
              <a:solidFill>
                <a:schemeClr val="tx1"/>
              </a:solidFill>
            </a:endParaRP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UPDATE </a:t>
            </a:r>
            <a:r>
              <a:rPr lang="en-US" i="1" dirty="0" err="1">
                <a:solidFill>
                  <a:schemeClr val="tx1"/>
                </a:solidFill>
              </a:rPr>
              <a:t>Infostudents</a:t>
            </a:r>
            <a:endParaRPr lang="en-US" i="1" dirty="0">
              <a:solidFill>
                <a:schemeClr val="tx1"/>
              </a:solidFill>
            </a:endParaRPr>
          </a:p>
          <a:p>
            <a:pPr algn="l"/>
            <a:r>
              <a:rPr lang="en-US" dirty="0">
                <a:solidFill>
                  <a:schemeClr val="tx1"/>
                </a:solidFill>
              </a:rPr>
              <a:t>SET </a:t>
            </a:r>
            <a:r>
              <a:rPr lang="en-US" i="1" dirty="0">
                <a:solidFill>
                  <a:schemeClr val="tx1"/>
                </a:solidFill>
              </a:rPr>
              <a:t>Address</a:t>
            </a:r>
            <a:r>
              <a:rPr lang="en-US" dirty="0">
                <a:solidFill>
                  <a:schemeClr val="tx1"/>
                </a:solidFill>
              </a:rPr>
              <a:t> = </a:t>
            </a:r>
            <a:r>
              <a:rPr lang="en-US" i="1" dirty="0">
                <a:solidFill>
                  <a:schemeClr val="tx1"/>
                </a:solidFill>
              </a:rPr>
              <a:t>’20 Jolly Avenue’</a:t>
            </a:r>
          </a:p>
          <a:p>
            <a:pPr algn="l"/>
            <a:r>
              <a:rPr lang="en-US" dirty="0">
                <a:solidFill>
                  <a:schemeClr val="tx1"/>
                </a:solidFill>
              </a:rPr>
              <a:t>WHERE </a:t>
            </a:r>
            <a:r>
              <a:rPr lang="en-US" i="1" dirty="0" err="1">
                <a:solidFill>
                  <a:schemeClr val="tx1"/>
                </a:solidFill>
              </a:rPr>
              <a:t>StudentId</a:t>
            </a:r>
            <a:r>
              <a:rPr lang="en-US" dirty="0">
                <a:solidFill>
                  <a:schemeClr val="tx1"/>
                </a:solidFill>
              </a:rPr>
              <a:t> = </a:t>
            </a:r>
            <a:r>
              <a:rPr lang="en-US" i="1" dirty="0">
                <a:solidFill>
                  <a:schemeClr val="tx1"/>
                </a:solidFill>
              </a:rPr>
              <a:t>10</a:t>
            </a:r>
            <a:r>
              <a:rPr lang="en-US" dirty="0">
                <a:solidFill>
                  <a:schemeClr val="tx1"/>
                </a:solidFill>
              </a:rPr>
              <a:t>;</a:t>
            </a:r>
          </a:p>
        </p:txBody>
      </p:sp>
    </p:spTree>
    <p:extLst>
      <p:ext uri="{BB962C8B-B14F-4D97-AF65-F5344CB8AC3E}">
        <p14:creationId xmlns:p14="http://schemas.microsoft.com/office/powerpoint/2010/main" val="3033965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12 </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1614587"/>
          </a:xfrm>
        </p:spPr>
        <p:txBody>
          <a:bodyPr>
            <a:normAutofit/>
          </a:bodyPr>
          <a:lstStyle/>
          <a:p>
            <a:pPr algn="ctr"/>
            <a:r>
              <a:rPr lang="en-US" sz="3200" dirty="0">
                <a:solidFill>
                  <a:schemeClr val="tx1"/>
                </a:solidFill>
              </a:rPr>
              <a:t>Update the student with </a:t>
            </a:r>
            <a:r>
              <a:rPr lang="en-US" sz="3200" dirty="0" err="1">
                <a:solidFill>
                  <a:schemeClr val="tx1"/>
                </a:solidFill>
              </a:rPr>
              <a:t>StudentId</a:t>
            </a:r>
            <a:r>
              <a:rPr lang="en-US" sz="3200" dirty="0">
                <a:solidFill>
                  <a:schemeClr val="tx1"/>
                </a:solidFill>
              </a:rPr>
              <a:t> 2 to be in Grade 5.</a:t>
            </a:r>
          </a:p>
        </p:txBody>
      </p:sp>
    </p:spTree>
    <p:extLst>
      <p:ext uri="{BB962C8B-B14F-4D97-AF65-F5344CB8AC3E}">
        <p14:creationId xmlns:p14="http://schemas.microsoft.com/office/powerpoint/2010/main" val="3489413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12: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2702436"/>
            <a:ext cx="7766936" cy="2608118"/>
          </a:xfrm>
        </p:spPr>
        <p:txBody>
          <a:bodyPr>
            <a:normAutofit/>
          </a:bodyPr>
          <a:lstStyle/>
          <a:p>
            <a:pPr algn="l"/>
            <a:r>
              <a:rPr lang="en-US" sz="3200" dirty="0">
                <a:solidFill>
                  <a:schemeClr val="tx1"/>
                </a:solidFill>
              </a:rPr>
              <a:t>UPDATE </a:t>
            </a:r>
            <a:r>
              <a:rPr lang="en-US" sz="3200" i="1" dirty="0">
                <a:solidFill>
                  <a:schemeClr val="tx1"/>
                </a:solidFill>
              </a:rPr>
              <a:t>Students</a:t>
            </a:r>
          </a:p>
          <a:p>
            <a:pPr algn="l"/>
            <a:r>
              <a:rPr lang="en-US" sz="3200" dirty="0">
                <a:solidFill>
                  <a:schemeClr val="tx1"/>
                </a:solidFill>
              </a:rPr>
              <a:t>SET </a:t>
            </a:r>
            <a:r>
              <a:rPr lang="en-US" sz="3200" i="1" dirty="0">
                <a:solidFill>
                  <a:schemeClr val="tx1"/>
                </a:solidFill>
              </a:rPr>
              <a:t>Grade</a:t>
            </a:r>
            <a:r>
              <a:rPr lang="en-US" sz="3200" dirty="0">
                <a:solidFill>
                  <a:schemeClr val="tx1"/>
                </a:solidFill>
              </a:rPr>
              <a:t> = </a:t>
            </a:r>
            <a:r>
              <a:rPr lang="en-US" sz="3200" i="1" dirty="0">
                <a:solidFill>
                  <a:schemeClr val="tx1"/>
                </a:solidFill>
              </a:rPr>
              <a:t>5</a:t>
            </a:r>
          </a:p>
          <a:p>
            <a:pPr algn="l"/>
            <a:r>
              <a:rPr lang="en-US" sz="3200" dirty="0">
                <a:solidFill>
                  <a:schemeClr val="tx1"/>
                </a:solidFill>
              </a:rPr>
              <a:t>WHERE </a:t>
            </a:r>
            <a:r>
              <a:rPr lang="en-US" sz="3200" i="1" dirty="0" err="1">
                <a:solidFill>
                  <a:schemeClr val="tx1"/>
                </a:solidFill>
              </a:rPr>
              <a:t>StudentId</a:t>
            </a:r>
            <a:r>
              <a:rPr lang="en-US" sz="3200" dirty="0">
                <a:solidFill>
                  <a:schemeClr val="tx1"/>
                </a:solidFill>
              </a:rPr>
              <a:t> = </a:t>
            </a:r>
            <a:r>
              <a:rPr lang="en-US" sz="3200" i="1" dirty="0">
                <a:solidFill>
                  <a:schemeClr val="tx1"/>
                </a:solidFill>
              </a:rPr>
              <a:t>2</a:t>
            </a:r>
            <a:r>
              <a:rPr lang="en-US" sz="3200" dirty="0">
                <a:solidFill>
                  <a:schemeClr val="tx1"/>
                </a:solidFill>
              </a:rPr>
              <a:t>;</a:t>
            </a:r>
          </a:p>
        </p:txBody>
      </p:sp>
    </p:spTree>
    <p:extLst>
      <p:ext uri="{BB962C8B-B14F-4D97-AF65-F5344CB8AC3E}">
        <p14:creationId xmlns:p14="http://schemas.microsoft.com/office/powerpoint/2010/main" val="1622751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2404534"/>
            <a:ext cx="7766936" cy="1646302"/>
          </a:xfrm>
        </p:spPr>
        <p:txBody>
          <a:bodyPr/>
          <a:lstStyle/>
          <a:p>
            <a:pPr algn="ctr"/>
            <a:r>
              <a:rPr lang="en-US" dirty="0"/>
              <a:t>DELETE Statements</a:t>
            </a:r>
          </a:p>
        </p:txBody>
      </p:sp>
    </p:spTree>
    <p:extLst>
      <p:ext uri="{BB962C8B-B14F-4D97-AF65-F5344CB8AC3E}">
        <p14:creationId xmlns:p14="http://schemas.microsoft.com/office/powerpoint/2010/main" val="1038705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DELETE</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Deletes an entry from a table. Runs by default in Safe Delete Mode.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DELETE 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err="1">
                <a:solidFill>
                  <a:schemeClr val="tx1"/>
                </a:solidFill>
              </a:rPr>
              <a:t>table_primary_key</a:t>
            </a:r>
            <a:r>
              <a:rPr lang="en-US" i="1" dirty="0">
                <a:solidFill>
                  <a:schemeClr val="tx1"/>
                </a:solidFill>
              </a:rPr>
              <a:t> = </a:t>
            </a:r>
            <a:r>
              <a:rPr lang="en-US" i="1" dirty="0" err="1">
                <a:solidFill>
                  <a:schemeClr val="tx1"/>
                </a:solidFill>
              </a:rPr>
              <a:t>some_key</a:t>
            </a:r>
            <a:endParaRPr lang="en-US" i="1" dirty="0">
              <a:solidFill>
                <a:schemeClr val="tx1"/>
              </a:solidFill>
            </a:endParaRP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DELETE FROM </a:t>
            </a:r>
            <a:r>
              <a:rPr lang="en-US" i="1" dirty="0" err="1">
                <a:solidFill>
                  <a:schemeClr val="tx1"/>
                </a:solidFill>
              </a:rPr>
              <a:t>Infostudents</a:t>
            </a:r>
            <a:endParaRPr lang="en-US" i="1" dirty="0">
              <a:solidFill>
                <a:schemeClr val="tx1"/>
              </a:solidFill>
            </a:endParaRPr>
          </a:p>
          <a:p>
            <a:pPr algn="l"/>
            <a:r>
              <a:rPr lang="en-US" dirty="0">
                <a:solidFill>
                  <a:schemeClr val="tx1"/>
                </a:solidFill>
              </a:rPr>
              <a:t>WHERE </a:t>
            </a:r>
            <a:r>
              <a:rPr lang="en-US" i="1" dirty="0" err="1">
                <a:solidFill>
                  <a:schemeClr val="tx1"/>
                </a:solidFill>
              </a:rPr>
              <a:t>StudentId</a:t>
            </a:r>
            <a:r>
              <a:rPr lang="en-US" i="1" dirty="0">
                <a:solidFill>
                  <a:schemeClr val="tx1"/>
                </a:solidFill>
              </a:rPr>
              <a:t> = 10;</a:t>
            </a:r>
            <a:endParaRPr lang="en-US" dirty="0">
              <a:solidFill>
                <a:schemeClr val="tx1"/>
              </a:solidFill>
            </a:endParaRPr>
          </a:p>
        </p:txBody>
      </p:sp>
    </p:spTree>
    <p:extLst>
      <p:ext uri="{BB962C8B-B14F-4D97-AF65-F5344CB8AC3E}">
        <p14:creationId xmlns:p14="http://schemas.microsoft.com/office/powerpoint/2010/main" val="288861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Aggregate Functions</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The data that you need is not always directly stored in the tables. However, you can get it by performing the calculations of the stored data when you select it. To perform such calculations in a query, you use </a:t>
            </a:r>
            <a:r>
              <a:rPr lang="en-US" b="1" dirty="0">
                <a:solidFill>
                  <a:schemeClr val="tx1"/>
                </a:solidFill>
              </a:rPr>
              <a:t>aggregate functions</a:t>
            </a:r>
            <a:r>
              <a:rPr lang="en-US" dirty="0">
                <a:solidFill>
                  <a:schemeClr val="tx1"/>
                </a:solidFill>
              </a:rPr>
              <a:t>.</a:t>
            </a:r>
          </a:p>
          <a:p>
            <a:pPr algn="l"/>
            <a:endParaRPr lang="en-US" dirty="0">
              <a:solidFill>
                <a:schemeClr val="tx1"/>
              </a:solidFill>
            </a:endParaRPr>
          </a:p>
          <a:p>
            <a:pPr algn="l"/>
            <a:r>
              <a:rPr lang="en-US" dirty="0">
                <a:solidFill>
                  <a:schemeClr val="tx1"/>
                </a:solidFill>
              </a:rPr>
              <a:t>By definition, an aggregate function performs a calculation on a set of values and returns a </a:t>
            </a:r>
            <a:r>
              <a:rPr lang="en-US" b="1" dirty="0">
                <a:solidFill>
                  <a:schemeClr val="tx1"/>
                </a:solidFill>
              </a:rPr>
              <a:t>single value</a:t>
            </a:r>
            <a:r>
              <a:rPr lang="en-US" dirty="0">
                <a:solidFill>
                  <a:schemeClr val="tx1"/>
                </a:solidFill>
              </a:rPr>
              <a:t>.</a:t>
            </a:r>
          </a:p>
          <a:p>
            <a:pPr algn="l"/>
            <a:endParaRPr lang="en-US" dirty="0">
              <a:solidFill>
                <a:schemeClr val="tx1"/>
              </a:solidFill>
            </a:endParaRPr>
          </a:p>
          <a:p>
            <a:pPr algn="l"/>
            <a:r>
              <a:rPr lang="en-US" dirty="0">
                <a:solidFill>
                  <a:schemeClr val="tx1"/>
                </a:solidFill>
              </a:rPr>
              <a:t>MySQL provides many aggregate functions that include </a:t>
            </a:r>
            <a:r>
              <a:rPr lang="en-US" b="1" dirty="0">
                <a:solidFill>
                  <a:schemeClr val="tx1"/>
                </a:solidFill>
              </a:rPr>
              <a:t>AVG, COUNT, SUM, MIN, MAX</a:t>
            </a:r>
            <a:r>
              <a:rPr lang="en-US" dirty="0">
                <a:solidFill>
                  <a:schemeClr val="tx1"/>
                </a:solidFill>
              </a:rPr>
              <a:t>, etc. </a:t>
            </a:r>
          </a:p>
          <a:p>
            <a:pPr algn="l"/>
            <a:endParaRPr lang="en-US" dirty="0">
              <a:solidFill>
                <a:schemeClr val="tx1"/>
              </a:solidFill>
            </a:endParaRPr>
          </a:p>
          <a:p>
            <a:pPr algn="l"/>
            <a:r>
              <a:rPr lang="en-US" dirty="0">
                <a:solidFill>
                  <a:schemeClr val="tx1"/>
                </a:solidFill>
              </a:rPr>
              <a:t>An aggregate function ignores NULL values when it performs calculation except for the COUNT function.</a:t>
            </a:r>
          </a:p>
        </p:txBody>
      </p:sp>
    </p:spTree>
    <p:extLst>
      <p:ext uri="{BB962C8B-B14F-4D97-AF65-F5344CB8AC3E}">
        <p14:creationId xmlns:p14="http://schemas.microsoft.com/office/powerpoint/2010/main" val="1986630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13 </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1860772"/>
          </a:xfrm>
        </p:spPr>
        <p:txBody>
          <a:bodyPr>
            <a:normAutofit/>
          </a:bodyPr>
          <a:lstStyle/>
          <a:p>
            <a:pPr algn="ctr"/>
            <a:r>
              <a:rPr lang="en-US" sz="3200" dirty="0">
                <a:solidFill>
                  <a:schemeClr val="tx1"/>
                </a:solidFill>
              </a:rPr>
              <a:t>Raj Patel has taken a transfer to another school. Remove him from the database.</a:t>
            </a:r>
          </a:p>
        </p:txBody>
      </p:sp>
    </p:spTree>
    <p:extLst>
      <p:ext uri="{BB962C8B-B14F-4D97-AF65-F5344CB8AC3E}">
        <p14:creationId xmlns:p14="http://schemas.microsoft.com/office/powerpoint/2010/main" val="168357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13: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2057399"/>
            <a:ext cx="7766936" cy="3727939"/>
          </a:xfrm>
        </p:spPr>
        <p:txBody>
          <a:bodyPr>
            <a:normAutofit/>
          </a:bodyPr>
          <a:lstStyle/>
          <a:p>
            <a:pPr algn="l"/>
            <a:r>
              <a:rPr lang="en-US" sz="3200" dirty="0">
                <a:solidFill>
                  <a:schemeClr val="tx1"/>
                </a:solidFill>
              </a:rPr>
              <a:t>SELECT </a:t>
            </a:r>
            <a:r>
              <a:rPr lang="en-US" sz="3200" dirty="0" err="1">
                <a:solidFill>
                  <a:schemeClr val="tx1"/>
                </a:solidFill>
              </a:rPr>
              <a:t>StudentId</a:t>
            </a:r>
            <a:r>
              <a:rPr lang="en-US" sz="3200" dirty="0">
                <a:solidFill>
                  <a:schemeClr val="tx1"/>
                </a:solidFill>
              </a:rPr>
              <a:t> INTO @id </a:t>
            </a:r>
          </a:p>
          <a:p>
            <a:pPr algn="l"/>
            <a:r>
              <a:rPr lang="en-US" sz="3200" dirty="0">
                <a:solidFill>
                  <a:schemeClr val="tx1"/>
                </a:solidFill>
              </a:rPr>
              <a:t>	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	WHERE </a:t>
            </a:r>
            <a:r>
              <a:rPr lang="en-US" sz="3200" dirty="0" err="1">
                <a:solidFill>
                  <a:schemeClr val="tx1"/>
                </a:solidFill>
              </a:rPr>
              <a:t>StudentName</a:t>
            </a:r>
            <a:r>
              <a:rPr lang="en-US" sz="3200" dirty="0">
                <a:solidFill>
                  <a:schemeClr val="tx1"/>
                </a:solidFill>
              </a:rPr>
              <a:t> = ‘Raj Patel’;</a:t>
            </a:r>
          </a:p>
          <a:p>
            <a:pPr algn="l"/>
            <a:endParaRPr lang="en-US" sz="3200" dirty="0">
              <a:solidFill>
                <a:schemeClr val="tx1"/>
              </a:solidFill>
            </a:endParaRPr>
          </a:p>
          <a:p>
            <a:pPr algn="l"/>
            <a:r>
              <a:rPr lang="en-US" sz="3200" dirty="0">
                <a:solidFill>
                  <a:schemeClr val="tx1"/>
                </a:solidFill>
              </a:rPr>
              <a:t>DELETE FROM </a:t>
            </a:r>
            <a:r>
              <a:rPr lang="en-US" sz="3200" i="1" dirty="0" err="1">
                <a:solidFill>
                  <a:schemeClr val="tx1"/>
                </a:solidFill>
              </a:rPr>
              <a:t>Infostudents</a:t>
            </a:r>
            <a:endParaRPr lang="en-US" sz="3200" i="1" dirty="0">
              <a:solidFill>
                <a:schemeClr val="tx1"/>
              </a:solidFill>
            </a:endParaRPr>
          </a:p>
          <a:p>
            <a:pPr algn="l"/>
            <a:r>
              <a:rPr lang="en-US" sz="3200" dirty="0">
                <a:solidFill>
                  <a:schemeClr val="tx1"/>
                </a:solidFill>
              </a:rPr>
              <a:t>WHERE </a:t>
            </a:r>
            <a:r>
              <a:rPr lang="en-US" sz="3200" i="1" dirty="0" err="1">
                <a:solidFill>
                  <a:schemeClr val="tx1"/>
                </a:solidFill>
              </a:rPr>
              <a:t>StudentId</a:t>
            </a:r>
            <a:r>
              <a:rPr lang="en-US" sz="3200" i="1" dirty="0">
                <a:solidFill>
                  <a:schemeClr val="tx1"/>
                </a:solidFill>
              </a:rPr>
              <a:t> = @id;</a:t>
            </a:r>
            <a:endParaRPr lang="en-US" sz="3200" dirty="0">
              <a:solidFill>
                <a:schemeClr val="tx1"/>
              </a:solidFill>
            </a:endParaRPr>
          </a:p>
        </p:txBody>
      </p:sp>
    </p:spTree>
    <p:extLst>
      <p:ext uri="{BB962C8B-B14F-4D97-AF65-F5344CB8AC3E}">
        <p14:creationId xmlns:p14="http://schemas.microsoft.com/office/powerpoint/2010/main" val="1194597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Helpful Links</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2485505"/>
            <a:ext cx="7766936" cy="2965726"/>
          </a:xfrm>
        </p:spPr>
        <p:txBody>
          <a:bodyPr>
            <a:normAutofit/>
          </a:bodyPr>
          <a:lstStyle/>
          <a:p>
            <a:pPr algn="ctr"/>
            <a:r>
              <a:rPr lang="en-US" sz="2800" dirty="0">
                <a:hlinkClick r:id="rId2"/>
              </a:rPr>
              <a:t>https://www.w3schools.com/sql/default.asp</a:t>
            </a:r>
            <a:endParaRPr lang="en-US" sz="2800" dirty="0"/>
          </a:p>
          <a:p>
            <a:pPr algn="ctr"/>
            <a:endParaRPr lang="en-US" sz="2800" dirty="0">
              <a:solidFill>
                <a:schemeClr val="tx1"/>
              </a:solidFill>
              <a:hlinkClick r:id="rId3"/>
            </a:endParaRPr>
          </a:p>
          <a:p>
            <a:pPr algn="ctr"/>
            <a:r>
              <a:rPr lang="en-US" sz="2800" dirty="0">
                <a:solidFill>
                  <a:schemeClr val="tx1"/>
                </a:solidFill>
                <a:hlinkClick r:id="rId3"/>
              </a:rPr>
              <a:t>http://www.mysqltutorial.org/</a:t>
            </a:r>
            <a:endParaRPr lang="en-US" sz="2800" dirty="0">
              <a:solidFill>
                <a:schemeClr val="tx1"/>
              </a:solidFill>
            </a:endParaRPr>
          </a:p>
          <a:p>
            <a:pPr algn="ctr"/>
            <a:endParaRPr lang="en-US" sz="2800" dirty="0">
              <a:solidFill>
                <a:schemeClr val="tx1"/>
              </a:solidFill>
            </a:endParaRPr>
          </a:p>
          <a:p>
            <a:pPr algn="ctr"/>
            <a:r>
              <a:rPr lang="en-US" sz="2800" u="sng" dirty="0">
                <a:hlinkClick r:id="rId4"/>
              </a:rPr>
              <a:t>https://www.edureka.co/blog/mysql-tutorial/</a:t>
            </a:r>
            <a:endParaRPr lang="en-US" sz="2800" dirty="0"/>
          </a:p>
          <a:p>
            <a:pPr algn="l"/>
            <a:endParaRPr lang="en-US" dirty="0">
              <a:solidFill>
                <a:schemeClr val="tx1"/>
              </a:solidFill>
            </a:endParaRPr>
          </a:p>
        </p:txBody>
      </p:sp>
    </p:spTree>
    <p:extLst>
      <p:ext uri="{BB962C8B-B14F-4D97-AF65-F5344CB8AC3E}">
        <p14:creationId xmlns:p14="http://schemas.microsoft.com/office/powerpoint/2010/main" val="3509051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2404534"/>
            <a:ext cx="7766936" cy="1646302"/>
          </a:xfrm>
        </p:spPr>
        <p:txBody>
          <a:bodyPr/>
          <a:lstStyle/>
          <a:p>
            <a:pPr algn="ctr"/>
            <a:r>
              <a:rPr lang="en-US" dirty="0"/>
              <a:t>Questions?</a:t>
            </a:r>
          </a:p>
        </p:txBody>
      </p:sp>
    </p:spTree>
    <p:extLst>
      <p:ext uri="{BB962C8B-B14F-4D97-AF65-F5344CB8AC3E}">
        <p14:creationId xmlns:p14="http://schemas.microsoft.com/office/powerpoint/2010/main" val="289813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MIN() Function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This function returns the smallest value of the selected column in a table.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MIN(</a:t>
            </a:r>
            <a:r>
              <a:rPr lang="en-US" i="1" dirty="0" err="1">
                <a:solidFill>
                  <a:schemeClr val="tx1"/>
                </a:solidFill>
              </a:rPr>
              <a:t>column_name</a:t>
            </a:r>
            <a:r>
              <a:rPr lang="en-US" dirty="0">
                <a:solidFill>
                  <a:schemeClr val="tx1"/>
                </a:solidFill>
              </a:rPr>
              <a:t>)</a:t>
            </a: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a:solidFill>
                  <a:schemeClr val="tx1"/>
                </a:solidFill>
              </a:rPr>
              <a:t>condition</a:t>
            </a:r>
            <a:r>
              <a:rPr lang="en-US" dirty="0">
                <a:solidFill>
                  <a:schemeClr val="tx1"/>
                </a:solidFill>
              </a:rPr>
              <a:t>;</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MIN(</a:t>
            </a:r>
            <a:r>
              <a:rPr lang="en-US" i="1" dirty="0" err="1">
                <a:solidFill>
                  <a:schemeClr val="tx1"/>
                </a:solidFill>
              </a:rPr>
              <a:t>StudentID</a:t>
            </a:r>
            <a:r>
              <a:rPr lang="en-US" dirty="0">
                <a:solidFill>
                  <a:schemeClr val="tx1"/>
                </a:solidFill>
              </a:rPr>
              <a:t>) AS </a:t>
            </a:r>
            <a:r>
              <a:rPr lang="en-US" dirty="0" err="1">
                <a:solidFill>
                  <a:schemeClr val="tx1"/>
                </a:solidFill>
              </a:rPr>
              <a:t>SmallestID</a:t>
            </a:r>
            <a:endParaRPr lang="en-US" dirty="0">
              <a:solidFill>
                <a:schemeClr val="tx1"/>
              </a:solidFill>
            </a:endParaRPr>
          </a:p>
          <a:p>
            <a:pPr algn="l"/>
            <a:r>
              <a:rPr lang="en-US" dirty="0">
                <a:solidFill>
                  <a:schemeClr val="tx1"/>
                </a:solidFill>
              </a:rPr>
              <a:t>FROM </a:t>
            </a:r>
            <a:r>
              <a:rPr lang="en-US" i="1" dirty="0" err="1">
                <a:solidFill>
                  <a:schemeClr val="tx1"/>
                </a:solidFill>
              </a:rPr>
              <a:t>Infostudents</a:t>
            </a:r>
            <a:r>
              <a:rPr lang="en-US" dirty="0">
                <a:solidFill>
                  <a:schemeClr val="tx1"/>
                </a:solidFill>
              </a:rPr>
              <a:t>;</a:t>
            </a:r>
          </a:p>
          <a:p>
            <a:pPr algn="l"/>
            <a:endParaRPr lang="en-US" dirty="0">
              <a:solidFill>
                <a:schemeClr val="tx1"/>
              </a:solidFill>
            </a:endParaRPr>
          </a:p>
        </p:txBody>
      </p:sp>
    </p:spTree>
    <p:extLst>
      <p:ext uri="{BB962C8B-B14F-4D97-AF65-F5344CB8AC3E}">
        <p14:creationId xmlns:p14="http://schemas.microsoft.com/office/powerpoint/2010/main" val="79434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2</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3054128"/>
            <a:ext cx="7766936" cy="638641"/>
          </a:xfrm>
        </p:spPr>
        <p:txBody>
          <a:bodyPr>
            <a:normAutofit/>
          </a:bodyPr>
          <a:lstStyle/>
          <a:p>
            <a:pPr algn="ctr"/>
            <a:r>
              <a:rPr lang="en-US" sz="3200" dirty="0">
                <a:solidFill>
                  <a:schemeClr val="tx1"/>
                </a:solidFill>
              </a:rPr>
              <a:t>Find the lowest Grade 3 mark.</a:t>
            </a:r>
          </a:p>
        </p:txBody>
      </p:sp>
    </p:spTree>
    <p:extLst>
      <p:ext uri="{BB962C8B-B14F-4D97-AF65-F5344CB8AC3E}">
        <p14:creationId xmlns:p14="http://schemas.microsoft.com/office/powerpoint/2010/main" val="30253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Activity 2: Solution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899138"/>
            <a:ext cx="8141677" cy="4747847"/>
          </a:xfrm>
        </p:spPr>
        <p:txBody>
          <a:bodyPr>
            <a:normAutofit/>
          </a:bodyPr>
          <a:lstStyle/>
          <a:p>
            <a:pPr algn="l"/>
            <a:r>
              <a:rPr lang="en-US" sz="3200" dirty="0">
                <a:solidFill>
                  <a:schemeClr val="tx1"/>
                </a:solidFill>
              </a:rPr>
              <a:t>SELECT MIN(</a:t>
            </a:r>
            <a:r>
              <a:rPr lang="en-US" sz="3200" dirty="0" err="1">
                <a:solidFill>
                  <a:schemeClr val="tx1"/>
                </a:solidFill>
              </a:rPr>
              <a:t>TermMark</a:t>
            </a:r>
            <a:r>
              <a:rPr lang="en-US" sz="3200" dirty="0">
                <a:solidFill>
                  <a:schemeClr val="tx1"/>
                </a:solidFill>
              </a:rPr>
              <a:t>) AS 'Grade 3 lowest’</a:t>
            </a:r>
          </a:p>
          <a:p>
            <a:pPr algn="l"/>
            <a:r>
              <a:rPr lang="en-US" sz="3200" dirty="0">
                <a:solidFill>
                  <a:schemeClr val="tx1"/>
                </a:solidFill>
              </a:rPr>
              <a:t>FROM </a:t>
            </a:r>
            <a:r>
              <a:rPr lang="en-US" sz="3200" dirty="0" err="1">
                <a:solidFill>
                  <a:schemeClr val="tx1"/>
                </a:solidFill>
              </a:rPr>
              <a:t>Ltc.Students</a:t>
            </a:r>
            <a:endParaRPr lang="en-US" sz="3200" dirty="0">
              <a:solidFill>
                <a:schemeClr val="tx1"/>
              </a:solidFill>
            </a:endParaRPr>
          </a:p>
          <a:p>
            <a:pPr algn="l"/>
            <a:r>
              <a:rPr lang="en-US" sz="3200" dirty="0">
                <a:solidFill>
                  <a:schemeClr val="tx1"/>
                </a:solidFill>
              </a:rPr>
              <a:t>WHERE Grade = 3;</a:t>
            </a:r>
          </a:p>
        </p:txBody>
      </p:sp>
    </p:spTree>
    <p:extLst>
      <p:ext uri="{BB962C8B-B14F-4D97-AF65-F5344CB8AC3E}">
        <p14:creationId xmlns:p14="http://schemas.microsoft.com/office/powerpoint/2010/main" val="358443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049-327F-47BD-9B5C-B125795C0A43}"/>
              </a:ext>
            </a:extLst>
          </p:cNvPr>
          <p:cNvSpPr>
            <a:spLocks noGrp="1"/>
          </p:cNvSpPr>
          <p:nvPr>
            <p:ph type="ctrTitle"/>
          </p:nvPr>
        </p:nvSpPr>
        <p:spPr>
          <a:xfrm>
            <a:off x="1507067" y="315883"/>
            <a:ext cx="7766936" cy="908625"/>
          </a:xfrm>
        </p:spPr>
        <p:txBody>
          <a:bodyPr/>
          <a:lstStyle/>
          <a:p>
            <a:pPr algn="ctr"/>
            <a:r>
              <a:rPr lang="en-US" dirty="0"/>
              <a:t>MAX() Function</a:t>
            </a:r>
          </a:p>
        </p:txBody>
      </p:sp>
      <p:sp>
        <p:nvSpPr>
          <p:cNvPr id="3" name="Subtitle 2">
            <a:extLst>
              <a:ext uri="{FF2B5EF4-FFF2-40B4-BE49-F238E27FC236}">
                <a16:creationId xmlns:a16="http://schemas.microsoft.com/office/drawing/2014/main" id="{B7795F79-8DEE-4F9B-B307-80A6AB0F4C69}"/>
              </a:ext>
            </a:extLst>
          </p:cNvPr>
          <p:cNvSpPr>
            <a:spLocks noGrp="1"/>
          </p:cNvSpPr>
          <p:nvPr>
            <p:ph type="subTitle" idx="1"/>
          </p:nvPr>
        </p:nvSpPr>
        <p:spPr>
          <a:xfrm>
            <a:off x="1507067" y="1620982"/>
            <a:ext cx="7766936" cy="4505497"/>
          </a:xfrm>
        </p:spPr>
        <p:txBody>
          <a:bodyPr>
            <a:normAutofit/>
          </a:bodyPr>
          <a:lstStyle/>
          <a:p>
            <a:pPr algn="l"/>
            <a:r>
              <a:rPr lang="en-US" dirty="0">
                <a:solidFill>
                  <a:schemeClr val="tx1"/>
                </a:solidFill>
              </a:rPr>
              <a:t>This function returns the largest value of the selected column in a table.</a:t>
            </a:r>
          </a:p>
          <a:p>
            <a:pPr algn="l"/>
            <a:endParaRPr lang="en-US" dirty="0">
              <a:solidFill>
                <a:schemeClr val="tx1"/>
              </a:solidFill>
            </a:endParaRPr>
          </a:p>
          <a:p>
            <a:pPr algn="l"/>
            <a:r>
              <a:rPr lang="en-US" b="1" dirty="0">
                <a:solidFill>
                  <a:schemeClr val="tx1"/>
                </a:solidFill>
              </a:rPr>
              <a:t>Syntax:</a:t>
            </a:r>
          </a:p>
          <a:p>
            <a:pPr algn="l"/>
            <a:r>
              <a:rPr lang="en-US" dirty="0">
                <a:solidFill>
                  <a:schemeClr val="tx1"/>
                </a:solidFill>
              </a:rPr>
              <a:t>SELECT MAX(</a:t>
            </a:r>
            <a:r>
              <a:rPr lang="en-US" i="1" dirty="0" err="1">
                <a:solidFill>
                  <a:schemeClr val="tx1"/>
                </a:solidFill>
              </a:rPr>
              <a:t>column_name</a:t>
            </a:r>
            <a:r>
              <a:rPr lang="en-US" dirty="0">
                <a:solidFill>
                  <a:schemeClr val="tx1"/>
                </a:solidFill>
              </a:rPr>
              <a:t>)</a:t>
            </a:r>
          </a:p>
          <a:p>
            <a:pPr algn="l"/>
            <a:r>
              <a:rPr lang="en-US" dirty="0">
                <a:solidFill>
                  <a:schemeClr val="tx1"/>
                </a:solidFill>
              </a:rPr>
              <a:t>FROM </a:t>
            </a:r>
            <a:r>
              <a:rPr lang="en-US" i="1" dirty="0" err="1">
                <a:solidFill>
                  <a:schemeClr val="tx1"/>
                </a:solidFill>
              </a:rPr>
              <a:t>table_name</a:t>
            </a:r>
            <a:endParaRPr lang="en-US" i="1" dirty="0">
              <a:solidFill>
                <a:schemeClr val="tx1"/>
              </a:solidFill>
            </a:endParaRPr>
          </a:p>
          <a:p>
            <a:pPr algn="l"/>
            <a:r>
              <a:rPr lang="en-US" dirty="0">
                <a:solidFill>
                  <a:schemeClr val="tx1"/>
                </a:solidFill>
              </a:rPr>
              <a:t>WHERE </a:t>
            </a:r>
            <a:r>
              <a:rPr lang="en-US" i="1" dirty="0">
                <a:solidFill>
                  <a:schemeClr val="tx1"/>
                </a:solidFill>
              </a:rPr>
              <a:t>condition</a:t>
            </a:r>
            <a:r>
              <a:rPr lang="en-US" dirty="0">
                <a:solidFill>
                  <a:schemeClr val="tx1"/>
                </a:solidFill>
              </a:rPr>
              <a:t>;</a:t>
            </a:r>
          </a:p>
          <a:p>
            <a:pPr algn="l"/>
            <a:endParaRPr lang="en-US" dirty="0">
              <a:solidFill>
                <a:schemeClr val="tx1"/>
              </a:solidFill>
            </a:endParaRPr>
          </a:p>
          <a:p>
            <a:pPr algn="l"/>
            <a:r>
              <a:rPr lang="en-US" b="1" dirty="0">
                <a:solidFill>
                  <a:schemeClr val="tx1"/>
                </a:solidFill>
              </a:rPr>
              <a:t>Example:</a:t>
            </a:r>
          </a:p>
          <a:p>
            <a:pPr algn="l"/>
            <a:r>
              <a:rPr lang="en-US" dirty="0">
                <a:solidFill>
                  <a:schemeClr val="tx1"/>
                </a:solidFill>
              </a:rPr>
              <a:t>SELECT MAX(</a:t>
            </a:r>
            <a:r>
              <a:rPr lang="en-US" i="1" dirty="0">
                <a:solidFill>
                  <a:schemeClr val="tx1"/>
                </a:solidFill>
              </a:rPr>
              <a:t>Fees</a:t>
            </a:r>
            <a:r>
              <a:rPr lang="en-US" dirty="0">
                <a:solidFill>
                  <a:schemeClr val="tx1"/>
                </a:solidFill>
              </a:rPr>
              <a:t>) AS </a:t>
            </a:r>
            <a:r>
              <a:rPr lang="en-US" dirty="0" err="1">
                <a:solidFill>
                  <a:schemeClr val="tx1"/>
                </a:solidFill>
              </a:rPr>
              <a:t>MaximumFees</a:t>
            </a:r>
            <a:endParaRPr lang="en-US" dirty="0">
              <a:solidFill>
                <a:schemeClr val="tx1"/>
              </a:solidFill>
            </a:endParaRPr>
          </a:p>
          <a:p>
            <a:pPr algn="l"/>
            <a:r>
              <a:rPr lang="en-US" dirty="0">
                <a:solidFill>
                  <a:schemeClr val="tx1"/>
                </a:solidFill>
              </a:rPr>
              <a:t>FROM </a:t>
            </a:r>
            <a:r>
              <a:rPr lang="en-US" i="1" dirty="0" err="1">
                <a:solidFill>
                  <a:schemeClr val="tx1"/>
                </a:solidFill>
              </a:rPr>
              <a:t>Infostudents</a:t>
            </a:r>
            <a:r>
              <a:rPr lang="en-US" dirty="0">
                <a:solidFill>
                  <a:schemeClr val="tx1"/>
                </a:solidFill>
              </a:rPr>
              <a:t>;</a:t>
            </a:r>
          </a:p>
        </p:txBody>
      </p:sp>
    </p:spTree>
    <p:extLst>
      <p:ext uri="{BB962C8B-B14F-4D97-AF65-F5344CB8AC3E}">
        <p14:creationId xmlns:p14="http://schemas.microsoft.com/office/powerpoint/2010/main" val="721345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1292</TotalTime>
  <Words>1673</Words>
  <Application>Microsoft Office PowerPoint</Application>
  <PresentationFormat>Widescreen</PresentationFormat>
  <Paragraphs>368</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Trebuchet MS</vt:lpstr>
      <vt:lpstr>Wingdings 3</vt:lpstr>
      <vt:lpstr>Facet</vt:lpstr>
      <vt:lpstr>Ladies That Code</vt:lpstr>
      <vt:lpstr>Activity 1</vt:lpstr>
      <vt:lpstr>Activity 1: Solution</vt:lpstr>
      <vt:lpstr>Aggregate Functions</vt:lpstr>
      <vt:lpstr>Aggregate Functions</vt:lpstr>
      <vt:lpstr>MIN() Function</vt:lpstr>
      <vt:lpstr>Activity 2</vt:lpstr>
      <vt:lpstr>Activity 2: Solution</vt:lpstr>
      <vt:lpstr>MAX() Function</vt:lpstr>
      <vt:lpstr>Activity 3 </vt:lpstr>
      <vt:lpstr>Activity 3: Solution</vt:lpstr>
      <vt:lpstr>COUNT() Function</vt:lpstr>
      <vt:lpstr>Activity 4</vt:lpstr>
      <vt:lpstr>Activity 4: Solution</vt:lpstr>
      <vt:lpstr>AVG() Function</vt:lpstr>
      <vt:lpstr>Activity 5 </vt:lpstr>
      <vt:lpstr>Activity 5: Solution</vt:lpstr>
      <vt:lpstr>SUM() Function</vt:lpstr>
      <vt:lpstr>Activity 6 </vt:lpstr>
      <vt:lpstr>Activity 6: Solution</vt:lpstr>
      <vt:lpstr>Comparison Functions and Operators</vt:lpstr>
      <vt:lpstr>BETWEEN Operator</vt:lpstr>
      <vt:lpstr>Activity 7 </vt:lpstr>
      <vt:lpstr>Activity 7: Solution</vt:lpstr>
      <vt:lpstr>IS NULL Operator</vt:lpstr>
      <vt:lpstr>IS NOT NULL Operator</vt:lpstr>
      <vt:lpstr>LIKE Operator</vt:lpstr>
      <vt:lpstr>LIKE Operator</vt:lpstr>
      <vt:lpstr>Activity 8 </vt:lpstr>
      <vt:lpstr>Activity 8: Solution</vt:lpstr>
      <vt:lpstr>IN Operator</vt:lpstr>
      <vt:lpstr>Activity 9</vt:lpstr>
      <vt:lpstr>Activity 9: Solution</vt:lpstr>
      <vt:lpstr>Variables</vt:lpstr>
      <vt:lpstr>SELECT ... INTO</vt:lpstr>
      <vt:lpstr>Activity 10 </vt:lpstr>
      <vt:lpstr>Activity 10: Solution</vt:lpstr>
      <vt:lpstr>INSERT Statements</vt:lpstr>
      <vt:lpstr>INSERT INTO</vt:lpstr>
      <vt:lpstr>INSERT INTO SELECT</vt:lpstr>
      <vt:lpstr>Activity 11 </vt:lpstr>
      <vt:lpstr>Activity 11: Solution</vt:lpstr>
      <vt:lpstr>Activity 11: Solution</vt:lpstr>
      <vt:lpstr>UPDATE Statements</vt:lpstr>
      <vt:lpstr>UPDATE</vt:lpstr>
      <vt:lpstr>Activity 12 </vt:lpstr>
      <vt:lpstr>Activity 12: Solution</vt:lpstr>
      <vt:lpstr>DELETE Statements</vt:lpstr>
      <vt:lpstr>DELETE</vt:lpstr>
      <vt:lpstr>Activity 13 </vt:lpstr>
      <vt:lpstr>Activity 13: Solution</vt:lpstr>
      <vt:lpstr>Helpful 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Ladies That Code</dc:title>
  <dc:creator>Danielle Nikkita Naidoo</dc:creator>
  <cp:lastModifiedBy>Danielle Nikkita Naidoo</cp:lastModifiedBy>
  <cp:revision>40</cp:revision>
  <dcterms:created xsi:type="dcterms:W3CDTF">2019-05-27T10:18:36Z</dcterms:created>
  <dcterms:modified xsi:type="dcterms:W3CDTF">2019-05-29T10:40:06Z</dcterms:modified>
</cp:coreProperties>
</file>