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440" r:id="rId3"/>
    <p:sldId id="45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05381-4981-8F4F-BBC5-16BA49C7F62C}" type="datetimeFigureOut">
              <a:rPr lang="en-US" smtClean="0"/>
              <a:t>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FBD39-0F24-DE46-8D09-E97C8B2FB5C0}" type="slidenum">
              <a:rPr lang="en-US" smtClean="0"/>
              <a:t>‹#›</a:t>
            </a:fld>
            <a:endParaRPr lang="en-US"/>
          </a:p>
        </p:txBody>
      </p:sp>
    </p:spTree>
    <p:extLst>
      <p:ext uri="{BB962C8B-B14F-4D97-AF65-F5344CB8AC3E}">
        <p14:creationId xmlns:p14="http://schemas.microsoft.com/office/powerpoint/2010/main" val="2225034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C2DAB602-8110-8D46-E110-23D399BCDEF0}"/>
              </a:ext>
            </a:extLst>
          </p:cNvPr>
          <p:cNvSpPr>
            <a:spLocks noGrp="1" noRot="1" noChangeAspect="1" noTextEdit="1"/>
          </p:cNvSpPr>
          <p:nvPr>
            <p:ph type="sldImg"/>
          </p:nvPr>
        </p:nvSpPr>
        <p:spPr>
          <a:ln>
            <a:headEnd/>
            <a:tailEnd/>
          </a:ln>
        </p:spPr>
      </p:sp>
      <p:sp>
        <p:nvSpPr>
          <p:cNvPr id="20482" name="Notes Placeholder 2">
            <a:extLst>
              <a:ext uri="{FF2B5EF4-FFF2-40B4-BE49-F238E27FC236}">
                <a16:creationId xmlns:a16="http://schemas.microsoft.com/office/drawing/2014/main" id="{589EF22A-2D4B-DDAD-89F5-1DAC9998D7BD}"/>
              </a:ext>
            </a:extLst>
          </p:cNvPr>
          <p:cNvSpPr txBox="1">
            <a:spLocks noGrp="1" noChangeArrowheads="1"/>
          </p:cNvSpPr>
          <p:nvPr>
            <p:ph type="body" idx="1"/>
          </p:nvPr>
        </p:nvSpPr>
        <p:spPr/>
        <p:txBody>
          <a:bodyPr/>
          <a:lstStyle/>
          <a:p>
            <a:pPr eaLnBrk="1" hangingPunct="1">
              <a:buSzPts val="1100"/>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To estimate RSV associated hospitalization, we disentangle signals from the time-series of </a:t>
            </a:r>
            <a:r>
              <a:rPr kumimoji="0" lang="en-US" altLang="zh-CN" sz="11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Respiratory</a:t>
            </a:r>
            <a:r>
              <a:rPr kumimoji="0" lang="zh-CN" altLang="en-US" sz="11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kumimoji="0" lang="en-US" altLang="zh-CN" sz="11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hospitalizations</a:t>
            </a:r>
            <a:r>
              <a:rPr kumimoji="0" lang="zh-CN" altLang="en-US" sz="11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endParaRPr kumimoji="0" lang="en-US" altLang="zh-CN" sz="1100" b="0" i="0" u="none" strike="noStrike" kern="1200" cap="none" spc="0" normalizeH="0" baseline="0" noProof="0" dirty="0">
              <a:ln>
                <a:noFill/>
              </a:ln>
              <a:solidFill>
                <a:srgbClr val="000000"/>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endParaRPr>
          </a:p>
          <a:p>
            <a:pPr eaLnBrk="1" hangingPunct="1">
              <a:buSzPts val="1100"/>
              <a:buFont typeface="Arial" panose="020B0604020202020204" pitchFamily="34" charset="0"/>
              <a:buChar char="●"/>
            </a:pPr>
            <a:r>
              <a:rPr kumimoji="0" lang="en-US" altLang="zh-CN" sz="1100" b="0" i="0" u="none" strike="noStrike" kern="1200" cap="none" spc="0" normalizeH="0" baseline="0" noProof="0" dirty="0">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Intercept- hospitalization risk in each group</a:t>
            </a:r>
          </a:p>
          <a:p>
            <a:pPr eaLnBrk="1" hangingPunct="1">
              <a:buSzPts val="1100"/>
              <a:buFont typeface="Arial" panose="020B0604020202020204" pitchFamily="34" charset="0"/>
              <a:buChar char="●"/>
            </a:pPr>
            <a:r>
              <a:rPr kumimoji="0" lang="en-US" altLang="en-US" sz="1100" b="0" i="0" u="none" strike="noStrike" kern="1200" cap="none" spc="0" normalizeH="0" baseline="0" noProof="0" dirty="0">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Trend – change of health seeking behavior</a:t>
            </a:r>
          </a:p>
          <a:p>
            <a:pPr eaLnBrk="1" hangingPunct="1">
              <a:buSzPts val="1100"/>
              <a:buFont typeface="Arial" panose="020B0604020202020204" pitchFamily="34" charset="0"/>
              <a:buChar char="●"/>
            </a:pPr>
            <a:r>
              <a:rPr kumimoji="0" lang="en-US" altLang="en-US" sz="1100" b="0" i="0" u="none" strike="noStrike" kern="1200" cap="none" spc="0" normalizeH="0" baseline="0" noProof="0" dirty="0">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Se</a:t>
            </a:r>
          </a:p>
          <a:p>
            <a:pPr eaLnBrk="1" hangingPunct="1">
              <a:buSzPts val="1100"/>
              <a:buFont typeface="Arial" panose="020B0604020202020204" pitchFamily="34" charset="0"/>
              <a:buChar char="●"/>
            </a:pPr>
            <a:r>
              <a:rPr kumimoji="0" lang="en-US" altLang="en-US" sz="1100" b="0" i="0" u="none" strike="noStrike" kern="1200" cap="none" spc="0" normalizeH="0" baseline="0" noProof="0" dirty="0" err="1">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asonal</a:t>
            </a:r>
            <a:r>
              <a:rPr kumimoji="0" lang="en-US" altLang="en-US" sz="1100" b="0" i="0" u="none" strike="noStrike" kern="1200" cap="none" spc="0" normalizeH="0" baseline="0" noProof="0" dirty="0">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fluctuation caused by different pathogens and reasons</a:t>
            </a:r>
          </a:p>
          <a:p>
            <a:pPr eaLnBrk="1" hangingPunct="1">
              <a:buSzPts val="1100"/>
              <a:buFont typeface="Arial" panose="020B0604020202020204" pitchFamily="34" charset="0"/>
              <a:buChar char="●"/>
            </a:pPr>
            <a:r>
              <a:rPr kumimoji="0" lang="en-US" altLang="en-US" sz="1100" b="0" i="0" u="none" strike="noStrike" kern="1200" cap="none" spc="0" normalizeH="0" baseline="0" noProof="0" dirty="0">
                <a:ln>
                  <a:noFill/>
                </a:ln>
                <a:solidFill>
                  <a:srgbClr val="942092"/>
                </a:solidFill>
                <a:effectLst/>
                <a:uLnTx/>
                <a:uFillTx/>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Random noises</a:t>
            </a:r>
            <a:endParaRPr lang="en-US" alt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88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C2DAB602-8110-8D46-E110-23D399BCDEF0}"/>
              </a:ext>
            </a:extLst>
          </p:cNvPr>
          <p:cNvSpPr>
            <a:spLocks noGrp="1" noRot="1" noChangeAspect="1" noTextEdit="1"/>
          </p:cNvSpPr>
          <p:nvPr>
            <p:ph type="sldImg"/>
          </p:nvPr>
        </p:nvSpPr>
        <p:spPr>
          <a:ln>
            <a:headEnd/>
            <a:tailEnd/>
          </a:ln>
        </p:spPr>
      </p:sp>
      <mc:AlternateContent xmlns:mc="http://schemas.openxmlformats.org/markup-compatibility/2006" xmlns:a14="http://schemas.microsoft.com/office/drawing/2010/main">
        <mc:Choice Requires="a14">
          <p:sp>
            <p:nvSpPr>
              <p:cNvPr id="20482" name="Notes Placeholder 2">
                <a:extLst>
                  <a:ext uri="{FF2B5EF4-FFF2-40B4-BE49-F238E27FC236}">
                    <a16:creationId xmlns:a16="http://schemas.microsoft.com/office/drawing/2014/main" id="{589EF22A-2D4B-DDAD-89F5-1DAC9998D7BD}"/>
                  </a:ext>
                </a:extLst>
              </p:cNvPr>
              <p:cNvSpPr txBox="1">
                <a:spLocks noGrp="1" noChangeArrowheads="1"/>
              </p:cNvSpPr>
              <p:nvPr>
                <p:ph type="body" idx="1"/>
              </p:nvPr>
            </p:nvSpPr>
            <p:spPr/>
            <p:txBody>
              <a:bodyPr/>
              <a:lstStyle/>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We estimated the age- and SES-specific incidence of RSV hospitalizations. </a:t>
                </a:r>
              </a:p>
              <a:p>
                <a:pPr eaLnBrk="1" hangingPunct="1">
                  <a:buSzPts val="1100"/>
                  <a:buFont typeface="Arial" panose="020B0604020202020204" pitchFamily="34" charset="0"/>
                  <a:buChar char="●"/>
                </a:pPr>
                <a:r>
                  <a:rPr lang="en-US" sz="1800" i="0" dirty="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𝑌_𝑖𝑗𝑘</a:t>
                </a:r>
                <a:r>
                  <a:rPr lang="en-US" sz="1800" dirty="0">
                    <a:solidFill>
                      <a:srgbClr val="000000"/>
                    </a:solidFill>
                    <a:effectLst/>
                    <a:latin typeface="Times New Roman" panose="02020603050405020304" pitchFamily="18" charset="0"/>
                    <a:ea typeface="DengXian" panose="02010600030101010101" pitchFamily="2" charset="-122"/>
                  </a:rPr>
                  <a:t> denotes the number of all-cause respiratory hospitalizations at time </a:t>
                </a:r>
                <a:r>
                  <a:rPr lang="en-US" sz="1800" i="1" dirty="0" err="1">
                    <a:solidFill>
                      <a:srgbClr val="000000"/>
                    </a:solidFill>
                    <a:effectLst/>
                    <a:latin typeface="Times New Roman" panose="02020603050405020304" pitchFamily="18" charset="0"/>
                    <a:ea typeface="DengXian" panose="02010600030101010101" pitchFamily="2" charset="-122"/>
                  </a:rPr>
                  <a:t>i</a:t>
                </a:r>
                <a:r>
                  <a:rPr lang="en-US" sz="1800" dirty="0">
                    <a:solidFill>
                      <a:srgbClr val="000000"/>
                    </a:solidFill>
                    <a:effectLst/>
                    <a:latin typeface="Times New Roman" panose="02020603050405020304" pitchFamily="18" charset="0"/>
                    <a:ea typeface="DengXian" panose="02010600030101010101" pitchFamily="2" charset="-122"/>
                  </a:rPr>
                  <a:t>, in age group </a:t>
                </a:r>
                <a:r>
                  <a:rPr lang="en-US" sz="1800" i="1" dirty="0">
                    <a:solidFill>
                      <a:srgbClr val="000000"/>
                    </a:solidFill>
                    <a:effectLst/>
                    <a:latin typeface="Times New Roman" panose="02020603050405020304" pitchFamily="18" charset="0"/>
                    <a:ea typeface="DengXian" panose="02010600030101010101" pitchFamily="2" charset="-122"/>
                  </a:rPr>
                  <a:t>j</a:t>
                </a:r>
                <a:r>
                  <a:rPr lang="en-US" sz="1800" dirty="0">
                    <a:solidFill>
                      <a:srgbClr val="000000"/>
                    </a:solidFill>
                    <a:effectLst/>
                    <a:latin typeface="Times New Roman" panose="02020603050405020304" pitchFamily="18" charset="0"/>
                    <a:ea typeface="DengXian" panose="02010600030101010101" pitchFamily="2" charset="-122"/>
                  </a:rPr>
                  <a:t>, and SES group </a:t>
                </a:r>
                <a:r>
                  <a:rPr lang="en-US" sz="1800" i="1" dirty="0">
                    <a:solidFill>
                      <a:srgbClr val="000000"/>
                    </a:solidFill>
                    <a:effectLst/>
                    <a:latin typeface="Times New Roman" panose="02020603050405020304" pitchFamily="18" charset="0"/>
                    <a:ea typeface="DengXian" panose="02010600030101010101" pitchFamily="2" charset="-122"/>
                  </a:rPr>
                  <a:t>k</a:t>
                </a: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pools information across all groups leading to a reduction in uncertainty while still allowing for </a:t>
                </a:r>
                <a:r>
                  <a:rPr lang="zh-CN" altLang="en-US" sz="1800" dirty="0">
                    <a:solidFill>
                      <a:srgbClr val="000000"/>
                    </a:solidFill>
                    <a:effectLst/>
                    <a:latin typeface="Times New Roman" panose="02020603050405020304" pitchFamily="18" charset="0"/>
                    <a:ea typeface="DengXian" panose="02010600030101010101" pitchFamily="2" charset="-122"/>
                  </a:rPr>
                  <a:t>   </a:t>
                </a:r>
                <a:r>
                  <a:rPr lang="en-US" sz="1800" dirty="0">
                    <a:solidFill>
                      <a:srgbClr val="000000"/>
                    </a:solidFill>
                    <a:effectLst/>
                    <a:latin typeface="Times New Roman" panose="02020603050405020304" pitchFamily="18" charset="0"/>
                    <a:ea typeface="DengXian" panose="02010600030101010101" pitchFamily="2" charset="-122"/>
                  </a:rPr>
                  <a:t>differences between groups. </a:t>
                </a:r>
              </a:p>
              <a:p>
                <a:pPr marL="457200" marR="0" lvl="0" indent="-298450" algn="l" defTabSz="914400" rtl="0" eaLnBrk="1" fontAlgn="base" latinLnBrk="0" hangingPunct="1">
                  <a:lnSpc>
                    <a:spcPct val="100000"/>
                  </a:lnSpc>
                  <a:spcBef>
                    <a:spcPct val="0"/>
                  </a:spcBef>
                  <a:spcAft>
                    <a:spcPct val="0"/>
                  </a:spcAft>
                  <a:buClr>
                    <a:srgbClr val="000000"/>
                  </a:buClr>
                  <a:buSzPts val="1100"/>
                  <a:buFont typeface="Arial" panose="020B0604020202020204" pitchFamily="34" charset="0"/>
                  <a:buChar char="●"/>
                  <a:tabLst/>
                  <a:defRPr/>
                </a:pPr>
                <a:r>
                  <a:rPr lang="en-US" sz="1800" dirty="0">
                    <a:solidFill>
                      <a:srgbClr val="000000"/>
                    </a:solidFill>
                    <a:effectLst/>
                    <a:latin typeface="Times New Roman" panose="02020603050405020304" pitchFamily="18" charset="0"/>
                    <a:ea typeface="DengXian" panose="02010600030101010101" pitchFamily="2" charset="-122"/>
                  </a:rPr>
                  <a:t>; the expected value of </a:t>
                </a:r>
                <a14:m>
                  <m:oMath xmlns:m="http://schemas.openxmlformats.org/officeDocument/2006/math">
                    <m:sSub>
                      <m:sSubPr>
                        <m:ctrlPr>
                          <a:rPr lang="en-US" sz="1800" i="1">
                            <a:solidFill>
                              <a:srgbClr val="000000"/>
                            </a:solidFill>
                            <a:effectLst/>
                            <a:latin typeface="Cambria Math" panose="02040503050406030204" pitchFamily="18"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𝑌</m:t>
                        </m:r>
                      </m:e>
                      <m:sub>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𝑖𝑗𝑘</m:t>
                        </m:r>
                      </m:sub>
                    </m:sSub>
                  </m:oMath>
                </a14:m>
                <a:r>
                  <a:rPr lang="en-US" sz="1800" dirty="0">
                    <a:solidFill>
                      <a:srgbClr val="000000"/>
                    </a:solidFill>
                    <a:effectLst/>
                    <a:latin typeface="Times New Roman" panose="02020603050405020304" pitchFamily="18" charset="0"/>
                    <a:ea typeface="DengXian" panose="02010600030101010101" pitchFamily="2" charset="-122"/>
                  </a:rPr>
                  <a:t> is </a:t>
                </a:r>
                <a14:m>
                  <m:oMath xmlns:m="http://schemas.openxmlformats.org/officeDocument/2006/math">
                    <m:sSub>
                      <m:sSubPr>
                        <m:ctrlPr>
                          <a:rPr lang="en-US" sz="1800" i="1">
                            <a:solidFill>
                              <a:srgbClr val="000000"/>
                            </a:solidFill>
                            <a:effectLst/>
                            <a:latin typeface="Cambria Math" panose="02040503050406030204" pitchFamily="18"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𝜆</m:t>
                        </m:r>
                      </m:e>
                      <m:sub>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𝑖𝑗𝑘</m:t>
                        </m:r>
                      </m:sub>
                    </m:sSub>
                  </m:oMath>
                </a14:m>
                <a:r>
                  <a:rPr lang="en-US" sz="1800" dirty="0">
                    <a:solidFill>
                      <a:srgbClr val="000000"/>
                    </a:solidFill>
                    <a:effectLst/>
                    <a:latin typeface="Times New Roman" panose="02020603050405020304" pitchFamily="18" charset="0"/>
                    <a:ea typeface="DengXian" panose="02010600030101010101" pitchFamily="2" charset="-122"/>
                  </a:rPr>
                  <a:t>; </a:t>
                </a:r>
              </a:p>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We have the parameters capture …</a:t>
                </a:r>
              </a:p>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The hierarchical structure provides advantages compared with fitting these models individually by group. The identity link ensures that each covariate has an additive, rather than a multiplicative, effect on the outcomes of interest [24, 25]. Monthly and yearly dummy variables were used to adjust for seasonality and temporal trends, respectively. Our model used seasonal dummy variables instead of polynomial time trends or sinusoidal curves because the seasonal dummy variable resulted in significantly improved model fit as measured by deviance information criterion (DIC) (Table </a:t>
                </a:r>
                <a:r>
                  <a:rPr lang="en-US" sz="1800" dirty="0">
                    <a:effectLst/>
                    <a:latin typeface="Times New Roman" panose="02020603050405020304" pitchFamily="18" charset="0"/>
                    <a:ea typeface="DengXian" panose="02010600030101010101" pitchFamily="2" charset="-122"/>
                  </a:rPr>
                  <a:t>S1</a:t>
                </a:r>
                <a:r>
                  <a:rPr lang="en-US" sz="1800" dirty="0">
                    <a:solidFill>
                      <a:srgbClr val="000000"/>
                    </a:solidFill>
                    <a:effectLst/>
                    <a:latin typeface="Times New Roman" panose="02020603050405020304" pitchFamily="18" charset="0"/>
                    <a:ea typeface="DengXian" panose="02010600030101010101" pitchFamily="2" charset="-122"/>
                  </a:rPr>
                  <a:t>) [17, 18, 26]. The model had a negative binomial likelihood and identity link. </a:t>
                </a:r>
              </a:p>
              <a:p>
                <a:pPr eaLnBrk="1" hangingPunct="1">
                  <a:buSzPts val="1100"/>
                  <a:buFont typeface="Arial" panose="020B0604020202020204" pitchFamily="34" charset="0"/>
                  <a:buChar char="●"/>
                </a:pP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The parameter </a:t>
                </a:r>
                <a14:m>
                  <m:oMath xmlns:m="http://schemas.openxmlformats.org/officeDocument/2006/math">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𝑟</m:t>
                    </m:r>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&gt;0</m:t>
                    </m:r>
                  </m:oMath>
                </a14:m>
                <a:r>
                  <a:rPr lang="en-US" sz="1800" dirty="0">
                    <a:solidFill>
                      <a:srgbClr val="000000"/>
                    </a:solidFill>
                    <a:effectLst/>
                    <a:latin typeface="Times New Roman" panose="02020603050405020304" pitchFamily="18" charset="0"/>
                    <a:ea typeface="DengXian" panose="02010600030101010101" pitchFamily="2" charset="-122"/>
                  </a:rPr>
                  <a:t> serves as an overdispersion parameter with </a:t>
                </a:r>
                <a14:m>
                  <m:oMath xmlns:m="http://schemas.openxmlformats.org/officeDocument/2006/math">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𝑟</m:t>
                    </m:r>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dirty="0">
                    <a:solidFill>
                      <a:srgbClr val="000000"/>
                    </a:solidFill>
                    <a:effectLst/>
                    <a:latin typeface="Times New Roman" panose="02020603050405020304" pitchFamily="18" charset="0"/>
                    <a:ea typeface="DengXian" panose="02010600030101010101" pitchFamily="2" charset="-122"/>
                  </a:rPr>
                  <a:t> indicating that the mean and variance are the same, as in a typical Poisson regression framework</a:t>
                </a:r>
                <a:r>
                  <a:rPr lang="en-US" sz="2400" dirty="0">
                    <a:effectLst/>
                  </a:rPr>
                  <a:t> </a:t>
                </a: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14:m>
                  <m:oMath xmlns:m="http://schemas.openxmlformats.org/officeDocument/2006/math">
                    <m:sSub>
                      <m:sSubPr>
                        <m:ctrlPr>
                          <a:rPr lang="en-US" sz="1800" i="1" smtClean="0">
                            <a:solidFill>
                              <a:srgbClr val="000000"/>
                            </a:solidFill>
                            <a:effectLst/>
                            <a:latin typeface="Cambria Math" panose="02040503050406030204" pitchFamily="18"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𝛼</m:t>
                        </m:r>
                      </m:e>
                      <m:sub>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1</m:t>
                        </m:r>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𝑔</m:t>
                        </m:r>
                        <m:d>
                          <m:dPr>
                            <m:ctrlPr>
                              <a:rPr lang="en-US" sz="1800" i="1">
                                <a:solidFill>
                                  <a:srgbClr val="000000"/>
                                </a:solidFill>
                                <a:effectLst/>
                                <a:latin typeface="Cambria Math" panose="020405030504060302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𝑖</m:t>
                            </m:r>
                          </m:e>
                        </m:d>
                      </m:sub>
                    </m:sSub>
                  </m:oMath>
                </a14:m>
                <a:r>
                  <a:rPr lang="en-US" sz="1800" dirty="0">
                    <a:solidFill>
                      <a:srgbClr val="000000"/>
                    </a:solidFill>
                    <a:effectLst/>
                    <a:latin typeface="Times New Roman" panose="02020603050405020304" pitchFamily="18" charset="0"/>
                    <a:ea typeface="DengXian" panose="02010600030101010101" pitchFamily="2" charset="-122"/>
                  </a:rPr>
                  <a:t> represents an intercept term that varies by epidemiologic year, where </a:t>
                </a:r>
                <a:r>
                  <a:rPr lang="en-US" sz="1800" i="1" dirty="0">
                    <a:solidFill>
                      <a:srgbClr val="000000"/>
                    </a:solidFill>
                    <a:effectLst/>
                    <a:latin typeface="Times New Roman" panose="02020603050405020304" pitchFamily="18" charset="0"/>
                    <a:ea typeface="DengXian" panose="02010600030101010101" pitchFamily="2" charset="-122"/>
                  </a:rPr>
                  <a:t>g(</a:t>
                </a:r>
                <a:r>
                  <a:rPr lang="en-US" sz="1800" i="1" dirty="0" err="1">
                    <a:solidFill>
                      <a:srgbClr val="000000"/>
                    </a:solidFill>
                    <a:effectLst/>
                    <a:latin typeface="Times New Roman" panose="02020603050405020304" pitchFamily="18" charset="0"/>
                    <a:ea typeface="DengXian" panose="02010600030101010101" pitchFamily="2" charset="-122"/>
                  </a:rPr>
                  <a:t>i</a:t>
                </a:r>
                <a:r>
                  <a:rPr lang="en-US" sz="1800" i="1" dirty="0">
                    <a:solidFill>
                      <a:srgbClr val="000000"/>
                    </a:solidFill>
                    <a:effectLst/>
                    <a:latin typeface="Times New Roman" panose="02020603050405020304" pitchFamily="18" charset="0"/>
                    <a:ea typeface="DengXian" panose="02010600030101010101" pitchFamily="2" charset="-122"/>
                  </a:rPr>
                  <a:t>)</a:t>
                </a:r>
                <a:r>
                  <a:rPr lang="en-US" sz="1800" dirty="0">
                    <a:solidFill>
                      <a:srgbClr val="000000"/>
                    </a:solidFill>
                    <a:effectLst/>
                    <a:latin typeface="Times New Roman" panose="02020603050405020304" pitchFamily="18" charset="0"/>
                    <a:ea typeface="DengXian" panose="02010600030101010101" pitchFamily="2" charset="-122"/>
                  </a:rPr>
                  <a:t> is a function that maps time to epidemiologic year (defined from July in the previous year to June in the next year); </a:t>
                </a:r>
                <a14:m>
                  <m:oMath xmlns:m="http://schemas.openxmlformats.org/officeDocument/2006/math">
                    <m:sSub>
                      <m:sSubPr>
                        <m:ctrlPr>
                          <a:rPr lang="en-US" sz="1800" i="1">
                            <a:solidFill>
                              <a:srgbClr val="000000"/>
                            </a:solidFill>
                            <a:effectLst/>
                            <a:latin typeface="Cambria Math" panose="02040503050406030204" pitchFamily="18" charset="0"/>
                            <a:cs typeface="Times New Roman" panose="02020603050405020304" pitchFamily="18" charset="0"/>
                          </a:rPr>
                        </m:ctrlPr>
                      </m:sSub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𝛼</m:t>
                        </m:r>
                      </m:e>
                      <m:sub>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2</m:t>
                        </m:r>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𝑚</m:t>
                        </m:r>
                        <m:d>
                          <m:dPr>
                            <m:ctrlPr>
                              <a:rPr lang="en-US" sz="1800" i="1">
                                <a:solidFill>
                                  <a:srgbClr val="000000"/>
                                </a:solidFill>
                                <a:effectLst/>
                                <a:latin typeface="Cambria Math" panose="020405030504060302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m:t>𝑖</m:t>
                            </m:r>
                          </m:e>
                        </m:d>
                      </m:sub>
                    </m:sSub>
                  </m:oMath>
                </a14:m>
                <a:r>
                  <a:rPr lang="en-US" sz="1800" dirty="0">
                    <a:solidFill>
                      <a:srgbClr val="000000"/>
                    </a:solidFill>
                    <a:effectLst/>
                    <a:latin typeface="Times New Roman" panose="02020603050405020304" pitchFamily="18" charset="0"/>
                    <a:ea typeface="DengXian" panose="02010600030101010101" pitchFamily="2" charset="-122"/>
                  </a:rPr>
                  <a:t> represents a similar intercept term which varies by month, where </a:t>
                </a:r>
                <a:r>
                  <a:rPr lang="en-US" sz="1800" i="1" dirty="0">
                    <a:solidFill>
                      <a:srgbClr val="000000"/>
                    </a:solidFill>
                    <a:effectLst/>
                    <a:latin typeface="Times New Roman" panose="02020603050405020304" pitchFamily="18" charset="0"/>
                    <a:ea typeface="DengXian" panose="02010600030101010101" pitchFamily="2" charset="-122"/>
                  </a:rPr>
                  <a:t>m(</a:t>
                </a:r>
                <a:r>
                  <a:rPr lang="en-US" sz="1800" i="1" dirty="0" err="1">
                    <a:solidFill>
                      <a:srgbClr val="000000"/>
                    </a:solidFill>
                    <a:effectLst/>
                    <a:latin typeface="Times New Roman" panose="02020603050405020304" pitchFamily="18" charset="0"/>
                    <a:ea typeface="DengXian" panose="02010600030101010101" pitchFamily="2" charset="-122"/>
                  </a:rPr>
                  <a:t>i</a:t>
                </a:r>
                <a:r>
                  <a:rPr lang="en-US" sz="1800" i="1" dirty="0">
                    <a:solidFill>
                      <a:srgbClr val="000000"/>
                    </a:solidFill>
                    <a:effectLst/>
                    <a:latin typeface="Times New Roman" panose="02020603050405020304" pitchFamily="18" charset="0"/>
                    <a:ea typeface="DengXian" panose="02010600030101010101" pitchFamily="2" charset="-122"/>
                  </a:rPr>
                  <a:t>)</a:t>
                </a:r>
                <a:r>
                  <a:rPr lang="en-US" sz="1800" dirty="0">
                    <a:solidFill>
                      <a:srgbClr val="000000"/>
                    </a:solidFill>
                    <a:effectLst/>
                    <a:latin typeface="Times New Roman" panose="02020603050405020304" pitchFamily="18" charset="0"/>
                    <a:ea typeface="DengXian" panose="02010600030101010101" pitchFamily="2" charset="-122"/>
                  </a:rPr>
                  <a:t> is a function that maps time to the corresponding month category</a:t>
                </a:r>
                <a:r>
                  <a:rPr lang="en-US" sz="2400" dirty="0">
                    <a:effectLst/>
                  </a:rPr>
                  <a:t> </a:t>
                </a:r>
                <a:endParaRPr lang="en-US" sz="1800" dirty="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endParaRPr lang="en-US" altLang="en-US" sz="1800" dirty="0">
                  <a:solidFill>
                    <a:srgbClr val="000000"/>
                  </a:solidFill>
                  <a:effectLst/>
                  <a:latin typeface="Times New Roman" panose="02020603050405020304" pitchFamily="18" charset="0"/>
                  <a:ea typeface="DengXian" panose="02010600030101010101" pitchFamily="2" charset="-122"/>
                  <a:cs typeface="Arial" panose="020B0604020202020204" pitchFamily="34" charset="0"/>
                </a:endParaRPr>
              </a:p>
              <a:p>
                <a:pPr eaLnBrk="1" hangingPunct="1">
                  <a:buSzPts val="1100"/>
                  <a:buFont typeface="Arial" panose="020B0604020202020204" pitchFamily="34" charset="0"/>
                  <a:buChar char="●"/>
                </a:pPr>
                <a:r>
                  <a:rPr lang="en-US" sz="1800" dirty="0">
                    <a:solidFill>
                      <a:srgbClr val="000000"/>
                    </a:solidFill>
                    <a:effectLst/>
                    <a:latin typeface="Times New Roman" panose="02020603050405020304" pitchFamily="18" charset="0"/>
                    <a:ea typeface="DengXian" panose="02010600030101010101" pitchFamily="2" charset="-122"/>
                  </a:rPr>
                  <a:t>age group </a:t>
                </a:r>
                <a:r>
                  <a:rPr lang="en-US" sz="1800" i="1" dirty="0">
                    <a:solidFill>
                      <a:srgbClr val="000000"/>
                    </a:solidFill>
                    <a:effectLst/>
                    <a:latin typeface="Times New Roman" panose="02020603050405020304" pitchFamily="18" charset="0"/>
                    <a:ea typeface="DengXian" panose="02010600030101010101" pitchFamily="2" charset="-122"/>
                  </a:rPr>
                  <a:t>j</a:t>
                </a:r>
                <a:r>
                  <a:rPr lang="en-US" sz="1800" dirty="0">
                    <a:solidFill>
                      <a:srgbClr val="000000"/>
                    </a:solidFill>
                    <a:effectLst/>
                    <a:latin typeface="Times New Roman" panose="02020603050405020304" pitchFamily="18" charset="0"/>
                    <a:ea typeface="DengXian" panose="02010600030101010101" pitchFamily="2" charset="-122"/>
                  </a:rPr>
                  <a:t> and SES group </a:t>
                </a:r>
                <a:r>
                  <a:rPr lang="en-US" sz="1800" i="1" dirty="0">
                    <a:solidFill>
                      <a:srgbClr val="000000"/>
                    </a:solidFill>
                    <a:effectLst/>
                    <a:latin typeface="Times New Roman" panose="02020603050405020304" pitchFamily="18" charset="0"/>
                    <a:ea typeface="DengXian" panose="02010600030101010101" pitchFamily="2" charset="-122"/>
                  </a:rPr>
                  <a:t>k</a:t>
                </a:r>
                <a:r>
                  <a:rPr lang="en-US" sz="1400" dirty="0">
                    <a:effectLst/>
                  </a:rPr>
                  <a:t> </a:t>
                </a:r>
                <a:endParaRPr lang="en-US" altLang="en-US" sz="1100" dirty="0">
                  <a:latin typeface="Arial" panose="020B0604020202020204" pitchFamily="34" charset="0"/>
                  <a:cs typeface="Arial" panose="020B0604020202020204" pitchFamily="34" charset="0"/>
                </a:endParaRPr>
              </a:p>
            </p:txBody>
          </p:sp>
        </mc:Choice>
        <mc:Fallback xmlns="">
          <p:sp>
            <p:nvSpPr>
              <p:cNvPr id="20482" name="Notes Placeholder 2">
                <a:extLst>
                  <a:ext uri="{FF2B5EF4-FFF2-40B4-BE49-F238E27FC236}">
                    <a16:creationId xmlns:a16="http://schemas.microsoft.com/office/drawing/2014/main" id="{589EF22A-2D4B-DDAD-89F5-1DAC9998D7BD}"/>
                  </a:ext>
                </a:extLst>
              </p:cNvPr>
              <p:cNvSpPr txBox="1">
                <a:spLocks noGrp="1" noChangeArrowheads="1"/>
              </p:cNvSpPr>
              <p:nvPr>
                <p:ph type="body" idx="1"/>
              </p:nvPr>
            </p:nvSpPr>
            <p:spPr/>
            <p:txBody>
              <a:bodyPr/>
              <a:lstStyle/>
              <a:p>
                <a:pPr eaLnBrk="1" hangingPunct="1">
                  <a:buSzPts val="1100"/>
                  <a:buFont typeface="Arial" panose="020B0604020202020204" pitchFamily="34" charset="0"/>
                  <a:buChar char="●"/>
                </a:pPr>
                <a:r>
                  <a:rPr lang="en-US" sz="1800">
                    <a:solidFill>
                      <a:srgbClr val="000000"/>
                    </a:solidFill>
                    <a:effectLst/>
                    <a:latin typeface="Times New Roman" panose="02020603050405020304" pitchFamily="18" charset="0"/>
                    <a:ea typeface="DengXian" panose="02010600030101010101" pitchFamily="2" charset="-122"/>
                  </a:rPr>
                  <a:t>We estimated the age- and SES-specific incidence of respiratory hospitalizations attributable to RSV using hierarchical Bayesian regression models. The model had a negative binomial likelihood and identity link. The hierarchical structure provides advantages compared with fitting these models individually by group. The model pools information across all groups leading to a reduction in uncertainty during parameter estimation while still allowing for differences between groups [23]. The identity link ensures that each covariate has an additive, rather than a multiplicative, effect on the outcomes of interest [24, 25]. Monthly and yearly dummy variables were used to adjust for seasonality and temporal trends, respectively. Our model used seasonal dummy variables instead of polynomial time trends or sinusoidal curves because the seasonal dummy variable resulted in significantly improved model fit as measured by deviance information criterion (DIC) (Table </a:t>
                </a:r>
                <a:r>
                  <a:rPr lang="en-US" sz="1800">
                    <a:effectLst/>
                    <a:latin typeface="Times New Roman" panose="02020603050405020304" pitchFamily="18" charset="0"/>
                    <a:ea typeface="DengXian" panose="02010600030101010101" pitchFamily="2" charset="-122"/>
                  </a:rPr>
                  <a:t>S1</a:t>
                </a:r>
                <a:r>
                  <a:rPr lang="en-US" sz="1800">
                    <a:solidFill>
                      <a:srgbClr val="000000"/>
                    </a:solidFill>
                    <a:effectLst/>
                    <a:latin typeface="Times New Roman" panose="02020603050405020304" pitchFamily="18" charset="0"/>
                    <a:ea typeface="DengXian" panose="02010600030101010101" pitchFamily="2" charset="-122"/>
                  </a:rPr>
                  <a:t>) [17, 18, 26]. </a:t>
                </a:r>
              </a:p>
              <a:p>
                <a:pPr eaLnBrk="1" hangingPunct="1">
                  <a:buSzPts val="1100"/>
                  <a:buFont typeface="Arial" panose="020B0604020202020204" pitchFamily="34" charset="0"/>
                  <a:buChar char="●"/>
                </a:pPr>
                <a:endParaRPr lang="en-US" sz="180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r>
                  <a:rPr lang="en-US" sz="1800">
                    <a:solidFill>
                      <a:srgbClr val="000000"/>
                    </a:solidFill>
                    <a:effectLst/>
                    <a:latin typeface="Times New Roman" panose="02020603050405020304" pitchFamily="18" charset="0"/>
                    <a:ea typeface="DengXian" panose="02010600030101010101" pitchFamily="2" charset="-122"/>
                  </a:rPr>
                  <a:t>The parameter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𝑟&gt;0</a:t>
                </a:r>
                <a:r>
                  <a:rPr lang="en-US" sz="1800">
                    <a:solidFill>
                      <a:srgbClr val="000000"/>
                    </a:solidFill>
                    <a:effectLst/>
                    <a:latin typeface="Times New Roman" panose="02020603050405020304" pitchFamily="18" charset="0"/>
                    <a:ea typeface="DengXian" panose="02010600030101010101" pitchFamily="2" charset="-122"/>
                  </a:rPr>
                  <a:t> serves as an overdispersion parameter with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𝑟→∞</a:t>
                </a:r>
                <a:r>
                  <a:rPr lang="en-US" sz="1800">
                    <a:solidFill>
                      <a:srgbClr val="000000"/>
                    </a:solidFill>
                    <a:effectLst/>
                    <a:latin typeface="Times New Roman" panose="02020603050405020304" pitchFamily="18" charset="0"/>
                    <a:ea typeface="DengXian" panose="02010600030101010101" pitchFamily="2" charset="-122"/>
                  </a:rPr>
                  <a:t> indicating that the mean and variance are the same, as in a typical Poisson regression framework</a:t>
                </a:r>
                <a:r>
                  <a:rPr lang="en-US" sz="2400">
                    <a:effectLst/>
                  </a:rPr>
                  <a:t> </a:t>
                </a:r>
                <a:endParaRPr lang="en-US" sz="180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endParaRPr lang="en-US" sz="180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r>
                  <a:rPr lang="en-US" sz="1800">
                    <a:solidFill>
                      <a:srgbClr val="000000"/>
                    </a:solidFill>
                    <a:effectLst/>
                    <a:latin typeface="Times New Roman" panose="02020603050405020304" pitchFamily="18" charset="0"/>
                    <a:ea typeface="DengXian" panose="02010600030101010101" pitchFamily="2" charset="-122"/>
                  </a:rPr>
                  <a:t>where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𝑌_𝑖𝑗𝑘</a:t>
                </a:r>
                <a:r>
                  <a:rPr lang="en-US" sz="1800">
                    <a:solidFill>
                      <a:srgbClr val="000000"/>
                    </a:solidFill>
                    <a:effectLst/>
                    <a:latin typeface="Times New Roman" panose="02020603050405020304" pitchFamily="18" charset="0"/>
                    <a:ea typeface="DengXian" panose="02010600030101010101" pitchFamily="2" charset="-122"/>
                  </a:rPr>
                  <a:t> denotes the number of all-cause respiratory hospitalizations at time </a:t>
                </a:r>
                <a:r>
                  <a:rPr lang="en-US" sz="1800" i="1" err="1">
                    <a:solidFill>
                      <a:srgbClr val="000000"/>
                    </a:solidFill>
                    <a:effectLst/>
                    <a:latin typeface="Times New Roman" panose="02020603050405020304" pitchFamily="18" charset="0"/>
                    <a:ea typeface="DengXian" panose="02010600030101010101" pitchFamily="2" charset="-122"/>
                  </a:rPr>
                  <a:t>i</a:t>
                </a:r>
                <a:r>
                  <a:rPr lang="en-US" sz="1800">
                    <a:solidFill>
                      <a:srgbClr val="000000"/>
                    </a:solidFill>
                    <a:effectLst/>
                    <a:latin typeface="Times New Roman" panose="02020603050405020304" pitchFamily="18" charset="0"/>
                    <a:ea typeface="DengXian" panose="02010600030101010101" pitchFamily="2" charset="-122"/>
                  </a:rPr>
                  <a:t>, in age group </a:t>
                </a:r>
                <a:r>
                  <a:rPr lang="en-US" sz="1800" i="1">
                    <a:solidFill>
                      <a:srgbClr val="000000"/>
                    </a:solidFill>
                    <a:effectLst/>
                    <a:latin typeface="Times New Roman" panose="02020603050405020304" pitchFamily="18" charset="0"/>
                    <a:ea typeface="DengXian" panose="02010600030101010101" pitchFamily="2" charset="-122"/>
                  </a:rPr>
                  <a:t>j</a:t>
                </a:r>
                <a:r>
                  <a:rPr lang="en-US" sz="1800">
                    <a:solidFill>
                      <a:srgbClr val="000000"/>
                    </a:solidFill>
                    <a:effectLst/>
                    <a:latin typeface="Times New Roman" panose="02020603050405020304" pitchFamily="18" charset="0"/>
                    <a:ea typeface="DengXian" panose="02010600030101010101" pitchFamily="2" charset="-122"/>
                  </a:rPr>
                  <a:t>, and SES group </a:t>
                </a:r>
                <a:r>
                  <a:rPr lang="en-US" sz="1800" i="1">
                    <a:solidFill>
                      <a:srgbClr val="000000"/>
                    </a:solidFill>
                    <a:effectLst/>
                    <a:latin typeface="Times New Roman" panose="02020603050405020304" pitchFamily="18" charset="0"/>
                    <a:ea typeface="DengXian" panose="02010600030101010101" pitchFamily="2" charset="-122"/>
                  </a:rPr>
                  <a:t>k</a:t>
                </a:r>
                <a:r>
                  <a:rPr lang="en-US" sz="1800">
                    <a:solidFill>
                      <a:srgbClr val="000000"/>
                    </a:solidFill>
                    <a:effectLst/>
                    <a:latin typeface="Times New Roman" panose="02020603050405020304" pitchFamily="18" charset="0"/>
                    <a:ea typeface="DengXian" panose="02010600030101010101" pitchFamily="2" charset="-122"/>
                  </a:rPr>
                  <a:t>; the expected value of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𝑌_𝑖𝑗𝑘</a:t>
                </a:r>
                <a:r>
                  <a:rPr lang="en-US" sz="1800">
                    <a:solidFill>
                      <a:srgbClr val="000000"/>
                    </a:solidFill>
                    <a:effectLst/>
                    <a:latin typeface="Times New Roman" panose="02020603050405020304" pitchFamily="18" charset="0"/>
                    <a:ea typeface="DengXian" panose="02010600030101010101" pitchFamily="2" charset="-122"/>
                  </a:rPr>
                  <a:t> is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𝜆_𝑖𝑗𝑘</a:t>
                </a:r>
                <a:r>
                  <a:rPr lang="en-US" sz="1800">
                    <a:solidFill>
                      <a:srgbClr val="000000"/>
                    </a:solidFill>
                    <a:effectLst/>
                    <a:latin typeface="Times New Roman" panose="02020603050405020304" pitchFamily="18" charset="0"/>
                    <a:ea typeface="DengXian" panose="02010600030101010101" pitchFamily="2" charset="-122"/>
                  </a:rPr>
                  <a:t>; </a:t>
                </a:r>
              </a:p>
              <a:p>
                <a:pPr eaLnBrk="1" hangingPunct="1">
                  <a:buSzPts val="1100"/>
                  <a:buFont typeface="Arial" panose="020B0604020202020204" pitchFamily="34" charset="0"/>
                  <a:buChar char="●"/>
                </a:pPr>
                <a:endParaRPr lang="en-US" sz="180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𝛼_1𝑔(𝑖) </a:t>
                </a:r>
                <a:r>
                  <a:rPr lang="en-US" sz="1800">
                    <a:solidFill>
                      <a:srgbClr val="000000"/>
                    </a:solidFill>
                    <a:effectLst/>
                    <a:latin typeface="Times New Roman" panose="02020603050405020304" pitchFamily="18" charset="0"/>
                    <a:ea typeface="DengXian" panose="02010600030101010101" pitchFamily="2" charset="-122"/>
                  </a:rPr>
                  <a:t> represents an intercept term that varies by epidemiologic year, where </a:t>
                </a:r>
                <a:r>
                  <a:rPr lang="en-US" sz="1800" i="1">
                    <a:solidFill>
                      <a:srgbClr val="000000"/>
                    </a:solidFill>
                    <a:effectLst/>
                    <a:latin typeface="Times New Roman" panose="02020603050405020304" pitchFamily="18" charset="0"/>
                    <a:ea typeface="DengXian" panose="02010600030101010101" pitchFamily="2" charset="-122"/>
                  </a:rPr>
                  <a:t>g(</a:t>
                </a:r>
                <a:r>
                  <a:rPr lang="en-US" sz="1800" i="1" err="1">
                    <a:solidFill>
                      <a:srgbClr val="000000"/>
                    </a:solidFill>
                    <a:effectLst/>
                    <a:latin typeface="Times New Roman" panose="02020603050405020304" pitchFamily="18" charset="0"/>
                    <a:ea typeface="DengXian" panose="02010600030101010101" pitchFamily="2" charset="-122"/>
                  </a:rPr>
                  <a:t>i</a:t>
                </a:r>
                <a:r>
                  <a:rPr lang="en-US" sz="1800" i="1">
                    <a:solidFill>
                      <a:srgbClr val="000000"/>
                    </a:solidFill>
                    <a:effectLst/>
                    <a:latin typeface="Times New Roman" panose="02020603050405020304" pitchFamily="18" charset="0"/>
                    <a:ea typeface="DengXian" panose="02010600030101010101" pitchFamily="2" charset="-122"/>
                  </a:rPr>
                  <a:t>)</a:t>
                </a:r>
                <a:r>
                  <a:rPr lang="en-US" sz="1800">
                    <a:solidFill>
                      <a:srgbClr val="000000"/>
                    </a:solidFill>
                    <a:effectLst/>
                    <a:latin typeface="Times New Roman" panose="02020603050405020304" pitchFamily="18" charset="0"/>
                    <a:ea typeface="DengXian" panose="02010600030101010101" pitchFamily="2" charset="-122"/>
                  </a:rPr>
                  <a:t> is a function that maps time to epidemiologic year (defined from July in the previous year to June in the next year); </a:t>
                </a:r>
                <a:r>
                  <a:rPr lang="en-US" sz="1800" i="0">
                    <a:solidFill>
                      <a:srgbClr val="000000"/>
                    </a:solidFill>
                    <a:effectLst/>
                    <a:latin typeface="Cambria Math" panose="02040503050406030204" pitchFamily="18" charset="0"/>
                    <a:ea typeface="DengXian" panose="02010600030101010101" pitchFamily="2" charset="-122"/>
                    <a:cs typeface="Times New Roman" panose="02020603050405020304" pitchFamily="18" charset="0"/>
                  </a:rPr>
                  <a:t>𝛼_2𝑚(𝑖) </a:t>
                </a:r>
                <a:r>
                  <a:rPr lang="en-US" sz="1800">
                    <a:solidFill>
                      <a:srgbClr val="000000"/>
                    </a:solidFill>
                    <a:effectLst/>
                    <a:latin typeface="Times New Roman" panose="02020603050405020304" pitchFamily="18" charset="0"/>
                    <a:ea typeface="DengXian" panose="02010600030101010101" pitchFamily="2" charset="-122"/>
                  </a:rPr>
                  <a:t> represents a similar intercept term which varies by month, where </a:t>
                </a:r>
                <a:r>
                  <a:rPr lang="en-US" sz="1800" i="1">
                    <a:solidFill>
                      <a:srgbClr val="000000"/>
                    </a:solidFill>
                    <a:effectLst/>
                    <a:latin typeface="Times New Roman" panose="02020603050405020304" pitchFamily="18" charset="0"/>
                    <a:ea typeface="DengXian" panose="02010600030101010101" pitchFamily="2" charset="-122"/>
                  </a:rPr>
                  <a:t>m(</a:t>
                </a:r>
                <a:r>
                  <a:rPr lang="en-US" sz="1800" i="1" err="1">
                    <a:solidFill>
                      <a:srgbClr val="000000"/>
                    </a:solidFill>
                    <a:effectLst/>
                    <a:latin typeface="Times New Roman" panose="02020603050405020304" pitchFamily="18" charset="0"/>
                    <a:ea typeface="DengXian" panose="02010600030101010101" pitchFamily="2" charset="-122"/>
                  </a:rPr>
                  <a:t>i</a:t>
                </a:r>
                <a:r>
                  <a:rPr lang="en-US" sz="1800" i="1">
                    <a:solidFill>
                      <a:srgbClr val="000000"/>
                    </a:solidFill>
                    <a:effectLst/>
                    <a:latin typeface="Times New Roman" panose="02020603050405020304" pitchFamily="18" charset="0"/>
                    <a:ea typeface="DengXian" panose="02010600030101010101" pitchFamily="2" charset="-122"/>
                  </a:rPr>
                  <a:t>)</a:t>
                </a:r>
                <a:r>
                  <a:rPr lang="en-US" sz="1800">
                    <a:solidFill>
                      <a:srgbClr val="000000"/>
                    </a:solidFill>
                    <a:effectLst/>
                    <a:latin typeface="Times New Roman" panose="02020603050405020304" pitchFamily="18" charset="0"/>
                    <a:ea typeface="DengXian" panose="02010600030101010101" pitchFamily="2" charset="-122"/>
                  </a:rPr>
                  <a:t> is a function that maps time to the corresponding month category</a:t>
                </a:r>
                <a:r>
                  <a:rPr lang="en-US" sz="2400">
                    <a:effectLst/>
                  </a:rPr>
                  <a:t> </a:t>
                </a:r>
                <a:endParaRPr lang="en-US" sz="1800">
                  <a:solidFill>
                    <a:srgbClr val="000000"/>
                  </a:solidFill>
                  <a:effectLst/>
                  <a:latin typeface="Times New Roman" panose="02020603050405020304" pitchFamily="18" charset="0"/>
                  <a:ea typeface="DengXian" panose="02010600030101010101" pitchFamily="2" charset="-122"/>
                </a:endParaRPr>
              </a:p>
              <a:p>
                <a:pPr eaLnBrk="1" hangingPunct="1">
                  <a:buSzPts val="1100"/>
                  <a:buFont typeface="Arial" panose="020B0604020202020204" pitchFamily="34" charset="0"/>
                  <a:buChar char="●"/>
                </a:pPr>
                <a:endParaRPr lang="en-US" altLang="en-US" sz="1800">
                  <a:solidFill>
                    <a:srgbClr val="000000"/>
                  </a:solidFill>
                  <a:effectLst/>
                  <a:latin typeface="Times New Roman" panose="02020603050405020304" pitchFamily="18" charset="0"/>
                  <a:ea typeface="DengXian" panose="02010600030101010101" pitchFamily="2" charset="-122"/>
                  <a:cs typeface="Arial" panose="020B0604020202020204" pitchFamily="34" charset="0"/>
                </a:endParaRPr>
              </a:p>
              <a:p>
                <a:pPr eaLnBrk="1" hangingPunct="1">
                  <a:buSzPts val="1100"/>
                  <a:buFont typeface="Arial" panose="020B0604020202020204" pitchFamily="34" charset="0"/>
                  <a:buChar char="●"/>
                </a:pPr>
                <a:r>
                  <a:rPr lang="en-US" sz="1800">
                    <a:solidFill>
                      <a:srgbClr val="000000"/>
                    </a:solidFill>
                    <a:effectLst/>
                    <a:latin typeface="Times New Roman" panose="02020603050405020304" pitchFamily="18" charset="0"/>
                    <a:ea typeface="DengXian" panose="02010600030101010101" pitchFamily="2" charset="-122"/>
                  </a:rPr>
                  <a:t>age group </a:t>
                </a:r>
                <a:r>
                  <a:rPr lang="en-US" sz="1800" i="1">
                    <a:solidFill>
                      <a:srgbClr val="000000"/>
                    </a:solidFill>
                    <a:effectLst/>
                    <a:latin typeface="Times New Roman" panose="02020603050405020304" pitchFamily="18" charset="0"/>
                    <a:ea typeface="DengXian" panose="02010600030101010101" pitchFamily="2" charset="-122"/>
                  </a:rPr>
                  <a:t>j</a:t>
                </a:r>
                <a:r>
                  <a:rPr lang="en-US" sz="1800">
                    <a:solidFill>
                      <a:srgbClr val="000000"/>
                    </a:solidFill>
                    <a:effectLst/>
                    <a:latin typeface="Times New Roman" panose="02020603050405020304" pitchFamily="18" charset="0"/>
                    <a:ea typeface="DengXian" panose="02010600030101010101" pitchFamily="2" charset="-122"/>
                  </a:rPr>
                  <a:t> and SES group </a:t>
                </a:r>
                <a:r>
                  <a:rPr lang="en-US" sz="1800" i="1">
                    <a:solidFill>
                      <a:srgbClr val="000000"/>
                    </a:solidFill>
                    <a:effectLst/>
                    <a:latin typeface="Times New Roman" panose="02020603050405020304" pitchFamily="18" charset="0"/>
                    <a:ea typeface="DengXian" panose="02010600030101010101" pitchFamily="2" charset="-122"/>
                  </a:rPr>
                  <a:t>k</a:t>
                </a:r>
                <a:r>
                  <a:rPr lang="en-US" sz="1400">
                    <a:effectLst/>
                  </a:rPr>
                  <a:t> </a:t>
                </a:r>
                <a:endParaRPr lang="en-US" altLang="en-US" sz="1100">
                  <a:latin typeface="Arial" panose="020B0604020202020204" pitchFamily="34" charset="0"/>
                  <a:cs typeface="Arial" panose="020B0604020202020204" pitchFamily="34" charset="0"/>
                </a:endParaRPr>
              </a:p>
            </p:txBody>
          </p:sp>
        </mc:Fallback>
      </mc:AlternateContent>
    </p:spTree>
    <p:extLst>
      <p:ext uri="{BB962C8B-B14F-4D97-AF65-F5344CB8AC3E}">
        <p14:creationId xmlns:p14="http://schemas.microsoft.com/office/powerpoint/2010/main" val="394029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BDA7-488A-67D0-9506-98DF3C8DE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04A659-C2EF-16B8-04E3-E811C3473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773938-F3E0-754D-BC5B-EA8AE0CD3B1C}"/>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CF0FAFEC-8656-E682-086C-E9762E61C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67F52-9B37-2344-28A2-2BD5A91805F7}"/>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291063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417A-0547-3FB8-8C18-CB2011426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A92FF9-DB85-73CE-F4FD-1A34DEEDC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80FAC-4056-ED98-A0F9-27AE8EBBD5CC}"/>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9986789F-E920-6AB6-6BF6-7C631E04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A6F34-E3A4-37BC-3357-FFCB8CFC0CAB}"/>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299392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34579-CB00-0158-D7A4-CC0FC48D5B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1A347-B15B-D346-8029-A2045ACE9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4A5F2-EF04-AE3C-2974-65F154B3E54E}"/>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59E42655-6829-762D-488E-75C6FDB34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1964E-94E3-5CFD-24FB-1CBB781A0CB2}"/>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118808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6D0A-016C-859D-90D7-6BDD3BFE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67E569-AFF3-8911-04A9-5F299FAA86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3F190-57BA-0B83-DDBC-10B29F3C83A7}"/>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D01CED8D-8B4D-6C77-5F5A-CEBBAB7E2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23B62-914F-2D11-5FC2-B23EB14ACF5B}"/>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241137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54DE-8471-E97A-FA30-833C2BD70B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E66885-5C82-48B9-DEA8-2C330796C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E91EA-46F0-F433-BDAD-9D4266F0DDB4}"/>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E8F112D4-A9A6-ABC6-B6D7-7D4ECD458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5F79E-4031-833E-F681-F7C3CF9B2E01}"/>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325835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A2BF-3745-C91F-B6EF-56724B4AC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DD459-4594-2760-A19C-C5B57F589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C7D29-B091-72F7-46C7-083B6EE35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03BDE-C267-0DDD-F0DE-243A3EDE0333}"/>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6" name="Footer Placeholder 5">
            <a:extLst>
              <a:ext uri="{FF2B5EF4-FFF2-40B4-BE49-F238E27FC236}">
                <a16:creationId xmlns:a16="http://schemas.microsoft.com/office/drawing/2014/main" id="{E4E01136-9631-418E-BC39-20BC48B8A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4AE63-A709-801E-EE18-E77D7CAD4D66}"/>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246359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079A-B379-976D-3580-EECBBF55B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86728D-8A3D-8252-1690-CAA5F9C292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06669C-9A9A-6A77-9F56-3C9AF43BA4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A4462-9CD6-8845-DE23-224C09B61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76936-A03A-21B9-A956-28AC5D875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CDF7C5-E23C-218B-8789-838D8499B94D}"/>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8" name="Footer Placeholder 7">
            <a:extLst>
              <a:ext uri="{FF2B5EF4-FFF2-40B4-BE49-F238E27FC236}">
                <a16:creationId xmlns:a16="http://schemas.microsoft.com/office/drawing/2014/main" id="{E05D5E23-77EB-0596-4E4A-C286CD22F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E8FDFD-BF92-3DEC-1553-D825CFCA3557}"/>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76481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5250-E4D7-5381-1251-61D7B7EB7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2C0DC9-C27F-7F05-647F-DCFD7C5FC001}"/>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4" name="Footer Placeholder 3">
            <a:extLst>
              <a:ext uri="{FF2B5EF4-FFF2-40B4-BE49-F238E27FC236}">
                <a16:creationId xmlns:a16="http://schemas.microsoft.com/office/drawing/2014/main" id="{DD23FE61-8AAC-EA97-5131-B41BAAD51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F57454-0262-8E44-1402-4C4996058FEB}"/>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377484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3D554-3DB2-8E8D-690F-B94550DEEA0D}"/>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3" name="Footer Placeholder 2">
            <a:extLst>
              <a:ext uri="{FF2B5EF4-FFF2-40B4-BE49-F238E27FC236}">
                <a16:creationId xmlns:a16="http://schemas.microsoft.com/office/drawing/2014/main" id="{811513F2-E7F8-A01A-7EAA-6443916D66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9F0067-AC33-7B08-490A-7D2ACAC6ECD2}"/>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168184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1A2E-E4C8-59E9-9DED-3FCBBDDE7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E8FAA5-408D-1210-7EE2-977897754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B2336-DEA8-EE5D-3FDF-880AE1BED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EEEEB-0148-001B-625F-298907A7BD36}"/>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6" name="Footer Placeholder 5">
            <a:extLst>
              <a:ext uri="{FF2B5EF4-FFF2-40B4-BE49-F238E27FC236}">
                <a16:creationId xmlns:a16="http://schemas.microsoft.com/office/drawing/2014/main" id="{BAD6F95C-9B73-534F-D8C0-01D4AE67C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5D22A-48FA-57EF-887C-B57790257561}"/>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4220837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E32F-FE7C-3CFE-DE68-124DD1C84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99BF7-CE65-048E-868F-4AA97838BF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B4C38-56AB-4B7C-9317-F9267285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BF5C2-A362-1906-24F8-780A2A591DB5}"/>
              </a:ext>
            </a:extLst>
          </p:cNvPr>
          <p:cNvSpPr>
            <a:spLocks noGrp="1"/>
          </p:cNvSpPr>
          <p:nvPr>
            <p:ph type="dt" sz="half" idx="10"/>
          </p:nvPr>
        </p:nvSpPr>
        <p:spPr/>
        <p:txBody>
          <a:bodyPr/>
          <a:lstStyle/>
          <a:p>
            <a:fld id="{B4A9E75F-85FE-7F48-92B1-F9CE247F70A5}" type="datetimeFigureOut">
              <a:rPr lang="en-US" smtClean="0"/>
              <a:t>1/30/23</a:t>
            </a:fld>
            <a:endParaRPr lang="en-US"/>
          </a:p>
        </p:txBody>
      </p:sp>
      <p:sp>
        <p:nvSpPr>
          <p:cNvPr id="6" name="Footer Placeholder 5">
            <a:extLst>
              <a:ext uri="{FF2B5EF4-FFF2-40B4-BE49-F238E27FC236}">
                <a16:creationId xmlns:a16="http://schemas.microsoft.com/office/drawing/2014/main" id="{2468C03F-7237-CF17-CA2E-DE7F50BC2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02DB7-CE5C-3B89-E5B6-8EEC6BAD8CE5}"/>
              </a:ext>
            </a:extLst>
          </p:cNvPr>
          <p:cNvSpPr>
            <a:spLocks noGrp="1"/>
          </p:cNvSpPr>
          <p:nvPr>
            <p:ph type="sldNum" sz="quarter" idx="12"/>
          </p:nvPr>
        </p:nvSpPr>
        <p:spPr/>
        <p:txBody>
          <a:bodyPr/>
          <a:lstStyle/>
          <a:p>
            <a:fld id="{9C34559E-5EAD-014D-8CA7-91282CE1AE90}" type="slidenum">
              <a:rPr lang="en-US" smtClean="0"/>
              <a:t>‹#›</a:t>
            </a:fld>
            <a:endParaRPr lang="en-US"/>
          </a:p>
        </p:txBody>
      </p:sp>
    </p:spTree>
    <p:extLst>
      <p:ext uri="{BB962C8B-B14F-4D97-AF65-F5344CB8AC3E}">
        <p14:creationId xmlns:p14="http://schemas.microsoft.com/office/powerpoint/2010/main" val="19383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57B61-8DEC-4DD6-E137-610BC28B0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8AFD0D-D0EF-878A-82CC-C39B4363E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D8CAC-6EA1-4B61-3050-7F98700FD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9E75F-85FE-7F48-92B1-F9CE247F70A5}" type="datetimeFigureOut">
              <a:rPr lang="en-US" smtClean="0"/>
              <a:t>1/30/23</a:t>
            </a:fld>
            <a:endParaRPr lang="en-US"/>
          </a:p>
        </p:txBody>
      </p:sp>
      <p:sp>
        <p:nvSpPr>
          <p:cNvPr id="5" name="Footer Placeholder 4">
            <a:extLst>
              <a:ext uri="{FF2B5EF4-FFF2-40B4-BE49-F238E27FC236}">
                <a16:creationId xmlns:a16="http://schemas.microsoft.com/office/drawing/2014/main" id="{C2F8D9D7-DE9D-BD1B-E46C-B791CCF83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08AC42-A843-C808-5430-B4EC46218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4559E-5EAD-014D-8CA7-91282CE1AE90}" type="slidenum">
              <a:rPr lang="en-US" smtClean="0"/>
              <a:t>‹#›</a:t>
            </a:fld>
            <a:endParaRPr lang="en-US"/>
          </a:p>
        </p:txBody>
      </p:sp>
    </p:spTree>
    <p:extLst>
      <p:ext uri="{BB962C8B-B14F-4D97-AF65-F5344CB8AC3E}">
        <p14:creationId xmlns:p14="http://schemas.microsoft.com/office/powerpoint/2010/main" val="32477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F9EF9E-1B5C-3D3E-1142-578EAE6B0807}"/>
              </a:ext>
            </a:extLst>
          </p:cNvPr>
          <p:cNvSpPr txBox="1"/>
          <p:nvPr/>
        </p:nvSpPr>
        <p:spPr>
          <a:xfrm>
            <a:off x="489856" y="1129528"/>
            <a:ext cx="2786743" cy="492443"/>
          </a:xfrm>
          <a:prstGeom prst="rect">
            <a:avLst/>
          </a:prstGeom>
          <a:noFill/>
        </p:spPr>
        <p:txBody>
          <a:bodyPr wrap="square" rtlCol="0">
            <a:spAutoFit/>
          </a:bodyPr>
          <a:lstStyle/>
          <a:p>
            <a:r>
              <a:rPr lang="en-US" sz="2600" dirty="0"/>
              <a:t>priors</a:t>
            </a:r>
          </a:p>
        </p:txBody>
      </p:sp>
      <p:sp>
        <p:nvSpPr>
          <p:cNvPr id="5" name="TextBox 4">
            <a:extLst>
              <a:ext uri="{FF2B5EF4-FFF2-40B4-BE49-F238E27FC236}">
                <a16:creationId xmlns:a16="http://schemas.microsoft.com/office/drawing/2014/main" id="{2C12CE81-F70E-2A14-0641-09CB54062D5A}"/>
              </a:ext>
            </a:extLst>
          </p:cNvPr>
          <p:cNvSpPr txBox="1"/>
          <p:nvPr/>
        </p:nvSpPr>
        <p:spPr>
          <a:xfrm>
            <a:off x="489854" y="2936557"/>
            <a:ext cx="3810001" cy="492443"/>
          </a:xfrm>
          <a:prstGeom prst="rect">
            <a:avLst/>
          </a:prstGeom>
          <a:noFill/>
        </p:spPr>
        <p:txBody>
          <a:bodyPr wrap="square" rtlCol="0">
            <a:spAutoFit/>
          </a:bodyPr>
          <a:lstStyle/>
          <a:p>
            <a:r>
              <a:rPr lang="en-US" sz="2600" dirty="0"/>
              <a:t>population level</a:t>
            </a:r>
          </a:p>
        </p:txBody>
      </p:sp>
      <p:sp>
        <p:nvSpPr>
          <p:cNvPr id="6" name="TextBox 5">
            <a:extLst>
              <a:ext uri="{FF2B5EF4-FFF2-40B4-BE49-F238E27FC236}">
                <a16:creationId xmlns:a16="http://schemas.microsoft.com/office/drawing/2014/main" id="{2AD34210-05AB-534A-B15D-4CE82252C206}"/>
              </a:ext>
            </a:extLst>
          </p:cNvPr>
          <p:cNvSpPr txBox="1"/>
          <p:nvPr/>
        </p:nvSpPr>
        <p:spPr>
          <a:xfrm>
            <a:off x="489854" y="5236029"/>
            <a:ext cx="3810001" cy="1292662"/>
          </a:xfrm>
          <a:prstGeom prst="rect">
            <a:avLst/>
          </a:prstGeom>
          <a:noFill/>
        </p:spPr>
        <p:txBody>
          <a:bodyPr wrap="square" rtlCol="0">
            <a:spAutoFit/>
          </a:bodyPr>
          <a:lstStyle/>
          <a:p>
            <a:r>
              <a:rPr lang="en-US" sz="2600" dirty="0"/>
              <a:t>subject level</a:t>
            </a:r>
          </a:p>
          <a:p>
            <a:r>
              <a:rPr lang="en-US" sz="2600" dirty="0"/>
              <a:t>posterior</a:t>
            </a:r>
          </a:p>
          <a:p>
            <a:r>
              <a:rPr lang="en-US" sz="2600" dirty="0"/>
              <a:t>distributions</a:t>
            </a:r>
          </a:p>
        </p:txBody>
      </p:sp>
      <p:pic>
        <p:nvPicPr>
          <p:cNvPr id="13" name="Picture 12">
            <a:extLst>
              <a:ext uri="{FF2B5EF4-FFF2-40B4-BE49-F238E27FC236}">
                <a16:creationId xmlns:a16="http://schemas.microsoft.com/office/drawing/2014/main" id="{9A4B6427-4A0A-8735-7B8B-FE972A863961}"/>
              </a:ext>
            </a:extLst>
          </p:cNvPr>
          <p:cNvPicPr>
            <a:picLocks noChangeAspect="1"/>
          </p:cNvPicPr>
          <p:nvPr/>
        </p:nvPicPr>
        <p:blipFill>
          <a:blip r:embed="rId2"/>
          <a:stretch>
            <a:fillRect/>
          </a:stretch>
        </p:blipFill>
        <p:spPr>
          <a:xfrm>
            <a:off x="7032177" y="0"/>
            <a:ext cx="2928252" cy="2311278"/>
          </a:xfrm>
          <a:prstGeom prst="rect">
            <a:avLst/>
          </a:prstGeom>
        </p:spPr>
      </p:pic>
      <p:cxnSp>
        <p:nvCxnSpPr>
          <p:cNvPr id="15" name="Straight Arrow Connector 14">
            <a:extLst>
              <a:ext uri="{FF2B5EF4-FFF2-40B4-BE49-F238E27FC236}">
                <a16:creationId xmlns:a16="http://schemas.microsoft.com/office/drawing/2014/main" id="{67142EBE-E872-92BE-DE48-F11AFAC43514}"/>
              </a:ext>
            </a:extLst>
          </p:cNvPr>
          <p:cNvCxnSpPr>
            <a:cxnSpLocks/>
          </p:cNvCxnSpPr>
          <p:nvPr/>
        </p:nvCxnSpPr>
        <p:spPr>
          <a:xfrm>
            <a:off x="4419600" y="2099164"/>
            <a:ext cx="979714" cy="4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4192BA5-7EFB-AB4F-9443-71B2853030ED}"/>
              </a:ext>
            </a:extLst>
          </p:cNvPr>
          <p:cNvCxnSpPr>
            <a:cxnSpLocks/>
          </p:cNvCxnSpPr>
          <p:nvPr/>
        </p:nvCxnSpPr>
        <p:spPr>
          <a:xfrm flipH="1">
            <a:off x="6749143" y="2099164"/>
            <a:ext cx="914400" cy="49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67585D7-26C8-C357-559F-2ACC17DD9D6C}"/>
              </a:ext>
            </a:extLst>
          </p:cNvPr>
          <p:cNvPicPr>
            <a:picLocks noChangeAspect="1"/>
          </p:cNvPicPr>
          <p:nvPr/>
        </p:nvPicPr>
        <p:blipFill>
          <a:blip r:embed="rId3"/>
          <a:stretch>
            <a:fillRect/>
          </a:stretch>
        </p:blipFill>
        <p:spPr>
          <a:xfrm>
            <a:off x="4354289" y="2590800"/>
            <a:ext cx="2808524" cy="2201773"/>
          </a:xfrm>
          <a:prstGeom prst="rect">
            <a:avLst/>
          </a:prstGeom>
        </p:spPr>
      </p:pic>
      <p:cxnSp>
        <p:nvCxnSpPr>
          <p:cNvPr id="30" name="Straight Arrow Connector 29">
            <a:extLst>
              <a:ext uri="{FF2B5EF4-FFF2-40B4-BE49-F238E27FC236}">
                <a16:creationId xmlns:a16="http://schemas.microsoft.com/office/drawing/2014/main" id="{AB385A84-3D30-A9CE-24C2-9DA0AA69BC00}"/>
              </a:ext>
            </a:extLst>
          </p:cNvPr>
          <p:cNvCxnSpPr>
            <a:cxnSpLocks/>
          </p:cNvCxnSpPr>
          <p:nvPr/>
        </p:nvCxnSpPr>
        <p:spPr>
          <a:xfrm flipH="1">
            <a:off x="4054919" y="4689964"/>
            <a:ext cx="952506" cy="59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8361728-0555-F932-A2E9-9AA1184A68AE}"/>
              </a:ext>
            </a:extLst>
          </p:cNvPr>
          <p:cNvCxnSpPr>
            <a:cxnSpLocks/>
          </p:cNvCxnSpPr>
          <p:nvPr/>
        </p:nvCxnSpPr>
        <p:spPr>
          <a:xfrm flipH="1">
            <a:off x="5456460" y="4708411"/>
            <a:ext cx="133367" cy="575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7878126-EDFE-0E85-24AE-2D804A4A2528}"/>
              </a:ext>
            </a:extLst>
          </p:cNvPr>
          <p:cNvCxnSpPr>
            <a:cxnSpLocks/>
          </p:cNvCxnSpPr>
          <p:nvPr/>
        </p:nvCxnSpPr>
        <p:spPr>
          <a:xfrm>
            <a:off x="6498773" y="4689964"/>
            <a:ext cx="1164770" cy="54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01573CC-E678-B0BC-7DED-7CD7D1F1721A}"/>
              </a:ext>
            </a:extLst>
          </p:cNvPr>
          <p:cNvCxnSpPr>
            <a:cxnSpLocks/>
          </p:cNvCxnSpPr>
          <p:nvPr/>
        </p:nvCxnSpPr>
        <p:spPr>
          <a:xfrm>
            <a:off x="7206343" y="4624248"/>
            <a:ext cx="2677886" cy="61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255FC5A1-582A-55E3-3B21-94DD2FC64BD2}"/>
              </a:ext>
            </a:extLst>
          </p:cNvPr>
          <p:cNvPicPr>
            <a:picLocks noChangeAspect="1"/>
          </p:cNvPicPr>
          <p:nvPr/>
        </p:nvPicPr>
        <p:blipFill>
          <a:blip r:embed="rId4"/>
          <a:stretch>
            <a:fillRect/>
          </a:stretch>
        </p:blipFill>
        <p:spPr>
          <a:xfrm>
            <a:off x="2389416" y="0"/>
            <a:ext cx="3067044" cy="2208657"/>
          </a:xfrm>
          <a:prstGeom prst="rect">
            <a:avLst/>
          </a:prstGeom>
        </p:spPr>
      </p:pic>
      <p:pic>
        <p:nvPicPr>
          <p:cNvPr id="47" name="Picture 46">
            <a:extLst>
              <a:ext uri="{FF2B5EF4-FFF2-40B4-BE49-F238E27FC236}">
                <a16:creationId xmlns:a16="http://schemas.microsoft.com/office/drawing/2014/main" id="{EEC8D2AA-5B01-0326-2DB4-550361A2951F}"/>
              </a:ext>
            </a:extLst>
          </p:cNvPr>
          <p:cNvPicPr>
            <a:picLocks noChangeAspect="1"/>
          </p:cNvPicPr>
          <p:nvPr/>
        </p:nvPicPr>
        <p:blipFill>
          <a:blip r:embed="rId5"/>
          <a:stretch>
            <a:fillRect/>
          </a:stretch>
        </p:blipFill>
        <p:spPr>
          <a:xfrm>
            <a:off x="2337942" y="5284209"/>
            <a:ext cx="2081658" cy="1586026"/>
          </a:xfrm>
          <a:prstGeom prst="rect">
            <a:avLst/>
          </a:prstGeom>
        </p:spPr>
      </p:pic>
      <p:pic>
        <p:nvPicPr>
          <p:cNvPr id="48" name="Picture 47">
            <a:extLst>
              <a:ext uri="{FF2B5EF4-FFF2-40B4-BE49-F238E27FC236}">
                <a16:creationId xmlns:a16="http://schemas.microsoft.com/office/drawing/2014/main" id="{A0518DF9-8817-8BCB-04E2-0C6E74B40D42}"/>
              </a:ext>
            </a:extLst>
          </p:cNvPr>
          <p:cNvPicPr>
            <a:picLocks noChangeAspect="1"/>
          </p:cNvPicPr>
          <p:nvPr/>
        </p:nvPicPr>
        <p:blipFill>
          <a:blip r:embed="rId6"/>
          <a:stretch>
            <a:fillRect/>
          </a:stretch>
        </p:blipFill>
        <p:spPr>
          <a:xfrm>
            <a:off x="4401754" y="5293265"/>
            <a:ext cx="1995120" cy="1564735"/>
          </a:xfrm>
          <a:prstGeom prst="rect">
            <a:avLst/>
          </a:prstGeom>
        </p:spPr>
      </p:pic>
      <p:pic>
        <p:nvPicPr>
          <p:cNvPr id="49" name="Picture 48">
            <a:extLst>
              <a:ext uri="{FF2B5EF4-FFF2-40B4-BE49-F238E27FC236}">
                <a16:creationId xmlns:a16="http://schemas.microsoft.com/office/drawing/2014/main" id="{C23F8529-6C87-3F03-7250-67B4BF4DEDAF}"/>
              </a:ext>
            </a:extLst>
          </p:cNvPr>
          <p:cNvPicPr>
            <a:picLocks noChangeAspect="1"/>
          </p:cNvPicPr>
          <p:nvPr/>
        </p:nvPicPr>
        <p:blipFill>
          <a:blip r:embed="rId7"/>
          <a:stretch>
            <a:fillRect/>
          </a:stretch>
        </p:blipFill>
        <p:spPr>
          <a:xfrm>
            <a:off x="6580065" y="5284209"/>
            <a:ext cx="1995119" cy="1562122"/>
          </a:xfrm>
          <a:prstGeom prst="rect">
            <a:avLst/>
          </a:prstGeom>
        </p:spPr>
      </p:pic>
      <p:pic>
        <p:nvPicPr>
          <p:cNvPr id="50" name="Picture 49">
            <a:extLst>
              <a:ext uri="{FF2B5EF4-FFF2-40B4-BE49-F238E27FC236}">
                <a16:creationId xmlns:a16="http://schemas.microsoft.com/office/drawing/2014/main" id="{E83F37DF-0EB1-C156-1859-B9EA790FA56F}"/>
              </a:ext>
            </a:extLst>
          </p:cNvPr>
          <p:cNvPicPr>
            <a:picLocks noChangeAspect="1"/>
          </p:cNvPicPr>
          <p:nvPr/>
        </p:nvPicPr>
        <p:blipFill>
          <a:blip r:embed="rId8"/>
          <a:stretch>
            <a:fillRect/>
          </a:stretch>
        </p:blipFill>
        <p:spPr>
          <a:xfrm>
            <a:off x="8758375" y="5293265"/>
            <a:ext cx="2081657" cy="1598602"/>
          </a:xfrm>
          <a:prstGeom prst="rect">
            <a:avLst/>
          </a:prstGeom>
        </p:spPr>
      </p:pic>
    </p:spTree>
    <p:extLst>
      <p:ext uri="{BB962C8B-B14F-4D97-AF65-F5344CB8AC3E}">
        <p14:creationId xmlns:p14="http://schemas.microsoft.com/office/powerpoint/2010/main" val="337828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a:extLst>
              <a:ext uri="{FF2B5EF4-FFF2-40B4-BE49-F238E27FC236}">
                <a16:creationId xmlns:a16="http://schemas.microsoft.com/office/drawing/2014/main" id="{640A51E8-2CC5-5797-1067-66CAED566A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83" b="22513"/>
          <a:stretch/>
        </p:blipFill>
        <p:spPr bwMode="auto">
          <a:xfrm>
            <a:off x="0" y="3824247"/>
            <a:ext cx="10272753" cy="259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A044392E-1DF4-825A-C093-1AC628DB1E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835"/>
          <a:stretch/>
        </p:blipFill>
        <p:spPr bwMode="auto">
          <a:xfrm>
            <a:off x="138533" y="1387844"/>
            <a:ext cx="7611111" cy="253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EEDBBF4-F6F5-5F23-3D39-2CE58CFD890B}"/>
                  </a:ext>
                </a:extLst>
              </p:cNvPr>
              <p:cNvSpPr txBox="1"/>
              <p:nvPr/>
            </p:nvSpPr>
            <p:spPr>
              <a:xfrm rot="5400000">
                <a:off x="3025352" y="3298792"/>
                <a:ext cx="655043" cy="574453"/>
              </a:xfrm>
              <a:prstGeom prst="rect">
                <a:avLst/>
              </a:prstGeom>
              <a:noFill/>
            </p:spPr>
            <p:txBody>
              <a:bodyPr wrap="square" lIns="0" tIns="0" rIns="0" bIns="0" rtlCol="0">
                <a:spAutoFit/>
              </a:bodyPr>
              <a:lstStyle/>
              <a:p>
                <a:pPr defTabSz="1219170" eaLnBrk="0" fontAlgn="base" hangingPunct="0">
                  <a:spcBef>
                    <a:spcPct val="0"/>
                  </a:spcBef>
                  <a:spcAft>
                    <a:spcPct val="0"/>
                  </a:spcAft>
                  <a:defRPr/>
                </a:pPr>
                <a14:m>
                  <m:oMathPara xmlns:m="http://schemas.openxmlformats.org/officeDocument/2006/math">
                    <m:oMathParaPr>
                      <m:jc m:val="centerGroup"/>
                    </m:oMathParaPr>
                    <m:oMath xmlns:m="http://schemas.openxmlformats.org/officeDocument/2006/math">
                      <m:r>
                        <a:rPr lang="en-US" sz="3733" i="1">
                          <a:solidFill>
                            <a:srgbClr val="000000"/>
                          </a:solidFill>
                          <a:latin typeface="Cambria Math" panose="02040503050406030204" pitchFamily="18" charset="0"/>
                          <a:ea typeface="Cambria Math" panose="02040503050406030204" pitchFamily="18" charset="0"/>
                          <a:sym typeface="Arial" panose="020B0604020202020204" pitchFamily="34" charset="0"/>
                        </a:rPr>
                        <m:t>=</m:t>
                      </m:r>
                    </m:oMath>
                  </m:oMathPara>
                </a14:m>
                <a:endParaRPr lang="en-US" sz="1867">
                  <a:solidFill>
                    <a:srgbClr val="000000"/>
                  </a:solidFill>
                  <a:latin typeface="Arial" panose="020B0604020202020204" pitchFamily="34" charset="0"/>
                  <a:cs typeface="Arial" panose="020B0604020202020204" pitchFamily="34" charset="0"/>
                  <a:sym typeface="Arial" panose="020B0604020202020204" pitchFamily="34" charset="0"/>
                </a:endParaRPr>
              </a:p>
            </p:txBody>
          </p:sp>
        </mc:Choice>
        <mc:Fallback>
          <p:sp>
            <p:nvSpPr>
              <p:cNvPr id="11" name="TextBox 10">
                <a:extLst>
                  <a:ext uri="{FF2B5EF4-FFF2-40B4-BE49-F238E27FC236}">
                    <a16:creationId xmlns:a16="http://schemas.microsoft.com/office/drawing/2014/main" id="{3EEDBBF4-F6F5-5F23-3D39-2CE58CFD890B}"/>
                  </a:ext>
                </a:extLst>
              </p:cNvPr>
              <p:cNvSpPr txBox="1">
                <a:spLocks noRot="1" noChangeAspect="1" noMove="1" noResize="1" noEditPoints="1" noAdjustHandles="1" noChangeArrowheads="1" noChangeShapeType="1" noTextEdit="1"/>
              </p:cNvSpPr>
              <p:nvPr/>
            </p:nvSpPr>
            <p:spPr>
              <a:xfrm rot="5400000">
                <a:off x="3025352" y="3298792"/>
                <a:ext cx="655043" cy="574453"/>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407215D4-8E88-B5F4-F0B7-9EFE643E304D}"/>
              </a:ext>
            </a:extLst>
          </p:cNvPr>
          <p:cNvSpPr txBox="1"/>
          <p:nvPr/>
        </p:nvSpPr>
        <p:spPr>
          <a:xfrm>
            <a:off x="7414838" y="1121170"/>
            <a:ext cx="3955627" cy="646972"/>
          </a:xfrm>
          <a:prstGeom prst="rect">
            <a:avLst/>
          </a:prstGeom>
          <a:noFill/>
        </p:spPr>
        <p:txBody>
          <a:bodyPr wrap="square" rtlCol="0">
            <a:spAutoFit/>
          </a:bodyPr>
          <a:lstStyle/>
          <a:p>
            <a:pPr defTabSz="1219170" eaLnBrk="0" fontAlgn="base" hangingPunct="0">
              <a:lnSpc>
                <a:spcPct val="200000"/>
              </a:lnSpc>
              <a:spcBef>
                <a:spcPct val="0"/>
              </a:spcBef>
              <a:spcAft>
                <a:spcPct val="0"/>
              </a:spcAft>
              <a:defRPr/>
            </a:pPr>
            <a:r>
              <a:rPr lang="en-US" altLang="zh-CN" sz="2133"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Respiratory</a:t>
            </a:r>
            <a:r>
              <a:rPr lang="zh-CN" altLang="en-US" sz="2133"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2133"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hospitalizations</a:t>
            </a:r>
          </a:p>
        </p:txBody>
      </p:sp>
      <p:sp>
        <p:nvSpPr>
          <p:cNvPr id="14" name="Smiley Face 13">
            <a:extLst>
              <a:ext uri="{FF2B5EF4-FFF2-40B4-BE49-F238E27FC236}">
                <a16:creationId xmlns:a16="http://schemas.microsoft.com/office/drawing/2014/main" id="{FFBF0CF1-66E6-4CE0-B473-865D278B9585}"/>
              </a:ext>
            </a:extLst>
          </p:cNvPr>
          <p:cNvSpPr/>
          <p:nvPr/>
        </p:nvSpPr>
        <p:spPr>
          <a:xfrm>
            <a:off x="11710389" y="5330567"/>
            <a:ext cx="336608" cy="349713"/>
          </a:xfrm>
          <a:prstGeom prst="smileyFace">
            <a:avLst/>
          </a:prstGeom>
          <a:solidFill>
            <a:srgbClr val="EFCF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defRPr/>
            </a:pPr>
            <a:endParaRPr lang="en-US" sz="1867">
              <a:solidFill>
                <a:srgbClr val="FFFFFF"/>
              </a:solidFill>
              <a:latin typeface="Arial" panose="020B0604020202020204"/>
              <a:sym typeface="Arial" panose="020B0604020202020204" pitchFamily="34" charset="0"/>
            </a:endParaRPr>
          </a:p>
        </p:txBody>
      </p:sp>
      <p:sp>
        <p:nvSpPr>
          <p:cNvPr id="15" name="Rectangle 14">
            <a:extLst>
              <a:ext uri="{FF2B5EF4-FFF2-40B4-BE49-F238E27FC236}">
                <a16:creationId xmlns:a16="http://schemas.microsoft.com/office/drawing/2014/main" id="{C6AB1BD2-0E9C-BF52-13B2-217FD6FFD954}"/>
              </a:ext>
            </a:extLst>
          </p:cNvPr>
          <p:cNvSpPr/>
          <p:nvPr/>
        </p:nvSpPr>
        <p:spPr>
          <a:xfrm>
            <a:off x="9974819" y="6550662"/>
            <a:ext cx="5881995" cy="256545"/>
          </a:xfrm>
          <a:prstGeom prst="rect">
            <a:avLst/>
          </a:prstGeom>
        </p:spPr>
        <p:txBody>
          <a:bodyPr wrap="square">
            <a:spAutoFit/>
          </a:bodyPr>
          <a:lstStyle/>
          <a:p>
            <a:pPr defTabSz="1219170" eaLnBrk="0" fontAlgn="base" hangingPunct="0">
              <a:spcBef>
                <a:spcPct val="0"/>
              </a:spcBef>
              <a:spcAft>
                <a:spcPct val="0"/>
              </a:spcAft>
              <a:defRPr/>
            </a:pPr>
            <a:r>
              <a:rPr lang="en-US" altLang="zh-CN"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Courtesy</a:t>
            </a:r>
            <a:r>
              <a:rPr lang="zh-CN" altLang="en-US"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of</a:t>
            </a:r>
            <a:r>
              <a:rPr lang="zh-CN" altLang="en-US"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Dan’s</a:t>
            </a:r>
            <a:r>
              <a:rPr lang="zh-CN" altLang="en-US"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lecture</a:t>
            </a:r>
            <a:r>
              <a:rPr lang="zh-CN" altLang="en-US"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0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note</a:t>
            </a:r>
            <a:endParaRPr lang="en-US" sz="1067"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6" name="TextBox 15">
            <a:extLst>
              <a:ext uri="{FF2B5EF4-FFF2-40B4-BE49-F238E27FC236}">
                <a16:creationId xmlns:a16="http://schemas.microsoft.com/office/drawing/2014/main" id="{FC4478E3-5F79-AAC3-6FCB-D11921A72B32}"/>
              </a:ext>
            </a:extLst>
          </p:cNvPr>
          <p:cNvSpPr txBox="1"/>
          <p:nvPr/>
        </p:nvSpPr>
        <p:spPr>
          <a:xfrm>
            <a:off x="8364327" y="3679668"/>
            <a:ext cx="1197429" cy="379656"/>
          </a:xfrm>
          <a:prstGeom prst="rect">
            <a:avLst/>
          </a:prstGeom>
          <a:noFill/>
        </p:spPr>
        <p:txBody>
          <a:bodyPr wrap="square">
            <a:spAutoFit/>
          </a:bodyPr>
          <a:lstStyle/>
          <a:p>
            <a:r>
              <a:rPr lang="en-US" altLang="zh-CN" sz="1867" dirty="0">
                <a:solidFill>
                  <a:srgbClr val="942092"/>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Intercept</a:t>
            </a:r>
            <a:endParaRPr lang="en-US" sz="2400" dirty="0"/>
          </a:p>
        </p:txBody>
      </p:sp>
      <p:sp>
        <p:nvSpPr>
          <p:cNvPr id="18" name="TextBox 17">
            <a:extLst>
              <a:ext uri="{FF2B5EF4-FFF2-40B4-BE49-F238E27FC236}">
                <a16:creationId xmlns:a16="http://schemas.microsoft.com/office/drawing/2014/main" id="{A7C5AB49-E286-CC47-BDAD-BC65B39BA418}"/>
              </a:ext>
            </a:extLst>
          </p:cNvPr>
          <p:cNvSpPr txBox="1"/>
          <p:nvPr/>
        </p:nvSpPr>
        <p:spPr>
          <a:xfrm>
            <a:off x="6836256" y="5000379"/>
            <a:ext cx="3581400" cy="379656"/>
          </a:xfrm>
          <a:prstGeom prst="rect">
            <a:avLst/>
          </a:prstGeom>
          <a:noFill/>
        </p:spPr>
        <p:txBody>
          <a:bodyPr wrap="square">
            <a:spAutoFit/>
          </a:bodyPr>
          <a:lstStyle/>
          <a:p>
            <a:r>
              <a:rPr lang="en-US" altLang="zh-CN" sz="1867" dirty="0">
                <a:solidFill>
                  <a:srgbClr val="102AFE"/>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Influenza</a:t>
            </a:r>
            <a:r>
              <a:rPr lang="zh-CN" altLang="en-US" sz="1867" dirty="0">
                <a:solidFill>
                  <a:srgbClr val="102AFE"/>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867" dirty="0">
                <a:solidFill>
                  <a:srgbClr val="102AFE"/>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hospitalizations</a:t>
            </a:r>
            <a:r>
              <a:rPr lang="zh-CN" altLang="en-US" sz="1867" dirty="0">
                <a:solidFill>
                  <a:srgbClr val="102AFE"/>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endParaRPr lang="en-US" sz="2400" dirty="0"/>
          </a:p>
        </p:txBody>
      </p:sp>
      <p:sp>
        <p:nvSpPr>
          <p:cNvPr id="20" name="TextBox 19">
            <a:extLst>
              <a:ext uri="{FF2B5EF4-FFF2-40B4-BE49-F238E27FC236}">
                <a16:creationId xmlns:a16="http://schemas.microsoft.com/office/drawing/2014/main" id="{6F398F24-4AAF-7921-16EE-152B68885872}"/>
              </a:ext>
            </a:extLst>
          </p:cNvPr>
          <p:cNvSpPr txBox="1"/>
          <p:nvPr/>
        </p:nvSpPr>
        <p:spPr>
          <a:xfrm>
            <a:off x="9619726" y="4187758"/>
            <a:ext cx="1366453" cy="379656"/>
          </a:xfrm>
          <a:prstGeom prst="rect">
            <a:avLst/>
          </a:prstGeom>
          <a:noFill/>
        </p:spPr>
        <p:txBody>
          <a:bodyPr wrap="square">
            <a:spAutoFit/>
          </a:bodyPr>
          <a:lstStyle/>
          <a:p>
            <a:r>
              <a:rPr lang="en-US" altLang="zh-CN" sz="1867" dirty="0">
                <a:solidFill>
                  <a:srgbClr val="00B0F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Trend</a:t>
            </a:r>
            <a:endParaRPr lang="en-US" sz="2400" dirty="0"/>
          </a:p>
        </p:txBody>
      </p:sp>
      <p:sp>
        <p:nvSpPr>
          <p:cNvPr id="22" name="TextBox 21">
            <a:extLst>
              <a:ext uri="{FF2B5EF4-FFF2-40B4-BE49-F238E27FC236}">
                <a16:creationId xmlns:a16="http://schemas.microsoft.com/office/drawing/2014/main" id="{93FA09DB-8780-0DF6-89DD-BB556A189E6C}"/>
              </a:ext>
            </a:extLst>
          </p:cNvPr>
          <p:cNvSpPr txBox="1"/>
          <p:nvPr/>
        </p:nvSpPr>
        <p:spPr>
          <a:xfrm>
            <a:off x="9392651" y="5360395"/>
            <a:ext cx="2691405" cy="379656"/>
          </a:xfrm>
          <a:prstGeom prst="rect">
            <a:avLst/>
          </a:prstGeom>
          <a:noFill/>
        </p:spPr>
        <p:txBody>
          <a:bodyPr wrap="square">
            <a:spAutoFit/>
          </a:bodyPr>
          <a:lstStyle/>
          <a:p>
            <a:r>
              <a:rPr lang="en-US" altLang="zh-CN" sz="1867" dirty="0">
                <a:solidFill>
                  <a:srgbClr val="FF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RSV</a:t>
            </a:r>
            <a:r>
              <a:rPr lang="zh-CN" altLang="en-US" sz="1867" dirty="0">
                <a:solidFill>
                  <a:srgbClr val="FF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867" dirty="0">
                <a:solidFill>
                  <a:srgbClr val="FF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hospitalizations</a:t>
            </a:r>
            <a:endParaRPr lang="en-US" sz="2400" dirty="0"/>
          </a:p>
        </p:txBody>
      </p:sp>
      <p:sp>
        <p:nvSpPr>
          <p:cNvPr id="24" name="TextBox 23">
            <a:extLst>
              <a:ext uri="{FF2B5EF4-FFF2-40B4-BE49-F238E27FC236}">
                <a16:creationId xmlns:a16="http://schemas.microsoft.com/office/drawing/2014/main" id="{4B26585E-6DE7-8A84-CB7E-A09A1163E1C5}"/>
              </a:ext>
            </a:extLst>
          </p:cNvPr>
          <p:cNvSpPr txBox="1"/>
          <p:nvPr/>
        </p:nvSpPr>
        <p:spPr>
          <a:xfrm>
            <a:off x="9561756" y="5566129"/>
            <a:ext cx="2493555" cy="379656"/>
          </a:xfrm>
          <a:prstGeom prst="rect">
            <a:avLst/>
          </a:prstGeom>
          <a:noFill/>
        </p:spPr>
        <p:txBody>
          <a:bodyPr wrap="square">
            <a:spAutoFit/>
          </a:bodyPr>
          <a:lstStyle/>
          <a:p>
            <a:r>
              <a:rPr lang="en-US" altLang="zh-CN" sz="18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Seasonal</a:t>
            </a:r>
            <a:r>
              <a:rPr lang="zh-CN" altLang="en-US" sz="18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8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fluctuation</a:t>
            </a:r>
            <a:r>
              <a:rPr lang="zh-CN" altLang="en-US" sz="1867" dirty="0">
                <a:solidFill>
                  <a:srgbClr val="00000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endParaRPr lang="en-US" sz="2400" dirty="0"/>
          </a:p>
        </p:txBody>
      </p:sp>
      <p:sp>
        <p:nvSpPr>
          <p:cNvPr id="26" name="TextBox 25">
            <a:extLst>
              <a:ext uri="{FF2B5EF4-FFF2-40B4-BE49-F238E27FC236}">
                <a16:creationId xmlns:a16="http://schemas.microsoft.com/office/drawing/2014/main" id="{9BB5BF0D-2C9E-7A33-F44A-088F68F66A57}"/>
              </a:ext>
            </a:extLst>
          </p:cNvPr>
          <p:cNvSpPr txBox="1"/>
          <p:nvPr/>
        </p:nvSpPr>
        <p:spPr>
          <a:xfrm>
            <a:off x="9547229" y="5707753"/>
            <a:ext cx="1912983" cy="577850"/>
          </a:xfrm>
          <a:prstGeom prst="rect">
            <a:avLst/>
          </a:prstGeom>
          <a:noFill/>
        </p:spPr>
        <p:txBody>
          <a:bodyPr wrap="square">
            <a:spAutoFit/>
          </a:bodyPr>
          <a:lstStyle/>
          <a:p>
            <a:pPr defTabSz="1219170" eaLnBrk="0" fontAlgn="base" hangingPunct="0">
              <a:lnSpc>
                <a:spcPct val="200000"/>
              </a:lnSpc>
              <a:spcBef>
                <a:spcPct val="0"/>
              </a:spcBef>
              <a:spcAft>
                <a:spcPct val="0"/>
              </a:spcAft>
              <a:defRPr/>
            </a:pPr>
            <a:r>
              <a:rPr lang="en-US" altLang="zh-CN" sz="1867" dirty="0">
                <a:solidFill>
                  <a:srgbClr val="0070C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Random</a:t>
            </a:r>
            <a:r>
              <a:rPr lang="zh-CN" altLang="en-US" sz="1867" dirty="0">
                <a:solidFill>
                  <a:srgbClr val="0070C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 </a:t>
            </a:r>
            <a:r>
              <a:rPr lang="en-US" altLang="zh-CN" sz="1867" dirty="0">
                <a:solidFill>
                  <a:srgbClr val="0070C0"/>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noise</a:t>
            </a:r>
          </a:p>
        </p:txBody>
      </p:sp>
    </p:spTree>
    <p:extLst>
      <p:ext uri="{BB962C8B-B14F-4D97-AF65-F5344CB8AC3E}">
        <p14:creationId xmlns:p14="http://schemas.microsoft.com/office/powerpoint/2010/main" val="13089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8" grpId="0"/>
      <p:bldP spid="20" grpId="0"/>
      <p:bldP spid="22"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B1CCA7-B8DE-9F89-51F1-6095E3117B9A}"/>
              </a:ext>
            </a:extLst>
          </p:cNvPr>
          <p:cNvSpPr txBox="1"/>
          <p:nvPr/>
        </p:nvSpPr>
        <p:spPr>
          <a:xfrm>
            <a:off x="128056" y="627417"/>
            <a:ext cx="9889067" cy="656911"/>
          </a:xfrm>
          <a:prstGeom prst="rect">
            <a:avLst/>
          </a:prstGeom>
          <a:noFill/>
        </p:spPr>
        <p:txBody>
          <a:bodyPr wrap="square">
            <a:spAutoFit/>
          </a:bodyPr>
          <a:lstStyle/>
          <a:p>
            <a:pPr>
              <a:lnSpc>
                <a:spcPct val="200000"/>
              </a:lnSpc>
              <a:spcBef>
                <a:spcPts val="2667"/>
              </a:spcBef>
              <a:spcAft>
                <a:spcPts val="2667"/>
              </a:spcAft>
            </a:pPr>
            <a:r>
              <a:rPr lang="en-US" sz="2133" dirty="0">
                <a:solidFill>
                  <a:srgbClr val="000000"/>
                </a:solidFill>
                <a:ea typeface="DengXian" panose="02010600030101010101" pitchFamily="2" charset="-122"/>
                <a:cs typeface="Times New Roman" panose="02020603050405020304" pitchFamily="18" charset="0"/>
              </a:rPr>
              <a:t>The model structure of our hierarchical Bayesian regression is given as:</a:t>
            </a:r>
            <a:endParaRPr lang="en-US" sz="2400" dirty="0">
              <a:ea typeface="DengXia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274396D-05C5-92F1-7764-C62D3EDD4375}"/>
                  </a:ext>
                </a:extLst>
              </p:cNvPr>
              <p:cNvSpPr txBox="1"/>
              <p:nvPr/>
            </p:nvSpPr>
            <p:spPr>
              <a:xfrm>
                <a:off x="1005415" y="1395886"/>
                <a:ext cx="6356773" cy="7475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𝑌</m:t>
                          </m:r>
                        </m:e>
                        <m: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𝑖𝑗𝑘</m:t>
                          </m:r>
                        </m:sub>
                      </m:s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2133">
                          <a:solidFill>
                            <a:srgbClr val="000000"/>
                          </a:solidFill>
                          <a:latin typeface="Cambria Math" panose="02040503050406030204" pitchFamily="18" charset="0"/>
                          <a:ea typeface="DengXian" panose="02010600030101010101" pitchFamily="2" charset="-122"/>
                          <a:cs typeface="Times New Roman" panose="02020603050405020304" pitchFamily="18" charset="0"/>
                        </a:rPr>
                        <m:t>Negative</m:t>
                      </m:r>
                      <m:r>
                        <a:rPr lang="en-US" sz="2133">
                          <a:solidFill>
                            <a:srgbClr val="000000"/>
                          </a:solidFill>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sz="2133">
                          <a:solidFill>
                            <a:srgbClr val="000000"/>
                          </a:solidFill>
                          <a:latin typeface="Cambria Math" panose="02040503050406030204" pitchFamily="18" charset="0"/>
                          <a:ea typeface="DengXian" panose="02010600030101010101" pitchFamily="2" charset="-122"/>
                          <a:cs typeface="Times New Roman" panose="02020603050405020304" pitchFamily="18" charset="0"/>
                        </a:rPr>
                        <m:t>Binomial</m:t>
                      </m:r>
                      <m:d>
                        <m:d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𝑝</m:t>
                              </m:r>
                            </m:e>
                            <m: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𝑖𝑗𝑘</m:t>
                              </m:r>
                            </m:sub>
                          </m:s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m:t>
                          </m:r>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𝑟</m:t>
                          </m:r>
                        </m:e>
                      </m:d>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 </m:t>
                      </m:r>
                      <m:sSub>
                        <m:sSub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  </m:t>
                          </m:r>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𝑝</m:t>
                          </m:r>
                        </m:e>
                        <m: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𝑖𝑗𝑘</m:t>
                          </m:r>
                        </m:sub>
                      </m:s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m:t>
                      </m:r>
                      <m:f>
                        <m:f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fPr>
                        <m:num>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𝑟</m:t>
                          </m:r>
                        </m:num>
                        <m:den>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𝑟</m:t>
                          </m:r>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ctrlPr>
                            </m:sSubPr>
                            <m:e>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𝜆</m:t>
                              </m:r>
                            </m:e>
                            <m:sub>
                              <m:r>
                                <a:rPr lang="en-US" sz="2133" i="1">
                                  <a:solidFill>
                                    <a:srgbClr val="000000"/>
                                  </a:solidFill>
                                  <a:latin typeface="Cambria Math" panose="02040503050406030204" pitchFamily="18" charset="0"/>
                                  <a:ea typeface="DengXian" panose="02010600030101010101" pitchFamily="2" charset="-122"/>
                                  <a:cs typeface="Times New Roman" panose="02020603050405020304" pitchFamily="18" charset="0"/>
                                </a:rPr>
                                <m:t>𝑖𝑗𝑘</m:t>
                              </m:r>
                            </m:sub>
                          </m:sSub>
                        </m:den>
                      </m:f>
                    </m:oMath>
                  </m:oMathPara>
                </a14:m>
                <a:endParaRPr lang="en-US" sz="2133" dirty="0"/>
              </a:p>
            </p:txBody>
          </p:sp>
        </mc:Choice>
        <mc:Fallback>
          <p:sp>
            <p:nvSpPr>
              <p:cNvPr id="16" name="TextBox 15">
                <a:extLst>
                  <a:ext uri="{FF2B5EF4-FFF2-40B4-BE49-F238E27FC236}">
                    <a16:creationId xmlns:a16="http://schemas.microsoft.com/office/drawing/2014/main" id="{7274396D-05C5-92F1-7764-C62D3EDD4375}"/>
                  </a:ext>
                </a:extLst>
              </p:cNvPr>
              <p:cNvSpPr txBox="1">
                <a:spLocks noRot="1" noChangeAspect="1" noMove="1" noResize="1" noEditPoints="1" noAdjustHandles="1" noChangeArrowheads="1" noChangeShapeType="1" noTextEdit="1"/>
              </p:cNvSpPr>
              <p:nvPr/>
            </p:nvSpPr>
            <p:spPr>
              <a:xfrm>
                <a:off x="1005415" y="1395886"/>
                <a:ext cx="6356773" cy="747577"/>
              </a:xfrm>
              <a:prstGeom prst="rect">
                <a:avLst/>
              </a:prstGeom>
              <a:blipFill>
                <a:blip r:embed="rId3"/>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7BD726D-02F2-B381-DA53-136BA3691DF0}"/>
                  </a:ext>
                </a:extLst>
              </p:cNvPr>
              <p:cNvSpPr txBox="1"/>
              <p:nvPr/>
            </p:nvSpPr>
            <p:spPr>
              <a:xfrm>
                <a:off x="-396665" y="2347847"/>
                <a:ext cx="8835813" cy="4476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𝜆</m:t>
                          </m:r>
                        </m:e>
                        <m:sub>
                          <m:r>
                            <a:rPr lang="en-US" sz="2133" i="1">
                              <a:latin typeface="Cambria Math" panose="02040503050406030204" pitchFamily="18" charset="0"/>
                            </a:rPr>
                            <m:t>𝑖𝑗𝑘</m:t>
                          </m:r>
                        </m:sub>
                      </m:sSub>
                      <m:r>
                        <a:rPr lang="en-US" sz="2133">
                          <a:latin typeface="Cambria Math" panose="02040503050406030204" pitchFamily="18" charset="0"/>
                        </a:rPr>
                        <m:t>=</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𝛽</m:t>
                          </m:r>
                        </m:e>
                        <m:sub>
                          <m:r>
                            <a:rPr lang="en-US" sz="2133">
                              <a:latin typeface="Cambria Math" panose="02040503050406030204" pitchFamily="18" charset="0"/>
                            </a:rPr>
                            <m:t>0</m:t>
                          </m:r>
                          <m:r>
                            <a:rPr lang="en-US" sz="2133" i="1">
                              <a:latin typeface="Cambria Math" panose="02040503050406030204" pitchFamily="18" charset="0"/>
                            </a:rPr>
                            <m:t>𝑗𝑘</m:t>
                          </m:r>
                        </m:sub>
                      </m:sSub>
                      <m:r>
                        <a:rPr lang="en-US" sz="2133">
                          <a:latin typeface="Cambria Math" panose="02040503050406030204" pitchFamily="18" charset="0"/>
                        </a:rPr>
                        <m:t>+</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𝛼</m:t>
                          </m:r>
                        </m:e>
                        <m:sub>
                          <m:r>
                            <a:rPr lang="en-US" sz="2133">
                              <a:latin typeface="Cambria Math" panose="02040503050406030204" pitchFamily="18" charset="0"/>
                            </a:rPr>
                            <m:t>1</m:t>
                          </m:r>
                          <m:r>
                            <a:rPr lang="en-US" sz="2133" i="1">
                              <a:latin typeface="Cambria Math" panose="02040503050406030204" pitchFamily="18" charset="0"/>
                            </a:rPr>
                            <m:t>𝑔</m:t>
                          </m:r>
                          <m:d>
                            <m:dPr>
                              <m:ctrlPr>
                                <a:rPr lang="en-US" sz="2133" i="1">
                                  <a:solidFill>
                                    <a:srgbClr val="836967"/>
                                  </a:solidFill>
                                  <a:latin typeface="Cambria Math" panose="02040503050406030204" pitchFamily="18" charset="0"/>
                                </a:rPr>
                              </m:ctrlPr>
                            </m:dPr>
                            <m:e>
                              <m:r>
                                <a:rPr lang="en-US" sz="2133" i="1">
                                  <a:latin typeface="Cambria Math" panose="02040503050406030204" pitchFamily="18" charset="0"/>
                                </a:rPr>
                                <m:t>𝑖</m:t>
                              </m:r>
                            </m:e>
                          </m:d>
                        </m:sub>
                      </m:sSub>
                      <m:r>
                        <a:rPr lang="en-US" sz="2133">
                          <a:latin typeface="Cambria Math" panose="02040503050406030204" pitchFamily="18" charset="0"/>
                        </a:rPr>
                        <m:t>+</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𝛼</m:t>
                          </m:r>
                        </m:e>
                        <m:sub>
                          <m:r>
                            <a:rPr lang="en-US" sz="2133">
                              <a:latin typeface="Cambria Math" panose="02040503050406030204" pitchFamily="18" charset="0"/>
                            </a:rPr>
                            <m:t>2</m:t>
                          </m:r>
                          <m:r>
                            <a:rPr lang="en-US" sz="2133" i="1">
                              <a:latin typeface="Cambria Math" panose="02040503050406030204" pitchFamily="18" charset="0"/>
                            </a:rPr>
                            <m:t>𝑚</m:t>
                          </m:r>
                          <m:d>
                            <m:dPr>
                              <m:ctrlPr>
                                <a:rPr lang="en-US" sz="2133" i="1">
                                  <a:solidFill>
                                    <a:srgbClr val="836967"/>
                                  </a:solidFill>
                                  <a:latin typeface="Cambria Math" panose="02040503050406030204" pitchFamily="18" charset="0"/>
                                </a:rPr>
                              </m:ctrlPr>
                            </m:dPr>
                            <m:e>
                              <m:r>
                                <a:rPr lang="en-US" sz="2133" i="1">
                                  <a:latin typeface="Cambria Math" panose="02040503050406030204" pitchFamily="18" charset="0"/>
                                </a:rPr>
                                <m:t>𝑖</m:t>
                              </m:r>
                            </m:e>
                          </m:d>
                        </m:sub>
                      </m:sSub>
                      <m:r>
                        <a:rPr lang="en-US" sz="2133">
                          <a:latin typeface="Cambria Math" panose="02040503050406030204" pitchFamily="18" charset="0"/>
                        </a:rPr>
                        <m:t>+</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𝛽</m:t>
                          </m:r>
                        </m:e>
                        <m:sub>
                          <m:r>
                            <a:rPr lang="en-US" sz="2133">
                              <a:latin typeface="Cambria Math" panose="02040503050406030204" pitchFamily="18" charset="0"/>
                            </a:rPr>
                            <m:t>1</m:t>
                          </m:r>
                          <m:r>
                            <a:rPr lang="en-US" sz="2133" i="1">
                              <a:latin typeface="Cambria Math" panose="02040503050406030204" pitchFamily="18" charset="0"/>
                            </a:rPr>
                            <m:t>𝑗𝑘</m:t>
                          </m:r>
                        </m:sub>
                      </m:sSub>
                      <m:r>
                        <a:rPr lang="en-US" sz="2133" i="1">
                          <a:latin typeface="Cambria Math" panose="02040503050406030204" pitchFamily="18" charset="0"/>
                        </a:rPr>
                        <m:t>𝑅𝑆</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𝑉</m:t>
                          </m:r>
                        </m:e>
                        <m:sub>
                          <m:r>
                            <a:rPr lang="en-US" sz="2133" i="1">
                              <a:latin typeface="Cambria Math" panose="02040503050406030204" pitchFamily="18" charset="0"/>
                            </a:rPr>
                            <m:t>𝑖𝑘</m:t>
                          </m:r>
                        </m:sub>
                      </m:sSub>
                      <m:r>
                        <a:rPr lang="en-US" sz="2133">
                          <a:latin typeface="Cambria Math" panose="02040503050406030204" pitchFamily="18" charset="0"/>
                        </a:rPr>
                        <m:t>+</m:t>
                      </m:r>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𝛽</m:t>
                          </m:r>
                        </m:e>
                        <m:sub>
                          <m:r>
                            <a:rPr lang="en-US" sz="2133">
                              <a:latin typeface="Cambria Math" panose="02040503050406030204" pitchFamily="18" charset="0"/>
                            </a:rPr>
                            <m:t>2</m:t>
                          </m:r>
                          <m:r>
                            <a:rPr lang="en-US" sz="2133" i="1">
                              <a:latin typeface="Cambria Math" panose="02040503050406030204" pitchFamily="18" charset="0"/>
                            </a:rPr>
                            <m:t>𝑔</m:t>
                          </m:r>
                          <m:d>
                            <m:dPr>
                              <m:ctrlPr>
                                <a:rPr lang="en-US" sz="2133" i="1">
                                  <a:latin typeface="Cambria Math" panose="02040503050406030204" pitchFamily="18" charset="0"/>
                                </a:rPr>
                              </m:ctrlPr>
                            </m:dPr>
                            <m:e>
                              <m:r>
                                <a:rPr lang="en-US" sz="2133" i="1">
                                  <a:latin typeface="Cambria Math" panose="02040503050406030204" pitchFamily="18" charset="0"/>
                                </a:rPr>
                                <m:t>𝑖</m:t>
                              </m:r>
                            </m:e>
                          </m:d>
                          <m:r>
                            <a:rPr lang="en-US" sz="2133" i="1">
                              <a:latin typeface="Cambria Math" panose="02040503050406030204" pitchFamily="18" charset="0"/>
                            </a:rPr>
                            <m:t>𝑗𝑘</m:t>
                          </m:r>
                        </m:sub>
                      </m:sSub>
                      <m:sSub>
                        <m:sSubPr>
                          <m:ctrlPr>
                            <a:rPr lang="en-US" sz="2133" i="1">
                              <a:solidFill>
                                <a:srgbClr val="836967"/>
                              </a:solidFill>
                              <a:latin typeface="Cambria Math" panose="02040503050406030204" pitchFamily="18" charset="0"/>
                            </a:rPr>
                          </m:ctrlPr>
                        </m:sSubPr>
                        <m:e>
                          <m:r>
                            <a:rPr lang="en-US" sz="2133" i="1">
                              <a:latin typeface="Cambria Math" panose="02040503050406030204" pitchFamily="18" charset="0"/>
                            </a:rPr>
                            <m:t>𝐹𝑙𝑢</m:t>
                          </m:r>
                        </m:e>
                        <m:sub>
                          <m:r>
                            <a:rPr lang="en-US" sz="2133" i="1">
                              <a:latin typeface="Cambria Math" panose="02040503050406030204" pitchFamily="18" charset="0"/>
                            </a:rPr>
                            <m:t>𝑖𝑘</m:t>
                          </m:r>
                        </m:sub>
                      </m:sSub>
                    </m:oMath>
                  </m:oMathPara>
                </a14:m>
                <a:endParaRPr lang="en-US" sz="2133" dirty="0"/>
              </a:p>
            </p:txBody>
          </p:sp>
        </mc:Choice>
        <mc:Fallback>
          <p:sp>
            <p:nvSpPr>
              <p:cNvPr id="18" name="TextBox 17">
                <a:extLst>
                  <a:ext uri="{FF2B5EF4-FFF2-40B4-BE49-F238E27FC236}">
                    <a16:creationId xmlns:a16="http://schemas.microsoft.com/office/drawing/2014/main" id="{57BD726D-02F2-B381-DA53-136BA3691DF0}"/>
                  </a:ext>
                </a:extLst>
              </p:cNvPr>
              <p:cNvSpPr txBox="1">
                <a:spLocks noRot="1" noChangeAspect="1" noMove="1" noResize="1" noEditPoints="1" noAdjustHandles="1" noChangeArrowheads="1" noChangeShapeType="1" noTextEdit="1"/>
              </p:cNvSpPr>
              <p:nvPr/>
            </p:nvSpPr>
            <p:spPr>
              <a:xfrm>
                <a:off x="-396665" y="2347847"/>
                <a:ext cx="8835813" cy="447623"/>
              </a:xfrm>
              <a:prstGeom prst="rect">
                <a:avLst/>
              </a:prstGeom>
              <a:blipFill>
                <a:blip r:embed="rId4"/>
                <a:stretch>
                  <a:fillRect b="-8108"/>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DDE3D6FB-CA68-278D-FF24-795C3FE3BEC1}"/>
              </a:ext>
            </a:extLst>
          </p:cNvPr>
          <p:cNvCxnSpPr/>
          <p:nvPr/>
        </p:nvCxnSpPr>
        <p:spPr>
          <a:xfrm>
            <a:off x="1450343" y="2879852"/>
            <a:ext cx="56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2C7AFC-B791-096A-9BF4-878409F396FF}"/>
              </a:ext>
            </a:extLst>
          </p:cNvPr>
          <p:cNvCxnSpPr/>
          <p:nvPr/>
        </p:nvCxnSpPr>
        <p:spPr>
          <a:xfrm>
            <a:off x="2371516" y="2879852"/>
            <a:ext cx="56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4809EC-12A7-A536-D8A6-67F43CAB4D4B}"/>
              </a:ext>
            </a:extLst>
          </p:cNvPr>
          <p:cNvCxnSpPr/>
          <p:nvPr/>
        </p:nvCxnSpPr>
        <p:spPr>
          <a:xfrm>
            <a:off x="3292689" y="2879852"/>
            <a:ext cx="56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9F1811-1E3F-D939-579A-1ACA69F0B06F}"/>
              </a:ext>
            </a:extLst>
          </p:cNvPr>
          <p:cNvCxnSpPr>
            <a:cxnSpLocks/>
          </p:cNvCxnSpPr>
          <p:nvPr/>
        </p:nvCxnSpPr>
        <p:spPr>
          <a:xfrm>
            <a:off x="4322236" y="2879852"/>
            <a:ext cx="568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5AE346-E207-C61E-3F2F-EE363A5A4813}"/>
              </a:ext>
            </a:extLst>
          </p:cNvPr>
          <p:cNvCxnSpPr>
            <a:cxnSpLocks/>
          </p:cNvCxnSpPr>
          <p:nvPr/>
        </p:nvCxnSpPr>
        <p:spPr>
          <a:xfrm>
            <a:off x="5812369" y="2881545"/>
            <a:ext cx="81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91156A-6D2D-65A2-5062-2B48F137B9DC}"/>
              </a:ext>
            </a:extLst>
          </p:cNvPr>
          <p:cNvCxnSpPr/>
          <p:nvPr/>
        </p:nvCxnSpPr>
        <p:spPr>
          <a:xfrm flipH="1">
            <a:off x="136316" y="2879852"/>
            <a:ext cx="1584960" cy="68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357298-D4DF-E540-8621-C5EE57481B44}"/>
              </a:ext>
            </a:extLst>
          </p:cNvPr>
          <p:cNvCxnSpPr>
            <a:cxnSpLocks/>
          </p:cNvCxnSpPr>
          <p:nvPr/>
        </p:nvCxnSpPr>
        <p:spPr>
          <a:xfrm flipH="1">
            <a:off x="1581585" y="2879853"/>
            <a:ext cx="1060864" cy="77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C36EEE-8D5F-F599-6A76-C8977094D1B3}"/>
              </a:ext>
            </a:extLst>
          </p:cNvPr>
          <p:cNvCxnSpPr>
            <a:cxnSpLocks/>
          </p:cNvCxnSpPr>
          <p:nvPr/>
        </p:nvCxnSpPr>
        <p:spPr>
          <a:xfrm flipH="1">
            <a:off x="2778345" y="2879853"/>
            <a:ext cx="812372" cy="762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524C56-EA33-1B29-EB2B-6140009131D1}"/>
              </a:ext>
            </a:extLst>
          </p:cNvPr>
          <p:cNvCxnSpPr>
            <a:cxnSpLocks/>
          </p:cNvCxnSpPr>
          <p:nvPr/>
        </p:nvCxnSpPr>
        <p:spPr>
          <a:xfrm flipH="1">
            <a:off x="4172367" y="2879853"/>
            <a:ext cx="407256" cy="835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ACB847-6A14-4FFF-CF3D-E20B69FE6497}"/>
              </a:ext>
            </a:extLst>
          </p:cNvPr>
          <p:cNvCxnSpPr>
            <a:cxnSpLocks/>
          </p:cNvCxnSpPr>
          <p:nvPr/>
        </p:nvCxnSpPr>
        <p:spPr>
          <a:xfrm>
            <a:off x="6218770" y="2879852"/>
            <a:ext cx="1071879" cy="87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6FD8CE2-02BB-5220-DB35-0D5F7A368BFB}"/>
              </a:ext>
            </a:extLst>
          </p:cNvPr>
          <p:cNvSpPr txBox="1"/>
          <p:nvPr/>
        </p:nvSpPr>
        <p:spPr>
          <a:xfrm>
            <a:off x="46777" y="3616063"/>
            <a:ext cx="1277423" cy="379656"/>
          </a:xfrm>
          <a:prstGeom prst="rect">
            <a:avLst/>
          </a:prstGeom>
          <a:noFill/>
        </p:spPr>
        <p:txBody>
          <a:bodyPr wrap="square">
            <a:spAutoFit/>
          </a:bodyPr>
          <a:lstStyle/>
          <a:p>
            <a:r>
              <a:rPr lang="en-US" altLang="zh-CN" sz="1867">
                <a:solidFill>
                  <a:srgbClr val="942092"/>
                </a:solidFill>
                <a:latin typeface="Arial" panose="020B0604020202020204" pitchFamily="34" charset="0"/>
                <a:ea typeface="黑体" panose="02010609060101010101" pitchFamily="49" charset="-122"/>
                <a:cs typeface="Arial" panose="020B0604020202020204" pitchFamily="34" charset="0"/>
                <a:sym typeface="Arial" panose="020B0604020202020204" pitchFamily="34" charset="0"/>
              </a:rPr>
              <a:t>Intercept</a:t>
            </a:r>
            <a:endParaRPr lang="en-US" sz="2400"/>
          </a:p>
        </p:txBody>
      </p:sp>
      <p:sp>
        <p:nvSpPr>
          <p:cNvPr id="48" name="TextBox 47">
            <a:extLst>
              <a:ext uri="{FF2B5EF4-FFF2-40B4-BE49-F238E27FC236}">
                <a16:creationId xmlns:a16="http://schemas.microsoft.com/office/drawing/2014/main" id="{27448495-2D7F-AF79-27B9-B0884EF6C864}"/>
              </a:ext>
            </a:extLst>
          </p:cNvPr>
          <p:cNvSpPr txBox="1"/>
          <p:nvPr/>
        </p:nvSpPr>
        <p:spPr>
          <a:xfrm>
            <a:off x="1103229" y="3554277"/>
            <a:ext cx="1661143" cy="748795"/>
          </a:xfrm>
          <a:prstGeom prst="rect">
            <a:avLst/>
          </a:prstGeom>
          <a:noFill/>
        </p:spPr>
        <p:txBody>
          <a:bodyPr wrap="square">
            <a:spAutoFit/>
          </a:bodyPr>
          <a:lstStyle/>
          <a:p>
            <a:r>
              <a:rPr lang="en-US" altLang="zh-CN" sz="2133" dirty="0">
                <a:solidFill>
                  <a:srgbClr val="00B0F0"/>
                </a:solidFill>
                <a:ea typeface="黑体" panose="02010609060101010101" pitchFamily="49" charset="-122"/>
              </a:rPr>
              <a:t>yearly variations</a:t>
            </a:r>
            <a:endParaRPr lang="en-US" sz="2133" dirty="0">
              <a:solidFill>
                <a:srgbClr val="00B0F0"/>
              </a:solidFill>
              <a:ea typeface="黑体" panose="02010609060101010101" pitchFamily="49" charset="-122"/>
            </a:endParaRPr>
          </a:p>
        </p:txBody>
      </p:sp>
      <p:sp>
        <p:nvSpPr>
          <p:cNvPr id="50" name="TextBox 49">
            <a:extLst>
              <a:ext uri="{FF2B5EF4-FFF2-40B4-BE49-F238E27FC236}">
                <a16:creationId xmlns:a16="http://schemas.microsoft.com/office/drawing/2014/main" id="{62B5E878-00F0-CF7C-2F71-9CE54DF7F227}"/>
              </a:ext>
            </a:extLst>
          </p:cNvPr>
          <p:cNvSpPr txBox="1"/>
          <p:nvPr/>
        </p:nvSpPr>
        <p:spPr>
          <a:xfrm>
            <a:off x="2348085" y="3551205"/>
            <a:ext cx="1430847" cy="748795"/>
          </a:xfrm>
          <a:prstGeom prst="rect">
            <a:avLst/>
          </a:prstGeom>
          <a:noFill/>
        </p:spPr>
        <p:txBody>
          <a:bodyPr wrap="square">
            <a:spAutoFit/>
          </a:bodyPr>
          <a:lstStyle/>
          <a:p>
            <a:r>
              <a:rPr lang="en-US" altLang="zh-CN" sz="2133" dirty="0">
                <a:solidFill>
                  <a:srgbClr val="00B0F0"/>
                </a:solidFill>
                <a:ea typeface="黑体" panose="02010609060101010101" pitchFamily="49" charset="-122"/>
              </a:rPr>
              <a:t>monthly </a:t>
            </a:r>
            <a:r>
              <a:rPr lang="en-US" altLang="zh-CN" sz="2133" dirty="0">
                <a:solidFill>
                  <a:srgbClr val="00B0F0"/>
                </a:solidFill>
              </a:rPr>
              <a:t>variations</a:t>
            </a:r>
            <a:endParaRPr lang="en-US" sz="2133" dirty="0">
              <a:solidFill>
                <a:srgbClr val="00B0F0"/>
              </a:solidFill>
              <a:ea typeface="黑体" panose="02010609060101010101" pitchFamily="49" charset="-122"/>
            </a:endParaRPr>
          </a:p>
        </p:txBody>
      </p:sp>
      <p:sp>
        <p:nvSpPr>
          <p:cNvPr id="54" name="TextBox 53">
            <a:extLst>
              <a:ext uri="{FF2B5EF4-FFF2-40B4-BE49-F238E27FC236}">
                <a16:creationId xmlns:a16="http://schemas.microsoft.com/office/drawing/2014/main" id="{9744D317-349D-CC25-DCB0-F90DEBA8C651}"/>
              </a:ext>
            </a:extLst>
          </p:cNvPr>
          <p:cNvSpPr txBox="1"/>
          <p:nvPr/>
        </p:nvSpPr>
        <p:spPr>
          <a:xfrm>
            <a:off x="3575288" y="3774943"/>
            <a:ext cx="2228419" cy="748795"/>
          </a:xfrm>
          <a:prstGeom prst="rect">
            <a:avLst/>
          </a:prstGeom>
          <a:noFill/>
        </p:spPr>
        <p:txBody>
          <a:bodyPr wrap="square">
            <a:spAutoFit/>
          </a:bodyPr>
          <a:lstStyle/>
          <a:p>
            <a:r>
              <a:rPr lang="en-US" sz="2133" dirty="0">
                <a:solidFill>
                  <a:srgbClr val="FF0000"/>
                </a:solidFill>
              </a:rPr>
              <a:t>group-specific effect of RSV </a:t>
            </a:r>
          </a:p>
        </p:txBody>
      </p:sp>
      <p:pic>
        <p:nvPicPr>
          <p:cNvPr id="60" name="Picture 59">
            <a:extLst>
              <a:ext uri="{FF2B5EF4-FFF2-40B4-BE49-F238E27FC236}">
                <a16:creationId xmlns:a16="http://schemas.microsoft.com/office/drawing/2014/main" id="{2B490B05-5FF1-DCC1-64B9-AD2C36B919C3}"/>
              </a:ext>
            </a:extLst>
          </p:cNvPr>
          <p:cNvPicPr>
            <a:picLocks noChangeAspect="1"/>
          </p:cNvPicPr>
          <p:nvPr/>
        </p:nvPicPr>
        <p:blipFill>
          <a:blip r:embed="rId5"/>
          <a:stretch>
            <a:fillRect/>
          </a:stretch>
        </p:blipFill>
        <p:spPr>
          <a:xfrm>
            <a:off x="7433729" y="1491297"/>
            <a:ext cx="4679223" cy="2510047"/>
          </a:xfrm>
          <a:prstGeom prst="rect">
            <a:avLst/>
          </a:prstGeom>
        </p:spPr>
      </p:pic>
      <p:sp>
        <p:nvSpPr>
          <p:cNvPr id="3" name="TextBox 2">
            <a:extLst>
              <a:ext uri="{FF2B5EF4-FFF2-40B4-BE49-F238E27FC236}">
                <a16:creationId xmlns:a16="http://schemas.microsoft.com/office/drawing/2014/main" id="{48577841-D078-9D06-761B-E03910281641}"/>
              </a:ext>
            </a:extLst>
          </p:cNvPr>
          <p:cNvSpPr txBox="1"/>
          <p:nvPr/>
        </p:nvSpPr>
        <p:spPr>
          <a:xfrm>
            <a:off x="10305621" y="3408172"/>
            <a:ext cx="1549931" cy="461665"/>
          </a:xfrm>
          <a:prstGeom prst="rect">
            <a:avLst/>
          </a:prstGeom>
          <a:solidFill>
            <a:schemeClr val="bg1"/>
          </a:solidFill>
        </p:spPr>
        <p:txBody>
          <a:bodyPr wrap="square" rtlCol="0">
            <a:spAutoFit/>
          </a:bodyPr>
          <a:lstStyle/>
          <a:p>
            <a:r>
              <a:rPr lang="en-US" sz="2400" dirty="0"/>
              <a:t>groups</a:t>
            </a:r>
          </a:p>
        </p:txBody>
      </p:sp>
      <p:sp>
        <p:nvSpPr>
          <p:cNvPr id="57" name="TextBox 56">
            <a:extLst>
              <a:ext uri="{FF2B5EF4-FFF2-40B4-BE49-F238E27FC236}">
                <a16:creationId xmlns:a16="http://schemas.microsoft.com/office/drawing/2014/main" id="{8DFF506F-C07A-2A85-F32C-A6028AFB4623}"/>
              </a:ext>
            </a:extLst>
          </p:cNvPr>
          <p:cNvSpPr txBox="1"/>
          <p:nvPr/>
        </p:nvSpPr>
        <p:spPr>
          <a:xfrm>
            <a:off x="6641255" y="3715581"/>
            <a:ext cx="3060887" cy="1569660"/>
          </a:xfrm>
          <a:prstGeom prst="rect">
            <a:avLst/>
          </a:prstGeom>
          <a:noFill/>
        </p:spPr>
        <p:txBody>
          <a:bodyPr wrap="square">
            <a:spAutoFit/>
          </a:bodyPr>
          <a:lstStyle/>
          <a:p>
            <a:r>
              <a:rPr lang="en-US" sz="2400" dirty="0">
                <a:solidFill>
                  <a:srgbClr val="102AFE"/>
                </a:solidFill>
                <a:ea typeface="黑体" panose="02010609060101010101" pitchFamily="49" charset="-122"/>
              </a:rPr>
              <a:t>group-specific effect of flu</a:t>
            </a:r>
          </a:p>
          <a:p>
            <a:r>
              <a:rPr lang="en-US" sz="2400" dirty="0">
                <a:solidFill>
                  <a:srgbClr val="102AFE"/>
                </a:solidFill>
                <a:ea typeface="黑体" panose="02010609060101010101" pitchFamily="49" charset="-122"/>
              </a:rPr>
              <a:t>(varies by epidemiologic year</a:t>
            </a:r>
            <a:r>
              <a:rPr lang="en-US" sz="2133" dirty="0">
                <a:solidFill>
                  <a:srgbClr val="102AFE"/>
                </a:solidFill>
              </a:rPr>
              <a:t>) </a:t>
            </a:r>
          </a:p>
        </p:txBody>
      </p:sp>
      <p:sp>
        <p:nvSpPr>
          <p:cNvPr id="9" name="Rectangle 8">
            <a:extLst>
              <a:ext uri="{FF2B5EF4-FFF2-40B4-BE49-F238E27FC236}">
                <a16:creationId xmlns:a16="http://schemas.microsoft.com/office/drawing/2014/main" id="{7C24F657-7CBD-DB0D-E593-44DB431C9C12}"/>
              </a:ext>
            </a:extLst>
          </p:cNvPr>
          <p:cNvSpPr/>
          <p:nvPr/>
        </p:nvSpPr>
        <p:spPr>
          <a:xfrm>
            <a:off x="4802719" y="2339382"/>
            <a:ext cx="768767" cy="521685"/>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cxnSp>
        <p:nvCxnSpPr>
          <p:cNvPr id="14" name="Straight Arrow Connector 13">
            <a:extLst>
              <a:ext uri="{FF2B5EF4-FFF2-40B4-BE49-F238E27FC236}">
                <a16:creationId xmlns:a16="http://schemas.microsoft.com/office/drawing/2014/main" id="{B6220B7C-49C3-0F70-3A0F-7140CDBB15EC}"/>
              </a:ext>
            </a:extLst>
          </p:cNvPr>
          <p:cNvCxnSpPr>
            <a:cxnSpLocks/>
            <a:endCxn id="19" idx="0"/>
          </p:cNvCxnSpPr>
          <p:nvPr/>
        </p:nvCxnSpPr>
        <p:spPr>
          <a:xfrm>
            <a:off x="5388182" y="2879852"/>
            <a:ext cx="336766" cy="2351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00761A-C0A9-3008-72A1-CF5906C2BBDF}"/>
              </a:ext>
            </a:extLst>
          </p:cNvPr>
          <p:cNvSpPr txBox="1"/>
          <p:nvPr/>
        </p:nvSpPr>
        <p:spPr>
          <a:xfrm>
            <a:off x="4087708" y="5231152"/>
            <a:ext cx="3274480" cy="748795"/>
          </a:xfrm>
          <a:prstGeom prst="rect">
            <a:avLst/>
          </a:prstGeom>
          <a:noFill/>
        </p:spPr>
        <p:txBody>
          <a:bodyPr wrap="square">
            <a:spAutoFit/>
          </a:bodyPr>
          <a:lstStyle/>
          <a:p>
            <a:r>
              <a:rPr lang="en-US" sz="2133" dirty="0">
                <a:solidFill>
                  <a:srgbClr val="FF0000"/>
                </a:solidFill>
              </a:rPr>
              <a:t>RSV hospitalizations in children &lt; 2 years old </a:t>
            </a:r>
          </a:p>
        </p:txBody>
      </p:sp>
      <p:sp>
        <p:nvSpPr>
          <p:cNvPr id="31" name="TextBox 30">
            <a:extLst>
              <a:ext uri="{FF2B5EF4-FFF2-40B4-BE49-F238E27FC236}">
                <a16:creationId xmlns:a16="http://schemas.microsoft.com/office/drawing/2014/main" id="{ECB9C14B-286D-E71E-D38C-159C05E9C03F}"/>
              </a:ext>
            </a:extLst>
          </p:cNvPr>
          <p:cNvSpPr txBox="1"/>
          <p:nvPr/>
        </p:nvSpPr>
        <p:spPr>
          <a:xfrm>
            <a:off x="10017123" y="5156403"/>
            <a:ext cx="2049811" cy="1200329"/>
          </a:xfrm>
          <a:prstGeom prst="rect">
            <a:avLst/>
          </a:prstGeom>
          <a:noFill/>
        </p:spPr>
        <p:txBody>
          <a:bodyPr wrap="square">
            <a:spAutoFit/>
          </a:bodyPr>
          <a:lstStyle/>
          <a:p>
            <a:r>
              <a:rPr lang="en-US" sz="2400" dirty="0">
                <a:solidFill>
                  <a:srgbClr val="FF0000"/>
                </a:solidFill>
              </a:rPr>
              <a:t>time </a:t>
            </a:r>
            <a:r>
              <a:rPr lang="en-US" sz="2400" i="1" dirty="0" err="1">
                <a:solidFill>
                  <a:srgbClr val="FF0000"/>
                </a:solidFill>
              </a:rPr>
              <a:t>i</a:t>
            </a:r>
            <a:r>
              <a:rPr lang="en-US" sz="2400" dirty="0">
                <a:solidFill>
                  <a:srgbClr val="FF0000"/>
                </a:solidFill>
              </a:rPr>
              <a:t> </a:t>
            </a:r>
          </a:p>
          <a:p>
            <a:r>
              <a:rPr lang="en-US" sz="2400" dirty="0">
                <a:solidFill>
                  <a:srgbClr val="FF0000"/>
                </a:solidFill>
              </a:rPr>
              <a:t>age group </a:t>
            </a:r>
            <a:r>
              <a:rPr lang="en-US" sz="2400" i="1" dirty="0">
                <a:solidFill>
                  <a:srgbClr val="FF0000"/>
                </a:solidFill>
              </a:rPr>
              <a:t>j</a:t>
            </a:r>
            <a:r>
              <a:rPr lang="en-US" sz="2400" dirty="0">
                <a:solidFill>
                  <a:srgbClr val="FF0000"/>
                </a:solidFill>
              </a:rPr>
              <a:t> </a:t>
            </a:r>
          </a:p>
          <a:p>
            <a:r>
              <a:rPr lang="en-US" sz="2400" dirty="0">
                <a:solidFill>
                  <a:srgbClr val="FF0000"/>
                </a:solidFill>
              </a:rPr>
              <a:t>SES group </a:t>
            </a:r>
            <a:r>
              <a:rPr lang="en-US" sz="2400" i="1" dirty="0">
                <a:solidFill>
                  <a:srgbClr val="FF0000"/>
                </a:solidFill>
              </a:rPr>
              <a:t>k</a:t>
            </a:r>
            <a:r>
              <a:rPr lang="en-US" sz="2133" dirty="0">
                <a:solidFill>
                  <a:srgbClr val="FF0000"/>
                </a:solidFill>
              </a:rPr>
              <a:t> </a:t>
            </a:r>
          </a:p>
        </p:txBody>
      </p:sp>
      <p:sp>
        <p:nvSpPr>
          <p:cNvPr id="6" name="Rectangle 5">
            <a:extLst>
              <a:ext uri="{FF2B5EF4-FFF2-40B4-BE49-F238E27FC236}">
                <a16:creationId xmlns:a16="http://schemas.microsoft.com/office/drawing/2014/main" id="{D4BB7278-BDE0-87CF-EE1C-B383F28B5391}"/>
              </a:ext>
            </a:extLst>
          </p:cNvPr>
          <p:cNvSpPr/>
          <p:nvPr/>
        </p:nvSpPr>
        <p:spPr>
          <a:xfrm>
            <a:off x="10017123" y="5190891"/>
            <a:ext cx="1838429" cy="1131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28969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8" grpId="0"/>
      <p:bldP spid="50" grpId="0"/>
      <p:bldP spid="54" grpId="0"/>
      <p:bldP spid="57" grpId="0"/>
      <p:bldP spid="9" grpId="0" animBg="1"/>
      <p:bldP spid="19" grpId="0"/>
      <p:bldP spid="19" grpId="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421</Words>
  <Application>Microsoft Macintosh PowerPoint</Application>
  <PresentationFormat>Widescreen</PresentationFormat>
  <Paragraphs>47</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Zhe</dc:creator>
  <cp:lastModifiedBy>Zheng, Zhe</cp:lastModifiedBy>
  <cp:revision>3</cp:revision>
  <dcterms:created xsi:type="dcterms:W3CDTF">2023-01-30T16:02:13Z</dcterms:created>
  <dcterms:modified xsi:type="dcterms:W3CDTF">2023-01-30T19:39:52Z</dcterms:modified>
</cp:coreProperties>
</file>