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2"/>
    <p:restoredTop sz="94580"/>
  </p:normalViewPr>
  <p:slideViewPr>
    <p:cSldViewPr snapToGrid="0" snapToObjects="1">
      <p:cViewPr>
        <p:scale>
          <a:sx n="119" d="100"/>
          <a:sy n="119" d="100"/>
        </p:scale>
        <p:origin x="6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44A16-FB3B-2A47-88FE-CB58CE096933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E9110-AAD9-6048-952F-63F71B210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877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CA" altLang="zh-CN" dirty="0"/>
              <a:t>Building property is the brow square boxes which are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E9110-AAD9-6048-952F-63F71B21020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02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03EBF-C598-2B47-B9FB-1E7A5B286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B4CCA3-A1D4-514E-BB7C-D753BE3B6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24105-A9DE-A741-8D61-F2184F2D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F993-11BA-F549-B634-B57E6F25F024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2BD7B-B42A-B843-B2C6-D1F6F406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C4686FA-B5E3-AB43-A98E-94AF0B5D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1AE4-2177-B54B-B748-BAC64969A6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25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E4E14-0F21-5F4B-B610-6AC4D741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8D7FD6CB-B852-C142-BEBA-3404F69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70AD7-909F-CD4A-9387-D9BCFC67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F993-11BA-F549-B634-B57E6F25F024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5C6E9-4FBC-484A-A012-367F1F29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4713E32-95B7-AD41-A281-2F447ABE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1AE4-2177-B54B-B748-BAC64969A6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12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A60DB4-50C0-D942-B795-ED784F280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0C8DF8BD-7320-4D41-A3A3-3B21B8FF7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1247E-FCCC-3D4C-93D3-B5DD24BC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F993-11BA-F549-B634-B57E6F25F024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C5CE6-48A0-1F40-BC11-ED7E4A27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426EF06-ADDC-024F-A926-D3992399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1AE4-2177-B54B-B748-BAC64969A6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14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15385-868D-D249-97DF-2578DF81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D6840-B1FC-8E47-8755-AB701ADB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3BD33-70DA-AC43-A92F-93AFD7A4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F993-11BA-F549-B634-B57E6F25F024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92D7B-7678-2F41-BB2F-B398D0D6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8DCF6D9-EF5D-AF42-A9E6-F4AE9CD7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1AE4-2177-B54B-B748-BAC64969A6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49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71441-E0A6-EA40-858E-319DBC8A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7964BF-7FF5-564E-877A-3F77B707F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39626-40A7-D64E-95EF-337B149E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F993-11BA-F549-B634-B57E6F25F024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47842-3890-4749-8D22-19939DEC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40DE6AB-FFFD-B74E-913F-ED931109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1AE4-2177-B54B-B748-BAC64969A6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28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047A1-5754-A140-8958-E807BA5C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5A03B-B3C4-D94B-995A-2A3629957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576FD-3239-994C-BD91-EFFE7109D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A0C11-9504-C749-B6C1-B53FB0FD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F993-11BA-F549-B634-B57E6F25F024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64675-18D6-264A-8F46-CE314964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C22375ED-E625-0040-9760-CFDD0C7F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1AE4-2177-B54B-B748-BAC64969A6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8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9203C-C6E7-EF4B-A2E8-EC1A36E0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3D969-CB28-4049-8674-6C500C810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1DA54-B657-254B-A587-90EB5DA29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B9AA0A-7C0F-8044-820D-E2AB45176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550BE6-679E-9242-B535-27F9F9F4A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22D0B1-478F-624A-898E-9D178B40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F993-11BA-F549-B634-B57E6F25F024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54C713-F63C-6C41-A555-7551786B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904F9-7C6D-2B43-913A-1E2367EB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1AE4-2177-B54B-B748-BAC64969A6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42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9F19C-AE9A-D949-AACF-19BBCF4E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7DEEEA-2175-0D46-A45F-7100BC69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F993-11BA-F549-B634-B57E6F25F024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FBB64-3583-A440-8502-80F9DA6E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8F45C1D5-9F46-CD44-9405-ACC7A71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1AE4-2177-B54B-B748-BAC64969A6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00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E32771-E4EA-BF45-9CA6-16041A89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F993-11BA-F549-B634-B57E6F25F024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ED3A69-D9FD-554A-B195-BAD2B5E2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58EEC4D-B6A7-DF49-9E85-7C148B30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1AE4-2177-B54B-B748-BAC64969A6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688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85B82-7C06-684F-8D50-7F02117D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E8643-21A7-B548-B9AA-C9AD554C6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DE372-80EE-8446-95B6-54E5EA90E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1A6C7C-45D5-9540-B8E2-629C9BF3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F993-11BA-F549-B634-B57E6F25F024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CBA58-3925-BA4C-B3A3-1A012670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99D0D77-EEDA-504C-9E76-B6521C86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1AE4-2177-B54B-B748-BAC64969A6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030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4FE69-4F88-114C-B7EC-72B2DBB8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DBFC03-3665-4841-9D6C-E782A484F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991391-F691-B640-8A75-C1C41A12E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37EBD-227A-884A-8E04-743D69F9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F993-11BA-F549-B634-B57E6F25F024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21E74-9B0B-D845-B1D6-D1436BAA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76B79B66-1D13-2844-8C23-324E7F84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1AE4-2177-B54B-B748-BAC64969A6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19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291477-8A67-8343-ACC9-7001D752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7B5E1-D830-C04B-BA6A-FD8842C27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0959D-CA58-9649-8B3B-D4E7BDB4F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7F993-11BA-F549-B634-B57E6F25F024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A3E90-32D6-D545-814F-0DB22BE68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E62F643-291A-D248-BEEE-BE95A457A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91AE4-2177-B54B-B748-BAC64969A6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37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2598CD-A75D-B54D-95D6-4D3DDDAA4E82}"/>
              </a:ext>
            </a:extLst>
          </p:cNvPr>
          <p:cNvSpPr/>
          <p:nvPr/>
        </p:nvSpPr>
        <p:spPr>
          <a:xfrm>
            <a:off x="4302262" y="12742"/>
            <a:ext cx="1121540" cy="40419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Niagara Real Estate Company</a:t>
            </a:r>
            <a:endParaRPr kumimoji="1" lang="zh-CN" altLang="en-US" sz="1000" dirty="0"/>
          </a:p>
          <a:p>
            <a:pPr algn="ctr"/>
            <a:endParaRPr kumimoji="1" lang="zh-CN" altLang="en-US" sz="1000" dirty="0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09F4795D-0A82-E14E-8490-DDB09235EA78}"/>
              </a:ext>
            </a:extLst>
          </p:cNvPr>
          <p:cNvSpPr/>
          <p:nvPr/>
        </p:nvSpPr>
        <p:spPr>
          <a:xfrm>
            <a:off x="5196786" y="127938"/>
            <a:ext cx="1316179" cy="650034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Maintain</a:t>
            </a:r>
            <a:endParaRPr kumimoji="1" lang="zh-CN" altLang="en-US" sz="1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D0EAA2-9C08-BE49-8F77-756B720CC7D6}"/>
              </a:ext>
            </a:extLst>
          </p:cNvPr>
          <p:cNvSpPr/>
          <p:nvPr/>
        </p:nvSpPr>
        <p:spPr>
          <a:xfrm>
            <a:off x="2323043" y="687855"/>
            <a:ext cx="503041" cy="275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store</a:t>
            </a:r>
            <a:endParaRPr kumimoji="1" lang="zh-CN" alt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918E25F-1221-D44D-959F-18BA61130B00}"/>
              </a:ext>
            </a:extLst>
          </p:cNvPr>
          <p:cNvSpPr/>
          <p:nvPr/>
        </p:nvSpPr>
        <p:spPr>
          <a:xfrm>
            <a:off x="3495707" y="4699018"/>
            <a:ext cx="667335" cy="335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factories</a:t>
            </a:r>
            <a:endParaRPr kumimoji="1" lang="zh-CN" altLang="en-US" sz="1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C1E3393-7F63-5C40-8553-4D182DFB642D}"/>
              </a:ext>
            </a:extLst>
          </p:cNvPr>
          <p:cNvSpPr/>
          <p:nvPr/>
        </p:nvSpPr>
        <p:spPr>
          <a:xfrm>
            <a:off x="8935937" y="2859346"/>
            <a:ext cx="585736" cy="29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house</a:t>
            </a:r>
            <a:endParaRPr kumimoji="1" lang="zh-CN" altLang="en-US" sz="1000" dirty="0"/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9C3B1F95-5ECC-9A4B-9E4C-9C4967C9E0DA}"/>
              </a:ext>
            </a:extLst>
          </p:cNvPr>
          <p:cNvSpPr/>
          <p:nvPr/>
        </p:nvSpPr>
        <p:spPr>
          <a:xfrm>
            <a:off x="2253726" y="1943"/>
            <a:ext cx="686592" cy="45101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Go on</a:t>
            </a:r>
            <a:endParaRPr kumimoji="1" lang="zh-CN" altLang="en-US" sz="1000" dirty="0"/>
          </a:p>
        </p:txBody>
      </p:sp>
      <p:sp>
        <p:nvSpPr>
          <p:cNvPr id="46" name="菱形 45">
            <a:extLst>
              <a:ext uri="{FF2B5EF4-FFF2-40B4-BE49-F238E27FC236}">
                <a16:creationId xmlns:a16="http://schemas.microsoft.com/office/drawing/2014/main" id="{DBD0E42F-6F92-A24D-AA32-D7FC59ED344D}"/>
              </a:ext>
            </a:extLst>
          </p:cNvPr>
          <p:cNvSpPr/>
          <p:nvPr/>
        </p:nvSpPr>
        <p:spPr>
          <a:xfrm>
            <a:off x="4004653" y="3692643"/>
            <a:ext cx="722793" cy="54823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Go on</a:t>
            </a:r>
            <a:endParaRPr kumimoji="1" lang="zh-CN" altLang="en-US" sz="1000" dirty="0"/>
          </a:p>
        </p:txBody>
      </p:sp>
      <p:sp>
        <p:nvSpPr>
          <p:cNvPr id="47" name="菱形 46">
            <a:extLst>
              <a:ext uri="{FF2B5EF4-FFF2-40B4-BE49-F238E27FC236}">
                <a16:creationId xmlns:a16="http://schemas.microsoft.com/office/drawing/2014/main" id="{5863D74E-CA7A-D940-83D2-0C641988E2CB}"/>
              </a:ext>
            </a:extLst>
          </p:cNvPr>
          <p:cNvSpPr/>
          <p:nvPr/>
        </p:nvSpPr>
        <p:spPr>
          <a:xfrm>
            <a:off x="9739263" y="1924776"/>
            <a:ext cx="739405" cy="55116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Go on</a:t>
            </a:r>
            <a:endParaRPr kumimoji="1" lang="zh-CN" altLang="en-US" sz="10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0D702DB-1BF2-9A45-8D2E-6B20EBEBD886}"/>
              </a:ext>
            </a:extLst>
          </p:cNvPr>
          <p:cNvSpPr/>
          <p:nvPr/>
        </p:nvSpPr>
        <p:spPr>
          <a:xfrm>
            <a:off x="418600" y="166631"/>
            <a:ext cx="954196" cy="4854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Commercial Retail properties</a:t>
            </a:r>
            <a:endParaRPr kumimoji="1" lang="zh-CN" altLang="en-US" sz="1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BC6F96C-A243-CE49-B99D-557E56EF1A42}"/>
              </a:ext>
            </a:extLst>
          </p:cNvPr>
          <p:cNvSpPr/>
          <p:nvPr/>
        </p:nvSpPr>
        <p:spPr>
          <a:xfrm>
            <a:off x="2739720" y="3575284"/>
            <a:ext cx="1225796" cy="49369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Commercial industrial properties</a:t>
            </a:r>
            <a:endParaRPr kumimoji="1" lang="zh-CN" altLang="en-US" sz="10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C5CA914-F149-214D-B4D0-3CE48A5695E4}"/>
              </a:ext>
            </a:extLst>
          </p:cNvPr>
          <p:cNvSpPr/>
          <p:nvPr/>
        </p:nvSpPr>
        <p:spPr>
          <a:xfrm>
            <a:off x="10464621" y="2609179"/>
            <a:ext cx="866551" cy="3076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Farm Properties</a:t>
            </a:r>
            <a:endParaRPr kumimoji="1" lang="zh-CN" altLang="en-US" sz="10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5C0D35C-5CD0-784C-8FC5-FA943ACF2428}"/>
              </a:ext>
            </a:extLst>
          </p:cNvPr>
          <p:cNvSpPr/>
          <p:nvPr/>
        </p:nvSpPr>
        <p:spPr>
          <a:xfrm>
            <a:off x="10619093" y="1537393"/>
            <a:ext cx="789484" cy="330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Residential Properties</a:t>
            </a:r>
            <a:endParaRPr kumimoji="1" lang="zh-CN" altLang="en-US" sz="10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45E6253-66AC-EA41-8838-6614D5997B85}"/>
              </a:ext>
            </a:extLst>
          </p:cNvPr>
          <p:cNvSpPr/>
          <p:nvPr/>
        </p:nvSpPr>
        <p:spPr>
          <a:xfrm>
            <a:off x="5845248" y="718667"/>
            <a:ext cx="994504" cy="437545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Annual Property Taxes</a:t>
            </a:r>
            <a:endParaRPr kumimoji="1" lang="zh-CN" altLang="en-US" sz="10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0261DED-420E-894B-8DEB-E633656611CC}"/>
              </a:ext>
            </a:extLst>
          </p:cNvPr>
          <p:cNvSpPr/>
          <p:nvPr/>
        </p:nvSpPr>
        <p:spPr>
          <a:xfrm>
            <a:off x="4790468" y="650742"/>
            <a:ext cx="893944" cy="37673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List price</a:t>
            </a:r>
            <a:endParaRPr kumimoji="1" lang="zh-CN" altLang="en-US" sz="1000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EB85907-F22A-7141-94FB-2F185F3B4C6C}"/>
              </a:ext>
            </a:extLst>
          </p:cNvPr>
          <p:cNvSpPr/>
          <p:nvPr/>
        </p:nvSpPr>
        <p:spPr>
          <a:xfrm>
            <a:off x="4812336" y="1017147"/>
            <a:ext cx="1030612" cy="40023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Lot size (in square feet)</a:t>
            </a:r>
            <a:endParaRPr kumimoji="1" lang="zh-CN" altLang="en-US" sz="10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0426349-A73A-8845-91E9-8EFBA1B318EC}"/>
              </a:ext>
            </a:extLst>
          </p:cNvPr>
          <p:cNvSpPr/>
          <p:nvPr/>
        </p:nvSpPr>
        <p:spPr>
          <a:xfrm>
            <a:off x="6489111" y="132888"/>
            <a:ext cx="986884" cy="46683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Location (the city)</a:t>
            </a:r>
            <a:endParaRPr kumimoji="1" lang="zh-CN" altLang="en-US" sz="10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6B3A879-7625-BC4F-A03A-F7B89F9F748C}"/>
              </a:ext>
            </a:extLst>
          </p:cNvPr>
          <p:cNvSpPr/>
          <p:nvPr/>
        </p:nvSpPr>
        <p:spPr>
          <a:xfrm>
            <a:off x="2872419" y="2603985"/>
            <a:ext cx="1443122" cy="5107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Building (the building on the property)</a:t>
            </a:r>
            <a:endParaRPr kumimoji="1" lang="zh-CN" altLang="en-US" sz="1000" dirty="0"/>
          </a:p>
        </p:txBody>
      </p:sp>
      <p:sp>
        <p:nvSpPr>
          <p:cNvPr id="70" name="菱形 69">
            <a:extLst>
              <a:ext uri="{FF2B5EF4-FFF2-40B4-BE49-F238E27FC236}">
                <a16:creationId xmlns:a16="http://schemas.microsoft.com/office/drawing/2014/main" id="{4F8453B1-E5DE-B342-AAA6-0FC85989D12C}"/>
              </a:ext>
            </a:extLst>
          </p:cNvPr>
          <p:cNvSpPr/>
          <p:nvPr/>
        </p:nvSpPr>
        <p:spPr>
          <a:xfrm>
            <a:off x="7582348" y="1113699"/>
            <a:ext cx="888757" cy="2579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valid</a:t>
            </a:r>
            <a:endParaRPr kumimoji="1" lang="zh-CN" altLang="en-US" sz="1000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B9D7ED16-23B7-534D-A6CA-A85531E11D7F}"/>
              </a:ext>
            </a:extLst>
          </p:cNvPr>
          <p:cNvSpPr/>
          <p:nvPr/>
        </p:nvSpPr>
        <p:spPr>
          <a:xfrm>
            <a:off x="7563676" y="1424387"/>
            <a:ext cx="590582" cy="316602"/>
          </a:xfrm>
          <a:prstGeom prst="ellipse">
            <a:avLst/>
          </a:prstGeom>
          <a:ln>
            <a:solidFill>
              <a:srgbClr val="F35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 err="1"/>
              <a:t>stct</a:t>
            </a:r>
            <a:endParaRPr kumimoji="1" lang="zh-CN" altLang="en-US" sz="10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F4F6D0DB-E3B9-D141-91E6-3A1D66112598}"/>
              </a:ext>
            </a:extLst>
          </p:cNvPr>
          <p:cNvSpPr/>
          <p:nvPr/>
        </p:nvSpPr>
        <p:spPr>
          <a:xfrm>
            <a:off x="7813015" y="789787"/>
            <a:ext cx="682487" cy="255927"/>
          </a:xfrm>
          <a:prstGeom prst="ellipse">
            <a:avLst/>
          </a:prstGeom>
          <a:ln>
            <a:solidFill>
              <a:srgbClr val="F35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 err="1"/>
              <a:t>wllld</a:t>
            </a:r>
            <a:endParaRPr kumimoji="1" lang="zh-CN" altLang="en-US" sz="1000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0CFFBC3-F269-2C40-A086-2414D53C9EE1}"/>
              </a:ext>
            </a:extLst>
          </p:cNvPr>
          <p:cNvSpPr/>
          <p:nvPr/>
        </p:nvSpPr>
        <p:spPr>
          <a:xfrm>
            <a:off x="8564318" y="1148503"/>
            <a:ext cx="632438" cy="243612"/>
          </a:xfrm>
          <a:prstGeom prst="ellipse">
            <a:avLst/>
          </a:prstGeom>
          <a:ln>
            <a:solidFill>
              <a:srgbClr val="F35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 err="1"/>
              <a:t>ngfl</a:t>
            </a:r>
            <a:endParaRPr kumimoji="1" lang="zh-CN" altLang="en-US" sz="10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8CD8ABDE-0530-3840-9C64-8E8ACA5F2B0E}"/>
              </a:ext>
            </a:extLst>
          </p:cNvPr>
          <p:cNvSpPr/>
          <p:nvPr/>
        </p:nvSpPr>
        <p:spPr>
          <a:xfrm>
            <a:off x="8162391" y="1446798"/>
            <a:ext cx="687013" cy="235276"/>
          </a:xfrm>
          <a:prstGeom prst="ellipse">
            <a:avLst/>
          </a:prstGeom>
          <a:ln>
            <a:solidFill>
              <a:srgbClr val="F35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 err="1"/>
              <a:t>fter</a:t>
            </a:r>
            <a:endParaRPr kumimoji="1" lang="zh-CN" altLang="en-US" sz="1000" dirty="0"/>
          </a:p>
        </p:txBody>
      </p:sp>
      <p:cxnSp>
        <p:nvCxnSpPr>
          <p:cNvPr id="89" name="肘形连接符 88">
            <a:extLst>
              <a:ext uri="{FF2B5EF4-FFF2-40B4-BE49-F238E27FC236}">
                <a16:creationId xmlns:a16="http://schemas.microsoft.com/office/drawing/2014/main" id="{1AF2F1A4-4BD9-C642-8A4C-CBC60C46656C}"/>
              </a:ext>
            </a:extLst>
          </p:cNvPr>
          <p:cNvCxnSpPr>
            <a:cxnSpLocks/>
            <a:stCxn id="62" idx="1"/>
            <a:endCxn id="90" idx="0"/>
          </p:cNvCxnSpPr>
          <p:nvPr/>
        </p:nvCxnSpPr>
        <p:spPr>
          <a:xfrm rot="10800000" flipH="1" flipV="1">
            <a:off x="418599" y="409357"/>
            <a:ext cx="647297" cy="339099"/>
          </a:xfrm>
          <a:prstGeom prst="bentConnector4">
            <a:avLst>
              <a:gd name="adj1" fmla="val -35316"/>
              <a:gd name="adj2" fmla="val 8579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BE967916-579B-A84E-9FE1-B5AB18A82336}"/>
              </a:ext>
            </a:extLst>
          </p:cNvPr>
          <p:cNvSpPr/>
          <p:nvPr/>
        </p:nvSpPr>
        <p:spPr>
          <a:xfrm>
            <a:off x="703274" y="748457"/>
            <a:ext cx="725245" cy="57875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Retail type can be one of three</a:t>
            </a:r>
            <a:endParaRPr kumimoji="1" lang="zh-CN" altLang="en-US" sz="1000" dirty="0"/>
          </a:p>
        </p:txBody>
      </p:sp>
      <p:cxnSp>
        <p:nvCxnSpPr>
          <p:cNvPr id="92" name="肘形连接符 91">
            <a:extLst>
              <a:ext uri="{FF2B5EF4-FFF2-40B4-BE49-F238E27FC236}">
                <a16:creationId xmlns:a16="http://schemas.microsoft.com/office/drawing/2014/main" id="{C49A87A5-CB0D-4E47-A9B1-D103F90CC5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7586" y="1037835"/>
            <a:ext cx="438031" cy="1021729"/>
          </a:xfrm>
          <a:prstGeom prst="bentConnector3">
            <a:avLst>
              <a:gd name="adj1" fmla="val 77513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F2D30FE5-8293-2A47-81B4-74BCE73E3249}"/>
              </a:ext>
            </a:extLst>
          </p:cNvPr>
          <p:cNvSpPr/>
          <p:nvPr/>
        </p:nvSpPr>
        <p:spPr>
          <a:xfrm>
            <a:off x="518235" y="1383061"/>
            <a:ext cx="673549" cy="28519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Strip mall</a:t>
            </a:r>
            <a:endParaRPr kumimoji="1" lang="zh-CN" altLang="en-US" sz="1000" dirty="0"/>
          </a:p>
        </p:txBody>
      </p:sp>
      <p:cxnSp>
        <p:nvCxnSpPr>
          <p:cNvPr id="95" name="肘形连接符 94">
            <a:extLst>
              <a:ext uri="{FF2B5EF4-FFF2-40B4-BE49-F238E27FC236}">
                <a16:creationId xmlns:a16="http://schemas.microsoft.com/office/drawing/2014/main" id="{18F80028-662D-9242-AADF-DC16A6621D13}"/>
              </a:ext>
            </a:extLst>
          </p:cNvPr>
          <p:cNvCxnSpPr>
            <a:cxnSpLocks/>
            <a:stCxn id="90" idx="1"/>
            <a:endCxn id="93" idx="0"/>
          </p:cNvCxnSpPr>
          <p:nvPr/>
        </p:nvCxnSpPr>
        <p:spPr>
          <a:xfrm rot="10800000" flipH="1" flipV="1">
            <a:off x="703274" y="1037835"/>
            <a:ext cx="151736" cy="345226"/>
          </a:xfrm>
          <a:prstGeom prst="bentConnector4">
            <a:avLst>
              <a:gd name="adj1" fmla="val -150656"/>
              <a:gd name="adj2" fmla="val 91911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7F713117-33D3-0C43-B7AB-A57981FC97E4}"/>
              </a:ext>
            </a:extLst>
          </p:cNvPr>
          <p:cNvSpPr/>
          <p:nvPr/>
        </p:nvSpPr>
        <p:spPr>
          <a:xfrm>
            <a:off x="265243" y="1918771"/>
            <a:ext cx="710582" cy="28158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large mall</a:t>
            </a:r>
            <a:endParaRPr kumimoji="1" lang="zh-CN" altLang="en-US" sz="1000" dirty="0"/>
          </a:p>
        </p:txBody>
      </p:sp>
      <p:cxnSp>
        <p:nvCxnSpPr>
          <p:cNvPr id="98" name="肘形连接符 97">
            <a:extLst>
              <a:ext uri="{FF2B5EF4-FFF2-40B4-BE49-F238E27FC236}">
                <a16:creationId xmlns:a16="http://schemas.microsoft.com/office/drawing/2014/main" id="{661AE8A9-EDA2-D040-98E9-20A8F94A1329}"/>
              </a:ext>
            </a:extLst>
          </p:cNvPr>
          <p:cNvCxnSpPr>
            <a:cxnSpLocks/>
            <a:stCxn id="90" idx="1"/>
            <a:endCxn id="99" idx="2"/>
          </p:cNvCxnSpPr>
          <p:nvPr/>
        </p:nvCxnSpPr>
        <p:spPr>
          <a:xfrm rot="10800000" flipH="1" flipV="1">
            <a:off x="703273" y="1037835"/>
            <a:ext cx="133897" cy="813500"/>
          </a:xfrm>
          <a:prstGeom prst="bentConnector3">
            <a:avLst>
              <a:gd name="adj1" fmla="val -170728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1C03D601-3A5C-2744-BE3D-955031C5EDA5}"/>
              </a:ext>
            </a:extLst>
          </p:cNvPr>
          <p:cNvSpPr/>
          <p:nvPr/>
        </p:nvSpPr>
        <p:spPr>
          <a:xfrm>
            <a:off x="837171" y="1718521"/>
            <a:ext cx="709226" cy="26562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Street</a:t>
            </a:r>
          </a:p>
        </p:txBody>
      </p: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AA45A5FB-09BC-7246-98DF-988EF4AC48AB}"/>
              </a:ext>
            </a:extLst>
          </p:cNvPr>
          <p:cNvCxnSpPr>
            <a:cxnSpLocks/>
            <a:stCxn id="66" idx="1"/>
            <a:endCxn id="102" idx="0"/>
          </p:cNvCxnSpPr>
          <p:nvPr/>
        </p:nvCxnSpPr>
        <p:spPr>
          <a:xfrm rot="10800000">
            <a:off x="2223650" y="3604107"/>
            <a:ext cx="516070" cy="218025"/>
          </a:xfrm>
          <a:prstGeom prst="bentConnector4">
            <a:avLst>
              <a:gd name="adj1" fmla="val 9580"/>
              <a:gd name="adj2" fmla="val 20485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89F2B695-1CFA-2446-B320-897D3D0650AB}"/>
              </a:ext>
            </a:extLst>
          </p:cNvPr>
          <p:cNvSpPr/>
          <p:nvPr/>
        </p:nvSpPr>
        <p:spPr>
          <a:xfrm>
            <a:off x="1806458" y="3604106"/>
            <a:ext cx="834384" cy="6295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Industrial type can be one of three</a:t>
            </a:r>
            <a:endParaRPr kumimoji="1" lang="zh-CN" altLang="en-US" sz="1000" dirty="0"/>
          </a:p>
        </p:txBody>
      </p:sp>
      <p:cxnSp>
        <p:nvCxnSpPr>
          <p:cNvPr id="104" name="肘形连接符 103">
            <a:extLst>
              <a:ext uri="{FF2B5EF4-FFF2-40B4-BE49-F238E27FC236}">
                <a16:creationId xmlns:a16="http://schemas.microsoft.com/office/drawing/2014/main" id="{75D667C1-6E4C-F648-99CF-E6DDBC3CFDBB}"/>
              </a:ext>
            </a:extLst>
          </p:cNvPr>
          <p:cNvCxnSpPr>
            <a:cxnSpLocks/>
            <a:stCxn id="102" idx="2"/>
            <a:endCxn id="107" idx="0"/>
          </p:cNvCxnSpPr>
          <p:nvPr/>
        </p:nvCxnSpPr>
        <p:spPr>
          <a:xfrm rot="5400000">
            <a:off x="1752107" y="4164247"/>
            <a:ext cx="402116" cy="540971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A829CD77-AE5B-3942-879D-520D05C84956}"/>
              </a:ext>
            </a:extLst>
          </p:cNvPr>
          <p:cNvSpPr/>
          <p:nvPr/>
        </p:nvSpPr>
        <p:spPr>
          <a:xfrm>
            <a:off x="1358998" y="4635790"/>
            <a:ext cx="647361" cy="27450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light</a:t>
            </a:r>
            <a:endParaRPr kumimoji="1" lang="zh-CN" altLang="en-US" sz="1000" dirty="0"/>
          </a:p>
        </p:txBody>
      </p:sp>
      <p:cxnSp>
        <p:nvCxnSpPr>
          <p:cNvPr id="109" name="肘形连接符 108">
            <a:extLst>
              <a:ext uri="{FF2B5EF4-FFF2-40B4-BE49-F238E27FC236}">
                <a16:creationId xmlns:a16="http://schemas.microsoft.com/office/drawing/2014/main" id="{B9AEB88F-DAC8-844E-9037-26A48421C99B}"/>
              </a:ext>
            </a:extLst>
          </p:cNvPr>
          <p:cNvCxnSpPr>
            <a:cxnSpLocks/>
            <a:stCxn id="102" idx="2"/>
            <a:endCxn id="111" idx="0"/>
          </p:cNvCxnSpPr>
          <p:nvPr/>
        </p:nvCxnSpPr>
        <p:spPr>
          <a:xfrm rot="16200000" flipH="1">
            <a:off x="2414017" y="4043307"/>
            <a:ext cx="177803" cy="558536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7B5AD5CC-86ED-2F4C-906B-3F4955E2FACA}"/>
              </a:ext>
            </a:extLst>
          </p:cNvPr>
          <p:cNvSpPr/>
          <p:nvPr/>
        </p:nvSpPr>
        <p:spPr>
          <a:xfrm>
            <a:off x="1841565" y="4863242"/>
            <a:ext cx="930870" cy="2143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Medium</a:t>
            </a: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3C4218BA-9CE2-2749-9A5B-419F131A67C3}"/>
              </a:ext>
            </a:extLst>
          </p:cNvPr>
          <p:cNvSpPr/>
          <p:nvPr/>
        </p:nvSpPr>
        <p:spPr>
          <a:xfrm>
            <a:off x="2428082" y="4411477"/>
            <a:ext cx="708208" cy="2604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heavy</a:t>
            </a:r>
            <a:endParaRPr kumimoji="1" lang="zh-CN" altLang="en-US" sz="1000" dirty="0"/>
          </a:p>
        </p:txBody>
      </p:sp>
      <p:cxnSp>
        <p:nvCxnSpPr>
          <p:cNvPr id="113" name="肘形连接符 112">
            <a:extLst>
              <a:ext uri="{FF2B5EF4-FFF2-40B4-BE49-F238E27FC236}">
                <a16:creationId xmlns:a16="http://schemas.microsoft.com/office/drawing/2014/main" id="{9AD3A87D-E621-C649-9503-08BA513D2299}"/>
              </a:ext>
            </a:extLst>
          </p:cNvPr>
          <p:cNvCxnSpPr>
            <a:cxnSpLocks/>
            <a:stCxn id="102" idx="2"/>
            <a:endCxn id="110" idx="0"/>
          </p:cNvCxnSpPr>
          <p:nvPr/>
        </p:nvCxnSpPr>
        <p:spPr>
          <a:xfrm rot="16200000" flipH="1">
            <a:off x="1950541" y="4506783"/>
            <a:ext cx="629568" cy="8335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E1F02D7A-0C65-B248-B595-F08D58BFBBBA}"/>
              </a:ext>
            </a:extLst>
          </p:cNvPr>
          <p:cNvCxnSpPr>
            <a:cxnSpLocks/>
            <a:stCxn id="67" idx="2"/>
            <a:endCxn id="62" idx="3"/>
          </p:cNvCxnSpPr>
          <p:nvPr/>
        </p:nvCxnSpPr>
        <p:spPr>
          <a:xfrm rot="10800000">
            <a:off x="1372797" y="409358"/>
            <a:ext cx="1499623" cy="24499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>
            <a:extLst>
              <a:ext uri="{FF2B5EF4-FFF2-40B4-BE49-F238E27FC236}">
                <a16:creationId xmlns:a16="http://schemas.microsoft.com/office/drawing/2014/main" id="{80C5C93F-0FA4-2343-8F0F-738CACBA43F4}"/>
              </a:ext>
            </a:extLst>
          </p:cNvPr>
          <p:cNvCxnSpPr>
            <a:cxnSpLocks/>
            <a:stCxn id="9" idx="1"/>
            <a:endCxn id="22" idx="3"/>
          </p:cNvCxnSpPr>
          <p:nvPr/>
        </p:nvCxnSpPr>
        <p:spPr>
          <a:xfrm rot="10800000" flipV="1">
            <a:off x="2826084" y="452955"/>
            <a:ext cx="2370702" cy="3725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>
            <a:extLst>
              <a:ext uri="{FF2B5EF4-FFF2-40B4-BE49-F238E27FC236}">
                <a16:creationId xmlns:a16="http://schemas.microsoft.com/office/drawing/2014/main" id="{DD77851B-8CF7-2249-A3D4-C52E58025924}"/>
              </a:ext>
            </a:extLst>
          </p:cNvPr>
          <p:cNvCxnSpPr>
            <a:cxnSpLocks/>
            <a:stCxn id="29" idx="3"/>
            <a:endCxn id="47" idx="0"/>
          </p:cNvCxnSpPr>
          <p:nvPr/>
        </p:nvCxnSpPr>
        <p:spPr>
          <a:xfrm flipV="1">
            <a:off x="9521673" y="1924776"/>
            <a:ext cx="587293" cy="1082453"/>
          </a:xfrm>
          <a:prstGeom prst="bentConnector4">
            <a:avLst>
              <a:gd name="adj1" fmla="val 18525"/>
              <a:gd name="adj2" fmla="val 1211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>
            <a:extLst>
              <a:ext uri="{FF2B5EF4-FFF2-40B4-BE49-F238E27FC236}">
                <a16:creationId xmlns:a16="http://schemas.microsoft.com/office/drawing/2014/main" id="{89F850D1-F951-DC41-B571-F4AF06A98381}"/>
              </a:ext>
            </a:extLst>
          </p:cNvPr>
          <p:cNvCxnSpPr>
            <a:cxnSpLocks/>
            <a:stCxn id="47" idx="3"/>
            <a:endCxn id="75" idx="0"/>
          </p:cNvCxnSpPr>
          <p:nvPr/>
        </p:nvCxnSpPr>
        <p:spPr>
          <a:xfrm flipV="1">
            <a:off x="10478668" y="1537393"/>
            <a:ext cx="535167" cy="662963"/>
          </a:xfrm>
          <a:prstGeom prst="bentConnector4">
            <a:avLst>
              <a:gd name="adj1" fmla="val 13120"/>
              <a:gd name="adj2" fmla="val 134482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132">
            <a:extLst>
              <a:ext uri="{FF2B5EF4-FFF2-40B4-BE49-F238E27FC236}">
                <a16:creationId xmlns:a16="http://schemas.microsoft.com/office/drawing/2014/main" id="{B1EDB314-50CA-0747-8268-BD1775408083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>
          <a:xfrm rot="16200000" flipH="1">
            <a:off x="10436810" y="2148091"/>
            <a:ext cx="133243" cy="78893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>
            <a:extLst>
              <a:ext uri="{FF2B5EF4-FFF2-40B4-BE49-F238E27FC236}">
                <a16:creationId xmlns:a16="http://schemas.microsoft.com/office/drawing/2014/main" id="{C2B8ACFD-E504-C64E-824B-C563BF0B95D2}"/>
              </a:ext>
            </a:extLst>
          </p:cNvPr>
          <p:cNvCxnSpPr>
            <a:cxnSpLocks/>
            <a:stCxn id="24" idx="2"/>
            <a:endCxn id="46" idx="0"/>
          </p:cNvCxnSpPr>
          <p:nvPr/>
        </p:nvCxnSpPr>
        <p:spPr>
          <a:xfrm rot="5400000" flipH="1" flipV="1">
            <a:off x="3426914" y="4095103"/>
            <a:ext cx="1341595" cy="536675"/>
          </a:xfrm>
          <a:prstGeom prst="bentConnector5">
            <a:avLst>
              <a:gd name="adj1" fmla="val -17039"/>
              <a:gd name="adj2" fmla="val 209935"/>
              <a:gd name="adj3" fmla="val 1170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>
            <a:extLst>
              <a:ext uri="{FF2B5EF4-FFF2-40B4-BE49-F238E27FC236}">
                <a16:creationId xmlns:a16="http://schemas.microsoft.com/office/drawing/2014/main" id="{6DBECFF7-CB21-E44B-8896-2FF152733791}"/>
              </a:ext>
            </a:extLst>
          </p:cNvPr>
          <p:cNvCxnSpPr>
            <a:cxnSpLocks/>
            <a:stCxn id="46" idx="2"/>
            <a:endCxn id="66" idx="3"/>
          </p:cNvCxnSpPr>
          <p:nvPr/>
        </p:nvCxnSpPr>
        <p:spPr>
          <a:xfrm rot="5400000" flipH="1">
            <a:off x="3956408" y="3831239"/>
            <a:ext cx="418749" cy="400534"/>
          </a:xfrm>
          <a:prstGeom prst="bentConnector4">
            <a:avLst>
              <a:gd name="adj1" fmla="val -54591"/>
              <a:gd name="adj2" fmla="val 95114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>
            <a:extLst>
              <a:ext uri="{FF2B5EF4-FFF2-40B4-BE49-F238E27FC236}">
                <a16:creationId xmlns:a16="http://schemas.microsoft.com/office/drawing/2014/main" id="{3BD66694-8C69-BC40-9F41-80370454BE6A}"/>
              </a:ext>
            </a:extLst>
          </p:cNvPr>
          <p:cNvCxnSpPr>
            <a:cxnSpLocks/>
            <a:stCxn id="75" idx="3"/>
            <a:endCxn id="177" idx="2"/>
          </p:cNvCxnSpPr>
          <p:nvPr/>
        </p:nvCxnSpPr>
        <p:spPr>
          <a:xfrm>
            <a:off x="11408577" y="1702805"/>
            <a:ext cx="38533" cy="217507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98EAD744-2735-224A-8937-A8E8CCDFAC76}"/>
              </a:ext>
            </a:extLst>
          </p:cNvPr>
          <p:cNvSpPr/>
          <p:nvPr/>
        </p:nvSpPr>
        <p:spPr>
          <a:xfrm>
            <a:off x="11447110" y="1794317"/>
            <a:ext cx="649356" cy="251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 err="1"/>
              <a:t>swer</a:t>
            </a:r>
            <a:endParaRPr kumimoji="1" lang="zh-CN" altLang="en-US" sz="1000" dirty="0"/>
          </a:p>
        </p:txBody>
      </p:sp>
      <p:cxnSp>
        <p:nvCxnSpPr>
          <p:cNvPr id="181" name="肘形连接符 180">
            <a:extLst>
              <a:ext uri="{FF2B5EF4-FFF2-40B4-BE49-F238E27FC236}">
                <a16:creationId xmlns:a16="http://schemas.microsoft.com/office/drawing/2014/main" id="{B408173D-0A7F-4141-94EE-3839622AEBDD}"/>
              </a:ext>
            </a:extLst>
          </p:cNvPr>
          <p:cNvCxnSpPr>
            <a:cxnSpLocks/>
            <a:stCxn id="75" idx="3"/>
            <a:endCxn id="182" idx="2"/>
          </p:cNvCxnSpPr>
          <p:nvPr/>
        </p:nvCxnSpPr>
        <p:spPr>
          <a:xfrm flipV="1">
            <a:off x="11408577" y="1594802"/>
            <a:ext cx="100239" cy="108003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>
            <a:extLst>
              <a:ext uri="{FF2B5EF4-FFF2-40B4-BE49-F238E27FC236}">
                <a16:creationId xmlns:a16="http://schemas.microsoft.com/office/drawing/2014/main" id="{2DF932E2-F37A-2A48-BFED-41DAEC6ABA12}"/>
              </a:ext>
            </a:extLst>
          </p:cNvPr>
          <p:cNvSpPr/>
          <p:nvPr/>
        </p:nvSpPr>
        <p:spPr>
          <a:xfrm>
            <a:off x="11508816" y="1451425"/>
            <a:ext cx="709056" cy="28675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water</a:t>
            </a:r>
            <a:endParaRPr kumimoji="1" lang="zh-CN" altLang="en-US" sz="1000" dirty="0"/>
          </a:p>
        </p:txBody>
      </p:sp>
      <p:cxnSp>
        <p:nvCxnSpPr>
          <p:cNvPr id="188" name="肘形连接符 187">
            <a:extLst>
              <a:ext uri="{FF2B5EF4-FFF2-40B4-BE49-F238E27FC236}">
                <a16:creationId xmlns:a16="http://schemas.microsoft.com/office/drawing/2014/main" id="{47E9A9B6-C820-CE4D-B81A-722DF921FAB4}"/>
              </a:ext>
            </a:extLst>
          </p:cNvPr>
          <p:cNvCxnSpPr>
            <a:cxnSpLocks/>
            <a:stCxn id="75" idx="3"/>
            <a:endCxn id="191" idx="0"/>
          </p:cNvCxnSpPr>
          <p:nvPr/>
        </p:nvCxnSpPr>
        <p:spPr>
          <a:xfrm flipH="1">
            <a:off x="11232599" y="1702805"/>
            <a:ext cx="175978" cy="269095"/>
          </a:xfrm>
          <a:prstGeom prst="bentConnector4">
            <a:avLst>
              <a:gd name="adj1" fmla="val -129903"/>
              <a:gd name="adj2" fmla="val 80735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6A70C2E1-C577-5A4A-BD7B-3693309753D4}"/>
              </a:ext>
            </a:extLst>
          </p:cNvPr>
          <p:cNvSpPr/>
          <p:nvPr/>
        </p:nvSpPr>
        <p:spPr>
          <a:xfrm>
            <a:off x="10827283" y="1971900"/>
            <a:ext cx="810631" cy="26278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garage</a:t>
            </a:r>
            <a:endParaRPr kumimoji="1" lang="zh-CN" altLang="en-US" sz="1000" dirty="0"/>
          </a:p>
        </p:txBody>
      </p: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D6BDB7D0-4331-A94A-9722-C017747275B6}"/>
              </a:ext>
            </a:extLst>
          </p:cNvPr>
          <p:cNvCxnSpPr>
            <a:cxnSpLocks/>
            <a:stCxn id="75" idx="3"/>
            <a:endCxn id="203" idx="2"/>
          </p:cNvCxnSpPr>
          <p:nvPr/>
        </p:nvCxnSpPr>
        <p:spPr>
          <a:xfrm flipH="1" flipV="1">
            <a:off x="11327648" y="1333768"/>
            <a:ext cx="80929" cy="369037"/>
          </a:xfrm>
          <a:prstGeom prst="bentConnector5">
            <a:avLst>
              <a:gd name="adj1" fmla="val -282470"/>
              <a:gd name="adj2" fmla="val 57910"/>
              <a:gd name="adj3" fmla="val 38247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7870EFF4-6C04-934C-8D9B-E50C99F475FE}"/>
              </a:ext>
            </a:extLst>
          </p:cNvPr>
          <p:cNvSpPr/>
          <p:nvPr/>
        </p:nvSpPr>
        <p:spPr>
          <a:xfrm>
            <a:off x="11327648" y="1226736"/>
            <a:ext cx="620532" cy="21406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pool</a:t>
            </a:r>
            <a:endParaRPr kumimoji="1" lang="zh-CN" altLang="en-US" sz="1000" dirty="0"/>
          </a:p>
        </p:txBody>
      </p:sp>
      <p:cxnSp>
        <p:nvCxnSpPr>
          <p:cNvPr id="223" name="肘形连接符 222">
            <a:extLst>
              <a:ext uri="{FF2B5EF4-FFF2-40B4-BE49-F238E27FC236}">
                <a16:creationId xmlns:a16="http://schemas.microsoft.com/office/drawing/2014/main" id="{129150F6-1CE6-2041-8714-BEE0155AB5D3}"/>
              </a:ext>
            </a:extLst>
          </p:cNvPr>
          <p:cNvCxnSpPr>
            <a:cxnSpLocks/>
            <a:stCxn id="74" idx="2"/>
            <a:endCxn id="224" idx="1"/>
          </p:cNvCxnSpPr>
          <p:nvPr/>
        </p:nvCxnSpPr>
        <p:spPr>
          <a:xfrm rot="16200000" flipH="1">
            <a:off x="10864536" y="2950201"/>
            <a:ext cx="374490" cy="307769"/>
          </a:xfrm>
          <a:prstGeom prst="bentConnector2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DDA71E1E-7100-B546-A7F5-BCB17BCCF2D6}"/>
              </a:ext>
            </a:extLst>
          </p:cNvPr>
          <p:cNvSpPr/>
          <p:nvPr/>
        </p:nvSpPr>
        <p:spPr>
          <a:xfrm>
            <a:off x="11205666" y="3158841"/>
            <a:ext cx="780504" cy="2649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Crop type</a:t>
            </a:r>
            <a:endParaRPr kumimoji="1" lang="zh-CN" altLang="en-US" sz="1000" dirty="0"/>
          </a:p>
        </p:txBody>
      </p:sp>
      <p:cxnSp>
        <p:nvCxnSpPr>
          <p:cNvPr id="232" name="肘形连接符 231">
            <a:extLst>
              <a:ext uri="{FF2B5EF4-FFF2-40B4-BE49-F238E27FC236}">
                <a16:creationId xmlns:a16="http://schemas.microsoft.com/office/drawing/2014/main" id="{CED2A334-745B-A247-9C9D-DBF6550D6285}"/>
              </a:ext>
            </a:extLst>
          </p:cNvPr>
          <p:cNvCxnSpPr>
            <a:cxnSpLocks/>
            <a:stCxn id="233" idx="6"/>
            <a:endCxn id="224" idx="2"/>
          </p:cNvCxnSpPr>
          <p:nvPr/>
        </p:nvCxnSpPr>
        <p:spPr>
          <a:xfrm flipV="1">
            <a:off x="10705897" y="3423821"/>
            <a:ext cx="890021" cy="758364"/>
          </a:xfrm>
          <a:prstGeom prst="bentConnector2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椭圆 232">
            <a:extLst>
              <a:ext uri="{FF2B5EF4-FFF2-40B4-BE49-F238E27FC236}">
                <a16:creationId xmlns:a16="http://schemas.microsoft.com/office/drawing/2014/main" id="{C3609324-5163-FB4B-864F-F5B3EE82C24F}"/>
              </a:ext>
            </a:extLst>
          </p:cNvPr>
          <p:cNvSpPr/>
          <p:nvPr/>
        </p:nvSpPr>
        <p:spPr>
          <a:xfrm>
            <a:off x="10064762" y="4047818"/>
            <a:ext cx="641135" cy="26873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cash</a:t>
            </a:r>
            <a:endParaRPr kumimoji="1" lang="zh-CN" altLang="en-US" sz="1000" dirty="0"/>
          </a:p>
        </p:txBody>
      </p:sp>
      <p:cxnSp>
        <p:nvCxnSpPr>
          <p:cNvPr id="241" name="肘形连接符 240">
            <a:extLst>
              <a:ext uri="{FF2B5EF4-FFF2-40B4-BE49-F238E27FC236}">
                <a16:creationId xmlns:a16="http://schemas.microsoft.com/office/drawing/2014/main" id="{41FE8A8C-85F2-DD4D-B6D7-47D8905AB796}"/>
              </a:ext>
            </a:extLst>
          </p:cNvPr>
          <p:cNvCxnSpPr>
            <a:cxnSpLocks/>
            <a:stCxn id="224" idx="2"/>
            <a:endCxn id="242" idx="2"/>
          </p:cNvCxnSpPr>
          <p:nvPr/>
        </p:nvCxnSpPr>
        <p:spPr>
          <a:xfrm rot="5400000">
            <a:off x="10809572" y="3394825"/>
            <a:ext cx="757350" cy="815342"/>
          </a:xfrm>
          <a:prstGeom prst="bentConnector4">
            <a:avLst>
              <a:gd name="adj1" fmla="val 39888"/>
              <a:gd name="adj2" fmla="val 128037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椭圆 241">
            <a:extLst>
              <a:ext uri="{FF2B5EF4-FFF2-40B4-BE49-F238E27FC236}">
                <a16:creationId xmlns:a16="http://schemas.microsoft.com/office/drawing/2014/main" id="{474E6ADF-C41F-A548-B392-BD11C757512F}"/>
              </a:ext>
            </a:extLst>
          </p:cNvPr>
          <p:cNvSpPr/>
          <p:nvPr/>
        </p:nvSpPr>
        <p:spPr>
          <a:xfrm>
            <a:off x="10780576" y="4027998"/>
            <a:ext cx="951941" cy="3063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Vineyard </a:t>
            </a:r>
            <a:endParaRPr kumimoji="1" lang="zh-CN" altLang="en-US" sz="1000" dirty="0"/>
          </a:p>
        </p:txBody>
      </p:sp>
      <p:cxnSp>
        <p:nvCxnSpPr>
          <p:cNvPr id="246" name="肘形连接符 245">
            <a:extLst>
              <a:ext uri="{FF2B5EF4-FFF2-40B4-BE49-F238E27FC236}">
                <a16:creationId xmlns:a16="http://schemas.microsoft.com/office/drawing/2014/main" id="{20B7F73B-8BF8-5542-A40F-18976D934F20}"/>
              </a:ext>
            </a:extLst>
          </p:cNvPr>
          <p:cNvCxnSpPr>
            <a:cxnSpLocks/>
            <a:stCxn id="224" idx="2"/>
            <a:endCxn id="247" idx="6"/>
          </p:cNvCxnSpPr>
          <p:nvPr/>
        </p:nvCxnSpPr>
        <p:spPr>
          <a:xfrm rot="5400000">
            <a:off x="10963891" y="3165828"/>
            <a:ext cx="374035" cy="890021"/>
          </a:xfrm>
          <a:prstGeom prst="bentConnector2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D8E878A2-9FA8-DF43-99F3-06E1EA0498E9}"/>
              </a:ext>
            </a:extLst>
          </p:cNvPr>
          <p:cNvSpPr/>
          <p:nvPr/>
        </p:nvSpPr>
        <p:spPr>
          <a:xfrm>
            <a:off x="10049372" y="3657239"/>
            <a:ext cx="656525" cy="28123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Fruit</a:t>
            </a:r>
          </a:p>
        </p:txBody>
      </p:sp>
      <p:cxnSp>
        <p:nvCxnSpPr>
          <p:cNvPr id="256" name="肘形连接符 255">
            <a:extLst>
              <a:ext uri="{FF2B5EF4-FFF2-40B4-BE49-F238E27FC236}">
                <a16:creationId xmlns:a16="http://schemas.microsoft.com/office/drawing/2014/main" id="{964C7040-FFB0-A540-8F09-7B1AADEA6CD3}"/>
              </a:ext>
            </a:extLst>
          </p:cNvPr>
          <p:cNvCxnSpPr>
            <a:cxnSpLocks/>
            <a:stCxn id="224" idx="2"/>
            <a:endCxn id="260" idx="2"/>
          </p:cNvCxnSpPr>
          <p:nvPr/>
        </p:nvCxnSpPr>
        <p:spPr>
          <a:xfrm rot="5400000">
            <a:off x="11013169" y="3225554"/>
            <a:ext cx="384482" cy="781016"/>
          </a:xfrm>
          <a:prstGeom prst="bentConnector4">
            <a:avLst>
              <a:gd name="adj1" fmla="val 32916"/>
              <a:gd name="adj2" fmla="val 12927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>
            <a:extLst>
              <a:ext uri="{FF2B5EF4-FFF2-40B4-BE49-F238E27FC236}">
                <a16:creationId xmlns:a16="http://schemas.microsoft.com/office/drawing/2014/main" id="{1570EFD9-A0F7-7E43-8A22-16FDDA80DD81}"/>
              </a:ext>
            </a:extLst>
          </p:cNvPr>
          <p:cNvSpPr/>
          <p:nvPr/>
        </p:nvSpPr>
        <p:spPr>
          <a:xfrm>
            <a:off x="10814902" y="3676933"/>
            <a:ext cx="869331" cy="2627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poultry</a:t>
            </a:r>
            <a:endParaRPr kumimoji="1" lang="zh-CN" altLang="en-US" sz="1000" dirty="0"/>
          </a:p>
        </p:txBody>
      </p:sp>
      <p:cxnSp>
        <p:nvCxnSpPr>
          <p:cNvPr id="346" name="肘形连接符 345">
            <a:extLst>
              <a:ext uri="{FF2B5EF4-FFF2-40B4-BE49-F238E27FC236}">
                <a16:creationId xmlns:a16="http://schemas.microsoft.com/office/drawing/2014/main" id="{348EB4B8-B458-0844-9D5D-35567323C6FC}"/>
              </a:ext>
            </a:extLst>
          </p:cNvPr>
          <p:cNvCxnSpPr>
            <a:stCxn id="22" idx="1"/>
            <a:endCxn id="44" idx="3"/>
          </p:cNvCxnSpPr>
          <p:nvPr/>
        </p:nvCxnSpPr>
        <p:spPr>
          <a:xfrm rot="10800000" flipH="1">
            <a:off x="2323042" y="227449"/>
            <a:ext cx="617275" cy="598046"/>
          </a:xfrm>
          <a:prstGeom prst="bentConnector5">
            <a:avLst>
              <a:gd name="adj1" fmla="val -37034"/>
              <a:gd name="adj2" fmla="val 42654"/>
              <a:gd name="adj3" fmla="val 137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肘形连接符 397">
            <a:extLst>
              <a:ext uri="{FF2B5EF4-FFF2-40B4-BE49-F238E27FC236}">
                <a16:creationId xmlns:a16="http://schemas.microsoft.com/office/drawing/2014/main" id="{ECAF514D-11F5-2146-B253-7A39995A52AB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 flipV="1">
            <a:off x="5423802" y="127938"/>
            <a:ext cx="431074" cy="86900"/>
          </a:xfrm>
          <a:prstGeom prst="bentConnector4">
            <a:avLst>
              <a:gd name="adj1" fmla="val 242953"/>
              <a:gd name="adj2" fmla="val 162165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肘形连接符 493">
            <a:extLst>
              <a:ext uri="{FF2B5EF4-FFF2-40B4-BE49-F238E27FC236}">
                <a16:creationId xmlns:a16="http://schemas.microsoft.com/office/drawing/2014/main" id="{50F11E1B-1ABA-8F42-BACA-C5E162A3583F}"/>
              </a:ext>
            </a:extLst>
          </p:cNvPr>
          <p:cNvCxnSpPr>
            <a:cxnSpLocks/>
            <a:stCxn id="9" idx="3"/>
            <a:endCxn id="24" idx="0"/>
          </p:cNvCxnSpPr>
          <p:nvPr/>
        </p:nvCxnSpPr>
        <p:spPr>
          <a:xfrm flipH="1">
            <a:off x="3829375" y="452955"/>
            <a:ext cx="2683590" cy="4246063"/>
          </a:xfrm>
          <a:prstGeom prst="bentConnector4">
            <a:avLst>
              <a:gd name="adj1" fmla="val -32728"/>
              <a:gd name="adj2" fmla="val 63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肘形连接符 509">
            <a:extLst>
              <a:ext uri="{FF2B5EF4-FFF2-40B4-BE49-F238E27FC236}">
                <a16:creationId xmlns:a16="http://schemas.microsoft.com/office/drawing/2014/main" id="{834BFA93-EF6A-0C4F-BFA3-4759E518F602}"/>
              </a:ext>
            </a:extLst>
          </p:cNvPr>
          <p:cNvCxnSpPr>
            <a:stCxn id="9" idx="2"/>
            <a:endCxn id="48" idx="6"/>
          </p:cNvCxnSpPr>
          <p:nvPr/>
        </p:nvCxnSpPr>
        <p:spPr>
          <a:xfrm rot="16200000" flipH="1">
            <a:off x="6267580" y="365268"/>
            <a:ext cx="159468" cy="984876"/>
          </a:xfrm>
          <a:prstGeom prst="bentConnector4">
            <a:avLst>
              <a:gd name="adj1" fmla="val 380540"/>
              <a:gd name="adj2" fmla="val 123211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肘形连接符 512">
            <a:extLst>
              <a:ext uri="{FF2B5EF4-FFF2-40B4-BE49-F238E27FC236}">
                <a16:creationId xmlns:a16="http://schemas.microsoft.com/office/drawing/2014/main" id="{79274E79-3500-5E41-9F5D-807EB66D203F}"/>
              </a:ext>
            </a:extLst>
          </p:cNvPr>
          <p:cNvCxnSpPr>
            <a:stCxn id="9" idx="2"/>
            <a:endCxn id="67" idx="0"/>
          </p:cNvCxnSpPr>
          <p:nvPr/>
        </p:nvCxnSpPr>
        <p:spPr>
          <a:xfrm rot="5400000">
            <a:off x="3811422" y="560530"/>
            <a:ext cx="1826013" cy="2260896"/>
          </a:xfrm>
          <a:prstGeom prst="bentConnector3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肘形连接符 518">
            <a:extLst>
              <a:ext uri="{FF2B5EF4-FFF2-40B4-BE49-F238E27FC236}">
                <a16:creationId xmlns:a16="http://schemas.microsoft.com/office/drawing/2014/main" id="{E6103A77-7D04-E141-9995-BA7B51F0339C}"/>
              </a:ext>
            </a:extLst>
          </p:cNvPr>
          <p:cNvCxnSpPr>
            <a:stCxn id="9" idx="2"/>
            <a:endCxn id="51" idx="6"/>
          </p:cNvCxnSpPr>
          <p:nvPr/>
        </p:nvCxnSpPr>
        <p:spPr>
          <a:xfrm rot="5400000">
            <a:off x="5739076" y="723308"/>
            <a:ext cx="61137" cy="170464"/>
          </a:xfrm>
          <a:prstGeom prst="bentConnector2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肘形连接符 521">
            <a:extLst>
              <a:ext uri="{FF2B5EF4-FFF2-40B4-BE49-F238E27FC236}">
                <a16:creationId xmlns:a16="http://schemas.microsoft.com/office/drawing/2014/main" id="{B06BE6C2-BD18-7743-833B-E75207CBA921}"/>
              </a:ext>
            </a:extLst>
          </p:cNvPr>
          <p:cNvCxnSpPr>
            <a:stCxn id="9" idx="2"/>
            <a:endCxn id="58" idx="6"/>
          </p:cNvCxnSpPr>
          <p:nvPr/>
        </p:nvCxnSpPr>
        <p:spPr>
          <a:xfrm rot="5400000">
            <a:off x="5629267" y="991653"/>
            <a:ext cx="439290" cy="11928"/>
          </a:xfrm>
          <a:prstGeom prst="bentConnector2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肘形连接符 525">
            <a:extLst>
              <a:ext uri="{FF2B5EF4-FFF2-40B4-BE49-F238E27FC236}">
                <a16:creationId xmlns:a16="http://schemas.microsoft.com/office/drawing/2014/main" id="{B03491D5-4972-6640-9D72-6977D0CE49DD}"/>
              </a:ext>
            </a:extLst>
          </p:cNvPr>
          <p:cNvCxnSpPr>
            <a:cxnSpLocks/>
            <a:stCxn id="9" idx="2"/>
            <a:endCxn id="63" idx="4"/>
          </p:cNvCxnSpPr>
          <p:nvPr/>
        </p:nvCxnSpPr>
        <p:spPr>
          <a:xfrm rot="5400000" flipH="1" flipV="1">
            <a:off x="6329587" y="125006"/>
            <a:ext cx="178254" cy="1127677"/>
          </a:xfrm>
          <a:prstGeom prst="bentConnector3">
            <a:avLst>
              <a:gd name="adj1" fmla="val -128244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肘形连接符 546">
            <a:extLst>
              <a:ext uri="{FF2B5EF4-FFF2-40B4-BE49-F238E27FC236}">
                <a16:creationId xmlns:a16="http://schemas.microsoft.com/office/drawing/2014/main" id="{5BA38816-6DBA-DD4E-A6A1-54DBB255DB52}"/>
              </a:ext>
            </a:extLst>
          </p:cNvPr>
          <p:cNvCxnSpPr>
            <a:stCxn id="63" idx="6"/>
            <a:endCxn id="70" idx="1"/>
          </p:cNvCxnSpPr>
          <p:nvPr/>
        </p:nvCxnSpPr>
        <p:spPr>
          <a:xfrm>
            <a:off x="7475995" y="366303"/>
            <a:ext cx="106353" cy="8763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肘形连接符 549">
            <a:extLst>
              <a:ext uri="{FF2B5EF4-FFF2-40B4-BE49-F238E27FC236}">
                <a16:creationId xmlns:a16="http://schemas.microsoft.com/office/drawing/2014/main" id="{3D2BC79D-2494-7943-8D8F-518CA34859B2}"/>
              </a:ext>
            </a:extLst>
          </p:cNvPr>
          <p:cNvCxnSpPr>
            <a:cxnSpLocks/>
            <a:stCxn id="70" idx="3"/>
            <a:endCxn id="73" idx="2"/>
          </p:cNvCxnSpPr>
          <p:nvPr/>
        </p:nvCxnSpPr>
        <p:spPr>
          <a:xfrm flipH="1">
            <a:off x="7563676" y="1242655"/>
            <a:ext cx="907429" cy="340033"/>
          </a:xfrm>
          <a:prstGeom prst="bentConnector5">
            <a:avLst>
              <a:gd name="adj1" fmla="val -25192"/>
              <a:gd name="adj2" fmla="val 45685"/>
              <a:gd name="adj3" fmla="val 1251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肘形连接符 553">
            <a:extLst>
              <a:ext uri="{FF2B5EF4-FFF2-40B4-BE49-F238E27FC236}">
                <a16:creationId xmlns:a16="http://schemas.microsoft.com/office/drawing/2014/main" id="{CEE76FB6-847E-8E46-8E08-25C1848AD973}"/>
              </a:ext>
            </a:extLst>
          </p:cNvPr>
          <p:cNvCxnSpPr>
            <a:cxnSpLocks/>
            <a:stCxn id="70" idx="0"/>
            <a:endCxn id="78" idx="1"/>
          </p:cNvCxnSpPr>
          <p:nvPr/>
        </p:nvCxnSpPr>
        <p:spPr>
          <a:xfrm rot="16200000" flipV="1">
            <a:off x="7826629" y="913601"/>
            <a:ext cx="286432" cy="113764"/>
          </a:xfrm>
          <a:prstGeom prst="bentConnector5">
            <a:avLst>
              <a:gd name="adj1" fmla="val 11867"/>
              <a:gd name="adj2" fmla="val 388798"/>
              <a:gd name="adj3" fmla="val 1798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肘形连接符 555">
            <a:extLst>
              <a:ext uri="{FF2B5EF4-FFF2-40B4-BE49-F238E27FC236}">
                <a16:creationId xmlns:a16="http://schemas.microsoft.com/office/drawing/2014/main" id="{D9E30A56-138A-C44B-A8E7-8664BD0F8C8A}"/>
              </a:ext>
            </a:extLst>
          </p:cNvPr>
          <p:cNvCxnSpPr>
            <a:stCxn id="70" idx="3"/>
            <a:endCxn id="84" idx="0"/>
          </p:cNvCxnSpPr>
          <p:nvPr/>
        </p:nvCxnSpPr>
        <p:spPr>
          <a:xfrm flipV="1">
            <a:off x="8471105" y="1148503"/>
            <a:ext cx="409432" cy="94152"/>
          </a:xfrm>
          <a:prstGeom prst="bentConnector4">
            <a:avLst>
              <a:gd name="adj1" fmla="val 11383"/>
              <a:gd name="adj2" fmla="val 3797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肘形连接符 558">
            <a:extLst>
              <a:ext uri="{FF2B5EF4-FFF2-40B4-BE49-F238E27FC236}">
                <a16:creationId xmlns:a16="http://schemas.microsoft.com/office/drawing/2014/main" id="{25EE639C-C047-6B4C-B5D5-115EC2CD5681}"/>
              </a:ext>
            </a:extLst>
          </p:cNvPr>
          <p:cNvCxnSpPr>
            <a:stCxn id="70" idx="3"/>
            <a:endCxn id="87" idx="0"/>
          </p:cNvCxnSpPr>
          <p:nvPr/>
        </p:nvCxnSpPr>
        <p:spPr>
          <a:xfrm>
            <a:off x="8471105" y="1242655"/>
            <a:ext cx="34793" cy="2041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肘形连接符 561">
            <a:extLst>
              <a:ext uri="{FF2B5EF4-FFF2-40B4-BE49-F238E27FC236}">
                <a16:creationId xmlns:a16="http://schemas.microsoft.com/office/drawing/2014/main" id="{F1922635-8667-4A4C-9FD0-74A893790ADA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 rot="16200000" flipH="1">
            <a:off x="6501153" y="131694"/>
            <a:ext cx="2081374" cy="33739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肘形连接符 568">
            <a:extLst>
              <a:ext uri="{FF2B5EF4-FFF2-40B4-BE49-F238E27FC236}">
                <a16:creationId xmlns:a16="http://schemas.microsoft.com/office/drawing/2014/main" id="{48FD7983-B63A-5544-8003-2F05FB149348}"/>
              </a:ext>
            </a:extLst>
          </p:cNvPr>
          <p:cNvCxnSpPr>
            <a:stCxn id="67" idx="4"/>
            <a:endCxn id="66" idx="0"/>
          </p:cNvCxnSpPr>
          <p:nvPr/>
        </p:nvCxnSpPr>
        <p:spPr>
          <a:xfrm rot="5400000">
            <a:off x="3243011" y="3224314"/>
            <a:ext cx="460577" cy="241362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肘形连接符 570">
            <a:extLst>
              <a:ext uri="{FF2B5EF4-FFF2-40B4-BE49-F238E27FC236}">
                <a16:creationId xmlns:a16="http://schemas.microsoft.com/office/drawing/2014/main" id="{C6FBBD94-3396-E844-95DE-12F5136DC1C0}"/>
              </a:ext>
            </a:extLst>
          </p:cNvPr>
          <p:cNvCxnSpPr>
            <a:stCxn id="67" idx="5"/>
            <a:endCxn id="74" idx="1"/>
          </p:cNvCxnSpPr>
          <p:nvPr/>
        </p:nvCxnSpPr>
        <p:spPr>
          <a:xfrm rot="5400000" flipH="1" flipV="1">
            <a:off x="7145959" y="-278748"/>
            <a:ext cx="276903" cy="6360420"/>
          </a:xfrm>
          <a:prstGeom prst="bentConnector4">
            <a:avLst>
              <a:gd name="adj1" fmla="val -82556"/>
              <a:gd name="adj2" fmla="val 51661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肘形连接符 587">
            <a:extLst>
              <a:ext uri="{FF2B5EF4-FFF2-40B4-BE49-F238E27FC236}">
                <a16:creationId xmlns:a16="http://schemas.microsoft.com/office/drawing/2014/main" id="{0DFA92BB-E1EE-1A45-9B04-BF596A888F78}"/>
              </a:ext>
            </a:extLst>
          </p:cNvPr>
          <p:cNvCxnSpPr>
            <a:stCxn id="75" idx="1"/>
            <a:endCxn id="67" idx="6"/>
          </p:cNvCxnSpPr>
          <p:nvPr/>
        </p:nvCxnSpPr>
        <p:spPr>
          <a:xfrm rot="10800000" flipV="1">
            <a:off x="4315541" y="1702804"/>
            <a:ext cx="6303552" cy="115654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椭圆 634">
            <a:extLst>
              <a:ext uri="{FF2B5EF4-FFF2-40B4-BE49-F238E27FC236}">
                <a16:creationId xmlns:a16="http://schemas.microsoft.com/office/drawing/2014/main" id="{D3C9694B-1A53-7647-8D26-E5B99DDB8259}"/>
              </a:ext>
            </a:extLst>
          </p:cNvPr>
          <p:cNvSpPr/>
          <p:nvPr/>
        </p:nvSpPr>
        <p:spPr>
          <a:xfrm>
            <a:off x="4429420" y="1800166"/>
            <a:ext cx="1267443" cy="59885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Construction material can be one of four</a:t>
            </a:r>
            <a:endParaRPr kumimoji="1" lang="zh-CN" altLang="en-US" sz="1000" dirty="0"/>
          </a:p>
        </p:txBody>
      </p:sp>
      <p:cxnSp>
        <p:nvCxnSpPr>
          <p:cNvPr id="637" name="肘形连接符 636">
            <a:extLst>
              <a:ext uri="{FF2B5EF4-FFF2-40B4-BE49-F238E27FC236}">
                <a16:creationId xmlns:a16="http://schemas.microsoft.com/office/drawing/2014/main" id="{E822CA2B-D34D-4F41-9E3B-69A037DDCDE0}"/>
              </a:ext>
            </a:extLst>
          </p:cNvPr>
          <p:cNvCxnSpPr>
            <a:cxnSpLocks/>
            <a:stCxn id="9" idx="2"/>
            <a:endCxn id="635" idx="6"/>
          </p:cNvCxnSpPr>
          <p:nvPr/>
        </p:nvCxnSpPr>
        <p:spPr>
          <a:xfrm rot="5400000">
            <a:off x="5115060" y="1359776"/>
            <a:ext cx="1321620" cy="158013"/>
          </a:xfrm>
          <a:prstGeom prst="bentConnector2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椭圆 640">
            <a:extLst>
              <a:ext uri="{FF2B5EF4-FFF2-40B4-BE49-F238E27FC236}">
                <a16:creationId xmlns:a16="http://schemas.microsoft.com/office/drawing/2014/main" id="{46548949-B8BB-0242-90F0-E4CE96157E3A}"/>
              </a:ext>
            </a:extLst>
          </p:cNvPr>
          <p:cNvSpPr/>
          <p:nvPr/>
        </p:nvSpPr>
        <p:spPr>
          <a:xfrm>
            <a:off x="3531166" y="983195"/>
            <a:ext cx="699922" cy="3048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brick</a:t>
            </a:r>
            <a:endParaRPr kumimoji="1" lang="zh-CN" altLang="en-US" sz="1000" dirty="0"/>
          </a:p>
        </p:txBody>
      </p:sp>
      <p:cxnSp>
        <p:nvCxnSpPr>
          <p:cNvPr id="643" name="肘形连接符 642">
            <a:extLst>
              <a:ext uri="{FF2B5EF4-FFF2-40B4-BE49-F238E27FC236}">
                <a16:creationId xmlns:a16="http://schemas.microsoft.com/office/drawing/2014/main" id="{6140463F-3B8C-E741-A571-6A569062B4E0}"/>
              </a:ext>
            </a:extLst>
          </p:cNvPr>
          <p:cNvCxnSpPr>
            <a:cxnSpLocks/>
            <a:stCxn id="641" idx="6"/>
            <a:endCxn id="635" idx="0"/>
          </p:cNvCxnSpPr>
          <p:nvPr/>
        </p:nvCxnSpPr>
        <p:spPr>
          <a:xfrm>
            <a:off x="4231088" y="1135625"/>
            <a:ext cx="832054" cy="66454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椭圆 646">
            <a:extLst>
              <a:ext uri="{FF2B5EF4-FFF2-40B4-BE49-F238E27FC236}">
                <a16:creationId xmlns:a16="http://schemas.microsoft.com/office/drawing/2014/main" id="{2F2CCB01-2462-DE4B-A2EC-458CFFA5DE69}"/>
              </a:ext>
            </a:extLst>
          </p:cNvPr>
          <p:cNvSpPr/>
          <p:nvPr/>
        </p:nvSpPr>
        <p:spPr>
          <a:xfrm>
            <a:off x="3965517" y="1320076"/>
            <a:ext cx="704064" cy="31412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wood</a:t>
            </a:r>
            <a:endParaRPr kumimoji="1" lang="zh-CN" altLang="en-US" sz="1000" dirty="0"/>
          </a:p>
        </p:txBody>
      </p:sp>
      <p:cxnSp>
        <p:nvCxnSpPr>
          <p:cNvPr id="649" name="肘形连接符 648">
            <a:extLst>
              <a:ext uri="{FF2B5EF4-FFF2-40B4-BE49-F238E27FC236}">
                <a16:creationId xmlns:a16="http://schemas.microsoft.com/office/drawing/2014/main" id="{EB930F8B-DEBE-6244-8480-4A17A841E97B}"/>
              </a:ext>
            </a:extLst>
          </p:cNvPr>
          <p:cNvCxnSpPr>
            <a:cxnSpLocks/>
            <a:stCxn id="635" idx="0"/>
            <a:endCxn id="647" idx="6"/>
          </p:cNvCxnSpPr>
          <p:nvPr/>
        </p:nvCxnSpPr>
        <p:spPr>
          <a:xfrm rot="16200000" flipV="1">
            <a:off x="4704849" y="1441872"/>
            <a:ext cx="323026" cy="39356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椭圆 657">
            <a:extLst>
              <a:ext uri="{FF2B5EF4-FFF2-40B4-BE49-F238E27FC236}">
                <a16:creationId xmlns:a16="http://schemas.microsoft.com/office/drawing/2014/main" id="{E77733A2-3078-BC4A-857E-4B577EC90BE5}"/>
              </a:ext>
            </a:extLst>
          </p:cNvPr>
          <p:cNvSpPr/>
          <p:nvPr/>
        </p:nvSpPr>
        <p:spPr>
          <a:xfrm>
            <a:off x="3377254" y="1496439"/>
            <a:ext cx="743483" cy="2964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siding</a:t>
            </a:r>
            <a:endParaRPr kumimoji="1" lang="zh-CN" altLang="en-US" sz="1000" dirty="0"/>
          </a:p>
        </p:txBody>
      </p:sp>
      <p:cxnSp>
        <p:nvCxnSpPr>
          <p:cNvPr id="660" name="肘形连接符 659">
            <a:extLst>
              <a:ext uri="{FF2B5EF4-FFF2-40B4-BE49-F238E27FC236}">
                <a16:creationId xmlns:a16="http://schemas.microsoft.com/office/drawing/2014/main" id="{57EDCF04-7B52-2D4F-A0EA-380CAF24E9B6}"/>
              </a:ext>
            </a:extLst>
          </p:cNvPr>
          <p:cNvCxnSpPr>
            <a:cxnSpLocks/>
            <a:stCxn id="635" idx="1"/>
            <a:endCxn id="658" idx="6"/>
          </p:cNvCxnSpPr>
          <p:nvPr/>
        </p:nvCxnSpPr>
        <p:spPr>
          <a:xfrm rot="16200000" flipV="1">
            <a:off x="4246293" y="1519126"/>
            <a:ext cx="243184" cy="49429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椭圆 664">
            <a:extLst>
              <a:ext uri="{FF2B5EF4-FFF2-40B4-BE49-F238E27FC236}">
                <a16:creationId xmlns:a16="http://schemas.microsoft.com/office/drawing/2014/main" id="{8BF5A1B4-2F51-4947-97A2-338281018537}"/>
              </a:ext>
            </a:extLst>
          </p:cNvPr>
          <p:cNvSpPr/>
          <p:nvPr/>
        </p:nvSpPr>
        <p:spPr>
          <a:xfrm>
            <a:off x="3515802" y="1887409"/>
            <a:ext cx="736191" cy="32053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other</a:t>
            </a:r>
            <a:endParaRPr kumimoji="1" lang="zh-CN" altLang="en-US" sz="1000" dirty="0"/>
          </a:p>
        </p:txBody>
      </p:sp>
      <p:cxnSp>
        <p:nvCxnSpPr>
          <p:cNvPr id="667" name="肘形连接符 666">
            <a:extLst>
              <a:ext uri="{FF2B5EF4-FFF2-40B4-BE49-F238E27FC236}">
                <a16:creationId xmlns:a16="http://schemas.microsoft.com/office/drawing/2014/main" id="{27199709-0D0E-7D48-A2FE-D2FF4B444858}"/>
              </a:ext>
            </a:extLst>
          </p:cNvPr>
          <p:cNvCxnSpPr>
            <a:cxnSpLocks/>
            <a:stCxn id="635" idx="2"/>
            <a:endCxn id="665" idx="0"/>
          </p:cNvCxnSpPr>
          <p:nvPr/>
        </p:nvCxnSpPr>
        <p:spPr>
          <a:xfrm rot="10800000">
            <a:off x="3883898" y="1887410"/>
            <a:ext cx="545522" cy="212183"/>
          </a:xfrm>
          <a:prstGeom prst="bentConnector4">
            <a:avLst>
              <a:gd name="adj1" fmla="val 16262"/>
              <a:gd name="adj2" fmla="val 207737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肘形连接符 674">
            <a:extLst>
              <a:ext uri="{FF2B5EF4-FFF2-40B4-BE49-F238E27FC236}">
                <a16:creationId xmlns:a16="http://schemas.microsoft.com/office/drawing/2014/main" id="{8CCD3516-1BFB-FC44-A919-67AEEC07CB1A}"/>
              </a:ext>
            </a:extLst>
          </p:cNvPr>
          <p:cNvCxnSpPr>
            <a:cxnSpLocks/>
            <a:stCxn id="22" idx="2"/>
            <a:endCxn id="676" idx="0"/>
          </p:cNvCxnSpPr>
          <p:nvPr/>
        </p:nvCxnSpPr>
        <p:spPr>
          <a:xfrm rot="5400000">
            <a:off x="2175860" y="724722"/>
            <a:ext cx="160292" cy="637116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椭圆 675">
            <a:extLst>
              <a:ext uri="{FF2B5EF4-FFF2-40B4-BE49-F238E27FC236}">
                <a16:creationId xmlns:a16="http://schemas.microsoft.com/office/drawing/2014/main" id="{6AFEE2B2-AF1D-694B-AB7F-7044C98A3DFC}"/>
              </a:ext>
            </a:extLst>
          </p:cNvPr>
          <p:cNvSpPr/>
          <p:nvPr/>
        </p:nvSpPr>
        <p:spPr>
          <a:xfrm>
            <a:off x="1509899" y="1123426"/>
            <a:ext cx="855098" cy="29395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shelves</a:t>
            </a:r>
            <a:endParaRPr kumimoji="1" lang="zh-CN" altLang="en-US" sz="1000" dirty="0"/>
          </a:p>
        </p:txBody>
      </p:sp>
      <p:cxnSp>
        <p:nvCxnSpPr>
          <p:cNvPr id="683" name="肘形连接符 682">
            <a:extLst>
              <a:ext uri="{FF2B5EF4-FFF2-40B4-BE49-F238E27FC236}">
                <a16:creationId xmlns:a16="http://schemas.microsoft.com/office/drawing/2014/main" id="{D5AAB67E-9F3B-3D44-9835-67EE4EFBD20F}"/>
              </a:ext>
            </a:extLst>
          </p:cNvPr>
          <p:cNvCxnSpPr>
            <a:cxnSpLocks/>
            <a:stCxn id="22" idx="2"/>
            <a:endCxn id="684" idx="0"/>
          </p:cNvCxnSpPr>
          <p:nvPr/>
        </p:nvCxnSpPr>
        <p:spPr>
          <a:xfrm rot="5400000">
            <a:off x="2292821" y="1108003"/>
            <a:ext cx="426613" cy="1368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椭圆 683">
            <a:extLst>
              <a:ext uri="{FF2B5EF4-FFF2-40B4-BE49-F238E27FC236}">
                <a16:creationId xmlns:a16="http://schemas.microsoft.com/office/drawing/2014/main" id="{48BAC552-F67D-764E-B410-89A51F94B0C8}"/>
              </a:ext>
            </a:extLst>
          </p:cNvPr>
          <p:cNvSpPr/>
          <p:nvPr/>
        </p:nvSpPr>
        <p:spPr>
          <a:xfrm>
            <a:off x="1940194" y="1389747"/>
            <a:ext cx="994991" cy="287455"/>
          </a:xfrm>
          <a:prstGeom prst="ellips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checkout</a:t>
            </a:r>
            <a:endParaRPr kumimoji="1" lang="zh-CN" altLang="en-US" sz="1000" dirty="0"/>
          </a:p>
        </p:txBody>
      </p:sp>
      <p:cxnSp>
        <p:nvCxnSpPr>
          <p:cNvPr id="688" name="肘形连接符 687">
            <a:extLst>
              <a:ext uri="{FF2B5EF4-FFF2-40B4-BE49-F238E27FC236}">
                <a16:creationId xmlns:a16="http://schemas.microsoft.com/office/drawing/2014/main" id="{CF452FD9-E6FC-9A4F-B6F2-EAE64AC4D5D1}"/>
              </a:ext>
            </a:extLst>
          </p:cNvPr>
          <p:cNvCxnSpPr>
            <a:cxnSpLocks/>
            <a:stCxn id="22" idx="2"/>
            <a:endCxn id="689" idx="0"/>
          </p:cNvCxnSpPr>
          <p:nvPr/>
        </p:nvCxnSpPr>
        <p:spPr>
          <a:xfrm rot="16200000" flipH="1">
            <a:off x="2705393" y="832305"/>
            <a:ext cx="118135" cy="3797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椭圆 688">
            <a:extLst>
              <a:ext uri="{FF2B5EF4-FFF2-40B4-BE49-F238E27FC236}">
                <a16:creationId xmlns:a16="http://schemas.microsoft.com/office/drawing/2014/main" id="{F871882E-946E-7F41-8D92-E9AC1B53E8D5}"/>
              </a:ext>
            </a:extLst>
          </p:cNvPr>
          <p:cNvSpPr/>
          <p:nvPr/>
        </p:nvSpPr>
        <p:spPr>
          <a:xfrm>
            <a:off x="2657487" y="1081269"/>
            <a:ext cx="593737" cy="311354"/>
          </a:xfrm>
          <a:prstGeom prst="ellips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safe</a:t>
            </a:r>
            <a:endParaRPr kumimoji="1" lang="zh-CN" altLang="en-US" sz="1000" dirty="0"/>
          </a:p>
        </p:txBody>
      </p:sp>
      <p:cxnSp>
        <p:nvCxnSpPr>
          <p:cNvPr id="732" name="肘形连接符 731">
            <a:extLst>
              <a:ext uri="{FF2B5EF4-FFF2-40B4-BE49-F238E27FC236}">
                <a16:creationId xmlns:a16="http://schemas.microsoft.com/office/drawing/2014/main" id="{97A69584-4CB1-6643-99EC-6D12C899F8C0}"/>
              </a:ext>
            </a:extLst>
          </p:cNvPr>
          <p:cNvCxnSpPr>
            <a:cxnSpLocks/>
            <a:stCxn id="24" idx="3"/>
            <a:endCxn id="733" idx="4"/>
          </p:cNvCxnSpPr>
          <p:nvPr/>
        </p:nvCxnSpPr>
        <p:spPr>
          <a:xfrm flipH="1">
            <a:off x="3199757" y="4866628"/>
            <a:ext cx="963285" cy="740814"/>
          </a:xfrm>
          <a:prstGeom prst="bentConnector4">
            <a:avLst>
              <a:gd name="adj1" fmla="val -23731"/>
              <a:gd name="adj2" fmla="val 130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椭圆 732">
            <a:extLst>
              <a:ext uri="{FF2B5EF4-FFF2-40B4-BE49-F238E27FC236}">
                <a16:creationId xmlns:a16="http://schemas.microsoft.com/office/drawing/2014/main" id="{63A8BA32-A3E2-C440-ABA2-E94D448925E5}"/>
              </a:ext>
            </a:extLst>
          </p:cNvPr>
          <p:cNvSpPr/>
          <p:nvPr/>
        </p:nvSpPr>
        <p:spPr>
          <a:xfrm>
            <a:off x="2815063" y="5313491"/>
            <a:ext cx="769388" cy="293951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Crane</a:t>
            </a:r>
          </a:p>
        </p:txBody>
      </p:sp>
      <p:sp>
        <p:nvSpPr>
          <p:cNvPr id="736" name="椭圆 735">
            <a:extLst>
              <a:ext uri="{FF2B5EF4-FFF2-40B4-BE49-F238E27FC236}">
                <a16:creationId xmlns:a16="http://schemas.microsoft.com/office/drawing/2014/main" id="{B0AC409D-A0CD-A842-9297-3D4C95AE24C4}"/>
              </a:ext>
            </a:extLst>
          </p:cNvPr>
          <p:cNvSpPr/>
          <p:nvPr/>
        </p:nvSpPr>
        <p:spPr>
          <a:xfrm>
            <a:off x="3377254" y="5665207"/>
            <a:ext cx="1109847" cy="289177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equipment</a:t>
            </a:r>
            <a:endParaRPr kumimoji="1" lang="zh-CN" altLang="en-US" sz="1000" dirty="0"/>
          </a:p>
        </p:txBody>
      </p:sp>
      <p:cxnSp>
        <p:nvCxnSpPr>
          <p:cNvPr id="738" name="肘形连接符 737">
            <a:extLst>
              <a:ext uri="{FF2B5EF4-FFF2-40B4-BE49-F238E27FC236}">
                <a16:creationId xmlns:a16="http://schemas.microsoft.com/office/drawing/2014/main" id="{D61EAA64-5A9D-5746-B643-B3A61AB9901F}"/>
              </a:ext>
            </a:extLst>
          </p:cNvPr>
          <p:cNvCxnSpPr>
            <a:stCxn id="24" idx="3"/>
            <a:endCxn id="736" idx="0"/>
          </p:cNvCxnSpPr>
          <p:nvPr/>
        </p:nvCxnSpPr>
        <p:spPr>
          <a:xfrm flipH="1">
            <a:off x="3932178" y="4866628"/>
            <a:ext cx="230864" cy="798579"/>
          </a:xfrm>
          <a:prstGeom prst="bentConnector4">
            <a:avLst>
              <a:gd name="adj1" fmla="val -99019"/>
              <a:gd name="adj2" fmla="val 60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椭圆 739">
            <a:extLst>
              <a:ext uri="{FF2B5EF4-FFF2-40B4-BE49-F238E27FC236}">
                <a16:creationId xmlns:a16="http://schemas.microsoft.com/office/drawing/2014/main" id="{D6029653-1C32-5142-8A5E-54F5129B6F56}"/>
              </a:ext>
            </a:extLst>
          </p:cNvPr>
          <p:cNvSpPr/>
          <p:nvPr/>
        </p:nvSpPr>
        <p:spPr>
          <a:xfrm>
            <a:off x="4452389" y="5309472"/>
            <a:ext cx="1086337" cy="26685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Rail access</a:t>
            </a:r>
            <a:endParaRPr kumimoji="1" lang="zh-CN" altLang="en-US" sz="1000" dirty="0"/>
          </a:p>
        </p:txBody>
      </p:sp>
      <p:cxnSp>
        <p:nvCxnSpPr>
          <p:cNvPr id="742" name="肘形连接符 741">
            <a:extLst>
              <a:ext uri="{FF2B5EF4-FFF2-40B4-BE49-F238E27FC236}">
                <a16:creationId xmlns:a16="http://schemas.microsoft.com/office/drawing/2014/main" id="{6DFA2E27-E166-984D-AB1F-4BEFF7F423A2}"/>
              </a:ext>
            </a:extLst>
          </p:cNvPr>
          <p:cNvCxnSpPr>
            <a:cxnSpLocks/>
            <a:stCxn id="24" idx="3"/>
            <a:endCxn id="740" idx="0"/>
          </p:cNvCxnSpPr>
          <p:nvPr/>
        </p:nvCxnSpPr>
        <p:spPr>
          <a:xfrm>
            <a:off x="4163042" y="4866628"/>
            <a:ext cx="832516" cy="4428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菱形 745">
            <a:extLst>
              <a:ext uri="{FF2B5EF4-FFF2-40B4-BE49-F238E27FC236}">
                <a16:creationId xmlns:a16="http://schemas.microsoft.com/office/drawing/2014/main" id="{01F32F09-9A10-6E4D-A8AE-7785BF469192}"/>
              </a:ext>
            </a:extLst>
          </p:cNvPr>
          <p:cNvSpPr/>
          <p:nvPr/>
        </p:nvSpPr>
        <p:spPr>
          <a:xfrm>
            <a:off x="6987628" y="3828565"/>
            <a:ext cx="1330960" cy="582914"/>
          </a:xfrm>
          <a:prstGeom prst="diamond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Has house type</a:t>
            </a:r>
            <a:endParaRPr kumimoji="1" lang="zh-CN" altLang="en-US" sz="1000" dirty="0"/>
          </a:p>
        </p:txBody>
      </p:sp>
      <p:cxnSp>
        <p:nvCxnSpPr>
          <p:cNvPr id="748" name="肘形连接符 747">
            <a:extLst>
              <a:ext uri="{FF2B5EF4-FFF2-40B4-BE49-F238E27FC236}">
                <a16:creationId xmlns:a16="http://schemas.microsoft.com/office/drawing/2014/main" id="{D982C2C7-C52D-8F4B-BFD6-88F2276DC451}"/>
              </a:ext>
            </a:extLst>
          </p:cNvPr>
          <p:cNvCxnSpPr>
            <a:cxnSpLocks/>
            <a:stCxn id="29" idx="1"/>
            <a:endCxn id="746" idx="0"/>
          </p:cNvCxnSpPr>
          <p:nvPr/>
        </p:nvCxnSpPr>
        <p:spPr>
          <a:xfrm rot="10800000" flipV="1">
            <a:off x="7653109" y="3007229"/>
            <a:ext cx="1282829" cy="8213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" name="椭圆 749">
            <a:extLst>
              <a:ext uri="{FF2B5EF4-FFF2-40B4-BE49-F238E27FC236}">
                <a16:creationId xmlns:a16="http://schemas.microsoft.com/office/drawing/2014/main" id="{3A961F6B-3BCB-0C44-A2AC-E58ABA5CC5C5}"/>
              </a:ext>
            </a:extLst>
          </p:cNvPr>
          <p:cNvSpPr/>
          <p:nvPr/>
        </p:nvSpPr>
        <p:spPr>
          <a:xfrm>
            <a:off x="8118925" y="3341057"/>
            <a:ext cx="1355731" cy="49600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Number of bedrooms</a:t>
            </a:r>
            <a:endParaRPr kumimoji="1" lang="zh-CN" altLang="en-US" sz="1000" dirty="0"/>
          </a:p>
        </p:txBody>
      </p:sp>
      <p:sp>
        <p:nvSpPr>
          <p:cNvPr id="753" name="椭圆 752">
            <a:extLst>
              <a:ext uri="{FF2B5EF4-FFF2-40B4-BE49-F238E27FC236}">
                <a16:creationId xmlns:a16="http://schemas.microsoft.com/office/drawing/2014/main" id="{BA99666A-6620-F842-89EF-5D8144E8C9B0}"/>
              </a:ext>
            </a:extLst>
          </p:cNvPr>
          <p:cNvSpPr/>
          <p:nvPr/>
        </p:nvSpPr>
        <p:spPr>
          <a:xfrm>
            <a:off x="9531399" y="3101980"/>
            <a:ext cx="1063463" cy="27553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Basement</a:t>
            </a:r>
            <a:endParaRPr kumimoji="1" lang="zh-CN" altLang="en-US" sz="1000" dirty="0"/>
          </a:p>
        </p:txBody>
      </p:sp>
      <p:sp>
        <p:nvSpPr>
          <p:cNvPr id="754" name="椭圆 753">
            <a:extLst>
              <a:ext uri="{FF2B5EF4-FFF2-40B4-BE49-F238E27FC236}">
                <a16:creationId xmlns:a16="http://schemas.microsoft.com/office/drawing/2014/main" id="{FE1546F3-63BA-3549-B47D-B4515EC86FC2}"/>
              </a:ext>
            </a:extLst>
          </p:cNvPr>
          <p:cNvSpPr/>
          <p:nvPr/>
        </p:nvSpPr>
        <p:spPr>
          <a:xfrm>
            <a:off x="8792079" y="3799814"/>
            <a:ext cx="1355731" cy="49600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Number of bathrooms</a:t>
            </a:r>
            <a:endParaRPr kumimoji="1" lang="zh-CN" altLang="en-US" sz="1000" dirty="0"/>
          </a:p>
        </p:txBody>
      </p:sp>
      <p:cxnSp>
        <p:nvCxnSpPr>
          <p:cNvPr id="759" name="肘形连接符 758">
            <a:extLst>
              <a:ext uri="{FF2B5EF4-FFF2-40B4-BE49-F238E27FC236}">
                <a16:creationId xmlns:a16="http://schemas.microsoft.com/office/drawing/2014/main" id="{D41A5E1E-57DE-DB4B-BB51-4206E46CAAA4}"/>
              </a:ext>
            </a:extLst>
          </p:cNvPr>
          <p:cNvCxnSpPr>
            <a:stCxn id="29" idx="2"/>
            <a:endCxn id="750" idx="0"/>
          </p:cNvCxnSpPr>
          <p:nvPr/>
        </p:nvCxnSpPr>
        <p:spPr>
          <a:xfrm rot="5400000">
            <a:off x="8919825" y="3032077"/>
            <a:ext cx="185946" cy="4320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肘形连接符 761">
            <a:extLst>
              <a:ext uri="{FF2B5EF4-FFF2-40B4-BE49-F238E27FC236}">
                <a16:creationId xmlns:a16="http://schemas.microsoft.com/office/drawing/2014/main" id="{4FA475B8-269B-2745-B464-3401076F6E3D}"/>
              </a:ext>
            </a:extLst>
          </p:cNvPr>
          <p:cNvCxnSpPr>
            <a:cxnSpLocks/>
            <a:stCxn id="29" idx="3"/>
            <a:endCxn id="753" idx="0"/>
          </p:cNvCxnSpPr>
          <p:nvPr/>
        </p:nvCxnSpPr>
        <p:spPr>
          <a:xfrm>
            <a:off x="9521673" y="3007229"/>
            <a:ext cx="541458" cy="947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肘形连接符 772">
            <a:extLst>
              <a:ext uri="{FF2B5EF4-FFF2-40B4-BE49-F238E27FC236}">
                <a16:creationId xmlns:a16="http://schemas.microsoft.com/office/drawing/2014/main" id="{3BCB1512-57D9-7C43-BB17-7FF4C3C541B1}"/>
              </a:ext>
            </a:extLst>
          </p:cNvPr>
          <p:cNvCxnSpPr>
            <a:cxnSpLocks/>
            <a:endCxn id="754" idx="0"/>
          </p:cNvCxnSpPr>
          <p:nvPr/>
        </p:nvCxnSpPr>
        <p:spPr>
          <a:xfrm rot="16200000" flipH="1">
            <a:off x="8703707" y="3033576"/>
            <a:ext cx="1083148" cy="449327"/>
          </a:xfrm>
          <a:prstGeom prst="bentConnector3">
            <a:avLst>
              <a:gd name="adj1" fmla="val 167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椭圆 780">
            <a:extLst>
              <a:ext uri="{FF2B5EF4-FFF2-40B4-BE49-F238E27FC236}">
                <a16:creationId xmlns:a16="http://schemas.microsoft.com/office/drawing/2014/main" id="{9EF2E80A-BF4C-584C-882C-E2DF7D3B8BA4}"/>
              </a:ext>
            </a:extLst>
          </p:cNvPr>
          <p:cNvSpPr/>
          <p:nvPr/>
        </p:nvSpPr>
        <p:spPr>
          <a:xfrm>
            <a:off x="6146102" y="5137895"/>
            <a:ext cx="951241" cy="39420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condo</a:t>
            </a:r>
            <a:endParaRPr kumimoji="1" lang="zh-CN" altLang="en-US" sz="1000" dirty="0"/>
          </a:p>
        </p:txBody>
      </p:sp>
      <p:sp>
        <p:nvSpPr>
          <p:cNvPr id="782" name="椭圆 781">
            <a:extLst>
              <a:ext uri="{FF2B5EF4-FFF2-40B4-BE49-F238E27FC236}">
                <a16:creationId xmlns:a16="http://schemas.microsoft.com/office/drawing/2014/main" id="{C4D25D68-CE61-024F-B9B1-171C1E2CED92}"/>
              </a:ext>
            </a:extLst>
          </p:cNvPr>
          <p:cNvSpPr/>
          <p:nvPr/>
        </p:nvSpPr>
        <p:spPr>
          <a:xfrm>
            <a:off x="6881946" y="5460467"/>
            <a:ext cx="738569" cy="37897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split</a:t>
            </a:r>
            <a:endParaRPr kumimoji="1" lang="zh-CN" altLang="en-US" sz="1000" dirty="0"/>
          </a:p>
        </p:txBody>
      </p:sp>
      <p:sp>
        <p:nvSpPr>
          <p:cNvPr id="783" name="椭圆 782">
            <a:extLst>
              <a:ext uri="{FF2B5EF4-FFF2-40B4-BE49-F238E27FC236}">
                <a16:creationId xmlns:a16="http://schemas.microsoft.com/office/drawing/2014/main" id="{D7D28D69-ED31-6D4B-8CAC-16B7446113A4}"/>
              </a:ext>
            </a:extLst>
          </p:cNvPr>
          <p:cNvSpPr/>
          <p:nvPr/>
        </p:nvSpPr>
        <p:spPr>
          <a:xfrm>
            <a:off x="7699197" y="5222978"/>
            <a:ext cx="695915" cy="360001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row</a:t>
            </a:r>
            <a:endParaRPr kumimoji="1" lang="zh-CN" altLang="en-US" sz="1000" dirty="0"/>
          </a:p>
        </p:txBody>
      </p:sp>
      <p:sp>
        <p:nvSpPr>
          <p:cNvPr id="784" name="椭圆 783">
            <a:extLst>
              <a:ext uri="{FF2B5EF4-FFF2-40B4-BE49-F238E27FC236}">
                <a16:creationId xmlns:a16="http://schemas.microsoft.com/office/drawing/2014/main" id="{88E24BFD-8F6B-9445-86C4-0277B9E9A334}"/>
              </a:ext>
            </a:extLst>
          </p:cNvPr>
          <p:cNvSpPr/>
          <p:nvPr/>
        </p:nvSpPr>
        <p:spPr>
          <a:xfrm>
            <a:off x="5542498" y="4722660"/>
            <a:ext cx="1041379" cy="46515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bungalow</a:t>
            </a:r>
            <a:endParaRPr kumimoji="1" lang="zh-CN" altLang="en-US" sz="1000" dirty="0"/>
          </a:p>
        </p:txBody>
      </p:sp>
      <p:sp>
        <p:nvSpPr>
          <p:cNvPr id="785" name="椭圆 784">
            <a:extLst>
              <a:ext uri="{FF2B5EF4-FFF2-40B4-BE49-F238E27FC236}">
                <a16:creationId xmlns:a16="http://schemas.microsoft.com/office/drawing/2014/main" id="{7CFF4821-43B8-7B42-AC33-F2CCF5D7468F}"/>
              </a:ext>
            </a:extLst>
          </p:cNvPr>
          <p:cNvSpPr/>
          <p:nvPr/>
        </p:nvSpPr>
        <p:spPr>
          <a:xfrm>
            <a:off x="7739642" y="5727534"/>
            <a:ext cx="1109762" cy="41242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Two story</a:t>
            </a:r>
            <a:endParaRPr kumimoji="1" lang="zh-CN" altLang="en-US" sz="1000" dirty="0"/>
          </a:p>
        </p:txBody>
      </p:sp>
      <p:sp>
        <p:nvSpPr>
          <p:cNvPr id="786" name="椭圆 785">
            <a:extLst>
              <a:ext uri="{FF2B5EF4-FFF2-40B4-BE49-F238E27FC236}">
                <a16:creationId xmlns:a16="http://schemas.microsoft.com/office/drawing/2014/main" id="{9E4C7D05-F2EB-3E4C-B054-8BC31F3585F8}"/>
              </a:ext>
            </a:extLst>
          </p:cNvPr>
          <p:cNvSpPr/>
          <p:nvPr/>
        </p:nvSpPr>
        <p:spPr>
          <a:xfrm>
            <a:off x="8296716" y="4559093"/>
            <a:ext cx="665570" cy="42790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sz="1000" dirty="0"/>
              <a:t>semi</a:t>
            </a:r>
            <a:endParaRPr kumimoji="1" lang="zh-CN" altLang="en-US" sz="1000" dirty="0"/>
          </a:p>
        </p:txBody>
      </p:sp>
      <p:cxnSp>
        <p:nvCxnSpPr>
          <p:cNvPr id="788" name="肘形连接符 787">
            <a:extLst>
              <a:ext uri="{FF2B5EF4-FFF2-40B4-BE49-F238E27FC236}">
                <a16:creationId xmlns:a16="http://schemas.microsoft.com/office/drawing/2014/main" id="{7DBCEE15-7B1D-1C49-8943-A14DA1098A80}"/>
              </a:ext>
            </a:extLst>
          </p:cNvPr>
          <p:cNvCxnSpPr>
            <a:stCxn id="746" idx="2"/>
            <a:endCxn id="781" idx="0"/>
          </p:cNvCxnSpPr>
          <p:nvPr/>
        </p:nvCxnSpPr>
        <p:spPr>
          <a:xfrm rot="5400000">
            <a:off x="6774208" y="4258995"/>
            <a:ext cx="726416" cy="10313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肘形连接符 790">
            <a:extLst>
              <a:ext uri="{FF2B5EF4-FFF2-40B4-BE49-F238E27FC236}">
                <a16:creationId xmlns:a16="http://schemas.microsoft.com/office/drawing/2014/main" id="{F99F8A1C-8301-134B-899E-3C5888A67FB4}"/>
              </a:ext>
            </a:extLst>
          </p:cNvPr>
          <p:cNvCxnSpPr>
            <a:stCxn id="746" idx="2"/>
            <a:endCxn id="783" idx="0"/>
          </p:cNvCxnSpPr>
          <p:nvPr/>
        </p:nvCxnSpPr>
        <p:spPr>
          <a:xfrm rot="16200000" flipH="1">
            <a:off x="7444382" y="4620204"/>
            <a:ext cx="811499" cy="3940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肘形连接符 793">
            <a:extLst>
              <a:ext uri="{FF2B5EF4-FFF2-40B4-BE49-F238E27FC236}">
                <a16:creationId xmlns:a16="http://schemas.microsoft.com/office/drawing/2014/main" id="{565930DF-2ADE-7448-8250-707B628D4ABC}"/>
              </a:ext>
            </a:extLst>
          </p:cNvPr>
          <p:cNvCxnSpPr>
            <a:stCxn id="746" idx="2"/>
            <a:endCxn id="786" idx="0"/>
          </p:cNvCxnSpPr>
          <p:nvPr/>
        </p:nvCxnSpPr>
        <p:spPr>
          <a:xfrm rot="16200000" flipH="1">
            <a:off x="8067497" y="3997089"/>
            <a:ext cx="147614" cy="9763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肘形连接符 802">
            <a:extLst>
              <a:ext uri="{FF2B5EF4-FFF2-40B4-BE49-F238E27FC236}">
                <a16:creationId xmlns:a16="http://schemas.microsoft.com/office/drawing/2014/main" id="{8C8BB9E9-1D37-FB46-96FF-AC1A14C6BE8D}"/>
              </a:ext>
            </a:extLst>
          </p:cNvPr>
          <p:cNvCxnSpPr>
            <a:stCxn id="746" idx="2"/>
            <a:endCxn id="782" idx="0"/>
          </p:cNvCxnSpPr>
          <p:nvPr/>
        </p:nvCxnSpPr>
        <p:spPr>
          <a:xfrm rot="5400000">
            <a:off x="6927676" y="4735035"/>
            <a:ext cx="1048988" cy="401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肘形连接符 807">
            <a:extLst>
              <a:ext uri="{FF2B5EF4-FFF2-40B4-BE49-F238E27FC236}">
                <a16:creationId xmlns:a16="http://schemas.microsoft.com/office/drawing/2014/main" id="{BA31DAD5-24C2-6D43-9BBD-2C4C233A48AD}"/>
              </a:ext>
            </a:extLst>
          </p:cNvPr>
          <p:cNvCxnSpPr>
            <a:stCxn id="746" idx="2"/>
            <a:endCxn id="784" idx="0"/>
          </p:cNvCxnSpPr>
          <p:nvPr/>
        </p:nvCxnSpPr>
        <p:spPr>
          <a:xfrm rot="5400000">
            <a:off x="6702558" y="3772109"/>
            <a:ext cx="311181" cy="15899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肘形连接符 826">
            <a:extLst>
              <a:ext uri="{FF2B5EF4-FFF2-40B4-BE49-F238E27FC236}">
                <a16:creationId xmlns:a16="http://schemas.microsoft.com/office/drawing/2014/main" id="{40A21D2B-85E9-2745-A725-BAA4A72B4DE4}"/>
              </a:ext>
            </a:extLst>
          </p:cNvPr>
          <p:cNvCxnSpPr>
            <a:stCxn id="746" idx="2"/>
            <a:endCxn id="785" idx="2"/>
          </p:cNvCxnSpPr>
          <p:nvPr/>
        </p:nvCxnSpPr>
        <p:spPr>
          <a:xfrm rot="16200000" flipH="1">
            <a:off x="6935241" y="5129346"/>
            <a:ext cx="1522268" cy="865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131</Words>
  <Application>Microsoft Macintosh PowerPoint</Application>
  <PresentationFormat>宽屏</PresentationFormat>
  <Paragraphs>62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qiaojunyanancy@126.com</dc:creator>
  <cp:lastModifiedBy>qiaojunyanancy@126.com</cp:lastModifiedBy>
  <cp:revision>18</cp:revision>
  <dcterms:created xsi:type="dcterms:W3CDTF">2018-02-10T19:55:30Z</dcterms:created>
  <dcterms:modified xsi:type="dcterms:W3CDTF">2018-02-11T21:23:03Z</dcterms:modified>
</cp:coreProperties>
</file>