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Fredoka" panose="020B0604020202020204" charset="0"/>
      <p:regular r:id="rId14"/>
    </p:embeddedFont>
    <p:embeddedFont>
      <p:font typeface="Raleway" pitchFamily="2" charset="0"/>
      <p:regular r:id="rId15"/>
      <p:bold r:id="rId16"/>
      <p:italic r:id="rId17"/>
      <p:boldItalic r:id="rId18"/>
    </p:embeddedFont>
    <p:embeddedFont>
      <p:font typeface="Raleway Bold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8" d="100"/>
          <a:sy n="48" d="100"/>
        </p:scale>
        <p:origin x="420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svg"/><Relationship Id="rId7" Type="http://schemas.openxmlformats.org/officeDocument/2006/relationships/image" Target="../media/image1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hyperlink" Target="https://finance.yahoo.com/quote/PGEO.JK/history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ublic.tableau.com/app/profile/achmad.abdillah.ghifari/viz/PertaminaStockDashboard/Dashboard1" TargetMode="Externa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sv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Gigis123/Pertamina-Stock" TargetMode="External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.svg"/><Relationship Id="rId7" Type="http://schemas.openxmlformats.org/officeDocument/2006/relationships/image" Target="../media/image2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CD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5274950" cy="26746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74950" cy="2674622"/>
            </a:xfrm>
            <a:custGeom>
              <a:avLst/>
              <a:gdLst/>
              <a:ahLst/>
              <a:cxnLst/>
              <a:rect l="l" t="t" r="r" b="b"/>
              <a:pathLst>
                <a:path w="5274950" h="2674622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5400000">
            <a:off x="1317635" y="-947723"/>
            <a:ext cx="755119" cy="3020477"/>
          </a:xfrm>
          <a:custGeom>
            <a:avLst/>
            <a:gdLst/>
            <a:ahLst/>
            <a:cxnLst/>
            <a:rect l="l" t="t" r="r" b="b"/>
            <a:pathLst>
              <a:path w="755119" h="3020477">
                <a:moveTo>
                  <a:pt x="0" y="0"/>
                </a:moveTo>
                <a:lnTo>
                  <a:pt x="755119" y="0"/>
                </a:lnTo>
                <a:lnTo>
                  <a:pt x="755119" y="3020477"/>
                </a:lnTo>
                <a:lnTo>
                  <a:pt x="0" y="30204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361988" y="1820134"/>
            <a:ext cx="13894678" cy="3470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9"/>
              </a:lnSpc>
            </a:pPr>
            <a:r>
              <a:rPr lang="en-US" sz="9999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PERTAMINA</a:t>
            </a:r>
          </a:p>
          <a:p>
            <a:pPr algn="l">
              <a:lnSpc>
                <a:spcPts val="13999"/>
              </a:lnSpc>
            </a:pPr>
            <a:r>
              <a:rPr lang="en-US" sz="9999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PREDICTION MODEL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361988" y="6330346"/>
            <a:ext cx="8082367" cy="1758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b="1" dirty="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By: </a:t>
            </a:r>
            <a:r>
              <a:rPr lang="en-US" sz="5000" b="1" dirty="0" err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Achmad</a:t>
            </a:r>
            <a:r>
              <a:rPr lang="en-US" sz="5000" b="1" dirty="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 </a:t>
            </a:r>
            <a:r>
              <a:rPr lang="en-US" sz="5000" b="1" dirty="0" err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Abdillah</a:t>
            </a:r>
            <a:r>
              <a:rPr lang="en-US" sz="5000" b="1" dirty="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 Ghifari</a:t>
            </a:r>
          </a:p>
        </p:txBody>
      </p:sp>
      <p:sp>
        <p:nvSpPr>
          <p:cNvPr id="8" name="Freeform 8"/>
          <p:cNvSpPr/>
          <p:nvPr/>
        </p:nvSpPr>
        <p:spPr>
          <a:xfrm rot="-10800000">
            <a:off x="184956" y="184956"/>
            <a:ext cx="755119" cy="3020477"/>
          </a:xfrm>
          <a:custGeom>
            <a:avLst/>
            <a:gdLst/>
            <a:ahLst/>
            <a:cxnLst/>
            <a:rect l="l" t="t" r="r" b="b"/>
            <a:pathLst>
              <a:path w="755119" h="3020477">
                <a:moveTo>
                  <a:pt x="0" y="0"/>
                </a:moveTo>
                <a:lnTo>
                  <a:pt x="755119" y="0"/>
                </a:lnTo>
                <a:lnTo>
                  <a:pt x="755119" y="3020477"/>
                </a:lnTo>
                <a:lnTo>
                  <a:pt x="0" y="30204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17399531" y="7209822"/>
            <a:ext cx="755119" cy="3020477"/>
          </a:xfrm>
          <a:custGeom>
            <a:avLst/>
            <a:gdLst/>
            <a:ahLst/>
            <a:cxnLst/>
            <a:rect l="l" t="t" r="r" b="b"/>
            <a:pathLst>
              <a:path w="755119" h="3020477">
                <a:moveTo>
                  <a:pt x="0" y="0"/>
                </a:moveTo>
                <a:lnTo>
                  <a:pt x="755119" y="0"/>
                </a:lnTo>
                <a:lnTo>
                  <a:pt x="755119" y="3020477"/>
                </a:lnTo>
                <a:lnTo>
                  <a:pt x="0" y="30204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3898310" y="5989312"/>
            <a:ext cx="2358356" cy="4297688"/>
          </a:xfrm>
          <a:custGeom>
            <a:avLst/>
            <a:gdLst/>
            <a:ahLst/>
            <a:cxnLst/>
            <a:rect l="l" t="t" r="r" b="b"/>
            <a:pathLst>
              <a:path w="2358356" h="4297688">
                <a:moveTo>
                  <a:pt x="0" y="0"/>
                </a:moveTo>
                <a:lnTo>
                  <a:pt x="2358356" y="0"/>
                </a:lnTo>
                <a:lnTo>
                  <a:pt x="2358356" y="4297688"/>
                </a:lnTo>
                <a:lnTo>
                  <a:pt x="0" y="42976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C4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5274950" cy="26746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74950" cy="2674622"/>
            </a:xfrm>
            <a:custGeom>
              <a:avLst/>
              <a:gdLst/>
              <a:ahLst/>
              <a:cxnLst/>
              <a:rect l="l" t="t" r="r" b="b"/>
              <a:pathLst>
                <a:path w="5274950" h="2674622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5400000">
            <a:off x="1317635" y="-947723"/>
            <a:ext cx="755119" cy="3020477"/>
          </a:xfrm>
          <a:custGeom>
            <a:avLst/>
            <a:gdLst/>
            <a:ahLst/>
            <a:cxnLst/>
            <a:rect l="l" t="t" r="r" b="b"/>
            <a:pathLst>
              <a:path w="755119" h="3020477">
                <a:moveTo>
                  <a:pt x="0" y="0"/>
                </a:moveTo>
                <a:lnTo>
                  <a:pt x="755119" y="0"/>
                </a:lnTo>
                <a:lnTo>
                  <a:pt x="755119" y="3020477"/>
                </a:lnTo>
                <a:lnTo>
                  <a:pt x="0" y="30204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184956" y="184956"/>
            <a:ext cx="755119" cy="3020477"/>
          </a:xfrm>
          <a:custGeom>
            <a:avLst/>
            <a:gdLst/>
            <a:ahLst/>
            <a:cxnLst/>
            <a:rect l="l" t="t" r="r" b="b"/>
            <a:pathLst>
              <a:path w="755119" h="3020477">
                <a:moveTo>
                  <a:pt x="0" y="0"/>
                </a:moveTo>
                <a:lnTo>
                  <a:pt x="755119" y="0"/>
                </a:lnTo>
                <a:lnTo>
                  <a:pt x="755119" y="3020477"/>
                </a:lnTo>
                <a:lnTo>
                  <a:pt x="0" y="30204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800000">
            <a:off x="17399531" y="7209822"/>
            <a:ext cx="755119" cy="3020477"/>
          </a:xfrm>
          <a:custGeom>
            <a:avLst/>
            <a:gdLst/>
            <a:ahLst/>
            <a:cxnLst/>
            <a:rect l="l" t="t" r="r" b="b"/>
            <a:pathLst>
              <a:path w="755119" h="3020477">
                <a:moveTo>
                  <a:pt x="0" y="0"/>
                </a:moveTo>
                <a:lnTo>
                  <a:pt x="755119" y="0"/>
                </a:lnTo>
                <a:lnTo>
                  <a:pt x="755119" y="3020477"/>
                </a:lnTo>
                <a:lnTo>
                  <a:pt x="0" y="30204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12918806" y="4328079"/>
            <a:ext cx="3729235" cy="9592887"/>
          </a:xfrm>
          <a:custGeom>
            <a:avLst/>
            <a:gdLst/>
            <a:ahLst/>
            <a:cxnLst/>
            <a:rect l="l" t="t" r="r" b="b"/>
            <a:pathLst>
              <a:path w="3729235" h="9592887">
                <a:moveTo>
                  <a:pt x="3729234" y="0"/>
                </a:moveTo>
                <a:lnTo>
                  <a:pt x="0" y="0"/>
                </a:lnTo>
                <a:lnTo>
                  <a:pt x="0" y="9592887"/>
                </a:lnTo>
                <a:lnTo>
                  <a:pt x="3729234" y="9592887"/>
                </a:lnTo>
                <a:lnTo>
                  <a:pt x="372923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990002" y="2232885"/>
            <a:ext cx="14307996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TUJUAN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990002" y="3615082"/>
            <a:ext cx="10177313" cy="4504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5120"/>
              </a:lnSpc>
              <a:buAutoNum type="arabicPeriod"/>
            </a:pPr>
            <a:r>
              <a:rPr lang="en-US" sz="3200" spc="1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Untuk</a:t>
            </a:r>
            <a:r>
              <a:rPr lang="en-US" sz="3200" spc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3200" spc="1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menganalisa</a:t>
            </a:r>
            <a:r>
              <a:rPr lang="en-US" sz="3200" spc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3200" spc="1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tren</a:t>
            </a:r>
            <a:r>
              <a:rPr lang="en-US" sz="3200" spc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3200" spc="1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harga</a:t>
            </a:r>
            <a:r>
              <a:rPr lang="en-US" sz="3200" spc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3200" spc="1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saham</a:t>
            </a:r>
            <a:r>
              <a:rPr lang="en-US" sz="3200" spc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3200" spc="1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Pertamina</a:t>
            </a:r>
            <a:endParaRPr lang="en-US" sz="3200" spc="1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690881" lvl="1" indent="-345440" algn="just">
              <a:lnSpc>
                <a:spcPts val="5120"/>
              </a:lnSpc>
              <a:buAutoNum type="arabicPeriod"/>
            </a:pPr>
            <a:r>
              <a:rPr lang="en-US" sz="3200" spc="1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mengembangkan</a:t>
            </a:r>
            <a:r>
              <a:rPr lang="en-US" sz="3200" spc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model </a:t>
            </a:r>
            <a:r>
              <a:rPr lang="en-US" sz="3200" spc="1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prediktif</a:t>
            </a:r>
            <a:r>
              <a:rPr lang="en-US" sz="3200" spc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yang </a:t>
            </a:r>
            <a:r>
              <a:rPr lang="en-US" sz="3200" spc="1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dapat</a:t>
            </a:r>
            <a:r>
              <a:rPr lang="en-US" sz="3200" spc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3200" spc="1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meramalkan</a:t>
            </a:r>
            <a:r>
              <a:rPr lang="en-US" sz="3200" spc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3200" spc="1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harga</a:t>
            </a:r>
            <a:r>
              <a:rPr lang="en-US" sz="3200" spc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3200" spc="1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saham</a:t>
            </a:r>
            <a:r>
              <a:rPr lang="en-US" sz="3200" spc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3200" spc="1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Pertamina</a:t>
            </a:r>
            <a:r>
              <a:rPr lang="en-US" sz="3200" spc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di masa </a:t>
            </a:r>
            <a:r>
              <a:rPr lang="en-US" sz="3200" spc="1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depan</a:t>
            </a:r>
            <a:endParaRPr lang="en-US" sz="3200" spc="1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690881" lvl="1" indent="-345440" algn="just">
              <a:lnSpc>
                <a:spcPts val="5120"/>
              </a:lnSpc>
              <a:buAutoNum type="arabicPeriod"/>
            </a:pPr>
            <a:r>
              <a:rPr lang="en-US" sz="3200" spc="1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Memberikan</a:t>
            </a:r>
            <a:r>
              <a:rPr lang="en-US" sz="3200" spc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3200" spc="1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wawasan</a:t>
            </a:r>
            <a:r>
              <a:rPr lang="en-US" sz="3200" spc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3200" spc="1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berbasis</a:t>
            </a:r>
            <a:r>
              <a:rPr lang="en-US" sz="3200" spc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data </a:t>
            </a:r>
            <a:r>
              <a:rPr lang="en-US" sz="3200" spc="1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untuk</a:t>
            </a:r>
            <a:r>
              <a:rPr lang="en-US" sz="3200" spc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3200" spc="1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mendukung</a:t>
            </a:r>
            <a:r>
              <a:rPr lang="en-US" sz="3200" spc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3200" spc="1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pengambilan</a:t>
            </a:r>
            <a:r>
              <a:rPr lang="en-US" sz="3200" spc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3200" spc="1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keputusan</a:t>
            </a:r>
            <a:r>
              <a:rPr lang="en-US" sz="3200" spc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3200" spc="1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bagi</a:t>
            </a:r>
            <a:r>
              <a:rPr lang="en-US" sz="3200" spc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investor dan </a:t>
            </a:r>
            <a:r>
              <a:rPr lang="en-US" sz="3200" spc="1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pihak</a:t>
            </a:r>
            <a:r>
              <a:rPr lang="en-US" sz="3200" spc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3200" spc="1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Pertamina</a:t>
            </a:r>
            <a:endParaRPr lang="en-US" sz="3200" spc="1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9F8A17E9-F832-4C69-AED5-A61CD017AD9F}"/>
              </a:ext>
            </a:extLst>
          </p:cNvPr>
          <p:cNvSpPr txBox="1"/>
          <p:nvPr/>
        </p:nvSpPr>
        <p:spPr>
          <a:xfrm>
            <a:off x="2196661" y="1331232"/>
            <a:ext cx="13894678" cy="15445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3999"/>
              </a:lnSpc>
            </a:pPr>
            <a:r>
              <a:rPr lang="en-US" sz="6600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PERTAMINA PREDICTION MODEL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4F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5274950" cy="26746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74950" cy="2674622"/>
            </a:xfrm>
            <a:custGeom>
              <a:avLst/>
              <a:gdLst/>
              <a:ahLst/>
              <a:cxnLst/>
              <a:rect l="l" t="t" r="r" b="b"/>
              <a:pathLst>
                <a:path w="5274950" h="2674622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5400000">
            <a:off x="16206588" y="8214246"/>
            <a:ext cx="755119" cy="3020477"/>
          </a:xfrm>
          <a:custGeom>
            <a:avLst/>
            <a:gdLst/>
            <a:ahLst/>
            <a:cxnLst/>
            <a:rect l="l" t="t" r="r" b="b"/>
            <a:pathLst>
              <a:path w="755119" h="3020477">
                <a:moveTo>
                  <a:pt x="0" y="0"/>
                </a:moveTo>
                <a:lnTo>
                  <a:pt x="755119" y="0"/>
                </a:lnTo>
                <a:lnTo>
                  <a:pt x="755119" y="3020477"/>
                </a:lnTo>
                <a:lnTo>
                  <a:pt x="0" y="30204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339267" y="7081567"/>
            <a:ext cx="755119" cy="3020477"/>
          </a:xfrm>
          <a:custGeom>
            <a:avLst/>
            <a:gdLst/>
            <a:ahLst/>
            <a:cxnLst/>
            <a:rect l="l" t="t" r="r" b="b"/>
            <a:pathLst>
              <a:path w="755119" h="3020477">
                <a:moveTo>
                  <a:pt x="0" y="0"/>
                </a:moveTo>
                <a:lnTo>
                  <a:pt x="755119" y="0"/>
                </a:lnTo>
                <a:lnTo>
                  <a:pt x="755119" y="3020477"/>
                </a:lnTo>
                <a:lnTo>
                  <a:pt x="0" y="30204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1290977" y="-980279"/>
            <a:ext cx="755119" cy="3020477"/>
          </a:xfrm>
          <a:custGeom>
            <a:avLst/>
            <a:gdLst/>
            <a:ahLst/>
            <a:cxnLst/>
            <a:rect l="l" t="t" r="r" b="b"/>
            <a:pathLst>
              <a:path w="755119" h="3020477">
                <a:moveTo>
                  <a:pt x="0" y="0"/>
                </a:moveTo>
                <a:lnTo>
                  <a:pt x="755120" y="0"/>
                </a:lnTo>
                <a:lnTo>
                  <a:pt x="755120" y="3020477"/>
                </a:lnTo>
                <a:lnTo>
                  <a:pt x="0" y="30204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58298" y="152400"/>
            <a:ext cx="755119" cy="3020477"/>
          </a:xfrm>
          <a:custGeom>
            <a:avLst/>
            <a:gdLst/>
            <a:ahLst/>
            <a:cxnLst/>
            <a:rect l="l" t="t" r="r" b="b"/>
            <a:pathLst>
              <a:path w="755119" h="3020477">
                <a:moveTo>
                  <a:pt x="0" y="0"/>
                </a:moveTo>
                <a:lnTo>
                  <a:pt x="755120" y="0"/>
                </a:lnTo>
                <a:lnTo>
                  <a:pt x="755120" y="3020477"/>
                </a:lnTo>
                <a:lnTo>
                  <a:pt x="0" y="30204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778429" y="3363827"/>
            <a:ext cx="4800692" cy="12192235"/>
          </a:xfrm>
          <a:custGeom>
            <a:avLst/>
            <a:gdLst/>
            <a:ahLst/>
            <a:cxnLst/>
            <a:rect l="l" t="t" r="r" b="b"/>
            <a:pathLst>
              <a:path w="4800692" h="12192235">
                <a:moveTo>
                  <a:pt x="0" y="0"/>
                </a:moveTo>
                <a:lnTo>
                  <a:pt x="4800693" y="0"/>
                </a:lnTo>
                <a:lnTo>
                  <a:pt x="4800693" y="12192235"/>
                </a:lnTo>
                <a:lnTo>
                  <a:pt x="0" y="121922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7543800" y="3728708"/>
            <a:ext cx="7213259" cy="4225220"/>
          </a:xfrm>
          <a:custGeom>
            <a:avLst/>
            <a:gdLst/>
            <a:ahLst/>
            <a:cxnLst/>
            <a:rect l="l" t="t" r="r" b="b"/>
            <a:pathLst>
              <a:path w="6595729" h="3668874">
                <a:moveTo>
                  <a:pt x="0" y="0"/>
                </a:moveTo>
                <a:lnTo>
                  <a:pt x="6595729" y="0"/>
                </a:lnTo>
                <a:lnTo>
                  <a:pt x="6595729" y="3668874"/>
                </a:lnTo>
                <a:lnTo>
                  <a:pt x="0" y="366887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990002" y="1713071"/>
            <a:ext cx="14307996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SUMBER DATA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971746" y="8232713"/>
            <a:ext cx="8974897" cy="632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u="sng">
                <a:solidFill>
                  <a:srgbClr val="2568AD"/>
                </a:solidFill>
                <a:latin typeface="Raleway"/>
                <a:ea typeface="Raleway"/>
                <a:cs typeface="Raleway"/>
                <a:sym typeface="Raleway"/>
                <a:hlinkClick r:id="rId9" tooltip="https://finance.yahoo.com/quote/PGEO.JK/history/"/>
              </a:rPr>
              <a:t>Yahoo Finance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BD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5274950" cy="26746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74950" cy="2674622"/>
            </a:xfrm>
            <a:custGeom>
              <a:avLst/>
              <a:gdLst/>
              <a:ahLst/>
              <a:cxnLst/>
              <a:rect l="l" t="t" r="r" b="b"/>
              <a:pathLst>
                <a:path w="5274950" h="2674622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90806" y="7106372"/>
            <a:ext cx="755119" cy="3020477"/>
          </a:xfrm>
          <a:custGeom>
            <a:avLst/>
            <a:gdLst/>
            <a:ahLst/>
            <a:cxnLst/>
            <a:rect l="l" t="t" r="r" b="b"/>
            <a:pathLst>
              <a:path w="755119" h="3020477">
                <a:moveTo>
                  <a:pt x="0" y="0"/>
                </a:moveTo>
                <a:lnTo>
                  <a:pt x="755120" y="0"/>
                </a:lnTo>
                <a:lnTo>
                  <a:pt x="755120" y="3020477"/>
                </a:lnTo>
                <a:lnTo>
                  <a:pt x="0" y="30204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5400000">
            <a:off x="1323485" y="8239051"/>
            <a:ext cx="755119" cy="3020477"/>
          </a:xfrm>
          <a:custGeom>
            <a:avLst/>
            <a:gdLst/>
            <a:ahLst/>
            <a:cxnLst/>
            <a:rect l="l" t="t" r="r" b="b"/>
            <a:pathLst>
              <a:path w="755119" h="3020477">
                <a:moveTo>
                  <a:pt x="0" y="0"/>
                </a:moveTo>
                <a:lnTo>
                  <a:pt x="755120" y="0"/>
                </a:lnTo>
                <a:lnTo>
                  <a:pt x="755120" y="3020477"/>
                </a:lnTo>
                <a:lnTo>
                  <a:pt x="0" y="30204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552599" y="4049998"/>
            <a:ext cx="5561765" cy="6723012"/>
          </a:xfrm>
          <a:custGeom>
            <a:avLst/>
            <a:gdLst/>
            <a:ahLst/>
            <a:cxnLst/>
            <a:rect l="l" t="t" r="r" b="b"/>
            <a:pathLst>
              <a:path w="5561765" h="6723012">
                <a:moveTo>
                  <a:pt x="0" y="0"/>
                </a:moveTo>
                <a:lnTo>
                  <a:pt x="5561765" y="0"/>
                </a:lnTo>
                <a:lnTo>
                  <a:pt x="5561765" y="6723012"/>
                </a:lnTo>
                <a:lnTo>
                  <a:pt x="0" y="67230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5400000">
            <a:off x="16238277" y="-989804"/>
            <a:ext cx="755119" cy="3020477"/>
          </a:xfrm>
          <a:custGeom>
            <a:avLst/>
            <a:gdLst/>
            <a:ahLst/>
            <a:cxnLst/>
            <a:rect l="l" t="t" r="r" b="b"/>
            <a:pathLst>
              <a:path w="755119" h="3020477">
                <a:moveTo>
                  <a:pt x="0" y="0"/>
                </a:moveTo>
                <a:lnTo>
                  <a:pt x="755119" y="0"/>
                </a:lnTo>
                <a:lnTo>
                  <a:pt x="755119" y="3020477"/>
                </a:lnTo>
                <a:lnTo>
                  <a:pt x="0" y="30204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>
            <a:hlinkClick r:id="rId6" tooltip="https://public.tableau.com/app/profile/achmad.abdillah.ghifari/viz/PertaminaStockDashboard/Dashboard1"/>
          </p:cNvPr>
          <p:cNvSpPr/>
          <p:nvPr/>
        </p:nvSpPr>
        <p:spPr>
          <a:xfrm>
            <a:off x="3701343" y="4676024"/>
            <a:ext cx="6731475" cy="3189036"/>
          </a:xfrm>
          <a:custGeom>
            <a:avLst/>
            <a:gdLst/>
            <a:ahLst/>
            <a:cxnLst/>
            <a:rect l="l" t="t" r="r" b="b"/>
            <a:pathLst>
              <a:path w="6731475" h="3189036">
                <a:moveTo>
                  <a:pt x="0" y="0"/>
                </a:moveTo>
                <a:lnTo>
                  <a:pt x="6731475" y="0"/>
                </a:lnTo>
                <a:lnTo>
                  <a:pt x="6731475" y="3189036"/>
                </a:lnTo>
                <a:lnTo>
                  <a:pt x="0" y="318903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072666" y="1430623"/>
            <a:ext cx="9988830" cy="2619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dirty="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DASHBOARD AND DATA ANALYSIS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733878" y="8017170"/>
            <a:ext cx="2666405" cy="599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 u="sng">
                <a:solidFill>
                  <a:srgbClr val="2568AD"/>
                </a:solidFill>
                <a:latin typeface="Raleway Bold"/>
                <a:ea typeface="Raleway Bold"/>
                <a:cs typeface="Raleway Bold"/>
                <a:sym typeface="Raleway Bold"/>
                <a:hlinkClick r:id="rId6" tooltip="https://public.tableau.com/app/profile/achmad.abdillah.ghifari/viz/PertaminaStockDashboard/Dashboard1"/>
              </a:rPr>
              <a:t>Tableau Link</a:t>
            </a: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4EECC5CA-6996-4DBA-B078-C74B37156E03}"/>
              </a:ext>
            </a:extLst>
          </p:cNvPr>
          <p:cNvSpPr txBox="1"/>
          <p:nvPr/>
        </p:nvSpPr>
        <p:spPr>
          <a:xfrm>
            <a:off x="1990002" y="1544512"/>
            <a:ext cx="14307996" cy="2581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ID" sz="7500" dirty="0">
                <a:latin typeface="Fredoka" panose="020B0604020202020204" charset="0"/>
              </a:rPr>
              <a:t>DASHBOARD</a:t>
            </a:r>
            <a:r>
              <a:rPr lang="en-ID" sz="7500" b="0" i="0" dirty="0">
                <a:effectLst/>
                <a:latin typeface="Fredoka" panose="020B0604020202020204" charset="0"/>
              </a:rPr>
              <a:t> and DATA ANALYSIS</a:t>
            </a:r>
            <a:endParaRPr lang="en-US" sz="7500" dirty="0">
              <a:latin typeface="Fredoka" panose="020B0604020202020204" charset="0"/>
              <a:ea typeface="Fredoka"/>
              <a:cs typeface="Fredoka"/>
              <a:sym typeface="Fredok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CD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5274950" cy="26746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74950" cy="2674622"/>
            </a:xfrm>
            <a:custGeom>
              <a:avLst/>
              <a:gdLst/>
              <a:ahLst/>
              <a:cxnLst/>
              <a:rect l="l" t="t" r="r" b="b"/>
              <a:pathLst>
                <a:path w="5274950" h="2674622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5400000">
            <a:off x="1317635" y="-947723"/>
            <a:ext cx="755119" cy="3020477"/>
          </a:xfrm>
          <a:custGeom>
            <a:avLst/>
            <a:gdLst/>
            <a:ahLst/>
            <a:cxnLst/>
            <a:rect l="l" t="t" r="r" b="b"/>
            <a:pathLst>
              <a:path w="755119" h="3020477">
                <a:moveTo>
                  <a:pt x="0" y="0"/>
                </a:moveTo>
                <a:lnTo>
                  <a:pt x="755119" y="0"/>
                </a:lnTo>
                <a:lnTo>
                  <a:pt x="755119" y="3020477"/>
                </a:lnTo>
                <a:lnTo>
                  <a:pt x="0" y="30204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333500" y="1412253"/>
            <a:ext cx="15621000" cy="2308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7500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PEMBUATAN MODEL PREDICTIVE</a:t>
            </a:r>
          </a:p>
        </p:txBody>
      </p:sp>
      <p:sp>
        <p:nvSpPr>
          <p:cNvPr id="7" name="Freeform 7"/>
          <p:cNvSpPr/>
          <p:nvPr/>
        </p:nvSpPr>
        <p:spPr>
          <a:xfrm rot="-10800000">
            <a:off x="184956" y="184956"/>
            <a:ext cx="755119" cy="3020477"/>
          </a:xfrm>
          <a:custGeom>
            <a:avLst/>
            <a:gdLst/>
            <a:ahLst/>
            <a:cxnLst/>
            <a:rect l="l" t="t" r="r" b="b"/>
            <a:pathLst>
              <a:path w="755119" h="3020477">
                <a:moveTo>
                  <a:pt x="0" y="0"/>
                </a:moveTo>
                <a:lnTo>
                  <a:pt x="755119" y="0"/>
                </a:lnTo>
                <a:lnTo>
                  <a:pt x="755119" y="3020477"/>
                </a:lnTo>
                <a:lnTo>
                  <a:pt x="0" y="30204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7399531" y="7209822"/>
            <a:ext cx="755119" cy="3020477"/>
          </a:xfrm>
          <a:custGeom>
            <a:avLst/>
            <a:gdLst/>
            <a:ahLst/>
            <a:cxnLst/>
            <a:rect l="l" t="t" r="r" b="b"/>
            <a:pathLst>
              <a:path w="755119" h="3020477">
                <a:moveTo>
                  <a:pt x="0" y="0"/>
                </a:moveTo>
                <a:lnTo>
                  <a:pt x="755119" y="0"/>
                </a:lnTo>
                <a:lnTo>
                  <a:pt x="755119" y="3020477"/>
                </a:lnTo>
                <a:lnTo>
                  <a:pt x="0" y="30204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481469" y="7580299"/>
            <a:ext cx="4509848" cy="2279523"/>
          </a:xfrm>
          <a:custGeom>
            <a:avLst/>
            <a:gdLst/>
            <a:ahLst/>
            <a:cxnLst/>
            <a:rect l="l" t="t" r="r" b="b"/>
            <a:pathLst>
              <a:path w="4509848" h="2279523">
                <a:moveTo>
                  <a:pt x="0" y="0"/>
                </a:moveTo>
                <a:lnTo>
                  <a:pt x="4509848" y="0"/>
                </a:lnTo>
                <a:lnTo>
                  <a:pt x="4509848" y="2279523"/>
                </a:lnTo>
                <a:lnTo>
                  <a:pt x="0" y="22795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304156" y="4367936"/>
            <a:ext cx="10177313" cy="519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79"/>
              </a:lnSpc>
            </a:pPr>
            <a:r>
              <a:rPr lang="en-US" sz="2799" b="1" dirty="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Model yang </a:t>
            </a:r>
            <a:r>
              <a:rPr lang="en-US" sz="2799" b="1" dirty="0" err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Digunakan</a:t>
            </a:r>
            <a:r>
              <a:rPr lang="en-US" sz="2799" b="1" dirty="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: </a:t>
            </a:r>
            <a:r>
              <a:rPr lang="en-US" sz="2799" b="1" dirty="0" err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AutoRegressive</a:t>
            </a:r>
            <a:r>
              <a:rPr lang="en-US" sz="2799" b="1" dirty="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 Integrated Moving Average/ARIMA</a:t>
            </a:r>
          </a:p>
          <a:p>
            <a:pPr algn="just">
              <a:lnSpc>
                <a:spcPts val="4479"/>
              </a:lnSpc>
            </a:pPr>
            <a:endParaRPr lang="en-US" sz="2799" b="1" dirty="0">
              <a:solidFill>
                <a:srgbClr val="000000"/>
              </a:solidFill>
              <a:latin typeface="Raleway Bold"/>
              <a:ea typeface="Raleway Bold"/>
              <a:cs typeface="Raleway Bold"/>
              <a:sym typeface="Raleway Bold"/>
            </a:endParaRPr>
          </a:p>
          <a:p>
            <a:pPr algn="just">
              <a:lnSpc>
                <a:spcPts val="4479"/>
              </a:lnSpc>
            </a:pPr>
            <a:r>
              <a:rPr lang="en-US" sz="2799" b="1" dirty="0" err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Akurasi</a:t>
            </a:r>
            <a:r>
              <a:rPr lang="en-US" sz="2799" b="1" dirty="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 Model = Mean Absolute Error : 70 unit/ 6%</a:t>
            </a:r>
          </a:p>
          <a:p>
            <a:pPr algn="just">
              <a:lnSpc>
                <a:spcPts val="4479"/>
              </a:lnSpc>
            </a:pPr>
            <a:r>
              <a:rPr lang="en-US" sz="2799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(rata-rata </a:t>
            </a:r>
            <a:r>
              <a:rPr lang="en-US" sz="2799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nilai</a:t>
            </a:r>
            <a:r>
              <a:rPr lang="en-US" sz="2799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prediksi</a:t>
            </a:r>
            <a:r>
              <a:rPr lang="en-US" sz="2799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model </a:t>
            </a:r>
            <a:r>
              <a:rPr lang="en-US" sz="2799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berbeda</a:t>
            </a:r>
            <a:r>
              <a:rPr lang="en-US" sz="2799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dengan</a:t>
            </a:r>
            <a:r>
              <a:rPr lang="en-US" sz="2799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harga</a:t>
            </a:r>
            <a:r>
              <a:rPr lang="en-US" sz="2799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saham</a:t>
            </a:r>
            <a:r>
              <a:rPr lang="en-US" sz="2799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sebenarnya</a:t>
            </a:r>
            <a:r>
              <a:rPr lang="en-US" sz="2799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sebanyak</a:t>
            </a:r>
            <a:r>
              <a:rPr lang="en-US" sz="2799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70 unit </a:t>
            </a:r>
            <a:r>
              <a:rPr lang="en-US" sz="2799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atau</a:t>
            </a:r>
            <a:r>
              <a:rPr lang="en-US" sz="2799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6% </a:t>
            </a:r>
            <a:r>
              <a:rPr lang="en-US" sz="2799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dari</a:t>
            </a:r>
            <a:r>
              <a:rPr lang="en-US" sz="2799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nilai</a:t>
            </a:r>
            <a:r>
              <a:rPr lang="en-US" sz="2799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saham</a:t>
            </a:r>
            <a:r>
              <a:rPr lang="en-US" sz="2799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asli</a:t>
            </a:r>
            <a:r>
              <a:rPr lang="en-US" sz="2799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.)</a:t>
            </a:r>
          </a:p>
          <a:p>
            <a:pPr algn="just">
              <a:lnSpc>
                <a:spcPts val="4479"/>
              </a:lnSpc>
            </a:pPr>
            <a:endParaRPr lang="en-US" sz="2799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algn="just">
              <a:lnSpc>
                <a:spcPts val="5120"/>
              </a:lnSpc>
            </a:pPr>
            <a:endParaRPr lang="en-US" sz="2799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algn="just">
              <a:lnSpc>
                <a:spcPts val="5120"/>
              </a:lnSpc>
            </a:pPr>
            <a:endParaRPr lang="en-US" sz="2799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C4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5274950" cy="26746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74950" cy="2674622"/>
            </a:xfrm>
            <a:custGeom>
              <a:avLst/>
              <a:gdLst/>
              <a:ahLst/>
              <a:cxnLst/>
              <a:rect l="l" t="t" r="r" b="b"/>
              <a:pathLst>
                <a:path w="5274950" h="2674622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5400000">
            <a:off x="1317635" y="-947723"/>
            <a:ext cx="755119" cy="3020477"/>
          </a:xfrm>
          <a:custGeom>
            <a:avLst/>
            <a:gdLst/>
            <a:ahLst/>
            <a:cxnLst/>
            <a:rect l="l" t="t" r="r" b="b"/>
            <a:pathLst>
              <a:path w="755119" h="3020477">
                <a:moveTo>
                  <a:pt x="0" y="0"/>
                </a:moveTo>
                <a:lnTo>
                  <a:pt x="755119" y="0"/>
                </a:lnTo>
                <a:lnTo>
                  <a:pt x="755119" y="3020477"/>
                </a:lnTo>
                <a:lnTo>
                  <a:pt x="0" y="30204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184956" y="184956"/>
            <a:ext cx="755119" cy="3020477"/>
          </a:xfrm>
          <a:custGeom>
            <a:avLst/>
            <a:gdLst/>
            <a:ahLst/>
            <a:cxnLst/>
            <a:rect l="l" t="t" r="r" b="b"/>
            <a:pathLst>
              <a:path w="755119" h="3020477">
                <a:moveTo>
                  <a:pt x="0" y="0"/>
                </a:moveTo>
                <a:lnTo>
                  <a:pt x="755119" y="0"/>
                </a:lnTo>
                <a:lnTo>
                  <a:pt x="755119" y="3020477"/>
                </a:lnTo>
                <a:lnTo>
                  <a:pt x="0" y="30204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800000">
            <a:off x="17399531" y="7209822"/>
            <a:ext cx="755119" cy="3020477"/>
          </a:xfrm>
          <a:custGeom>
            <a:avLst/>
            <a:gdLst/>
            <a:ahLst/>
            <a:cxnLst/>
            <a:rect l="l" t="t" r="r" b="b"/>
            <a:pathLst>
              <a:path w="755119" h="3020477">
                <a:moveTo>
                  <a:pt x="0" y="0"/>
                </a:moveTo>
                <a:lnTo>
                  <a:pt x="755119" y="0"/>
                </a:lnTo>
                <a:lnTo>
                  <a:pt x="755119" y="3020477"/>
                </a:lnTo>
                <a:lnTo>
                  <a:pt x="0" y="30204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>
            <a:hlinkClick r:id="rId6" tooltip="https://github.com/Gigis123/Pertamina-Stock"/>
          </p:cNvPr>
          <p:cNvSpPr/>
          <p:nvPr/>
        </p:nvSpPr>
        <p:spPr>
          <a:xfrm>
            <a:off x="7551248" y="4024319"/>
            <a:ext cx="3185503" cy="3185503"/>
          </a:xfrm>
          <a:custGeom>
            <a:avLst/>
            <a:gdLst/>
            <a:ahLst/>
            <a:cxnLst/>
            <a:rect l="l" t="t" r="r" b="b"/>
            <a:pathLst>
              <a:path w="3185503" h="3185503">
                <a:moveTo>
                  <a:pt x="0" y="0"/>
                </a:moveTo>
                <a:lnTo>
                  <a:pt x="3185504" y="0"/>
                </a:lnTo>
                <a:lnTo>
                  <a:pt x="3185504" y="3185503"/>
                </a:lnTo>
                <a:lnTo>
                  <a:pt x="0" y="318550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990002" y="1919702"/>
            <a:ext cx="14307996" cy="1235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dirty="0">
                <a:latin typeface="Fredoka" panose="020B0604020202020204" charset="0"/>
                <a:ea typeface="Fredoka"/>
                <a:cs typeface="Fredoka"/>
                <a:sym typeface="Fredoka"/>
              </a:rPr>
              <a:t>PROJECT GITHUB</a:t>
            </a:r>
          </a:p>
        </p:txBody>
      </p:sp>
      <p:sp>
        <p:nvSpPr>
          <p:cNvPr id="10" name="Freeform 10"/>
          <p:cNvSpPr/>
          <p:nvPr/>
        </p:nvSpPr>
        <p:spPr>
          <a:xfrm>
            <a:off x="13068757" y="4766930"/>
            <a:ext cx="3229241" cy="5520070"/>
          </a:xfrm>
          <a:custGeom>
            <a:avLst/>
            <a:gdLst/>
            <a:ahLst/>
            <a:cxnLst/>
            <a:rect l="l" t="t" r="r" b="b"/>
            <a:pathLst>
              <a:path w="3229241" h="5520070">
                <a:moveTo>
                  <a:pt x="0" y="0"/>
                </a:moveTo>
                <a:lnTo>
                  <a:pt x="3229241" y="0"/>
                </a:lnTo>
                <a:lnTo>
                  <a:pt x="3229241" y="5520070"/>
                </a:lnTo>
                <a:lnTo>
                  <a:pt x="0" y="55200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7934672" y="7943247"/>
            <a:ext cx="2418656" cy="599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 u="sng">
                <a:solidFill>
                  <a:srgbClr val="2568AD"/>
                </a:solidFill>
                <a:latin typeface="Raleway Bold"/>
                <a:ea typeface="Raleway Bold"/>
                <a:cs typeface="Raleway Bold"/>
                <a:sym typeface="Raleway Bold"/>
                <a:hlinkClick r:id="rId6" tooltip="https://github.com/Gigis123/Pertamina-Stock"/>
              </a:rPr>
              <a:t>GitHub Link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4F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5274950" cy="26746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74950" cy="2674622"/>
            </a:xfrm>
            <a:custGeom>
              <a:avLst/>
              <a:gdLst/>
              <a:ahLst/>
              <a:cxnLst/>
              <a:rect l="l" t="t" r="r" b="b"/>
              <a:pathLst>
                <a:path w="5274950" h="2674622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5400000">
            <a:off x="16206588" y="8214246"/>
            <a:ext cx="755119" cy="3020477"/>
          </a:xfrm>
          <a:custGeom>
            <a:avLst/>
            <a:gdLst/>
            <a:ahLst/>
            <a:cxnLst/>
            <a:rect l="l" t="t" r="r" b="b"/>
            <a:pathLst>
              <a:path w="755119" h="3020477">
                <a:moveTo>
                  <a:pt x="0" y="0"/>
                </a:moveTo>
                <a:lnTo>
                  <a:pt x="755119" y="0"/>
                </a:lnTo>
                <a:lnTo>
                  <a:pt x="755119" y="3020477"/>
                </a:lnTo>
                <a:lnTo>
                  <a:pt x="0" y="30204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339267" y="7081567"/>
            <a:ext cx="755119" cy="3020477"/>
          </a:xfrm>
          <a:custGeom>
            <a:avLst/>
            <a:gdLst/>
            <a:ahLst/>
            <a:cxnLst/>
            <a:rect l="l" t="t" r="r" b="b"/>
            <a:pathLst>
              <a:path w="755119" h="3020477">
                <a:moveTo>
                  <a:pt x="0" y="0"/>
                </a:moveTo>
                <a:lnTo>
                  <a:pt x="755119" y="0"/>
                </a:lnTo>
                <a:lnTo>
                  <a:pt x="755119" y="3020477"/>
                </a:lnTo>
                <a:lnTo>
                  <a:pt x="0" y="30204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1290977" y="-980279"/>
            <a:ext cx="755119" cy="3020477"/>
          </a:xfrm>
          <a:custGeom>
            <a:avLst/>
            <a:gdLst/>
            <a:ahLst/>
            <a:cxnLst/>
            <a:rect l="l" t="t" r="r" b="b"/>
            <a:pathLst>
              <a:path w="755119" h="3020477">
                <a:moveTo>
                  <a:pt x="0" y="0"/>
                </a:moveTo>
                <a:lnTo>
                  <a:pt x="755120" y="0"/>
                </a:lnTo>
                <a:lnTo>
                  <a:pt x="755120" y="3020477"/>
                </a:lnTo>
                <a:lnTo>
                  <a:pt x="0" y="30204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58298" y="152400"/>
            <a:ext cx="755119" cy="3020477"/>
          </a:xfrm>
          <a:custGeom>
            <a:avLst/>
            <a:gdLst/>
            <a:ahLst/>
            <a:cxnLst/>
            <a:rect l="l" t="t" r="r" b="b"/>
            <a:pathLst>
              <a:path w="755119" h="3020477">
                <a:moveTo>
                  <a:pt x="0" y="0"/>
                </a:moveTo>
                <a:lnTo>
                  <a:pt x="755120" y="0"/>
                </a:lnTo>
                <a:lnTo>
                  <a:pt x="755120" y="3020477"/>
                </a:lnTo>
                <a:lnTo>
                  <a:pt x="0" y="30204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990002" y="1716002"/>
            <a:ext cx="14307996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REKOMENDASI BISNIS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990002" y="6040805"/>
            <a:ext cx="6663431" cy="2946655"/>
            <a:chOff x="0" y="0"/>
            <a:chExt cx="1325930" cy="58634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325930" cy="586343"/>
            </a:xfrm>
            <a:custGeom>
              <a:avLst/>
              <a:gdLst/>
              <a:ahLst/>
              <a:cxnLst/>
              <a:rect l="l" t="t" r="r" b="b"/>
              <a:pathLst>
                <a:path w="1325930" h="586343">
                  <a:moveTo>
                    <a:pt x="0" y="0"/>
                  </a:moveTo>
                  <a:lnTo>
                    <a:pt x="1325930" y="0"/>
                  </a:lnTo>
                  <a:lnTo>
                    <a:pt x="1325930" y="586343"/>
                  </a:lnTo>
                  <a:lnTo>
                    <a:pt x="0" y="58634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9525"/>
              <a:ext cx="1325930" cy="5958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2799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Pertamina dapat berinovasi dan membuat perkembangan baru untuk dapat menaikan nilai closing saham mereka</a:t>
              </a:r>
            </a:p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endParaRPr lang="en-US" sz="27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5645917" y="3364990"/>
            <a:ext cx="6996166" cy="2946655"/>
            <a:chOff x="0" y="0"/>
            <a:chExt cx="1392140" cy="58634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392140" cy="586343"/>
            </a:xfrm>
            <a:custGeom>
              <a:avLst/>
              <a:gdLst/>
              <a:ahLst/>
              <a:cxnLst/>
              <a:rect l="l" t="t" r="r" b="b"/>
              <a:pathLst>
                <a:path w="1392140" h="586343">
                  <a:moveTo>
                    <a:pt x="0" y="0"/>
                  </a:moveTo>
                  <a:lnTo>
                    <a:pt x="1392140" y="0"/>
                  </a:lnTo>
                  <a:lnTo>
                    <a:pt x="1392140" y="586343"/>
                  </a:lnTo>
                  <a:lnTo>
                    <a:pt x="0" y="58634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9525"/>
              <a:ext cx="1392140" cy="5958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799" b="1">
                  <a:solidFill>
                    <a:srgbClr val="000000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Menurut prediksi, saham Pertamina diperkirakan akan stabil dalam jangka pendek tanpa pergerakan naik atau turun yang signifikan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920716" y="6040805"/>
            <a:ext cx="6663431" cy="2946655"/>
            <a:chOff x="0" y="0"/>
            <a:chExt cx="1325930" cy="58634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25930" cy="586343"/>
            </a:xfrm>
            <a:custGeom>
              <a:avLst/>
              <a:gdLst/>
              <a:ahLst/>
              <a:cxnLst/>
              <a:rect l="l" t="t" r="r" b="b"/>
              <a:pathLst>
                <a:path w="1325930" h="586343">
                  <a:moveTo>
                    <a:pt x="0" y="0"/>
                  </a:moveTo>
                  <a:lnTo>
                    <a:pt x="1325930" y="0"/>
                  </a:lnTo>
                  <a:lnTo>
                    <a:pt x="1325930" y="586343"/>
                  </a:lnTo>
                  <a:lnTo>
                    <a:pt x="0" y="58634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9525"/>
              <a:ext cx="1325930" cy="5958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Saham pertamina dapat menarik investor low risk - low reward dikarenakan kestabilan pasar yang Pertamina miliki</a:t>
              </a:r>
            </a:p>
          </p:txBody>
        </p:sp>
      </p:grpSp>
      <p:sp>
        <p:nvSpPr>
          <p:cNvPr id="19" name="Freeform 19"/>
          <p:cNvSpPr/>
          <p:nvPr/>
        </p:nvSpPr>
        <p:spPr>
          <a:xfrm>
            <a:off x="2664001" y="3984960"/>
            <a:ext cx="1029548" cy="1706715"/>
          </a:xfrm>
          <a:custGeom>
            <a:avLst/>
            <a:gdLst/>
            <a:ahLst/>
            <a:cxnLst/>
            <a:rect l="l" t="t" r="r" b="b"/>
            <a:pathLst>
              <a:path w="1029548" h="1706715">
                <a:moveTo>
                  <a:pt x="0" y="0"/>
                </a:moveTo>
                <a:lnTo>
                  <a:pt x="1029549" y="0"/>
                </a:lnTo>
                <a:lnTo>
                  <a:pt x="1029549" y="1706715"/>
                </a:lnTo>
                <a:lnTo>
                  <a:pt x="0" y="17067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4220551" y="3972140"/>
            <a:ext cx="1706715" cy="1706715"/>
          </a:xfrm>
          <a:custGeom>
            <a:avLst/>
            <a:gdLst/>
            <a:ahLst/>
            <a:cxnLst/>
            <a:rect l="l" t="t" r="r" b="b"/>
            <a:pathLst>
              <a:path w="1706715" h="1706715">
                <a:moveTo>
                  <a:pt x="0" y="0"/>
                </a:moveTo>
                <a:lnTo>
                  <a:pt x="1706715" y="0"/>
                </a:lnTo>
                <a:lnTo>
                  <a:pt x="1706715" y="1706715"/>
                </a:lnTo>
                <a:lnTo>
                  <a:pt x="0" y="17067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C4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5274950" cy="26746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74950" cy="2674622"/>
            </a:xfrm>
            <a:custGeom>
              <a:avLst/>
              <a:gdLst/>
              <a:ahLst/>
              <a:cxnLst/>
              <a:rect l="l" t="t" r="r" b="b"/>
              <a:pathLst>
                <a:path w="5274950" h="2674622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5400000">
            <a:off x="16206588" y="8214246"/>
            <a:ext cx="755119" cy="3020477"/>
          </a:xfrm>
          <a:custGeom>
            <a:avLst/>
            <a:gdLst/>
            <a:ahLst/>
            <a:cxnLst/>
            <a:rect l="l" t="t" r="r" b="b"/>
            <a:pathLst>
              <a:path w="755119" h="3020477">
                <a:moveTo>
                  <a:pt x="0" y="0"/>
                </a:moveTo>
                <a:lnTo>
                  <a:pt x="755119" y="0"/>
                </a:lnTo>
                <a:lnTo>
                  <a:pt x="755119" y="3020477"/>
                </a:lnTo>
                <a:lnTo>
                  <a:pt x="0" y="30204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367842" y="7081567"/>
            <a:ext cx="755119" cy="3020477"/>
          </a:xfrm>
          <a:custGeom>
            <a:avLst/>
            <a:gdLst/>
            <a:ahLst/>
            <a:cxnLst/>
            <a:rect l="l" t="t" r="r" b="b"/>
            <a:pathLst>
              <a:path w="755119" h="3020477">
                <a:moveTo>
                  <a:pt x="0" y="0"/>
                </a:moveTo>
                <a:lnTo>
                  <a:pt x="755119" y="0"/>
                </a:lnTo>
                <a:lnTo>
                  <a:pt x="755119" y="3020477"/>
                </a:lnTo>
                <a:lnTo>
                  <a:pt x="0" y="30204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1290977" y="-980279"/>
            <a:ext cx="755119" cy="3020477"/>
          </a:xfrm>
          <a:custGeom>
            <a:avLst/>
            <a:gdLst/>
            <a:ahLst/>
            <a:cxnLst/>
            <a:rect l="l" t="t" r="r" b="b"/>
            <a:pathLst>
              <a:path w="755119" h="3020477">
                <a:moveTo>
                  <a:pt x="0" y="0"/>
                </a:moveTo>
                <a:lnTo>
                  <a:pt x="755120" y="0"/>
                </a:lnTo>
                <a:lnTo>
                  <a:pt x="755120" y="3020477"/>
                </a:lnTo>
                <a:lnTo>
                  <a:pt x="0" y="30204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58298" y="152400"/>
            <a:ext cx="755119" cy="3020477"/>
          </a:xfrm>
          <a:custGeom>
            <a:avLst/>
            <a:gdLst/>
            <a:ahLst/>
            <a:cxnLst/>
            <a:rect l="l" t="t" r="r" b="b"/>
            <a:pathLst>
              <a:path w="755119" h="3020477">
                <a:moveTo>
                  <a:pt x="0" y="0"/>
                </a:moveTo>
                <a:lnTo>
                  <a:pt x="755120" y="0"/>
                </a:lnTo>
                <a:lnTo>
                  <a:pt x="755120" y="3020477"/>
                </a:lnTo>
                <a:lnTo>
                  <a:pt x="0" y="30204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535858" y="4129127"/>
            <a:ext cx="5475783" cy="6321250"/>
          </a:xfrm>
          <a:custGeom>
            <a:avLst/>
            <a:gdLst/>
            <a:ahLst/>
            <a:cxnLst/>
            <a:rect l="l" t="t" r="r" b="b"/>
            <a:pathLst>
              <a:path w="5475783" h="6321250">
                <a:moveTo>
                  <a:pt x="0" y="0"/>
                </a:moveTo>
                <a:lnTo>
                  <a:pt x="5475783" y="0"/>
                </a:lnTo>
                <a:lnTo>
                  <a:pt x="5475783" y="6321250"/>
                </a:lnTo>
                <a:lnTo>
                  <a:pt x="0" y="63212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5634491" y="2303502"/>
            <a:ext cx="10403200" cy="3470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3999"/>
              </a:lnSpc>
            </a:pPr>
            <a:r>
              <a:rPr lang="en-US" sz="9999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TERIMA</a:t>
            </a:r>
          </a:p>
          <a:p>
            <a:pPr algn="r">
              <a:lnSpc>
                <a:spcPts val="13999"/>
              </a:lnSpc>
            </a:pPr>
            <a:r>
              <a:rPr lang="en-US" sz="9999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KASIH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937702" y="7223077"/>
            <a:ext cx="9897882" cy="1481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endParaRPr/>
          </a:p>
          <a:p>
            <a:pPr algn="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Note: Hasil ini didasarkan pada model prediktif dan mungkin tidak mencerminkan hasil aktual di masa depan.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177</Words>
  <Application>Microsoft Office PowerPoint</Application>
  <PresentationFormat>Custom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Raleway Bold</vt:lpstr>
      <vt:lpstr>Arial</vt:lpstr>
      <vt:lpstr>Fredoka</vt:lpstr>
      <vt:lpstr>Raleway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Pertamina Prediction Model</dc:title>
  <dc:creator>gigis ghifari</dc:creator>
  <cp:lastModifiedBy>gigis ghifari</cp:lastModifiedBy>
  <cp:revision>2</cp:revision>
  <dcterms:created xsi:type="dcterms:W3CDTF">2006-08-16T00:00:00Z</dcterms:created>
  <dcterms:modified xsi:type="dcterms:W3CDTF">2024-09-12T16:22:05Z</dcterms:modified>
  <dc:identifier>DAGQj_t461E</dc:identifier>
</cp:coreProperties>
</file>