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a:t>
            </a:r>
            <a:r>
              <a:rPr b="0" lang="en-GB" sz="4400" spc="-1" strike="noStrike">
                <a:latin typeface="Arial"/>
              </a:rPr>
              <a:t>to </a:t>
            </a:r>
            <a:r>
              <a:rPr b="0" lang="en-GB" sz="4400" spc="-1" strike="noStrike">
                <a:latin typeface="Arial"/>
              </a:rPr>
              <a:t>edit </a:t>
            </a:r>
            <a:r>
              <a:rPr b="0" lang="en-GB" sz="4400" spc="-1" strike="noStrike">
                <a:latin typeface="Arial"/>
              </a:rPr>
              <a:t>the </a:t>
            </a:r>
            <a:r>
              <a:rPr b="0" lang="en-GB" sz="4400" spc="-1" strike="noStrike">
                <a:latin typeface="Arial"/>
              </a:rPr>
              <a:t>title </a:t>
            </a:r>
            <a:r>
              <a:rPr b="0" lang="en-GB" sz="4400" spc="-1" strike="noStrike">
                <a:latin typeface="Arial"/>
              </a:rPr>
              <a:t>text </a:t>
            </a:r>
            <a:r>
              <a:rPr b="0" lang="en-GB" sz="4400" spc="-1" strike="noStrike">
                <a:latin typeface="Arial"/>
              </a:rPr>
              <a:t>form</a:t>
            </a:r>
            <a:r>
              <a:rPr b="0" lang="en-GB" sz="4400" spc="-1" strike="noStrike">
                <a:latin typeface="Arial"/>
              </a:rPr>
              <a:t>at</a:t>
            </a:r>
            <a:endParaRPr b="0" lang="en-GB"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GB" sz="4400" spc="-1" strike="noStrike">
                <a:latin typeface="Arial"/>
              </a:rPr>
              <a:t>Click </a:t>
            </a:r>
            <a:r>
              <a:rPr b="0" lang="en-GB" sz="4400" spc="-1" strike="noStrike">
                <a:latin typeface="Arial"/>
              </a:rPr>
              <a:t>to </a:t>
            </a:r>
            <a:r>
              <a:rPr b="0" lang="en-GB" sz="4400" spc="-1" strike="noStrike">
                <a:latin typeface="Arial"/>
              </a:rPr>
              <a:t>edit </a:t>
            </a:r>
            <a:r>
              <a:rPr b="0" lang="en-GB" sz="4400" spc="-1" strike="noStrike">
                <a:latin typeface="Arial"/>
              </a:rPr>
              <a:t>the </a:t>
            </a:r>
            <a:r>
              <a:rPr b="0" lang="en-GB" sz="4400" spc="-1" strike="noStrike">
                <a:latin typeface="Arial"/>
              </a:rPr>
              <a:t>title </a:t>
            </a:r>
            <a:r>
              <a:rPr b="0" lang="en-GB" sz="4400" spc="-1" strike="noStrike">
                <a:latin typeface="Arial"/>
              </a:rPr>
              <a:t>text </a:t>
            </a:r>
            <a:r>
              <a:rPr b="0" lang="en-GB" sz="4400" spc="-1" strike="noStrike">
                <a:latin typeface="Arial"/>
              </a:rPr>
              <a:t>form</a:t>
            </a:r>
            <a:r>
              <a:rPr b="0" lang="en-GB" sz="4400" spc="-1" strike="noStrike">
                <a:latin typeface="Arial"/>
              </a:rPr>
              <a:t>at</a:t>
            </a:r>
            <a:endParaRPr b="0" lang="en-GB"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66240" cy="941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solidFill>
                  <a:srgbClr val="000000"/>
                </a:solidFill>
                <a:latin typeface="Consolas"/>
                <a:ea typeface="DejaVu Sans"/>
              </a:rPr>
              <a:t>Capstone project</a:t>
            </a:r>
            <a:endParaRPr b="0" lang="en-GB" sz="4400" spc="-1" strike="noStrike">
              <a:latin typeface="Arial"/>
            </a:endParaRPr>
          </a:p>
        </p:txBody>
      </p:sp>
      <p:sp>
        <p:nvSpPr>
          <p:cNvPr id="77" name="CustomShape 2"/>
          <p:cNvSpPr/>
          <p:nvPr/>
        </p:nvSpPr>
        <p:spPr>
          <a:xfrm>
            <a:off x="504000" y="1326600"/>
            <a:ext cx="9066240" cy="3282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3200" spc="-1" strike="noStrike">
                <a:solidFill>
                  <a:srgbClr val="000000"/>
                </a:solidFill>
                <a:latin typeface="Consolas"/>
                <a:ea typeface="DejaVu Sans"/>
              </a:rPr>
              <a:t>Machine learning fundamentals</a:t>
            </a:r>
            <a:endParaRPr b="0" lang="en-GB" sz="3200" spc="-1" strike="noStrike">
              <a:latin typeface="Arial"/>
            </a:endParaRPr>
          </a:p>
          <a:p>
            <a:pPr algn="ctr">
              <a:lnSpc>
                <a:spcPct val="100000"/>
              </a:lnSpc>
            </a:pPr>
            <a:endParaRPr b="0" lang="en-GB" sz="3200" spc="-1" strike="noStrike">
              <a:latin typeface="Arial"/>
            </a:endParaRPr>
          </a:p>
          <a:p>
            <a:pPr algn="ctr">
              <a:lnSpc>
                <a:spcPct val="100000"/>
              </a:lnSpc>
            </a:pPr>
            <a:r>
              <a:rPr b="0" lang="en-GB" sz="3200" spc="-1" strike="noStrike">
                <a:solidFill>
                  <a:srgbClr val="000000"/>
                </a:solidFill>
                <a:latin typeface="Consolas"/>
                <a:ea typeface="DejaVu Sans"/>
              </a:rPr>
              <a:t>LUIGI MARONGIU</a:t>
            </a:r>
            <a:endParaRPr b="0" lang="en-GB" sz="3200" spc="-1" strike="noStrike">
              <a:latin typeface="Arial"/>
            </a:endParaRPr>
          </a:p>
          <a:p>
            <a:pPr algn="ctr">
              <a:lnSpc>
                <a:spcPct val="100000"/>
              </a:lnSpc>
            </a:pPr>
            <a:r>
              <a:rPr b="0" lang="en-GB" sz="3200" spc="-1" strike="noStrike">
                <a:solidFill>
                  <a:srgbClr val="000000"/>
                </a:solidFill>
                <a:latin typeface="Consolas"/>
                <a:ea typeface="DejaVu Sans"/>
              </a:rPr>
              <a:t>Jan-Feb 2019</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226080"/>
            <a:ext cx="9066240" cy="941040"/>
          </a:xfrm>
          <a:prstGeom prst="rect">
            <a:avLst/>
          </a:prstGeom>
          <a:noFill/>
          <a:ln>
            <a:noFill/>
          </a:ln>
        </p:spPr>
        <p:style>
          <a:lnRef idx="0"/>
          <a:fillRef idx="0"/>
          <a:effectRef idx="0"/>
          <a:fontRef idx="minor"/>
        </p:style>
      </p:sp>
      <p:sp>
        <p:nvSpPr>
          <p:cNvPr id="110" name="CustomShape 2"/>
          <p:cNvSpPr/>
          <p:nvPr/>
        </p:nvSpPr>
        <p:spPr>
          <a:xfrm>
            <a:off x="504000" y="22608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It would have been interesting to address the relation between ‘essay length’ and ‘mean word length’ against ‘drug use’ but in this case the cluster was suboptimal </a:t>
            </a:r>
            <a:endParaRPr b="0" lang="en-GB" sz="1800" spc="-1" strike="noStrike">
              <a:latin typeface="Arial"/>
            </a:endParaRPr>
          </a:p>
        </p:txBody>
      </p:sp>
      <p:pic>
        <p:nvPicPr>
          <p:cNvPr id="111" name="" descr=""/>
          <p:cNvPicPr/>
          <p:nvPr/>
        </p:nvPicPr>
        <p:blipFill>
          <a:blip r:embed="rId1"/>
          <a:stretch/>
        </p:blipFill>
        <p:spPr>
          <a:xfrm>
            <a:off x="63720" y="1368000"/>
            <a:ext cx="5483880" cy="3654720"/>
          </a:xfrm>
          <a:prstGeom prst="rect">
            <a:avLst/>
          </a:prstGeom>
          <a:ln>
            <a:noFill/>
          </a:ln>
        </p:spPr>
      </p:pic>
      <p:pic>
        <p:nvPicPr>
          <p:cNvPr id="112" name="" descr=""/>
          <p:cNvPicPr/>
          <p:nvPr/>
        </p:nvPicPr>
        <p:blipFill>
          <a:blip r:embed="rId2"/>
          <a:srcRect l="0" t="0" r="6633" b="0"/>
          <a:stretch/>
        </p:blipFill>
        <p:spPr>
          <a:xfrm>
            <a:off x="4808880" y="1382040"/>
            <a:ext cx="5195520" cy="3654720"/>
          </a:xfrm>
          <a:prstGeom prst="rect">
            <a:avLst/>
          </a:prstGeom>
          <a:ln>
            <a:noFill/>
          </a:ln>
        </p:spPr>
      </p:pic>
      <p:sp>
        <p:nvSpPr>
          <p:cNvPr id="113" name="CustomShape 3"/>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226080"/>
            <a:ext cx="9066240" cy="941040"/>
          </a:xfrm>
          <a:prstGeom prst="rect">
            <a:avLst/>
          </a:prstGeom>
          <a:noFill/>
          <a:ln>
            <a:noFill/>
          </a:ln>
        </p:spPr>
        <p:style>
          <a:lnRef idx="0"/>
          <a:fillRef idx="0"/>
          <a:effectRef idx="0"/>
          <a:fontRef idx="minor"/>
        </p:style>
      </p:sp>
      <p:sp>
        <p:nvSpPr>
          <p:cNvPr id="115" name="CustomShape 2"/>
          <p:cNvSpPr/>
          <p:nvPr/>
        </p:nvSpPr>
        <p:spPr>
          <a:xfrm>
            <a:off x="504000" y="22608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It would have been interesting to address the relation between ‘essay length’ and ‘mean word length’ against ‘zodiac’ but in this case the cluster was sub-optimal </a:t>
            </a:r>
            <a:endParaRPr b="0" lang="en-GB" sz="1800" spc="-1" strike="noStrike">
              <a:latin typeface="Arial"/>
            </a:endParaRPr>
          </a:p>
        </p:txBody>
      </p:sp>
      <p:pic>
        <p:nvPicPr>
          <p:cNvPr id="116" name="" descr=""/>
          <p:cNvPicPr/>
          <p:nvPr/>
        </p:nvPicPr>
        <p:blipFill>
          <a:blip r:embed="rId1"/>
          <a:stretch/>
        </p:blipFill>
        <p:spPr>
          <a:xfrm>
            <a:off x="63720" y="1368000"/>
            <a:ext cx="5483880" cy="3654720"/>
          </a:xfrm>
          <a:prstGeom prst="rect">
            <a:avLst/>
          </a:prstGeom>
          <a:ln>
            <a:noFill/>
          </a:ln>
        </p:spPr>
      </p:pic>
      <p:pic>
        <p:nvPicPr>
          <p:cNvPr id="117" name="" descr=""/>
          <p:cNvPicPr/>
          <p:nvPr/>
        </p:nvPicPr>
        <p:blipFill>
          <a:blip r:embed="rId2"/>
          <a:srcRect l="0" t="0" r="6633" b="0"/>
          <a:stretch/>
        </p:blipFill>
        <p:spPr>
          <a:xfrm>
            <a:off x="4808880" y="1382040"/>
            <a:ext cx="5195520" cy="3654720"/>
          </a:xfrm>
          <a:prstGeom prst="rect">
            <a:avLst/>
          </a:prstGeom>
          <a:ln>
            <a:noFill/>
          </a:ln>
        </p:spPr>
      </p:pic>
      <p:sp>
        <p:nvSpPr>
          <p:cNvPr id="118" name="CustomShape 3"/>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226080"/>
            <a:ext cx="9066240" cy="941040"/>
          </a:xfrm>
          <a:prstGeom prst="rect">
            <a:avLst/>
          </a:prstGeom>
          <a:noFill/>
          <a:ln>
            <a:noFill/>
          </a:ln>
        </p:spPr>
        <p:style>
          <a:lnRef idx="0"/>
          <a:fillRef idx="0"/>
          <a:effectRef idx="0"/>
          <a:fontRef idx="minor"/>
        </p:style>
      </p:sp>
      <p:sp>
        <p:nvSpPr>
          <p:cNvPr id="120"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pic>
        <p:nvPicPr>
          <p:cNvPr id="121" name="" descr=""/>
          <p:cNvPicPr/>
          <p:nvPr/>
        </p:nvPicPr>
        <p:blipFill>
          <a:blip r:embed="rId1"/>
          <a:stretch/>
        </p:blipFill>
        <p:spPr>
          <a:xfrm>
            <a:off x="63720" y="1008000"/>
            <a:ext cx="5483880" cy="3654720"/>
          </a:xfrm>
          <a:prstGeom prst="rect">
            <a:avLst/>
          </a:prstGeom>
          <a:ln>
            <a:noFill/>
          </a:ln>
        </p:spPr>
      </p:pic>
      <p:pic>
        <p:nvPicPr>
          <p:cNvPr id="122" name="" descr=""/>
          <p:cNvPicPr/>
          <p:nvPr/>
        </p:nvPicPr>
        <p:blipFill>
          <a:blip r:embed="rId2"/>
          <a:srcRect l="0" t="0" r="5248" b="0"/>
          <a:stretch/>
        </p:blipFill>
        <p:spPr>
          <a:xfrm>
            <a:off x="4808880" y="1022040"/>
            <a:ext cx="5195520" cy="3654720"/>
          </a:xfrm>
          <a:prstGeom prst="rect">
            <a:avLst/>
          </a:prstGeom>
          <a:ln>
            <a:noFill/>
          </a:ln>
        </p:spPr>
      </p:pic>
      <p:sp>
        <p:nvSpPr>
          <p:cNvPr id="123"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It would be interest to model ‘drink’ and ‘drug’ habit to ‘education’, but the data did not show particular trends.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226080"/>
            <a:ext cx="9066240" cy="941040"/>
          </a:xfrm>
          <a:prstGeom prst="rect">
            <a:avLst/>
          </a:prstGeom>
          <a:noFill/>
          <a:ln>
            <a:noFill/>
          </a:ln>
        </p:spPr>
        <p:style>
          <a:lnRef idx="0"/>
          <a:fillRef idx="0"/>
          <a:effectRef idx="0"/>
          <a:fontRef idx="minor"/>
        </p:style>
      </p:sp>
      <p:sp>
        <p:nvSpPr>
          <p:cNvPr id="125"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pic>
        <p:nvPicPr>
          <p:cNvPr id="126" name="" descr=""/>
          <p:cNvPicPr/>
          <p:nvPr/>
        </p:nvPicPr>
        <p:blipFill>
          <a:blip r:embed="rId1"/>
          <a:stretch/>
        </p:blipFill>
        <p:spPr>
          <a:xfrm>
            <a:off x="63720" y="1008000"/>
            <a:ext cx="5483880" cy="3654720"/>
          </a:xfrm>
          <a:prstGeom prst="rect">
            <a:avLst/>
          </a:prstGeom>
          <a:ln>
            <a:noFill/>
          </a:ln>
        </p:spPr>
      </p:pic>
      <p:pic>
        <p:nvPicPr>
          <p:cNvPr id="127" name="" descr=""/>
          <p:cNvPicPr/>
          <p:nvPr/>
        </p:nvPicPr>
        <p:blipFill>
          <a:blip r:embed="rId2"/>
          <a:srcRect l="0" t="0" r="5248" b="0"/>
          <a:stretch/>
        </p:blipFill>
        <p:spPr>
          <a:xfrm>
            <a:off x="4808880" y="1022040"/>
            <a:ext cx="5195520" cy="3654720"/>
          </a:xfrm>
          <a:prstGeom prst="rect">
            <a:avLst/>
          </a:prstGeom>
          <a:ln>
            <a:noFill/>
          </a:ln>
        </p:spPr>
      </p:pic>
      <p:sp>
        <p:nvSpPr>
          <p:cNvPr id="128"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Another possibility was ‘diet’ against ‘education’ with a label on ‘drug’, which is not great in terms of visible trends. Permutations of axis or other variables did not show trends anyway. </a:t>
            </a:r>
            <a:r>
              <a:rPr b="1" lang="en-GB" sz="1800" spc="-1" strike="noStrike">
                <a:solidFill>
                  <a:srgbClr val="000000"/>
                </a:solidFill>
                <a:latin typeface="Arial"/>
                <a:ea typeface="DejaVu Sans"/>
              </a:rPr>
              <a:t> </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226080"/>
            <a:ext cx="9066240" cy="941040"/>
          </a:xfrm>
          <a:prstGeom prst="rect">
            <a:avLst/>
          </a:prstGeom>
          <a:noFill/>
          <a:ln>
            <a:noFill/>
          </a:ln>
        </p:spPr>
        <p:style>
          <a:lnRef idx="0"/>
          <a:fillRef idx="0"/>
          <a:effectRef idx="0"/>
          <a:fontRef idx="minor"/>
        </p:style>
      </p:sp>
      <p:sp>
        <p:nvSpPr>
          <p:cNvPr id="130" name="CustomShape 2"/>
          <p:cNvSpPr/>
          <p:nvPr/>
        </p:nvSpPr>
        <p:spPr>
          <a:xfrm>
            <a:off x="0" y="0"/>
            <a:ext cx="201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2a6099"/>
                </a:solidFill>
                <a:latin typeface="Arial"/>
                <a:ea typeface="DejaVu Sans"/>
              </a:rPr>
              <a:t>Questions</a:t>
            </a:r>
            <a:endParaRPr b="0" lang="en-GB" sz="1400" spc="-1" strike="noStrike">
              <a:latin typeface="Arial"/>
            </a:endParaRPr>
          </a:p>
        </p:txBody>
      </p:sp>
      <p:sp>
        <p:nvSpPr>
          <p:cNvPr id="131" name="CustomShape 3"/>
          <p:cNvSpPr/>
          <p:nvPr/>
        </p:nvSpPr>
        <p:spPr>
          <a:xfrm>
            <a:off x="504000" y="4557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2000" spc="-1" strike="noStrike">
                <a:solidFill>
                  <a:srgbClr val="000000"/>
                </a:solidFill>
                <a:latin typeface="Consolas"/>
                <a:ea typeface="DejaVu Sans"/>
              </a:rPr>
              <a:t>Based on the data at hand, I set the following questions:</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0" lang="en-GB" sz="2000" spc="-1" strike="noStrike">
                <a:solidFill>
                  <a:srgbClr val="000000"/>
                </a:solidFill>
                <a:latin typeface="Consolas"/>
                <a:ea typeface="DejaVu Sans"/>
              </a:rPr>
              <a:t>a) is there a correlation between ‘essay length’ and ‘mean word length’?</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0" lang="en-GB" sz="2000" spc="-1" strike="noStrike">
                <a:solidFill>
                  <a:srgbClr val="000000"/>
                </a:solidFill>
                <a:latin typeface="Consolas"/>
                <a:ea typeface="DejaVu Sans"/>
              </a:rPr>
              <a:t>b) and between ‘essay length’ and ‘mean word length’ considering ‘education’? </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0" lang="en-GB" sz="2000" spc="-1" strike="noStrike">
                <a:solidFill>
                  <a:srgbClr val="000000"/>
                </a:solidFill>
                <a:latin typeface="Consolas"/>
                <a:ea typeface="DejaVu Sans"/>
              </a:rPr>
              <a:t>c) is it possible to predict ‘zodiac’ sign based on ‘essay length’ and ‘mean word length’?</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0" lang="en-GB" sz="2000" spc="-1" strike="noStrike">
                <a:solidFill>
                  <a:srgbClr val="000000"/>
                </a:solidFill>
                <a:latin typeface="Consolas"/>
                <a:ea typeface="DejaVu Sans"/>
              </a:rPr>
              <a:t>d) is it possible to predict ‘drug’ habit based on ‘essay length’ and ‘mean word length’?</a:t>
            </a:r>
            <a:r>
              <a:rPr b="1" lang="en-GB" sz="2000" spc="-1" strike="noStrike">
                <a:solidFill>
                  <a:srgbClr val="000000"/>
                </a:solidFill>
                <a:latin typeface="Consolas"/>
                <a:ea typeface="DejaVu Sans"/>
              </a:rPr>
              <a:t> </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226080"/>
            <a:ext cx="9066240" cy="941040"/>
          </a:xfrm>
          <a:prstGeom prst="rect">
            <a:avLst/>
          </a:prstGeom>
          <a:noFill/>
          <a:ln>
            <a:noFill/>
          </a:ln>
        </p:spPr>
        <p:style>
          <a:lnRef idx="0"/>
          <a:fillRef idx="0"/>
          <a:effectRef idx="0"/>
          <a:fontRef idx="minor"/>
        </p:style>
      </p:sp>
      <p:sp>
        <p:nvSpPr>
          <p:cNvPr id="133" name="CustomShape 2"/>
          <p:cNvSpPr/>
          <p:nvPr/>
        </p:nvSpPr>
        <p:spPr>
          <a:xfrm>
            <a:off x="0" y="0"/>
            <a:ext cx="201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2a6099"/>
                </a:solidFill>
                <a:latin typeface="Arial"/>
                <a:ea typeface="DejaVu Sans"/>
              </a:rPr>
              <a:t>Questions</a:t>
            </a:r>
            <a:endParaRPr b="0" lang="en-GB" sz="1400" spc="-1" strike="noStrike">
              <a:latin typeface="Arial"/>
            </a:endParaRPr>
          </a:p>
        </p:txBody>
      </p:sp>
      <p:sp>
        <p:nvSpPr>
          <p:cNvPr id="134" name="CustomShape 3"/>
          <p:cNvSpPr/>
          <p:nvPr/>
        </p:nvSpPr>
        <p:spPr>
          <a:xfrm>
            <a:off x="504000" y="4557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0" lang="en-GB" sz="2000" spc="-1" strike="noStrike">
                <a:solidFill>
                  <a:srgbClr val="000000"/>
                </a:solidFill>
                <a:latin typeface="Consolas"/>
                <a:ea typeface="DejaVu Sans"/>
              </a:rPr>
              <a:t>The questions were based on the assumption that people with higher education might choose fancier words, which are expected to be longer than common ones, and articulate thoughts in longer phrases.</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0" lang="en-GB" sz="2000" spc="-1" strike="noStrike">
                <a:solidFill>
                  <a:srgbClr val="000000"/>
                </a:solidFill>
                <a:latin typeface="Consolas"/>
                <a:ea typeface="DejaVu Sans"/>
              </a:rPr>
              <a:t>On the contrary, zodiac sign was not expected to have any impact on people’s knowledge or writing skills.</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0" lang="en-GB" sz="2000" spc="-1" strike="noStrike">
                <a:solidFill>
                  <a:srgbClr val="000000"/>
                </a:solidFill>
                <a:latin typeface="Consolas"/>
                <a:ea typeface="DejaVu Sans"/>
              </a:rPr>
              <a:t>For the regression analysis, the only two continuous variables were assessed.</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226080"/>
            <a:ext cx="9066240" cy="941040"/>
          </a:xfrm>
          <a:prstGeom prst="rect">
            <a:avLst/>
          </a:prstGeom>
          <a:noFill/>
          <a:ln>
            <a:noFill/>
          </a:ln>
        </p:spPr>
        <p:style>
          <a:lnRef idx="0"/>
          <a:fillRef idx="0"/>
          <a:effectRef idx="0"/>
          <a:fontRef idx="minor"/>
        </p:style>
      </p:sp>
      <p:sp>
        <p:nvSpPr>
          <p:cNvPr id="136" name="CustomShape 2"/>
          <p:cNvSpPr/>
          <p:nvPr/>
        </p:nvSpPr>
        <p:spPr>
          <a:xfrm>
            <a:off x="0" y="0"/>
            <a:ext cx="201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158466"/>
                </a:solidFill>
                <a:latin typeface="Arial"/>
                <a:ea typeface="DejaVu Sans"/>
              </a:rPr>
              <a:t>Methods</a:t>
            </a:r>
            <a:endParaRPr b="0" lang="en-GB" sz="1400" spc="-1" strike="noStrike">
              <a:latin typeface="Arial"/>
            </a:endParaRPr>
          </a:p>
        </p:txBody>
      </p:sp>
      <p:sp>
        <p:nvSpPr>
          <p:cNvPr id="137" name="CustomShape 3"/>
          <p:cNvSpPr/>
          <p:nvPr/>
        </p:nvSpPr>
        <p:spPr>
          <a:xfrm>
            <a:off x="504000" y="174168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2000" spc="-1" strike="noStrike">
                <a:solidFill>
                  <a:srgbClr val="000000"/>
                </a:solidFill>
                <a:latin typeface="Consolas"/>
                <a:ea typeface="DejaVu Sans"/>
              </a:rPr>
              <a:t>To address question (a) I used linear regression </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1" lang="en-GB" sz="2000" spc="-1" strike="noStrike">
                <a:solidFill>
                  <a:srgbClr val="000000"/>
                </a:solidFill>
                <a:latin typeface="Consolas"/>
                <a:ea typeface="DejaVu Sans"/>
              </a:rPr>
              <a:t>To address question (b) I used multinomial regression</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1" lang="en-GB" sz="2000" spc="-1" strike="noStrike">
                <a:solidFill>
                  <a:srgbClr val="000000"/>
                </a:solidFill>
                <a:latin typeface="Consolas"/>
                <a:ea typeface="DejaVu Sans"/>
              </a:rPr>
              <a:t>To address questions (c) and (d) I used K-Means++ Clustering and Support Vector Machine </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226080"/>
            <a:ext cx="9066240" cy="941040"/>
          </a:xfrm>
          <a:prstGeom prst="rect">
            <a:avLst/>
          </a:prstGeom>
          <a:noFill/>
          <a:ln>
            <a:noFill/>
          </a:ln>
        </p:spPr>
        <p:style>
          <a:lnRef idx="0"/>
          <a:fillRef idx="0"/>
          <a:effectRef idx="0"/>
          <a:fontRef idx="minor"/>
        </p:style>
      </p:sp>
      <p:sp>
        <p:nvSpPr>
          <p:cNvPr id="139" name="CustomShape 2"/>
          <p:cNvSpPr/>
          <p:nvPr/>
        </p:nvSpPr>
        <p:spPr>
          <a:xfrm>
            <a:off x="0" y="0"/>
            <a:ext cx="201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158466"/>
                </a:solidFill>
                <a:latin typeface="Arial"/>
                <a:ea typeface="DejaVu Sans"/>
              </a:rPr>
              <a:t>Methods</a:t>
            </a:r>
            <a:endParaRPr b="0" lang="en-GB" sz="1400" spc="-1" strike="noStrike">
              <a:latin typeface="Arial"/>
            </a:endParaRPr>
          </a:p>
        </p:txBody>
      </p:sp>
      <p:sp>
        <p:nvSpPr>
          <p:cNvPr id="140" name="CustomShape 3"/>
          <p:cNvSpPr/>
          <p:nvPr/>
        </p:nvSpPr>
        <p:spPr>
          <a:xfrm>
            <a:off x="504000" y="35424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I augmented the data by creating new columns containing re-decoded values; I re-decoded all categorical data but here I am showing the fields used in the analysis. </a:t>
            </a:r>
            <a:endParaRPr b="0" lang="en-GB" sz="1800" spc="-1" strike="noStrike">
              <a:latin typeface="Arial"/>
            </a:endParaRPr>
          </a:p>
        </p:txBody>
      </p:sp>
      <p:sp>
        <p:nvSpPr>
          <p:cNvPr id="141" name="CustomShape 4"/>
          <p:cNvSpPr/>
          <p:nvPr/>
        </p:nvSpPr>
        <p:spPr>
          <a:xfrm>
            <a:off x="576000" y="1371600"/>
            <a:ext cx="7916760" cy="3821760"/>
          </a:xfrm>
          <a:prstGeom prst="rect">
            <a:avLst/>
          </a:prstGeom>
          <a:solidFill>
            <a:srgbClr val="e8f2a1"/>
          </a:solid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Consolas"/>
                <a:ea typeface="DejaVu Sans"/>
              </a:rPr>
              <a:t>edu_map = {</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'working on ph.d program':3,'graduated from ph.d program':3,'ph.d program':3,\</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'law school''med school':2, 'masters program':2,'working on college/university':2,\</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'college/university':2,'two-year college':2,\</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'graduated from masters program':2,'graduated from two-year college':2,\</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'graduated from college/university':2,'working on two-year college':2,\</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'graduated from law school':2,'working on masters program':2,\</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'graduated from med school':2,\</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'graduated from space camp':2,'working on med school':2,'working on law school':2,\</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'graduated from high school':1,'space camp':1,'working on space camp':1,\</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'working on high school':1,'high school':1,\</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'dropped out of college/university':0,'dropped out of space camp':0,\</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'dropped out of high school':0,'dropped out of med school':0,'dropped out of law school':0,\</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'dropped out of masters program':0,'dropped out of ph.d program':0,\</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'dropped out of two-year college':0</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df["edu_cp"] = df.edu_cp.map(edu_map)</a:t>
            </a: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Consolas"/>
                <a:ea typeface="DejaVu Sans"/>
              </a:rPr>
              <a:t>drugs_mapping = {"never":0, "sometimes":1, "often":3}</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df["smoke_code"] = df.smokes.map(smokes_mapping)</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4000" y="226080"/>
            <a:ext cx="9066240" cy="941040"/>
          </a:xfrm>
          <a:prstGeom prst="rect">
            <a:avLst/>
          </a:prstGeom>
          <a:noFill/>
          <a:ln>
            <a:noFill/>
          </a:ln>
        </p:spPr>
        <p:style>
          <a:lnRef idx="0"/>
          <a:fillRef idx="0"/>
          <a:effectRef idx="0"/>
          <a:fontRef idx="minor"/>
        </p:style>
      </p:sp>
      <p:sp>
        <p:nvSpPr>
          <p:cNvPr id="143" name="CustomShape 2"/>
          <p:cNvSpPr/>
          <p:nvPr/>
        </p:nvSpPr>
        <p:spPr>
          <a:xfrm>
            <a:off x="0" y="0"/>
            <a:ext cx="201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158466"/>
                </a:solidFill>
                <a:latin typeface="Arial"/>
                <a:ea typeface="DejaVu Sans"/>
              </a:rPr>
              <a:t>Methods</a:t>
            </a:r>
            <a:endParaRPr b="0" lang="en-GB" sz="1400" spc="-1" strike="noStrike">
              <a:latin typeface="Arial"/>
            </a:endParaRPr>
          </a:p>
        </p:txBody>
      </p:sp>
      <p:sp>
        <p:nvSpPr>
          <p:cNvPr id="144" name="CustomShape 3"/>
          <p:cNvSpPr/>
          <p:nvPr/>
        </p:nvSpPr>
        <p:spPr>
          <a:xfrm>
            <a:off x="504000" y="35424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...continued </a:t>
            </a:r>
            <a:endParaRPr b="0" lang="en-GB" sz="1800" spc="-1" strike="noStrike">
              <a:latin typeface="Arial"/>
            </a:endParaRPr>
          </a:p>
        </p:txBody>
      </p:sp>
      <p:sp>
        <p:nvSpPr>
          <p:cNvPr id="145" name="CustomShape 4"/>
          <p:cNvSpPr/>
          <p:nvPr/>
        </p:nvSpPr>
        <p:spPr>
          <a:xfrm>
            <a:off x="576000" y="771840"/>
            <a:ext cx="7916760" cy="4805640"/>
          </a:xfrm>
          <a:prstGeom prst="rect">
            <a:avLst/>
          </a:prstGeom>
          <a:solidFill>
            <a:srgbClr val="e8f2a1"/>
          </a:solidFill>
          <a:ln>
            <a:noFill/>
          </a:ln>
        </p:spPr>
        <p:style>
          <a:lnRef idx="0"/>
          <a:fillRef idx="0"/>
          <a:effectRef idx="0"/>
          <a:fontRef idx="minor"/>
        </p:style>
        <p:txBody>
          <a:bodyPr lIns="90000" rIns="90000" tIns="45000" bIns="45000">
            <a:noAutofit/>
          </a:bodyPr>
          <a:p>
            <a:pPr>
              <a:lnSpc>
                <a:spcPct val="100000"/>
              </a:lnSpc>
            </a:pPr>
            <a:r>
              <a:rPr b="0" lang="en-GB" sz="700" spc="-1" strike="noStrike">
                <a:solidFill>
                  <a:srgbClr val="000000"/>
                </a:solidFill>
                <a:latin typeface="Consolas"/>
                <a:ea typeface="DejaVu Sans"/>
              </a:rPr>
              <a:t>sign_mapping = {"aries": 0, "taurus": 1, "gemini":2, "cancer":3,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"leo":4, "virgo":5, "libra": 6, "scorpio":7, "sagittarius":8,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"capricorn":9, "aquarius":10, "pisces":11,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'pisces but it doesn&amp;rsquo;t matter':11,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'gemini but it doesn&amp;rsquo;t matter': 2,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'cancer but it doesn&amp;rsquo;t matter': 3,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'leo but it doesn&amp;rsquo;t matter': 4,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'aquarius but it doesn&amp;rsquo;t matter': 10,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'aries and it&amp;rsquo;s fun to think about': 0,</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'libra but it doesn&amp;rsquo;t matter': 6,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'pisces and it&amp;rsquo;s fun to think about': 11,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'taurus but it doesn&amp;rsquo;t matter': 1,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'sagittarius but it doesn&amp;rsquo;t matter': 8,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'scorpio and it matters a lot': 7,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'gemini and it&amp;rsquo;s fun to think about': 2,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'leo and it&amp;rsquo;s fun to think about': 4,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'cancer and it&amp;rsquo;s fun to think about': 3,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'libra and it&amp;rsquo;s fun to think about': 6,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'aquarius and it&amp;rsquo;s fun to think about': 10,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'virgo but it doesn&amp;rsquo;t matter': 5,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'scorpio and it&amp;rsquo;s fun to think about': 7,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'capricorn but it doesn&amp;rsquo;t matter': 9,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'capricorn and it&amp;rsquo;s fun to think about': 9,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'aries but it doesn&amp;rsquo;t matter' : 0,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'scorpio but it doesn&amp;rsquo;t matter': 7,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'sagittarius and it&amp;rsquo;s fun to think about': 8,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'libra and it matters a lot': 6,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'taurus and it&amp;rsquo;s fun to think about': 1,</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'leo and it matters a lot': 4,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'virgo and it&amp;rsquo;s fun to think about': 5,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'cancer and it matters a lot': 3,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'pisces and it matters a lot': 11,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'aries and it matters a lot': 0,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'capricorn and it matters a lot': 9,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'aquarius and it matters a lot': 10,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'sagittarius and it matters a lot': 8,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'gemini and it matters a lot': 2,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'taurus and it matters a lot': 1,</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'virgo and it matters a lot': 5, \</a:t>
            </a:r>
            <a:endParaRPr b="0" lang="en-GB" sz="700" spc="-1" strike="noStrike">
              <a:latin typeface="Arial"/>
            </a:endParaRPr>
          </a:p>
          <a:p>
            <a:pPr>
              <a:lnSpc>
                <a:spcPct val="100000"/>
              </a:lnSpc>
            </a:pPr>
            <a:r>
              <a:rPr b="0" lang="en-GB" sz="700" spc="-1" strike="noStrike">
                <a:solidFill>
                  <a:srgbClr val="000000"/>
                </a:solidFill>
                <a:latin typeface="Consolas"/>
                <a:ea typeface="DejaVu Sans"/>
              </a:rPr>
              <a:t>                 </a:t>
            </a:r>
            <a:r>
              <a:rPr b="0" lang="en-GB" sz="700" spc="-1" strike="noStrike">
                <a:solidFill>
                  <a:srgbClr val="000000"/>
                </a:solidFill>
                <a:latin typeface="Consolas"/>
                <a:ea typeface="DejaVu Sans"/>
              </a:rPr>
              <a:t>'nan': -1}</a:t>
            </a:r>
            <a:endParaRPr b="0" lang="en-GB" sz="700" spc="-1" strike="noStrike">
              <a:latin typeface="Arial"/>
            </a:endParaRPr>
          </a:p>
          <a:p>
            <a:pPr>
              <a:lnSpc>
                <a:spcPct val="100000"/>
              </a:lnSpc>
            </a:pPr>
            <a:endParaRPr b="0" lang="en-GB" sz="700" spc="-1" strike="noStrike">
              <a:latin typeface="Arial"/>
            </a:endParaRPr>
          </a:p>
          <a:p>
            <a:pPr>
              <a:lnSpc>
                <a:spcPct val="100000"/>
              </a:lnSpc>
            </a:pPr>
            <a:r>
              <a:rPr b="0" lang="en-GB" sz="700" spc="-1" strike="noStrike">
                <a:solidFill>
                  <a:srgbClr val="000000"/>
                </a:solidFill>
                <a:latin typeface="Consolas"/>
                <a:ea typeface="DejaVu Sans"/>
              </a:rPr>
              <a:t>df["zodiac"] = df.sign</a:t>
            </a:r>
            <a:endParaRPr b="0" lang="en-GB" sz="700" spc="-1" strike="noStrike">
              <a:latin typeface="Arial"/>
            </a:endParaRPr>
          </a:p>
          <a:p>
            <a:pPr>
              <a:lnSpc>
                <a:spcPct val="100000"/>
              </a:lnSpc>
            </a:pPr>
            <a:r>
              <a:rPr b="0" lang="en-GB" sz="700" spc="-1" strike="noStrike">
                <a:solidFill>
                  <a:srgbClr val="000000"/>
                </a:solidFill>
                <a:latin typeface="Consolas"/>
                <a:ea typeface="DejaVu Sans"/>
              </a:rPr>
              <a:t>df["zodiac"] = df.zodiac.map(sign_mapping)</a:t>
            </a:r>
            <a:endParaRPr b="0" lang="en-GB" sz="7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04000" y="226080"/>
            <a:ext cx="9066240" cy="941040"/>
          </a:xfrm>
          <a:prstGeom prst="rect">
            <a:avLst/>
          </a:prstGeom>
          <a:noFill/>
          <a:ln>
            <a:noFill/>
          </a:ln>
        </p:spPr>
        <p:style>
          <a:lnRef idx="0"/>
          <a:fillRef idx="0"/>
          <a:effectRef idx="0"/>
          <a:fontRef idx="minor"/>
        </p:style>
      </p:sp>
      <p:sp>
        <p:nvSpPr>
          <p:cNvPr id="147" name="CustomShape 2"/>
          <p:cNvSpPr/>
          <p:nvPr/>
        </p:nvSpPr>
        <p:spPr>
          <a:xfrm>
            <a:off x="0" y="0"/>
            <a:ext cx="201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158466"/>
                </a:solidFill>
                <a:latin typeface="Arial"/>
                <a:ea typeface="DejaVu Sans"/>
              </a:rPr>
              <a:t>Methods</a:t>
            </a:r>
            <a:endParaRPr b="0" lang="en-GB" sz="1400" spc="-1" strike="noStrike">
              <a:latin typeface="Arial"/>
            </a:endParaRPr>
          </a:p>
        </p:txBody>
      </p:sp>
      <p:sp>
        <p:nvSpPr>
          <p:cNvPr id="148" name="CustomShape 3"/>
          <p:cNvSpPr/>
          <p:nvPr/>
        </p:nvSpPr>
        <p:spPr>
          <a:xfrm>
            <a:off x="504000" y="35424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I augmented the data by removing the missing data (x == –1) and the outliers on the new columns. </a:t>
            </a:r>
            <a:endParaRPr b="0" lang="en-GB" sz="1800" spc="-1" strike="noStrike">
              <a:latin typeface="Arial"/>
            </a:endParaRPr>
          </a:p>
        </p:txBody>
      </p:sp>
      <p:sp>
        <p:nvSpPr>
          <p:cNvPr id="149" name="CustomShape 4"/>
          <p:cNvSpPr/>
          <p:nvPr/>
        </p:nvSpPr>
        <p:spPr>
          <a:xfrm>
            <a:off x="576000" y="1371600"/>
            <a:ext cx="7916760" cy="3821760"/>
          </a:xfrm>
          <a:prstGeom prst="rect">
            <a:avLst/>
          </a:prstGeom>
          <a:solidFill>
            <a:srgbClr val="e8f2a1"/>
          </a:solidFill>
          <a:ln>
            <a:noFill/>
          </a:ln>
        </p:spPr>
        <p:style>
          <a:lnRef idx="0"/>
          <a:fillRef idx="0"/>
          <a:effectRef idx="0"/>
          <a:fontRef idx="minor"/>
        </p:style>
        <p:txBody>
          <a:bodyPr lIns="90000" rIns="90000" tIns="45000" bIns="45000">
            <a:noAutofit/>
          </a:bodyPr>
          <a:p>
            <a:pPr>
              <a:lnSpc>
                <a:spcPct val="100000"/>
              </a:lnSpc>
            </a:pPr>
            <a:r>
              <a:rPr b="0" lang="en-GB" sz="1000" spc="-1" strike="noStrike">
                <a:solidFill>
                  <a:srgbClr val="000000"/>
                </a:solidFill>
                <a:latin typeface="Consolas"/>
                <a:ea typeface="DejaVu Sans"/>
              </a:rPr>
              <a:t>REGRESSION: new_df = df[(df.essay_len &gt;= 0) &amp; (df.essay_len &lt; 0.4) &amp; (df.avg_word_length &gt;= 0) \</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&amp; (df.avg_word_length &lt; 0.05)] </a:t>
            </a: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Consolas"/>
                <a:ea typeface="DejaVu Sans"/>
              </a:rPr>
              <a:t>MULTIPLE REGRESSION: new_df = df[(df.essay_len &gt;= 0) &amp; (df.essay_len &lt; 0.4) &amp; (df.avg_word_length &gt;= 0) \</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&amp; (df.avg_word_length &lt; 0.05) &amp; (df.edu_cp &gt;= 0)]</a:t>
            </a: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Consolas"/>
                <a:ea typeface="DejaVu Sans"/>
              </a:rPr>
              <a:t>CLASSIFICATION I: new_df = df[(df.essay_len &gt;= 0) &amp; (df.avg_word_length &gt;= 0) \</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&amp; (df.avg_word_length &lt; 0.05) &amp; (df.essay_len &lt; 0.4)\</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&amp; (df.zodiac_cp &gt;= 0)] </a:t>
            </a:r>
            <a:endParaRPr b="0" lang="en-GB" sz="1000" spc="-1" strike="noStrike">
              <a:latin typeface="Arial"/>
            </a:endParaRPr>
          </a:p>
          <a:p>
            <a:pPr>
              <a:lnSpc>
                <a:spcPct val="100000"/>
              </a:lnSpc>
            </a:pPr>
            <a:endParaRPr b="0" lang="en-GB" sz="1000" spc="-1" strike="noStrike">
              <a:latin typeface="Arial"/>
            </a:endParaRPr>
          </a:p>
          <a:p>
            <a:pPr>
              <a:lnSpc>
                <a:spcPct val="100000"/>
              </a:lnSpc>
            </a:pPr>
            <a:r>
              <a:rPr b="0" lang="en-GB" sz="1000" spc="-1" strike="noStrike">
                <a:solidFill>
                  <a:srgbClr val="000000"/>
                </a:solidFill>
                <a:latin typeface="Consolas"/>
                <a:ea typeface="DejaVu Sans"/>
              </a:rPr>
              <a:t>CLASSIFICATION II: new_df = df[(df.essay_len &gt;= 0) &amp; (df.avg_word_length &gt;= 0) \</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&amp; (df.avg_word_length &lt; 0.05) &amp; (df.essay_len &lt; 0.4)\</a:t>
            </a:r>
            <a:endParaRPr b="0" lang="en-GB" sz="1000" spc="-1" strike="noStrike">
              <a:latin typeface="Arial"/>
            </a:endParaRPr>
          </a:p>
          <a:p>
            <a:pPr>
              <a:lnSpc>
                <a:spcPct val="100000"/>
              </a:lnSpc>
            </a:pPr>
            <a:r>
              <a:rPr b="0" lang="en-GB" sz="1000" spc="-1" strike="noStrike">
                <a:solidFill>
                  <a:srgbClr val="000000"/>
                </a:solidFill>
                <a:latin typeface="Consolas"/>
                <a:ea typeface="DejaVu Sans"/>
              </a:rPr>
              <a:t>             </a:t>
            </a:r>
            <a:r>
              <a:rPr b="0" lang="en-GB" sz="1000" spc="-1" strike="noStrike">
                <a:solidFill>
                  <a:srgbClr val="000000"/>
                </a:solidFill>
                <a:latin typeface="Consolas"/>
                <a:ea typeface="DejaVu Sans"/>
              </a:rPr>
              <a:t>&amp; (df.edu_cp &gt;= 0)]</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26080"/>
            <a:ext cx="9066240" cy="9410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GB" sz="4400" spc="-1" strike="noStrike">
                <a:solidFill>
                  <a:srgbClr val="000000"/>
                </a:solidFill>
                <a:latin typeface="Consolas"/>
                <a:ea typeface="DejaVu Sans"/>
              </a:rPr>
              <a:t>Table of contents</a:t>
            </a:r>
            <a:endParaRPr b="0" lang="en-GB" sz="4400" spc="-1" strike="noStrike">
              <a:latin typeface="Arial"/>
            </a:endParaRPr>
          </a:p>
        </p:txBody>
      </p:sp>
      <p:sp>
        <p:nvSpPr>
          <p:cNvPr id="79" name="CustomShape 2"/>
          <p:cNvSpPr/>
          <p:nvPr/>
        </p:nvSpPr>
        <p:spPr>
          <a:xfrm>
            <a:off x="504000" y="1326600"/>
            <a:ext cx="9066240" cy="3282840"/>
          </a:xfrm>
          <a:prstGeom prst="rect">
            <a:avLst/>
          </a:prstGeom>
          <a:noFill/>
          <a:ln>
            <a:noFill/>
          </a:ln>
        </p:spPr>
        <p:style>
          <a:lnRef idx="0"/>
          <a:fillRef idx="0"/>
          <a:effectRef idx="0"/>
          <a:fontRef idx="minor"/>
        </p:style>
        <p:txBody>
          <a:bodyPr lIns="0" rIns="0" tIns="0" bIns="0">
            <a:normAutofit fontScale="97000"/>
          </a:bodyPr>
          <a:p>
            <a:pPr marL="432000" indent="-318600">
              <a:lnSpc>
                <a:spcPct val="100000"/>
              </a:lnSpc>
              <a:spcBef>
                <a:spcPts val="1417"/>
              </a:spcBef>
              <a:buClr>
                <a:srgbClr val="000000"/>
              </a:buClr>
              <a:buSzPct val="45000"/>
              <a:buFont typeface="Wingdings" charset="2"/>
              <a:buChar char=""/>
            </a:pPr>
            <a:r>
              <a:rPr b="0" lang="en-GB" sz="3200" spc="-1" strike="noStrike">
                <a:solidFill>
                  <a:srgbClr val="000000"/>
                </a:solidFill>
                <a:latin typeface="Consolas"/>
                <a:ea typeface="DejaVu Sans"/>
              </a:rPr>
              <a:t>Data exploration</a:t>
            </a:r>
            <a:endParaRPr b="0" lang="en-GB" sz="3200" spc="-1" strike="noStrike">
              <a:latin typeface="Arial"/>
            </a:endParaRPr>
          </a:p>
          <a:p>
            <a:pPr marL="432000" indent="-318600">
              <a:lnSpc>
                <a:spcPct val="100000"/>
              </a:lnSpc>
              <a:spcBef>
                <a:spcPts val="1417"/>
              </a:spcBef>
              <a:buClr>
                <a:srgbClr val="000000"/>
              </a:buClr>
              <a:buSzPct val="45000"/>
              <a:buFont typeface="Wingdings" charset="2"/>
              <a:buChar char=""/>
            </a:pPr>
            <a:r>
              <a:rPr b="0" lang="en-GB" sz="3200" spc="-1" strike="noStrike">
                <a:solidFill>
                  <a:srgbClr val="000000"/>
                </a:solidFill>
                <a:latin typeface="Consolas"/>
                <a:ea typeface="DejaVu Sans"/>
              </a:rPr>
              <a:t>Questions</a:t>
            </a:r>
            <a:endParaRPr b="0" lang="en-GB" sz="3200" spc="-1" strike="noStrike">
              <a:latin typeface="Arial"/>
            </a:endParaRPr>
          </a:p>
          <a:p>
            <a:pPr marL="432000" indent="-318600">
              <a:lnSpc>
                <a:spcPct val="100000"/>
              </a:lnSpc>
              <a:spcBef>
                <a:spcPts val="1417"/>
              </a:spcBef>
              <a:buClr>
                <a:srgbClr val="000000"/>
              </a:buClr>
              <a:buSzPct val="45000"/>
              <a:buFont typeface="Wingdings" charset="2"/>
              <a:buChar char=""/>
            </a:pPr>
            <a:r>
              <a:rPr b="0" lang="en-GB" sz="3200" spc="-1" strike="noStrike">
                <a:solidFill>
                  <a:srgbClr val="000000"/>
                </a:solidFill>
                <a:latin typeface="Consolas"/>
                <a:ea typeface="DejaVu Sans"/>
              </a:rPr>
              <a:t>Methods</a:t>
            </a:r>
            <a:endParaRPr b="0" lang="en-GB" sz="3200" spc="-1" strike="noStrike">
              <a:latin typeface="Arial"/>
            </a:endParaRPr>
          </a:p>
          <a:p>
            <a:pPr marL="432000" indent="-318600">
              <a:lnSpc>
                <a:spcPct val="100000"/>
              </a:lnSpc>
              <a:spcBef>
                <a:spcPts val="1417"/>
              </a:spcBef>
              <a:buClr>
                <a:srgbClr val="000000"/>
              </a:buClr>
              <a:buSzPct val="45000"/>
              <a:buFont typeface="Wingdings" charset="2"/>
              <a:buChar char=""/>
            </a:pPr>
            <a:r>
              <a:rPr b="0" lang="en-GB" sz="3200" spc="-1" strike="noStrike">
                <a:solidFill>
                  <a:srgbClr val="000000"/>
                </a:solidFill>
                <a:latin typeface="Consolas"/>
                <a:ea typeface="DejaVu Sans"/>
              </a:rPr>
              <a:t>Results</a:t>
            </a:r>
            <a:endParaRPr b="0" lang="en-GB" sz="3200" spc="-1" strike="noStrike">
              <a:latin typeface="Arial"/>
            </a:endParaRPr>
          </a:p>
          <a:p>
            <a:pPr marL="432000" indent="-318600">
              <a:lnSpc>
                <a:spcPct val="100000"/>
              </a:lnSpc>
              <a:spcBef>
                <a:spcPts val="1417"/>
              </a:spcBef>
              <a:buClr>
                <a:srgbClr val="000000"/>
              </a:buClr>
              <a:buSzPct val="45000"/>
              <a:buFont typeface="Wingdings" charset="2"/>
              <a:buChar char=""/>
            </a:pPr>
            <a:r>
              <a:rPr b="0" lang="en-GB" sz="3200" spc="-1" strike="noStrike">
                <a:solidFill>
                  <a:srgbClr val="000000"/>
                </a:solidFill>
                <a:latin typeface="Consolas"/>
                <a:ea typeface="DejaVu Sans"/>
              </a:rPr>
              <a:t>Discussion</a:t>
            </a:r>
            <a:endParaRPr b="0" lang="en-GB" sz="3200" spc="-1" strike="noStrike">
              <a:latin typeface="Arial"/>
            </a:endParaRPr>
          </a:p>
          <a:p>
            <a:pPr marL="432000" indent="-318600">
              <a:lnSpc>
                <a:spcPct val="100000"/>
              </a:lnSpc>
              <a:spcBef>
                <a:spcPts val="1417"/>
              </a:spcBef>
              <a:buClr>
                <a:srgbClr val="000000"/>
              </a:buClr>
              <a:buSzPct val="45000"/>
              <a:buFont typeface="Wingdings" charset="2"/>
              <a:buChar char=""/>
            </a:pPr>
            <a:r>
              <a:rPr b="0" lang="en-GB" sz="3200" spc="-1" strike="noStrike">
                <a:solidFill>
                  <a:srgbClr val="000000"/>
                </a:solidFill>
                <a:latin typeface="Consolas"/>
                <a:ea typeface="DejaVu Sans"/>
              </a:rPr>
              <a:t>Conclusions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4000" y="226080"/>
            <a:ext cx="9066240" cy="941040"/>
          </a:xfrm>
          <a:prstGeom prst="rect">
            <a:avLst/>
          </a:prstGeom>
          <a:noFill/>
          <a:ln>
            <a:noFill/>
          </a:ln>
        </p:spPr>
        <p:style>
          <a:lnRef idx="0"/>
          <a:fillRef idx="0"/>
          <a:effectRef idx="0"/>
          <a:fontRef idx="minor"/>
        </p:style>
      </p:sp>
      <p:sp>
        <p:nvSpPr>
          <p:cNvPr id="151"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52"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Linear regression:</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0" lang="en-GB" sz="1800" spc="-1" strike="noStrike">
                <a:solidFill>
                  <a:srgbClr val="000000"/>
                </a:solidFill>
                <a:latin typeface="Consolas"/>
                <a:ea typeface="DejaVu Sans"/>
              </a:rPr>
              <a:t>There is a slight tendency in having longer mean word length when writing longer essays</a:t>
            </a:r>
            <a:endParaRPr b="0" lang="en-GB" sz="1800" spc="-1" strike="noStrike">
              <a:latin typeface="Arial"/>
            </a:endParaRPr>
          </a:p>
          <a:p>
            <a:pPr algn="ctr">
              <a:lnSpc>
                <a:spcPct val="100000"/>
              </a:lnSpc>
            </a:pPr>
            <a:r>
              <a:rPr b="0" lang="en-GB" sz="1200" spc="-1" strike="noStrike">
                <a:solidFill>
                  <a:srgbClr val="000000"/>
                </a:solidFill>
                <a:latin typeface="Consolas"/>
                <a:ea typeface="DejaVu Sans"/>
              </a:rPr>
              <a:t>Slope = 0.05; intercept = 0.01; R² for training data = 18%; R² for testing data= 17%</a:t>
            </a:r>
            <a:endParaRPr b="0" lang="en-GB" sz="1200" spc="-1" strike="noStrike">
              <a:latin typeface="Arial"/>
            </a:endParaRPr>
          </a:p>
        </p:txBody>
      </p:sp>
      <p:pic>
        <p:nvPicPr>
          <p:cNvPr id="153" name="" descr=""/>
          <p:cNvPicPr/>
          <p:nvPr/>
        </p:nvPicPr>
        <p:blipFill>
          <a:blip r:embed="rId1"/>
          <a:stretch/>
        </p:blipFill>
        <p:spPr>
          <a:xfrm>
            <a:off x="2255040" y="1742400"/>
            <a:ext cx="5483880" cy="36547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04000" y="226080"/>
            <a:ext cx="9066240" cy="941040"/>
          </a:xfrm>
          <a:prstGeom prst="rect">
            <a:avLst/>
          </a:prstGeom>
          <a:noFill/>
          <a:ln>
            <a:noFill/>
          </a:ln>
        </p:spPr>
        <p:style>
          <a:lnRef idx="0"/>
          <a:fillRef idx="0"/>
          <a:effectRef idx="0"/>
          <a:fontRef idx="minor"/>
        </p:style>
      </p:sp>
      <p:sp>
        <p:nvSpPr>
          <p:cNvPr id="155"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56"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Arial"/>
                <a:ea typeface="DejaVu Sans"/>
              </a:rPr>
              <a:t>Multinomial regression:</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The results for the pair ‘essay length’ and ‘education were:</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Slope = –0.4, intercept = 1.9, R</a:t>
            </a:r>
            <a:r>
              <a:rPr b="0" lang="en-GB" sz="1800" spc="-1" strike="noStrike" baseline="33000">
                <a:solidFill>
                  <a:srgbClr val="000000"/>
                </a:solidFill>
                <a:latin typeface="Arial"/>
                <a:ea typeface="DejaVu Sans"/>
              </a:rPr>
              <a:t>2</a:t>
            </a:r>
            <a:r>
              <a:rPr b="0" lang="en-GB" sz="1800" spc="-1" strike="noStrike">
                <a:solidFill>
                  <a:srgbClr val="000000"/>
                </a:solidFill>
                <a:latin typeface="Arial"/>
                <a:ea typeface="DejaVu Sans"/>
              </a:rPr>
              <a:t> training set = 0, R</a:t>
            </a:r>
            <a:r>
              <a:rPr b="0" lang="en-GB" sz="1800" spc="-1" strike="noStrike" baseline="33000">
                <a:solidFill>
                  <a:srgbClr val="000000"/>
                </a:solidFill>
                <a:latin typeface="Arial"/>
                <a:ea typeface="DejaVu Sans"/>
              </a:rPr>
              <a:t>2</a:t>
            </a:r>
            <a:r>
              <a:rPr b="0" lang="en-GB" sz="1800" spc="-1" strike="noStrike">
                <a:solidFill>
                  <a:srgbClr val="000000"/>
                </a:solidFill>
                <a:latin typeface="Arial"/>
                <a:ea typeface="DejaVu Sans"/>
              </a:rPr>
              <a:t> testing set = 0</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The results for the pair ‘mean word length’ and ‘education were:</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Slope = 2.9, intercept = 1.9, R</a:t>
            </a:r>
            <a:r>
              <a:rPr b="0" lang="en-GB" sz="1800" spc="-1" strike="noStrike" baseline="33000">
                <a:solidFill>
                  <a:srgbClr val="000000"/>
                </a:solidFill>
                <a:latin typeface="Arial"/>
                <a:ea typeface="DejaVu Sans"/>
              </a:rPr>
              <a:t>2</a:t>
            </a:r>
            <a:r>
              <a:rPr b="0" lang="en-GB" sz="1800" spc="-1" strike="noStrike">
                <a:solidFill>
                  <a:srgbClr val="000000"/>
                </a:solidFill>
                <a:latin typeface="Arial"/>
                <a:ea typeface="DejaVu Sans"/>
              </a:rPr>
              <a:t> training set = 0, R</a:t>
            </a:r>
            <a:r>
              <a:rPr b="0" lang="en-GB" sz="1800" spc="-1" strike="noStrike" baseline="33000">
                <a:solidFill>
                  <a:srgbClr val="000000"/>
                </a:solidFill>
                <a:latin typeface="Arial"/>
                <a:ea typeface="DejaVu Sans"/>
              </a:rPr>
              <a:t>2</a:t>
            </a:r>
            <a:r>
              <a:rPr b="0" lang="en-GB" sz="1800" spc="-1" strike="noStrike">
                <a:solidFill>
                  <a:srgbClr val="000000"/>
                </a:solidFill>
                <a:latin typeface="Arial"/>
                <a:ea typeface="DejaVu Sans"/>
              </a:rPr>
              <a:t> testing set = 0</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226080"/>
            <a:ext cx="9066240" cy="941040"/>
          </a:xfrm>
          <a:prstGeom prst="rect">
            <a:avLst/>
          </a:prstGeom>
          <a:noFill/>
          <a:ln>
            <a:noFill/>
          </a:ln>
        </p:spPr>
        <p:style>
          <a:lnRef idx="0"/>
          <a:fillRef idx="0"/>
          <a:effectRef idx="0"/>
          <a:fontRef idx="minor"/>
        </p:style>
      </p:sp>
      <p:sp>
        <p:nvSpPr>
          <p:cNvPr id="158"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59"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Arial"/>
                <a:ea typeface="DejaVu Sans"/>
              </a:rPr>
              <a:t>Classification with K-Means++ cluster:</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Arial"/>
                <a:ea typeface="DejaVu Sans"/>
              </a:rPr>
              <a:t>The inertia of the data (‘word mean length’ vs ‘essay length’ with label on ‘zodiac’) showed that a great number of centroids was the best option; here 12 was used to match the number of zodiac signs </a:t>
            </a:r>
            <a:endParaRPr b="0" lang="en-GB" sz="1800" spc="-1" strike="noStrike">
              <a:latin typeface="Arial"/>
            </a:endParaRPr>
          </a:p>
          <a:p>
            <a:pPr algn="ctr">
              <a:lnSpc>
                <a:spcPct val="100000"/>
              </a:lnSpc>
            </a:pPr>
            <a:endParaRPr b="0" lang="en-GB" sz="1800" spc="-1" strike="noStrike">
              <a:latin typeface="Arial"/>
            </a:endParaRPr>
          </a:p>
        </p:txBody>
      </p:sp>
      <p:pic>
        <p:nvPicPr>
          <p:cNvPr id="160" name="" descr=""/>
          <p:cNvPicPr/>
          <p:nvPr/>
        </p:nvPicPr>
        <p:blipFill>
          <a:blip r:embed="rId1"/>
          <a:stretch/>
        </p:blipFill>
        <p:spPr>
          <a:xfrm>
            <a:off x="2255400" y="1382760"/>
            <a:ext cx="5483160" cy="36540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226080"/>
            <a:ext cx="9066240" cy="941040"/>
          </a:xfrm>
          <a:prstGeom prst="rect">
            <a:avLst/>
          </a:prstGeom>
          <a:noFill/>
          <a:ln>
            <a:noFill/>
          </a:ln>
        </p:spPr>
        <p:style>
          <a:lnRef idx="0"/>
          <a:fillRef idx="0"/>
          <a:effectRef idx="0"/>
          <a:fontRef idx="minor"/>
        </p:style>
      </p:sp>
      <p:sp>
        <p:nvSpPr>
          <p:cNvPr id="162"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63"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Arial"/>
                <a:ea typeface="DejaVu Sans"/>
              </a:rPr>
              <a:t>Classification with K-Means++ cluster:</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Arial"/>
                <a:ea typeface="DejaVu Sans"/>
              </a:rPr>
              <a:t>The outlook of the model was:</a:t>
            </a:r>
            <a:endParaRPr b="0" lang="en-GB" sz="1800" spc="-1" strike="noStrike">
              <a:latin typeface="Arial"/>
            </a:endParaRPr>
          </a:p>
          <a:p>
            <a:pPr>
              <a:lnSpc>
                <a:spcPct val="100000"/>
              </a:lnSpc>
            </a:pPr>
            <a:endParaRPr b="0" lang="en-GB" sz="1800" spc="-1" strike="noStrike">
              <a:latin typeface="Arial"/>
            </a:endParaRPr>
          </a:p>
        </p:txBody>
      </p:sp>
      <p:pic>
        <p:nvPicPr>
          <p:cNvPr id="164" name="" descr=""/>
          <p:cNvPicPr/>
          <p:nvPr/>
        </p:nvPicPr>
        <p:blipFill>
          <a:blip r:embed="rId1"/>
          <a:stretch/>
        </p:blipFill>
        <p:spPr>
          <a:xfrm>
            <a:off x="2257200" y="1384560"/>
            <a:ext cx="5479560" cy="36504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226080"/>
            <a:ext cx="9066240" cy="941040"/>
          </a:xfrm>
          <a:prstGeom prst="rect">
            <a:avLst/>
          </a:prstGeom>
          <a:noFill/>
          <a:ln>
            <a:noFill/>
          </a:ln>
        </p:spPr>
        <p:style>
          <a:lnRef idx="0"/>
          <a:fillRef idx="0"/>
          <a:effectRef idx="0"/>
          <a:fontRef idx="minor"/>
        </p:style>
      </p:sp>
      <p:sp>
        <p:nvSpPr>
          <p:cNvPr id="166"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67"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Arial"/>
                <a:ea typeface="DejaVu Sans"/>
              </a:rPr>
              <a:t>Classification with K-Means++ cluster:</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Arial"/>
                <a:ea typeface="DejaVu Sans"/>
              </a:rPr>
              <a:t>The performances of the model were:</a:t>
            </a:r>
            <a:endParaRPr b="0" lang="en-GB" sz="1800" spc="-1" strike="noStrike">
              <a:latin typeface="Arial"/>
            </a:endParaRPr>
          </a:p>
          <a:p>
            <a:pPr>
              <a:lnSpc>
                <a:spcPct val="100000"/>
              </a:lnSpc>
            </a:pPr>
            <a:r>
              <a:rPr b="0" lang="en-GB" sz="1200" spc="-1" strike="noStrike">
                <a:solidFill>
                  <a:srgbClr val="000000"/>
                </a:solidFill>
                <a:latin typeface="Consolas"/>
                <a:ea typeface="DejaVu Sans"/>
              </a:rPr>
              <a:t>Accuracy = 90%</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recall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5</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6</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8</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9</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10</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0.197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0.0565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0.155</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0.001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0.106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0.0289</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0.169</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0.104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0.0164</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12</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0.0013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0.213</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precision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5</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6</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8</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9</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10</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0.080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0.087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0.108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0.022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0.105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0.080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0.010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0.080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0.082</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12</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0.050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0.083</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f1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5</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6</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8</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9</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0.114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0.069</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0.127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0.002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0.106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0.042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0.124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0.091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0.027</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12</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0.003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0.120</a:t>
            </a:r>
            <a:endParaRPr b="0" lang="en-GB" sz="1200" spc="-1" strike="noStrike">
              <a:latin typeface="Arial"/>
            </a:endParaRPr>
          </a:p>
          <a:p>
            <a:pPr algn="ctr">
              <a:lnSpc>
                <a:spcPct val="100000"/>
              </a:lnSpc>
            </a:pP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226080"/>
            <a:ext cx="9066240" cy="941040"/>
          </a:xfrm>
          <a:prstGeom prst="rect">
            <a:avLst/>
          </a:prstGeom>
          <a:noFill/>
          <a:ln>
            <a:noFill/>
          </a:ln>
        </p:spPr>
        <p:style>
          <a:lnRef idx="0"/>
          <a:fillRef idx="0"/>
          <a:effectRef idx="0"/>
          <a:fontRef idx="minor"/>
        </p:style>
      </p:sp>
      <p:sp>
        <p:nvSpPr>
          <p:cNvPr id="169"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70"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Arial"/>
                <a:ea typeface="DejaVu Sans"/>
              </a:rPr>
              <a:t>Classification with support vector machine:</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Arial"/>
                <a:ea typeface="DejaVu Sans"/>
              </a:rPr>
              <a:t>The performances of the model were:</a:t>
            </a:r>
            <a:endParaRPr b="0" lang="en-GB" sz="1800" spc="-1" strike="noStrike">
              <a:latin typeface="Arial"/>
            </a:endParaRPr>
          </a:p>
          <a:p>
            <a:pPr>
              <a:lnSpc>
                <a:spcPct val="100000"/>
              </a:lnSpc>
            </a:pPr>
            <a:r>
              <a:rPr b="0" lang="en-GB" sz="1200" spc="-1" strike="noStrike">
                <a:solidFill>
                  <a:srgbClr val="000000"/>
                </a:solidFill>
                <a:latin typeface="Consolas"/>
                <a:ea typeface="DejaVu Sans"/>
              </a:rPr>
              <a:t>Accuracy = 94%</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recall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5</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6</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8</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9</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10</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12</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precision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5</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6</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8</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9</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10</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0.094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12</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f1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5</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6</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8</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9</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0.172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12</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endParaRPr b="0" lang="en-GB" sz="1200" spc="-1" strike="noStrike">
              <a:latin typeface="Arial"/>
            </a:endParaRPr>
          </a:p>
          <a:p>
            <a:pPr>
              <a:lnSpc>
                <a:spcPct val="100000"/>
              </a:lnSpc>
            </a:pP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226080"/>
            <a:ext cx="9066240" cy="941040"/>
          </a:xfrm>
          <a:prstGeom prst="rect">
            <a:avLst/>
          </a:prstGeom>
          <a:noFill/>
          <a:ln>
            <a:noFill/>
          </a:ln>
        </p:spPr>
        <p:style>
          <a:lnRef idx="0"/>
          <a:fillRef idx="0"/>
          <a:effectRef idx="0"/>
          <a:fontRef idx="minor"/>
        </p:style>
      </p:sp>
      <p:sp>
        <p:nvSpPr>
          <p:cNvPr id="172"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73"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Arial"/>
                <a:ea typeface="DejaVu Sans"/>
              </a:rPr>
              <a:t>Classification with K-Means++ cluster:</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Arial"/>
                <a:ea typeface="DejaVu Sans"/>
              </a:rPr>
              <a:t>The inertia of the data (‘word mean length’ vs ‘essay length’ with label on ‘education’) showed that a great number of centroids was needed; here 4 was chosen to match the levels of education.</a:t>
            </a:r>
            <a:endParaRPr b="0" lang="en-GB" sz="1800" spc="-1" strike="noStrike">
              <a:latin typeface="Arial"/>
            </a:endParaRPr>
          </a:p>
        </p:txBody>
      </p:sp>
      <p:pic>
        <p:nvPicPr>
          <p:cNvPr id="174" name="" descr=""/>
          <p:cNvPicPr/>
          <p:nvPr/>
        </p:nvPicPr>
        <p:blipFill>
          <a:blip r:embed="rId1"/>
          <a:stretch/>
        </p:blipFill>
        <p:spPr>
          <a:xfrm>
            <a:off x="2255400" y="1742760"/>
            <a:ext cx="5483160" cy="36540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226080"/>
            <a:ext cx="9066240" cy="941040"/>
          </a:xfrm>
          <a:prstGeom prst="rect">
            <a:avLst/>
          </a:prstGeom>
          <a:noFill/>
          <a:ln>
            <a:noFill/>
          </a:ln>
        </p:spPr>
        <p:style>
          <a:lnRef idx="0"/>
          <a:fillRef idx="0"/>
          <a:effectRef idx="0"/>
          <a:fontRef idx="minor"/>
        </p:style>
      </p:sp>
      <p:sp>
        <p:nvSpPr>
          <p:cNvPr id="176"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77"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Arial"/>
                <a:ea typeface="DejaVu Sans"/>
              </a:rPr>
              <a:t>Classification with K-Means++ cluster:</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Arial"/>
                <a:ea typeface="DejaVu Sans"/>
              </a:rPr>
              <a:t>The outlook of the model was:</a:t>
            </a:r>
            <a:endParaRPr b="0" lang="en-GB" sz="1800" spc="-1" strike="noStrike">
              <a:latin typeface="Arial"/>
            </a:endParaRPr>
          </a:p>
          <a:p>
            <a:pPr>
              <a:lnSpc>
                <a:spcPct val="100000"/>
              </a:lnSpc>
            </a:pPr>
            <a:endParaRPr b="0" lang="en-GB" sz="1800" spc="-1" strike="noStrike">
              <a:latin typeface="Arial"/>
            </a:endParaRPr>
          </a:p>
        </p:txBody>
      </p:sp>
      <p:pic>
        <p:nvPicPr>
          <p:cNvPr id="178" name="" descr=""/>
          <p:cNvPicPr/>
          <p:nvPr/>
        </p:nvPicPr>
        <p:blipFill>
          <a:blip r:embed="rId1"/>
          <a:stretch/>
        </p:blipFill>
        <p:spPr>
          <a:xfrm>
            <a:off x="2257560" y="1384920"/>
            <a:ext cx="5478840" cy="36496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04000" y="226080"/>
            <a:ext cx="9066240" cy="941040"/>
          </a:xfrm>
          <a:prstGeom prst="rect">
            <a:avLst/>
          </a:prstGeom>
          <a:noFill/>
          <a:ln>
            <a:noFill/>
          </a:ln>
        </p:spPr>
        <p:style>
          <a:lnRef idx="0"/>
          <a:fillRef idx="0"/>
          <a:effectRef idx="0"/>
          <a:fontRef idx="minor"/>
        </p:style>
      </p:sp>
      <p:sp>
        <p:nvSpPr>
          <p:cNvPr id="180"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81"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Arial"/>
                <a:ea typeface="DejaVu Sans"/>
              </a:rPr>
              <a:t>Classification with K-Means++ cluster:</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Arial"/>
                <a:ea typeface="DejaVu Sans"/>
              </a:rPr>
              <a:t>The performances of the model were:</a:t>
            </a:r>
            <a:endParaRPr b="0" lang="en-GB" sz="1800" spc="-1" strike="noStrike">
              <a:latin typeface="Arial"/>
            </a:endParaRPr>
          </a:p>
          <a:p>
            <a:pPr>
              <a:lnSpc>
                <a:spcPct val="100000"/>
              </a:lnSpc>
            </a:pPr>
            <a:r>
              <a:rPr b="0" lang="en-GB" sz="1200" spc="-1" strike="noStrike">
                <a:solidFill>
                  <a:srgbClr val="000000"/>
                </a:solidFill>
                <a:latin typeface="Consolas"/>
                <a:ea typeface="DejaVu Sans"/>
              </a:rPr>
              <a:t>Accuracy = 13%</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recall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0.336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0.718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0.097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0.013</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precision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0.037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0.050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0.860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0.055</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f1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0.067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0.094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0.174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0.022</a:t>
            </a:r>
            <a:endParaRPr b="0" lang="en-GB" sz="1200" spc="-1" strike="noStrike">
              <a:latin typeface="Arial"/>
            </a:endParaRPr>
          </a:p>
          <a:p>
            <a:pPr>
              <a:lnSpc>
                <a:spcPct val="100000"/>
              </a:lnSpc>
            </a:pPr>
            <a:endParaRPr b="0" lang="en-GB" sz="1200" spc="-1" strike="noStrike">
              <a:latin typeface="Arial"/>
            </a:endParaRPr>
          </a:p>
          <a:p>
            <a:pPr algn="ctr">
              <a:lnSpc>
                <a:spcPct val="100000"/>
              </a:lnSpc>
            </a:pP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04000" y="226080"/>
            <a:ext cx="9066240" cy="941040"/>
          </a:xfrm>
          <a:prstGeom prst="rect">
            <a:avLst/>
          </a:prstGeom>
          <a:noFill/>
          <a:ln>
            <a:noFill/>
          </a:ln>
        </p:spPr>
        <p:style>
          <a:lnRef idx="0"/>
          <a:fillRef idx="0"/>
          <a:effectRef idx="0"/>
          <a:fontRef idx="minor"/>
        </p:style>
      </p:sp>
      <p:sp>
        <p:nvSpPr>
          <p:cNvPr id="183"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ff8000"/>
                </a:solidFill>
                <a:latin typeface="Arial"/>
                <a:ea typeface="DejaVu Sans"/>
              </a:rPr>
              <a:t>Results</a:t>
            </a:r>
            <a:endParaRPr b="0" lang="en-GB" sz="1400" spc="-1" strike="noStrike">
              <a:latin typeface="Arial"/>
            </a:endParaRPr>
          </a:p>
        </p:txBody>
      </p:sp>
      <p:sp>
        <p:nvSpPr>
          <p:cNvPr id="184"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Arial"/>
                <a:ea typeface="DejaVu Sans"/>
              </a:rPr>
              <a:t>Classification with support vector machine:</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Arial"/>
                <a:ea typeface="DejaVu Sans"/>
              </a:rPr>
              <a:t>The performances of the model were:</a:t>
            </a:r>
            <a:endParaRPr b="0" lang="en-GB" sz="1800" spc="-1" strike="noStrike">
              <a:latin typeface="Arial"/>
            </a:endParaRPr>
          </a:p>
          <a:p>
            <a:pPr>
              <a:lnSpc>
                <a:spcPct val="100000"/>
              </a:lnSpc>
            </a:pPr>
            <a:r>
              <a:rPr b="0" lang="en-GB" sz="1200" spc="-1" strike="noStrike">
                <a:solidFill>
                  <a:srgbClr val="000000"/>
                </a:solidFill>
                <a:latin typeface="Consolas"/>
                <a:ea typeface="DejaVu Sans"/>
              </a:rPr>
              <a:t>Accuracy = 88%</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recall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precision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0.881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f1 (by label) =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2</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3</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4</a:t>
            </a:r>
            <a:r>
              <a:rPr b="0" lang="en-GB" sz="1200" spc="-1" strike="noStrike">
                <a:solidFill>
                  <a:srgbClr val="000000"/>
                </a:solidFill>
                <a:latin typeface="Consolas"/>
                <a:ea typeface="DejaVu Sans"/>
              </a:rPr>
              <a: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0          0          0.937</a:t>
            </a:r>
            <a:r>
              <a:rPr b="0" lang="en-GB" sz="1200" spc="-1" strike="noStrike">
                <a:solidFill>
                  <a:srgbClr val="000000"/>
                </a:solidFill>
                <a:latin typeface="Consolas"/>
                <a:ea typeface="DejaVu Sans"/>
              </a:rPr>
              <a:t>	</a:t>
            </a:r>
            <a:r>
              <a:rPr b="0" lang="en-GB" sz="1200" spc="-1" strike="noStrike">
                <a:solidFill>
                  <a:srgbClr val="000000"/>
                </a:solidFill>
                <a:latin typeface="Consolas"/>
                <a:ea typeface="DejaVu Sans"/>
              </a:rPr>
              <a:t>0</a:t>
            </a:r>
            <a:endParaRPr b="0" lang="en-GB" sz="1200" spc="-1" strike="noStrike">
              <a:latin typeface="Arial"/>
            </a:endParaRPr>
          </a:p>
          <a:p>
            <a:pPr>
              <a:lnSpc>
                <a:spcPct val="100000"/>
              </a:lnSpc>
            </a:pPr>
            <a:endParaRPr b="0" lang="en-GB" sz="1200" spc="-1" strike="noStrike">
              <a:latin typeface="Arial"/>
            </a:endParaRPr>
          </a:p>
          <a:p>
            <a:pPr algn="ctr">
              <a:lnSpc>
                <a:spcPct val="100000"/>
              </a:lnSpc>
            </a:pP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608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2800" spc="-1" strike="noStrike">
                <a:solidFill>
                  <a:srgbClr val="000000"/>
                </a:solidFill>
                <a:latin typeface="Consolas"/>
                <a:ea typeface="DejaVu Sans"/>
              </a:rPr>
              <a:t>Overview of the dataset</a:t>
            </a:r>
            <a:endParaRPr b="0" lang="en-GB" sz="2800" spc="-1" strike="noStrike">
              <a:latin typeface="Arial"/>
            </a:endParaRPr>
          </a:p>
        </p:txBody>
      </p:sp>
      <p:sp>
        <p:nvSpPr>
          <p:cNvPr id="81" name="CustomShape 2"/>
          <p:cNvSpPr/>
          <p:nvPr/>
        </p:nvSpPr>
        <p:spPr>
          <a:xfrm>
            <a:off x="504000" y="1326600"/>
            <a:ext cx="9066240" cy="3282840"/>
          </a:xfrm>
          <a:prstGeom prst="rect">
            <a:avLst/>
          </a:prstGeom>
          <a:noFill/>
          <a:ln>
            <a:noFill/>
          </a:ln>
        </p:spPr>
        <p:style>
          <a:lnRef idx="0"/>
          <a:fillRef idx="0"/>
          <a:effectRef idx="0"/>
          <a:fontRef idx="minor"/>
        </p:style>
      </p:sp>
      <p:graphicFrame>
        <p:nvGraphicFramePr>
          <p:cNvPr id="82" name="Table 3"/>
          <p:cNvGraphicFramePr/>
          <p:nvPr/>
        </p:nvGraphicFramePr>
        <p:xfrm>
          <a:off x="189720" y="1224000"/>
          <a:ext cx="9673920" cy="4237200"/>
        </p:xfrm>
        <a:graphic>
          <a:graphicData uri="http://schemas.openxmlformats.org/drawingml/2006/table">
            <a:tbl>
              <a:tblPr/>
              <a:tblGrid>
                <a:gridCol w="1382040"/>
                <a:gridCol w="1382040"/>
                <a:gridCol w="1382040"/>
                <a:gridCol w="1382040"/>
                <a:gridCol w="1382040"/>
                <a:gridCol w="1382040"/>
                <a:gridCol w="1382040"/>
              </a:tblGrid>
              <a:tr h="249480">
                <a:tc>
                  <a:txBody>
                    <a:bodyPr lIns="90000" rIns="90000">
                      <a:noAutofit/>
                    </a:bodyPr>
                    <a:p>
                      <a:pPr>
                        <a:lnSpc>
                          <a:spcPct val="100000"/>
                        </a:lnSpc>
                      </a:pPr>
                      <a:r>
                        <a:rPr b="1" lang="en-GB" sz="1100" spc="-1" strike="noStrike">
                          <a:latin typeface="Arial"/>
                        </a:rPr>
                        <a:t>Field</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GB" sz="1100" spc="-1" strike="noStrike">
                          <a:latin typeface="Arial"/>
                        </a:rPr>
                        <a:t>Records</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GB" sz="1100" spc="-1" strike="noStrike">
                          <a:latin typeface="Arial"/>
                        </a:rPr>
                        <a:t>Type</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GB" sz="1100" spc="-1" strike="noStrike">
                          <a:latin typeface="Arial"/>
                        </a:rPr>
                        <a:t>Field</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GB" sz="1100" spc="-1" strike="noStrike">
                          <a:latin typeface="Arial"/>
                        </a:rPr>
                        <a:t>Records</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1" lang="en-GB" sz="1100" spc="-1" strike="noStrike">
                          <a:latin typeface="Arial"/>
                        </a:rPr>
                        <a:t>Type</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49480">
                <a:tc>
                  <a:txBody>
                    <a:bodyPr lIns="90000" rIns="90000">
                      <a:noAutofit/>
                    </a:bodyPr>
                    <a:p>
                      <a:pPr>
                        <a:lnSpc>
                          <a:spcPct val="100000"/>
                        </a:lnSpc>
                      </a:pPr>
                      <a:r>
                        <a:rPr b="0" lang="en-GB" sz="1100" spc="-1" strike="noStrike">
                          <a:latin typeface="Arial"/>
                        </a:rPr>
                        <a:t>age</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59946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int64</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ethnicity</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54266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49480">
                <a:tc>
                  <a:txBody>
                    <a:bodyPr lIns="90000" rIns="90000">
                      <a:noAutofit/>
                    </a:bodyPr>
                    <a:p>
                      <a:pPr>
                        <a:lnSpc>
                          <a:spcPct val="100000"/>
                        </a:lnSpc>
                      </a:pPr>
                      <a:r>
                        <a:rPr b="0" lang="en-GB" sz="1100" spc="-1" strike="noStrike">
                          <a:latin typeface="Arial"/>
                        </a:rPr>
                        <a:t>body_type</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54650</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height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59943</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float64</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49480">
                <a:tc>
                  <a:txBody>
                    <a:bodyPr lIns="90000" rIns="90000">
                      <a:noAutofit/>
                    </a:bodyPr>
                    <a:p>
                      <a:pPr>
                        <a:lnSpc>
                          <a:spcPct val="100000"/>
                        </a:lnSpc>
                      </a:pPr>
                      <a:r>
                        <a:rPr b="0" lang="en-GB" sz="1100" spc="-1" strike="noStrike">
                          <a:latin typeface="Arial"/>
                        </a:rPr>
                        <a:t>diet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35551</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income</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59946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int64</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49480">
                <a:tc>
                  <a:txBody>
                    <a:bodyPr lIns="90000" rIns="90000">
                      <a:noAutofit/>
                    </a:bodyPr>
                    <a:p>
                      <a:pPr>
                        <a:lnSpc>
                          <a:spcPct val="100000"/>
                        </a:lnSpc>
                      </a:pPr>
                      <a:r>
                        <a:rPr b="0" lang="en-GB" sz="1100" spc="-1" strike="noStrike">
                          <a:latin typeface="Arial"/>
                        </a:rPr>
                        <a:t>drinks</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56961</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job</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51748</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49480">
                <a:tc>
                  <a:txBody>
                    <a:bodyPr lIns="90000" rIns="90000">
                      <a:noAutofit/>
                    </a:bodyPr>
                    <a:p>
                      <a:pPr>
                        <a:lnSpc>
                          <a:spcPct val="100000"/>
                        </a:lnSpc>
                      </a:pPr>
                      <a:r>
                        <a:rPr b="0" lang="en-GB" sz="1100" spc="-1" strike="noStrike">
                          <a:latin typeface="Arial"/>
                        </a:rPr>
                        <a:t>drugs</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45866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last_online</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59946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49480">
                <a:tc>
                  <a:txBody>
                    <a:bodyPr lIns="90000" rIns="90000">
                      <a:noAutofit/>
                    </a:bodyPr>
                    <a:p>
                      <a:pPr>
                        <a:lnSpc>
                          <a:spcPct val="100000"/>
                        </a:lnSpc>
                      </a:pPr>
                      <a:r>
                        <a:rPr b="0" lang="en-GB" sz="1100" spc="-1" strike="noStrike">
                          <a:latin typeface="Arial"/>
                        </a:rPr>
                        <a:t>education</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53318</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location</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59946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49480">
                <a:tc>
                  <a:txBody>
                    <a:bodyPr lIns="90000" rIns="90000">
                      <a:noAutofit/>
                    </a:bodyPr>
                    <a:p>
                      <a:pPr>
                        <a:lnSpc>
                          <a:spcPct val="100000"/>
                        </a:lnSpc>
                      </a:pPr>
                      <a:r>
                        <a:rPr b="0" lang="en-GB" sz="1100" spc="-1" strike="noStrike">
                          <a:latin typeface="Arial"/>
                        </a:rPr>
                        <a:t>essay0</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54458</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offspring</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24385</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49480">
                <a:tc>
                  <a:txBody>
                    <a:bodyPr lIns="90000" rIns="90000">
                      <a:noAutofit/>
                    </a:bodyPr>
                    <a:p>
                      <a:pPr>
                        <a:lnSpc>
                          <a:spcPct val="100000"/>
                        </a:lnSpc>
                      </a:pPr>
                      <a:r>
                        <a:rPr b="0" lang="en-GB" sz="1100" spc="-1" strike="noStrike">
                          <a:latin typeface="Arial"/>
                        </a:rPr>
                        <a:t>essay1</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52374</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orientation</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59946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49480">
                <a:tc>
                  <a:txBody>
                    <a:bodyPr lIns="90000" rIns="90000">
                      <a:noAutofit/>
                    </a:bodyPr>
                    <a:p>
                      <a:pPr>
                        <a:lnSpc>
                          <a:spcPct val="100000"/>
                        </a:lnSpc>
                      </a:pPr>
                      <a:r>
                        <a:rPr b="0" lang="en-GB" sz="1100" spc="-1" strike="noStrike">
                          <a:latin typeface="Arial"/>
                        </a:rPr>
                        <a:t>essay2</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50308</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pets</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40025</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49480">
                <a:tc>
                  <a:txBody>
                    <a:bodyPr lIns="90000" rIns="90000">
                      <a:noAutofit/>
                    </a:bodyPr>
                    <a:p>
                      <a:pPr>
                        <a:lnSpc>
                          <a:spcPct val="100000"/>
                        </a:lnSpc>
                      </a:pPr>
                      <a:r>
                        <a:rPr b="0" lang="en-GB" sz="1100" spc="-1" strike="noStrike">
                          <a:latin typeface="Arial"/>
                        </a:rPr>
                        <a:t>essay3</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48470</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religion</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39720</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49480">
                <a:tc>
                  <a:txBody>
                    <a:bodyPr lIns="90000" rIns="90000">
                      <a:noAutofit/>
                    </a:bodyPr>
                    <a:p>
                      <a:pPr>
                        <a:lnSpc>
                          <a:spcPct val="100000"/>
                        </a:lnSpc>
                      </a:pPr>
                      <a:r>
                        <a:rPr b="0" lang="en-GB" sz="1100" spc="-1" strike="noStrike">
                          <a:latin typeface="Arial"/>
                        </a:rPr>
                        <a:t>essay4</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49409</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sex</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59946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49480">
                <a:tc>
                  <a:txBody>
                    <a:bodyPr lIns="90000" rIns="90000">
                      <a:noAutofit/>
                    </a:bodyPr>
                    <a:p>
                      <a:pPr>
                        <a:lnSpc>
                          <a:spcPct val="100000"/>
                        </a:lnSpc>
                      </a:pPr>
                      <a:r>
                        <a:rPr b="0" lang="en-GB" sz="1100" spc="-1" strike="noStrike">
                          <a:latin typeface="Arial"/>
                        </a:rPr>
                        <a:t>essay5</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49096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sign</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48890</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49480">
                <a:tc>
                  <a:txBody>
                    <a:bodyPr lIns="90000" rIns="90000">
                      <a:noAutofit/>
                    </a:bodyPr>
                    <a:p>
                      <a:pPr>
                        <a:lnSpc>
                          <a:spcPct val="100000"/>
                        </a:lnSpc>
                      </a:pPr>
                      <a:r>
                        <a:rPr b="0" lang="en-GB" sz="1100" spc="-1" strike="noStrike">
                          <a:latin typeface="Arial"/>
                        </a:rPr>
                        <a:t>essay6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46175</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smokes</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54434</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49480">
                <a:tc>
                  <a:txBody>
                    <a:bodyPr lIns="90000" rIns="90000">
                      <a:noAutofit/>
                    </a:bodyPr>
                    <a:p>
                      <a:pPr>
                        <a:lnSpc>
                          <a:spcPct val="100000"/>
                        </a:lnSpc>
                      </a:pPr>
                      <a:r>
                        <a:rPr b="0" lang="en-GB" sz="1100" spc="-1" strike="noStrike">
                          <a:latin typeface="Arial"/>
                        </a:rPr>
                        <a:t>essay7</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47495</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speaks</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59896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49480">
                <a:tc>
                  <a:txBody>
                    <a:bodyPr lIns="90000" rIns="90000">
                      <a:noAutofit/>
                    </a:bodyPr>
                    <a:p>
                      <a:pPr>
                        <a:lnSpc>
                          <a:spcPct val="100000"/>
                        </a:lnSpc>
                      </a:pPr>
                      <a:r>
                        <a:rPr b="0" lang="en-GB" sz="1100" spc="-1" strike="noStrike">
                          <a:latin typeface="Arial"/>
                        </a:rPr>
                        <a:t>essay8</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40721</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status</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59946</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47320">
                <a:tc>
                  <a:txBody>
                    <a:bodyPr lIns="90000" rIns="90000">
                      <a:noAutofit/>
                    </a:bodyPr>
                    <a:p>
                      <a:pPr>
                        <a:lnSpc>
                          <a:spcPct val="100000"/>
                        </a:lnSpc>
                      </a:pPr>
                      <a:r>
                        <a:rPr b="0" lang="en-GB" sz="1100" spc="-1" strike="noStrike">
                          <a:latin typeface="Arial"/>
                        </a:rPr>
                        <a:t>essay9</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47343</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GB" sz="1100" spc="-1" strike="noStrike">
                          <a:latin typeface="Arial"/>
                        </a:rPr>
                        <a:t>object</a:t>
                      </a:r>
                      <a:endParaRPr b="0" lang="en-GB"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83" name="CustomShape 4"/>
          <p:cNvSpPr/>
          <p:nvPr/>
        </p:nvSpPr>
        <p:spPr>
          <a:xfrm>
            <a:off x="360000" y="720000"/>
            <a:ext cx="9571320" cy="362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400" spc="-1" strike="noStrike">
                <a:solidFill>
                  <a:srgbClr val="000000"/>
                </a:solidFill>
                <a:latin typeface="Consolas"/>
                <a:ea typeface="DejaVu Sans"/>
              </a:rPr>
              <a:t>Total number of fields: 31</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Total number of records: 59,946</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Note: ‘object’ = free text </a:t>
            </a:r>
            <a:r>
              <a:rPr b="0" lang="en-GB" sz="1800" spc="-1" strike="noStrike">
                <a:solidFill>
                  <a:srgbClr val="000000"/>
                </a:solidFill>
                <a:latin typeface="Consolas"/>
                <a:ea typeface="DejaVu Sans"/>
              </a:rPr>
              <a:t> </a:t>
            </a:r>
            <a:endParaRPr b="0" lang="en-GB" sz="1800" spc="-1" strike="noStrike">
              <a:latin typeface="Arial"/>
            </a:endParaRPr>
          </a:p>
        </p:txBody>
      </p:sp>
      <p:sp>
        <p:nvSpPr>
          <p:cNvPr id="84" name="CustomShape 5"/>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4000" y="226080"/>
            <a:ext cx="9066240" cy="941040"/>
          </a:xfrm>
          <a:prstGeom prst="rect">
            <a:avLst/>
          </a:prstGeom>
          <a:noFill/>
          <a:ln>
            <a:noFill/>
          </a:ln>
        </p:spPr>
        <p:style>
          <a:lnRef idx="0"/>
          <a:fillRef idx="0"/>
          <a:effectRef idx="0"/>
          <a:fontRef idx="minor"/>
        </p:style>
      </p:sp>
      <p:sp>
        <p:nvSpPr>
          <p:cNvPr id="186"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5c2d91"/>
                </a:solidFill>
                <a:latin typeface="Arial"/>
                <a:ea typeface="DejaVu Sans"/>
              </a:rPr>
              <a:t>Discussion</a:t>
            </a:r>
            <a:endParaRPr b="0" lang="en-GB" sz="1400" spc="-1" strike="noStrike">
              <a:latin typeface="Arial"/>
            </a:endParaRPr>
          </a:p>
        </p:txBody>
      </p:sp>
      <p:sp>
        <p:nvSpPr>
          <p:cNvPr id="187" name="CustomShape 3"/>
          <p:cNvSpPr/>
          <p:nvPr/>
        </p:nvSpPr>
        <p:spPr>
          <a:xfrm>
            <a:off x="504000" y="65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Linear regression between continuous variables is quite straightforward and graphically easy to understand.</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Multinomial regression requires more understanding of the data but is methodically as easy as linear regression thanks to the package used.</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The accuracy of regression, not being a classification algorithm, is based on the coefficient of determination R². R² was small for linear regression indicating that there is not a strong association between writing long essays and long words. </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When taking into account another variable – education level – the model did not improve, indicating that education level does not explain why people use longer essays or words.</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226080"/>
            <a:ext cx="9066240" cy="941040"/>
          </a:xfrm>
          <a:prstGeom prst="rect">
            <a:avLst/>
          </a:prstGeom>
          <a:noFill/>
          <a:ln>
            <a:noFill/>
          </a:ln>
        </p:spPr>
        <p:style>
          <a:lnRef idx="0"/>
          <a:fillRef idx="0"/>
          <a:effectRef idx="0"/>
          <a:fontRef idx="minor"/>
        </p:style>
      </p:sp>
      <p:sp>
        <p:nvSpPr>
          <p:cNvPr id="189"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5c2d91"/>
                </a:solidFill>
                <a:latin typeface="Arial"/>
                <a:ea typeface="DejaVu Sans"/>
              </a:rPr>
              <a:t>Discussion</a:t>
            </a:r>
            <a:endParaRPr b="0" lang="en-GB" sz="1400" spc="-1" strike="noStrike">
              <a:latin typeface="Arial"/>
            </a:endParaRPr>
          </a:p>
        </p:txBody>
      </p:sp>
      <p:sp>
        <p:nvSpPr>
          <p:cNvPr id="190"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I have chosen K-Means Clustering because it is the the most popular and well-known clustering algorithm and does not make assumption on the data since it is unsupervised. Given the big overlap in the groups at hand, I preferred a method that find clusters without the prerequisite of knowing the label of the data before hand, as in the case of K-Nearest Neighbors.</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I also chosen K-Means++ to improve the placing of the centroids.</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I compared K-Means Clustering  to support vector machine (SVM) because the latter is a powerful technique that is gaining momentum and I will be likely to use it in the future. Also, SVM is a supervised method, so I could see the differences in outcomes.</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Both methods are easy to implement with Scikit-learn, but K-Means Clustering is easier to visualize than SVM and there is control on the number of clusters. Also, K-Means is faster to execute than SVM.</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226080"/>
            <a:ext cx="9066240" cy="941040"/>
          </a:xfrm>
          <a:prstGeom prst="rect">
            <a:avLst/>
          </a:prstGeom>
          <a:noFill/>
          <a:ln>
            <a:noFill/>
          </a:ln>
        </p:spPr>
        <p:style>
          <a:lnRef idx="0"/>
          <a:fillRef idx="0"/>
          <a:effectRef idx="0"/>
          <a:fontRef idx="minor"/>
        </p:style>
      </p:sp>
      <p:sp>
        <p:nvSpPr>
          <p:cNvPr id="192"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5c2d91"/>
                </a:solidFill>
                <a:latin typeface="Arial"/>
                <a:ea typeface="DejaVu Sans"/>
              </a:rPr>
              <a:t>Discussion</a:t>
            </a:r>
            <a:endParaRPr b="0" lang="en-GB" sz="1400" spc="-1" strike="noStrike">
              <a:latin typeface="Arial"/>
            </a:endParaRPr>
          </a:p>
        </p:txBody>
      </p:sp>
      <p:sp>
        <p:nvSpPr>
          <p:cNvPr id="193"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In the classification of ‘education’ based on ‘essay length’ and ‘word length’, K-Means++ achieved an accuracy of 13% compared to 88% of SVM. Even in this case, SVM focused everything on a single class (3 = high level education). </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4000" y="226080"/>
            <a:ext cx="9066240" cy="941040"/>
          </a:xfrm>
          <a:prstGeom prst="rect">
            <a:avLst/>
          </a:prstGeom>
          <a:noFill/>
          <a:ln>
            <a:noFill/>
          </a:ln>
        </p:spPr>
        <p:style>
          <a:lnRef idx="0"/>
          <a:fillRef idx="0"/>
          <a:effectRef idx="0"/>
          <a:fontRef idx="minor"/>
        </p:style>
      </p:sp>
      <p:sp>
        <p:nvSpPr>
          <p:cNvPr id="195"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5c2d91"/>
                </a:solidFill>
                <a:latin typeface="Arial"/>
                <a:ea typeface="DejaVu Sans"/>
              </a:rPr>
              <a:t>Discussion</a:t>
            </a:r>
            <a:endParaRPr b="0" lang="en-GB" sz="1400" spc="-1" strike="noStrike">
              <a:latin typeface="Arial"/>
            </a:endParaRPr>
          </a:p>
        </p:txBody>
      </p:sp>
      <p:sp>
        <p:nvSpPr>
          <p:cNvPr id="196"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800" spc="-1" strike="noStrike">
                <a:solidFill>
                  <a:srgbClr val="000000"/>
                </a:solidFill>
                <a:latin typeface="Consolas"/>
                <a:ea typeface="DejaVu Sans"/>
              </a:rPr>
              <a:t>In particular, I did not have enough computer power to test different combinations of gamma and C.</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Given the overlap between the groups, the number of clusters that reduced the inertia of the data was large (I set an upper limit at 15 and that was the best hit). In practice, I set the number of clusters to match the number of classes I was exploring. That is, k=12 for the twelve zodiac signs and k=4 for the education level.</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In the classification of ‘zodiac sign’ based on ‘essay length’ and ‘word length’, K-Means++ achieved an accuracy of 90% compared to 94% of SVM. However the percentage of relevant items found (recall) was spread across all the classes with K-Mean++ but concentrated to a single class with SVM. Consistently, the percentage of items found that was relevant (precision) and the combination of these parameters (F1) followed the same pattern.</a:t>
            </a: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This behaviour can be explained because SVM defined two classes only thus a datum was either class 5 = virgo or not. Multiclass SVM was not covered in the course. </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226080"/>
            <a:ext cx="9066240" cy="941040"/>
          </a:xfrm>
          <a:prstGeom prst="rect">
            <a:avLst/>
          </a:prstGeom>
          <a:noFill/>
          <a:ln>
            <a:noFill/>
          </a:ln>
        </p:spPr>
        <p:style>
          <a:lnRef idx="0"/>
          <a:fillRef idx="0"/>
          <a:effectRef idx="0"/>
          <a:fontRef idx="minor"/>
        </p:style>
      </p:sp>
      <p:sp>
        <p:nvSpPr>
          <p:cNvPr id="198"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00aaad"/>
                </a:solidFill>
                <a:latin typeface="Arial"/>
                <a:ea typeface="DejaVu Sans"/>
              </a:rPr>
              <a:t>Conclusions</a:t>
            </a:r>
            <a:endParaRPr b="0" lang="en-GB" sz="1400" spc="-1" strike="noStrike">
              <a:latin typeface="Arial"/>
            </a:endParaRPr>
          </a:p>
        </p:txBody>
      </p:sp>
      <p:sp>
        <p:nvSpPr>
          <p:cNvPr id="199" name="CustomShape 3"/>
          <p:cNvSpPr/>
          <p:nvPr/>
        </p:nvSpPr>
        <p:spPr>
          <a:xfrm>
            <a:off x="504000" y="29016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The question ‘is there an association between writing longer essays and longer words’ was answered by linear regression as ‘slightly’. Multi-nomial regression could not find another parameter that could explain the slight relation between these two variables.</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K-Means++ classification methods could correctly classify a high proportion of data but with low relevance rate. SVM showed better accuracy and performances but was set to only two classes so, as was implemented, was not the right choice for the task.</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The dataset was hampered by (1) too many categorical data, which are good for labelling but not to place points in a plane for clustering purposes; and (2) clusters too much overlapping.</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The number of categories can also hamper the outcome of the analysis. Here I tried to use the least possible number of classes to simplify the analysis.</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r>
              <a:rPr b="1" lang="en-GB" sz="1800" spc="-1" strike="noStrike">
                <a:solidFill>
                  <a:srgbClr val="000000"/>
                </a:solidFill>
                <a:latin typeface="Consolas"/>
                <a:ea typeface="DejaVu Sans"/>
              </a:rPr>
              <a:t> </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26080"/>
            <a:ext cx="9066240" cy="941040"/>
          </a:xfrm>
          <a:prstGeom prst="rect">
            <a:avLst/>
          </a:prstGeom>
          <a:noFill/>
          <a:ln>
            <a:noFill/>
          </a:ln>
        </p:spPr>
        <p:style>
          <a:lnRef idx="0"/>
          <a:fillRef idx="0"/>
          <a:effectRef idx="0"/>
          <a:fontRef idx="minor"/>
        </p:style>
      </p:sp>
      <p:pic>
        <p:nvPicPr>
          <p:cNvPr id="86" name="" descr=""/>
          <p:cNvPicPr/>
          <p:nvPr/>
        </p:nvPicPr>
        <p:blipFill>
          <a:blip r:embed="rId1"/>
          <a:stretch/>
        </p:blipFill>
        <p:spPr>
          <a:xfrm>
            <a:off x="1154160" y="432000"/>
            <a:ext cx="7768080" cy="5176800"/>
          </a:xfrm>
          <a:prstGeom prst="rect">
            <a:avLst/>
          </a:prstGeom>
          <a:ln>
            <a:noFill/>
          </a:ln>
        </p:spPr>
      </p:pic>
      <p:sp>
        <p:nvSpPr>
          <p:cNvPr id="87" name="CustomShape 2"/>
          <p:cNvSpPr/>
          <p:nvPr/>
        </p:nvSpPr>
        <p:spPr>
          <a:xfrm>
            <a:off x="504000" y="22608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2800" spc="-1" strike="noStrike">
                <a:solidFill>
                  <a:srgbClr val="000000"/>
                </a:solidFill>
                <a:latin typeface="Consolas"/>
                <a:ea typeface="DejaVu Sans"/>
              </a:rPr>
              <a:t>Age distribution of the dataset</a:t>
            </a:r>
            <a:endParaRPr b="0" lang="en-GB" sz="2800" spc="-1" strike="noStrike">
              <a:latin typeface="Arial"/>
            </a:endParaRPr>
          </a:p>
        </p:txBody>
      </p:sp>
      <p:sp>
        <p:nvSpPr>
          <p:cNvPr id="88" name="CustomShape 3"/>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89" name="Table 1"/>
          <p:cNvGraphicFramePr/>
          <p:nvPr/>
        </p:nvGraphicFramePr>
        <p:xfrm>
          <a:off x="144000" y="598680"/>
          <a:ext cx="9791280" cy="2304360"/>
        </p:xfrm>
        <a:graphic>
          <a:graphicData uri="http://schemas.openxmlformats.org/drawingml/2006/table">
            <a:tbl>
              <a:tblPr/>
              <a:tblGrid>
                <a:gridCol w="1595880"/>
                <a:gridCol w="615240"/>
                <a:gridCol w="689400"/>
                <a:gridCol w="792720"/>
                <a:gridCol w="1254240"/>
                <a:gridCol w="1120320"/>
                <a:gridCol w="1061640"/>
                <a:gridCol w="1046160"/>
                <a:gridCol w="1616040"/>
              </a:tblGrid>
              <a:tr h="387720">
                <a:tc>
                  <a:txBody>
                    <a:bodyPr lIns="90000" rIns="90000">
                      <a:noAutofit/>
                    </a:bodyPr>
                    <a:p>
                      <a:pPr>
                        <a:lnSpc>
                          <a:spcPct val="100000"/>
                        </a:lnSpc>
                      </a:pPr>
                      <a:r>
                        <a:rPr b="0" lang="en-GB" sz="1000" spc="-1" strike="noStrike">
                          <a:latin typeface="Consolas"/>
                        </a:rPr>
                        <a:t>Before normalization</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r">
                        <a:lnSpc>
                          <a:spcPct val="100000"/>
                        </a:lnSpc>
                      </a:pPr>
                      <a:r>
                        <a:rPr b="0" lang="en-GB" sz="1000" spc="-1" strike="noStrike">
                          <a:latin typeface="Consolas"/>
                        </a:rPr>
                        <a:t>age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r">
                        <a:lnSpc>
                          <a:spcPct val="100000"/>
                        </a:lnSpc>
                      </a:pPr>
                      <a:r>
                        <a:rPr b="0" lang="en-GB" sz="1000" spc="-1" strike="noStrike">
                          <a:latin typeface="Consolas"/>
                        </a:rPr>
                        <a:t>height</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r">
                        <a:lnSpc>
                          <a:spcPct val="100000"/>
                        </a:lnSpc>
                      </a:pPr>
                      <a:r>
                        <a:rPr b="0" lang="en-GB" sz="1000" spc="-1" strike="noStrike">
                          <a:latin typeface="Consolas"/>
                        </a:rPr>
                        <a:t>income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r">
                        <a:lnSpc>
                          <a:spcPct val="100000"/>
                        </a:lnSpc>
                      </a:pPr>
                      <a:r>
                        <a:rPr b="0" lang="en-GB" sz="1000" spc="-1" strike="noStrike">
                          <a:latin typeface="Consolas"/>
                        </a:rPr>
                        <a:t>drink_code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r">
                        <a:lnSpc>
                          <a:spcPct val="100000"/>
                        </a:lnSpc>
                      </a:pPr>
                      <a:r>
                        <a:rPr b="0" lang="en-GB" sz="1000" spc="-1" strike="noStrike">
                          <a:latin typeface="Consolas"/>
                        </a:rPr>
                        <a:t>smoke_code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r">
                        <a:lnSpc>
                          <a:spcPct val="100000"/>
                        </a:lnSpc>
                      </a:pPr>
                      <a:r>
                        <a:rPr b="0" lang="en-GB" sz="1000" spc="-1" strike="noStrike">
                          <a:latin typeface="Consolas"/>
                        </a:rPr>
                        <a:t>drug_code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r">
                        <a:lnSpc>
                          <a:spcPct val="100000"/>
                        </a:lnSpc>
                      </a:pPr>
                      <a:r>
                        <a:rPr b="0" lang="en-GB" sz="1000" spc="-1" strike="noStrike">
                          <a:latin typeface="Consolas"/>
                        </a:rPr>
                        <a:t>essay_len</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r">
                        <a:lnSpc>
                          <a:spcPct val="100000"/>
                        </a:lnSpc>
                      </a:pPr>
                      <a:r>
                        <a:rPr b="0" lang="en-GB" sz="1000" spc="-1" strike="noStrike">
                          <a:latin typeface="Consolas"/>
                        </a:rPr>
                        <a:t>avg_word_length</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39760">
                <a:tc>
                  <a:txBody>
                    <a:bodyPr lIns="90000" rIns="90000">
                      <a:noAutofit/>
                    </a:bodyPr>
                    <a:p>
                      <a:pPr>
                        <a:lnSpc>
                          <a:spcPct val="100000"/>
                        </a:lnSpc>
                      </a:pPr>
                      <a:r>
                        <a:rPr b="0" lang="en-GB" sz="1000" spc="-1" strike="noStrike">
                          <a:latin typeface="Consolas"/>
                        </a:rPr>
                        <a:t>age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-0.10</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-0.17</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-0.15</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0.11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39760">
                <a:tc>
                  <a:txBody>
                    <a:bodyPr lIns="90000" rIns="90000">
                      <a:noAutofit/>
                    </a:bodyPr>
                    <a:p>
                      <a:pPr>
                        <a:lnSpc>
                          <a:spcPct val="100000"/>
                        </a:lnSpc>
                      </a:pPr>
                      <a:r>
                        <a:rPr b="0" lang="en-GB" sz="1000" spc="-1" strike="noStrike">
                          <a:latin typeface="Consolas"/>
                        </a:rPr>
                        <a:t>height</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0.11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0.08</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39760">
                <a:tc>
                  <a:txBody>
                    <a:bodyPr lIns="90000" rIns="90000">
                      <a:noAutofit/>
                    </a:bodyPr>
                    <a:p>
                      <a:pPr>
                        <a:lnSpc>
                          <a:spcPct val="100000"/>
                        </a:lnSpc>
                      </a:pPr>
                      <a:r>
                        <a:rPr b="0" lang="en-GB" sz="1000" spc="-1" strike="noStrike">
                          <a:latin typeface="Consolas"/>
                        </a:rPr>
                        <a:t>income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0.11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0.00</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0.07</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0.08</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39760">
                <a:tc>
                  <a:txBody>
                    <a:bodyPr lIns="90000" rIns="90000">
                      <a:noAutofit/>
                    </a:bodyPr>
                    <a:p>
                      <a:pPr>
                        <a:lnSpc>
                          <a:spcPct val="100000"/>
                        </a:lnSpc>
                      </a:pPr>
                      <a:r>
                        <a:rPr b="0" lang="en-GB" sz="1000" spc="-1" strike="noStrike">
                          <a:latin typeface="Consolas"/>
                        </a:rPr>
                        <a:t>drink_code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-0.10</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0.00</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0.16</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0.22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-0.03</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39760">
                <a:tc>
                  <a:txBody>
                    <a:bodyPr lIns="90000" rIns="90000">
                      <a:noAutofit/>
                    </a:bodyPr>
                    <a:p>
                      <a:pPr>
                        <a:lnSpc>
                          <a:spcPct val="100000"/>
                        </a:lnSpc>
                      </a:pPr>
                      <a:r>
                        <a:rPr b="0" lang="en-GB" sz="1000" spc="-1" strike="noStrike">
                          <a:latin typeface="Consolas"/>
                        </a:rPr>
                        <a:t>smoke_code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-0.17</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0.07</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0.16</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0.35</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-0.09</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39760">
                <a:tc>
                  <a:txBody>
                    <a:bodyPr lIns="90000" rIns="90000">
                      <a:noAutofit/>
                    </a:bodyPr>
                    <a:p>
                      <a:pPr>
                        <a:lnSpc>
                          <a:spcPct val="100000"/>
                        </a:lnSpc>
                      </a:pPr>
                      <a:r>
                        <a:rPr b="0" lang="en-GB" sz="1000" spc="-1" strike="noStrike">
                          <a:latin typeface="Consolas"/>
                        </a:rPr>
                        <a:t>drug_code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-0.15</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0.08</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0.08</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0.22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0.35</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0.06</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0.12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39760">
                <a:tc>
                  <a:txBody>
                    <a:bodyPr lIns="90000" rIns="90000">
                      <a:noAutofit/>
                    </a:bodyPr>
                    <a:p>
                      <a:pPr>
                        <a:lnSpc>
                          <a:spcPct val="100000"/>
                        </a:lnSpc>
                      </a:pPr>
                      <a:r>
                        <a:rPr b="0" lang="en-GB" sz="1000" spc="-1" strike="noStrike">
                          <a:latin typeface="Consolas"/>
                        </a:rPr>
                        <a:t>essay_len</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0.11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-0.03</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-0.09</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0.06</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r">
                        <a:lnSpc>
                          <a:spcPct val="100000"/>
                        </a:lnSpc>
                      </a:pPr>
                      <a:r>
                        <a:rPr b="0" lang="en-GB" sz="1000" spc="-1" strike="noStrike">
                          <a:latin typeface="Consolas"/>
                        </a:rPr>
                        <a:t>0.39</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38320">
                <a:tc>
                  <a:txBody>
                    <a:bodyPr lIns="90000" rIns="90000">
                      <a:noAutofit/>
                    </a:bodyPr>
                    <a:p>
                      <a:pPr>
                        <a:lnSpc>
                          <a:spcPct val="100000"/>
                        </a:lnSpc>
                      </a:pPr>
                      <a:r>
                        <a:rPr b="0" lang="en-GB" sz="1000" spc="-1" strike="noStrike">
                          <a:latin typeface="Consolas"/>
                        </a:rPr>
                        <a:t>avg_word_length</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0.12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0.39</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90" name="CustomShape 2"/>
          <p:cNvSpPr/>
          <p:nvPr/>
        </p:nvSpPr>
        <p:spPr>
          <a:xfrm>
            <a:off x="504000" y="26712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400" spc="-1" strike="noStrike">
                <a:solidFill>
                  <a:srgbClr val="000000"/>
                </a:solidFill>
                <a:latin typeface="Consolas"/>
                <a:ea typeface="DejaVu Sans"/>
              </a:rPr>
              <a:t>None of the variable pairs showed high linear correlation, normalization did not affect data</a:t>
            </a:r>
            <a:endParaRPr b="0" lang="en-GB" sz="1400" spc="-1" strike="noStrike">
              <a:latin typeface="Arial"/>
            </a:endParaRPr>
          </a:p>
        </p:txBody>
      </p:sp>
      <p:graphicFrame>
        <p:nvGraphicFramePr>
          <p:cNvPr id="91" name="Table 3"/>
          <p:cNvGraphicFramePr/>
          <p:nvPr/>
        </p:nvGraphicFramePr>
        <p:xfrm>
          <a:off x="144000" y="3150000"/>
          <a:ext cx="9791280" cy="2304360"/>
        </p:xfrm>
        <a:graphic>
          <a:graphicData uri="http://schemas.openxmlformats.org/drawingml/2006/table">
            <a:tbl>
              <a:tblPr/>
              <a:tblGrid>
                <a:gridCol w="1611360"/>
                <a:gridCol w="599040"/>
                <a:gridCol w="689040"/>
                <a:gridCol w="792000"/>
                <a:gridCol w="1269000"/>
                <a:gridCol w="1105560"/>
                <a:gridCol w="1060920"/>
                <a:gridCol w="1045440"/>
                <a:gridCol w="1619280"/>
              </a:tblGrid>
              <a:tr h="387720">
                <a:tc>
                  <a:txBody>
                    <a:bodyPr lIns="90000" rIns="90000">
                      <a:noAutofit/>
                    </a:bodyPr>
                    <a:p>
                      <a:pPr>
                        <a:lnSpc>
                          <a:spcPct val="100000"/>
                        </a:lnSpc>
                      </a:pPr>
                      <a:r>
                        <a:rPr b="0" lang="en-GB" sz="1000" spc="-1" strike="noStrike">
                          <a:latin typeface="Consolas"/>
                        </a:rPr>
                        <a:t>After normalization</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r">
                        <a:lnSpc>
                          <a:spcPct val="100000"/>
                        </a:lnSpc>
                      </a:pPr>
                      <a:r>
                        <a:rPr b="0" lang="en-GB" sz="1000" spc="-1" strike="noStrike">
                          <a:latin typeface="Consolas"/>
                        </a:rPr>
                        <a:t>age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r">
                        <a:lnSpc>
                          <a:spcPct val="100000"/>
                        </a:lnSpc>
                      </a:pPr>
                      <a:r>
                        <a:rPr b="0" lang="en-GB" sz="1000" spc="-1" strike="noStrike">
                          <a:latin typeface="Consolas"/>
                        </a:rPr>
                        <a:t>height</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r">
                        <a:lnSpc>
                          <a:spcPct val="100000"/>
                        </a:lnSpc>
                      </a:pPr>
                      <a:r>
                        <a:rPr b="0" lang="en-GB" sz="1000" spc="-1" strike="noStrike">
                          <a:latin typeface="Consolas"/>
                        </a:rPr>
                        <a:t>income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r">
                        <a:lnSpc>
                          <a:spcPct val="100000"/>
                        </a:lnSpc>
                      </a:pPr>
                      <a:r>
                        <a:rPr b="0" lang="en-GB" sz="1000" spc="-1" strike="noStrike">
                          <a:latin typeface="Consolas"/>
                        </a:rPr>
                        <a:t>smoke_code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r">
                        <a:lnSpc>
                          <a:spcPct val="100000"/>
                        </a:lnSpc>
                      </a:pPr>
                      <a:r>
                        <a:rPr b="0" lang="en-GB" sz="1000" spc="-1" strike="noStrike">
                          <a:latin typeface="Consolas"/>
                        </a:rPr>
                        <a:t>drink_code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r">
                        <a:lnSpc>
                          <a:spcPct val="100000"/>
                        </a:lnSpc>
                      </a:pPr>
                      <a:r>
                        <a:rPr b="0" lang="en-GB" sz="1000" spc="-1" strike="noStrike">
                          <a:latin typeface="Consolas"/>
                        </a:rPr>
                        <a:t>drug_code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r">
                        <a:lnSpc>
                          <a:spcPct val="100000"/>
                        </a:lnSpc>
                      </a:pPr>
                      <a:r>
                        <a:rPr b="0" lang="en-GB" sz="1000" spc="-1" strike="noStrike">
                          <a:latin typeface="Consolas"/>
                        </a:rPr>
                        <a:t>essay_len</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c>
                  <a:txBody>
                    <a:bodyPr lIns="90000" rIns="90000">
                      <a:noAutofit/>
                    </a:bodyPr>
                    <a:p>
                      <a:pPr algn="r">
                        <a:lnSpc>
                          <a:spcPct val="100000"/>
                        </a:lnSpc>
                      </a:pPr>
                      <a:r>
                        <a:rPr b="0" lang="en-GB" sz="1000" spc="-1" strike="noStrike">
                          <a:latin typeface="Consolas"/>
                        </a:rPr>
                        <a:t>avg_word_length</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99ff"/>
                    </a:solidFill>
                  </a:tcPr>
                </a:tc>
              </a:tr>
              <a:tr h="239760">
                <a:tc>
                  <a:txBody>
                    <a:bodyPr lIns="90000" rIns="90000">
                      <a:noAutofit/>
                    </a:bodyPr>
                    <a:p>
                      <a:pPr>
                        <a:lnSpc>
                          <a:spcPct val="100000"/>
                        </a:lnSpc>
                      </a:pPr>
                      <a:r>
                        <a:rPr b="0" lang="en-GB" sz="1000" spc="-1" strike="noStrike">
                          <a:latin typeface="Consolas"/>
                        </a:rPr>
                        <a:t>age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-0.17</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-0.10</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-0.15</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0.11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r h="239760">
                <a:tc>
                  <a:txBody>
                    <a:bodyPr lIns="90000" rIns="90000">
                      <a:noAutofit/>
                    </a:bodyPr>
                    <a:p>
                      <a:pPr>
                        <a:lnSpc>
                          <a:spcPct val="100000"/>
                        </a:lnSpc>
                      </a:pPr>
                      <a:r>
                        <a:rPr b="0" lang="en-GB" sz="1000" spc="-1" strike="noStrike">
                          <a:latin typeface="Consolas"/>
                        </a:rPr>
                        <a:t>height</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0.11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0.08</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39760">
                <a:tc>
                  <a:txBody>
                    <a:bodyPr lIns="90000" rIns="90000">
                      <a:noAutofit/>
                    </a:bodyPr>
                    <a:p>
                      <a:pPr>
                        <a:lnSpc>
                          <a:spcPct val="100000"/>
                        </a:lnSpc>
                      </a:pPr>
                      <a:r>
                        <a:rPr b="0" lang="en-GB" sz="1000" spc="-1" strike="noStrike">
                          <a:latin typeface="Consolas"/>
                        </a:rPr>
                        <a:t>income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0.11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0.07</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0.00</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0.08</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r h="239760">
                <a:tc>
                  <a:txBody>
                    <a:bodyPr lIns="90000" rIns="90000">
                      <a:noAutofit/>
                    </a:bodyPr>
                    <a:p>
                      <a:pPr>
                        <a:lnSpc>
                          <a:spcPct val="100000"/>
                        </a:lnSpc>
                      </a:pPr>
                      <a:r>
                        <a:rPr b="0" lang="en-GB" sz="1000" spc="-1" strike="noStrike">
                          <a:latin typeface="Consolas"/>
                        </a:rPr>
                        <a:t>smoke_code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-0.17</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0.07</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0.16</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0.35</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-0.09</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39760">
                <a:tc>
                  <a:txBody>
                    <a:bodyPr lIns="90000" rIns="90000">
                      <a:noAutofit/>
                    </a:bodyPr>
                    <a:p>
                      <a:pPr>
                        <a:lnSpc>
                          <a:spcPct val="100000"/>
                        </a:lnSpc>
                      </a:pPr>
                      <a:r>
                        <a:rPr b="0" lang="en-GB" sz="1000" spc="-1" strike="noStrike">
                          <a:latin typeface="Consolas"/>
                        </a:rPr>
                        <a:t>drink_code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-0.10</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0.00</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0.16</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0.22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-0.03</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r h="239760">
                <a:tc>
                  <a:txBody>
                    <a:bodyPr lIns="90000" rIns="90000">
                      <a:noAutofit/>
                    </a:bodyPr>
                    <a:p>
                      <a:pPr>
                        <a:lnSpc>
                          <a:spcPct val="100000"/>
                        </a:lnSpc>
                      </a:pPr>
                      <a:r>
                        <a:rPr b="0" lang="en-GB" sz="1000" spc="-1" strike="noStrike">
                          <a:latin typeface="Consolas"/>
                        </a:rPr>
                        <a:t>drug_code</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-0.15</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0.08</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0.08</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0.35</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0.22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0.06</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0.12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r h="239760">
                <a:tc>
                  <a:txBody>
                    <a:bodyPr lIns="90000" rIns="90000">
                      <a:noAutofit/>
                    </a:bodyPr>
                    <a:p>
                      <a:pPr>
                        <a:lnSpc>
                          <a:spcPct val="100000"/>
                        </a:lnSpc>
                      </a:pPr>
                      <a:r>
                        <a:rPr b="0" lang="en-GB" sz="1000" spc="-1" strike="noStrike">
                          <a:latin typeface="Consolas"/>
                        </a:rPr>
                        <a:t>essay_len</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0.11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-0.09</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-0.03</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0.06</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c>
                  <a:txBody>
                    <a:bodyPr lIns="90000" rIns="90000">
                      <a:noAutofit/>
                    </a:bodyPr>
                    <a:p>
                      <a:pPr algn="r">
                        <a:lnSpc>
                          <a:spcPct val="100000"/>
                        </a:lnSpc>
                      </a:pPr>
                      <a:r>
                        <a:rPr b="0" lang="en-GB" sz="1000" spc="-1" strike="noStrike">
                          <a:latin typeface="Consolas"/>
                        </a:rPr>
                        <a:t>0.39</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ff"/>
                    </a:solidFill>
                  </a:tcPr>
                </a:tc>
              </a:tr>
              <a:tr h="238320">
                <a:tc>
                  <a:txBody>
                    <a:bodyPr lIns="90000" rIns="90000">
                      <a:noAutofit/>
                    </a:bodyPr>
                    <a:p>
                      <a:pPr>
                        <a:lnSpc>
                          <a:spcPct val="100000"/>
                        </a:lnSpc>
                      </a:pPr>
                      <a:r>
                        <a:rPr b="0" lang="en-GB" sz="1000" spc="-1" strike="noStrike">
                          <a:latin typeface="Consolas"/>
                        </a:rPr>
                        <a:t>avg_word_length</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-0.04</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0.01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0.12</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0.39</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c>
                  <a:txBody>
                    <a:bodyPr lIns="90000" rIns="90000">
                      <a:noAutofit/>
                    </a:bodyPr>
                    <a:p>
                      <a:pPr algn="r">
                        <a:lnSpc>
                          <a:spcPct val="100000"/>
                        </a:lnSpc>
                      </a:pPr>
                      <a:r>
                        <a:rPr b="0" lang="en-GB" sz="1000" spc="-1" strike="noStrike">
                          <a:latin typeface="Consolas"/>
                        </a:rPr>
                        <a:t>1</a:t>
                      </a:r>
                      <a:endParaRPr b="0" lang="en-GB"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ff"/>
                    </a:solidFill>
                  </a:tcPr>
                </a:tc>
              </a:tr>
            </a:tbl>
          </a:graphicData>
        </a:graphic>
      </p:graphicFrame>
      <p:sp>
        <p:nvSpPr>
          <p:cNvPr id="92" name="CustomShape 4"/>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44064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2000" spc="-1" strike="noStrike">
                <a:solidFill>
                  <a:srgbClr val="000000"/>
                </a:solidFill>
                <a:latin typeface="Consolas"/>
                <a:ea typeface="DejaVu Sans"/>
              </a:rPr>
              <a:t>Most of the data was categorical, I explored some combination to find pairs that could be used</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1" lang="en-GB" sz="2000" spc="-1" strike="noStrike">
                <a:solidFill>
                  <a:srgbClr val="000000"/>
                </a:solidFill>
                <a:latin typeface="Consolas"/>
                <a:ea typeface="DejaVu Sans"/>
              </a:rPr>
              <a:t>I normalized the data</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1" lang="en-GB" sz="2000" spc="-1" strike="noStrike">
                <a:solidFill>
                  <a:srgbClr val="000000"/>
                </a:solidFill>
                <a:latin typeface="Consolas"/>
                <a:ea typeface="DejaVu Sans"/>
              </a:rPr>
              <a:t>I created new columns where different labels were educed to more manageable ones*, such as in the zodiac case that follows…</a:t>
            </a: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endParaRPr b="0" lang="en-GB" sz="2000" spc="-1" strike="noStrike">
              <a:latin typeface="Arial"/>
            </a:endParaRPr>
          </a:p>
          <a:p>
            <a:pPr algn="ctr">
              <a:lnSpc>
                <a:spcPct val="100000"/>
              </a:lnSpc>
            </a:pPr>
            <a:r>
              <a:rPr b="0" lang="en-GB" sz="2000" spc="-1" strike="noStrike">
                <a:solidFill>
                  <a:srgbClr val="000000"/>
                </a:solidFill>
                <a:latin typeface="Consolas"/>
                <a:ea typeface="DejaVu Sans"/>
              </a:rPr>
              <a:t>* NOTE: more details on the procedure in later slides</a:t>
            </a:r>
            <a:endParaRPr b="0" lang="en-GB" sz="2000" spc="-1" strike="noStrike">
              <a:latin typeface="Arial"/>
            </a:endParaRPr>
          </a:p>
        </p:txBody>
      </p:sp>
      <p:sp>
        <p:nvSpPr>
          <p:cNvPr id="94" name="CustomShape 2"/>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226080"/>
            <a:ext cx="9066240" cy="941040"/>
          </a:xfrm>
          <a:prstGeom prst="rect">
            <a:avLst/>
          </a:prstGeom>
          <a:noFill/>
          <a:ln>
            <a:noFill/>
          </a:ln>
        </p:spPr>
        <p:style>
          <a:lnRef idx="0"/>
          <a:fillRef idx="0"/>
          <a:effectRef idx="0"/>
          <a:fontRef idx="minor"/>
        </p:style>
      </p:sp>
      <p:pic>
        <p:nvPicPr>
          <p:cNvPr id="96" name="" descr=""/>
          <p:cNvPicPr/>
          <p:nvPr/>
        </p:nvPicPr>
        <p:blipFill>
          <a:blip r:embed="rId1"/>
          <a:stretch/>
        </p:blipFill>
        <p:spPr>
          <a:xfrm>
            <a:off x="2196720" y="1008000"/>
            <a:ext cx="5682960" cy="4313880"/>
          </a:xfrm>
          <a:prstGeom prst="rect">
            <a:avLst/>
          </a:prstGeom>
          <a:ln>
            <a:noFill/>
          </a:ln>
        </p:spPr>
      </p:pic>
      <p:sp>
        <p:nvSpPr>
          <p:cNvPr id="97" name="CustomShape 2"/>
          <p:cNvSpPr/>
          <p:nvPr/>
        </p:nvSpPr>
        <p:spPr>
          <a:xfrm>
            <a:off x="504000" y="22608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2800" spc="-1" strike="noStrike">
                <a:solidFill>
                  <a:srgbClr val="000000"/>
                </a:solidFill>
                <a:latin typeface="Consolas"/>
                <a:ea typeface="DejaVu Sans"/>
              </a:rPr>
              <a:t>Zodiac sign distribution of the dataset</a:t>
            </a:r>
            <a:endParaRPr b="0" lang="en-GB" sz="2800" spc="-1" strike="noStrike">
              <a:latin typeface="Arial"/>
            </a:endParaRPr>
          </a:p>
          <a:p>
            <a:pPr algn="ctr">
              <a:lnSpc>
                <a:spcPct val="100000"/>
              </a:lnSpc>
            </a:pPr>
            <a:r>
              <a:rPr b="1" lang="en-GB" sz="2800" spc="-1" strike="noStrike">
                <a:solidFill>
                  <a:srgbClr val="000000"/>
                </a:solidFill>
                <a:latin typeface="Consolas"/>
                <a:ea typeface="DejaVu Sans"/>
              </a:rPr>
              <a:t>(original classification)</a:t>
            </a:r>
            <a:endParaRPr b="0" lang="en-GB" sz="2800" spc="-1" strike="noStrike">
              <a:latin typeface="Arial"/>
            </a:endParaRPr>
          </a:p>
        </p:txBody>
      </p:sp>
      <p:sp>
        <p:nvSpPr>
          <p:cNvPr id="98" name="CustomShape 3"/>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4000" y="226080"/>
            <a:ext cx="9066240" cy="941040"/>
          </a:xfrm>
          <a:prstGeom prst="rect">
            <a:avLst/>
          </a:prstGeom>
          <a:noFill/>
          <a:ln>
            <a:noFill/>
          </a:ln>
        </p:spPr>
        <p:style>
          <a:lnRef idx="0"/>
          <a:fillRef idx="0"/>
          <a:effectRef idx="0"/>
          <a:fontRef idx="minor"/>
        </p:style>
      </p:sp>
      <p:sp>
        <p:nvSpPr>
          <p:cNvPr id="100" name="CustomShape 2"/>
          <p:cNvSpPr/>
          <p:nvPr/>
        </p:nvSpPr>
        <p:spPr>
          <a:xfrm>
            <a:off x="504000" y="22608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2800" spc="-1" strike="noStrike">
                <a:solidFill>
                  <a:srgbClr val="000000"/>
                </a:solidFill>
                <a:latin typeface="Consolas"/>
                <a:ea typeface="DejaVu Sans"/>
              </a:rPr>
              <a:t>Zodiac sign normalized entries</a:t>
            </a:r>
            <a:endParaRPr b="0" lang="en-GB" sz="2800" spc="-1" strike="noStrike">
              <a:latin typeface="Arial"/>
            </a:endParaRPr>
          </a:p>
          <a:p>
            <a:pPr algn="ctr">
              <a:lnSpc>
                <a:spcPct val="100000"/>
              </a:lnSpc>
            </a:pPr>
            <a:r>
              <a:rPr b="1" lang="en-GB" sz="2800" spc="-1" strike="noStrike">
                <a:solidFill>
                  <a:srgbClr val="000000"/>
                </a:solidFill>
                <a:latin typeface="Consolas"/>
                <a:ea typeface="DejaVu Sans"/>
              </a:rPr>
              <a:t>(new column: ‘zodiac’)</a:t>
            </a:r>
            <a:endParaRPr b="0" lang="en-GB" sz="2800" spc="-1" strike="noStrike">
              <a:latin typeface="Arial"/>
            </a:endParaRPr>
          </a:p>
        </p:txBody>
      </p:sp>
      <p:pic>
        <p:nvPicPr>
          <p:cNvPr id="101" name="" descr=""/>
          <p:cNvPicPr/>
          <p:nvPr/>
        </p:nvPicPr>
        <p:blipFill>
          <a:blip r:embed="rId1"/>
          <a:stretch/>
        </p:blipFill>
        <p:spPr>
          <a:xfrm>
            <a:off x="2610720" y="1830960"/>
            <a:ext cx="4873680" cy="3349440"/>
          </a:xfrm>
          <a:prstGeom prst="rect">
            <a:avLst/>
          </a:prstGeom>
          <a:ln>
            <a:noFill/>
          </a:ln>
        </p:spPr>
      </p:pic>
      <p:sp>
        <p:nvSpPr>
          <p:cNvPr id="102" name="CustomShape 3"/>
          <p:cNvSpPr/>
          <p:nvPr/>
        </p:nvSpPr>
        <p:spPr>
          <a:xfrm>
            <a:off x="216000" y="1224000"/>
            <a:ext cx="9716400" cy="63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GB" sz="1200" spc="-1" strike="noStrike">
                <a:solidFill>
                  <a:srgbClr val="000000"/>
                </a:solidFill>
                <a:latin typeface="Consolas"/>
                <a:ea typeface="DejaVu Sans"/>
              </a:rPr>
              <a:t>aries=0, taurus=1, gemini= 2, cancer=3, leo=4, virgo=5, libra=6, scorpio=7, sagittarius=8, capricorn=9, aquarius=10, pisces=11.</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NOTE: all entries claiming one zodiac sign have been grouped into the same bin.</a:t>
            </a:r>
            <a:endParaRPr b="0" lang="en-GB" sz="1200" spc="-1" strike="noStrike">
              <a:latin typeface="Arial"/>
            </a:endParaRPr>
          </a:p>
        </p:txBody>
      </p:sp>
      <p:sp>
        <p:nvSpPr>
          <p:cNvPr id="103" name="CustomShape 4"/>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226080"/>
            <a:ext cx="9066240" cy="941040"/>
          </a:xfrm>
          <a:prstGeom prst="rect">
            <a:avLst/>
          </a:prstGeom>
          <a:noFill/>
          <a:ln>
            <a:noFill/>
          </a:ln>
        </p:spPr>
        <p:style>
          <a:lnRef idx="0"/>
          <a:fillRef idx="0"/>
          <a:effectRef idx="0"/>
          <a:fontRef idx="minor"/>
        </p:style>
      </p:sp>
      <p:sp>
        <p:nvSpPr>
          <p:cNvPr id="105" name="CustomShape 2"/>
          <p:cNvSpPr/>
          <p:nvPr/>
        </p:nvSpPr>
        <p:spPr>
          <a:xfrm>
            <a:off x="504000" y="226080"/>
            <a:ext cx="9066240" cy="417240"/>
          </a:xfrm>
          <a:prstGeom prst="rect">
            <a:avLst/>
          </a:prstGeom>
          <a:noFill/>
          <a:ln>
            <a:noFill/>
          </a:ln>
        </p:spPr>
        <p:style>
          <a:lnRef idx="0"/>
          <a:fillRef idx="0"/>
          <a:effectRef idx="0"/>
          <a:fontRef idx="minor"/>
        </p:style>
        <p:txBody>
          <a:bodyPr lIns="0" rIns="0" tIns="0" bIns="0">
            <a:noAutofit/>
          </a:bodyPr>
          <a:p>
            <a:pPr algn="ctr">
              <a:lnSpc>
                <a:spcPct val="100000"/>
              </a:lnSpc>
            </a:pPr>
            <a:r>
              <a:rPr b="1" lang="en-GB" sz="1600" spc="-1" strike="noStrike">
                <a:solidFill>
                  <a:srgbClr val="000000"/>
                </a:solidFill>
                <a:latin typeface="Consolas"/>
                <a:ea typeface="DejaVu Sans"/>
              </a:rPr>
              <a:t>‘</a:t>
            </a:r>
            <a:r>
              <a:rPr b="1" lang="en-GB" sz="1600" spc="-1" strike="noStrike">
                <a:solidFill>
                  <a:srgbClr val="000000"/>
                </a:solidFill>
                <a:latin typeface="Consolas"/>
                <a:ea typeface="DejaVu Sans"/>
              </a:rPr>
              <a:t>Word mean length’ and ‘essay length’ were continuous variables good for regression modelling; ‘education’ could be used as a label since there is suggestion of a shift between classes, but the labels are too much overlapped for being useful.</a:t>
            </a:r>
            <a:r>
              <a:rPr b="1" lang="en-GB" sz="1600" spc="-1" strike="noStrike">
                <a:solidFill>
                  <a:srgbClr val="000000"/>
                </a:solidFill>
                <a:latin typeface="Arial"/>
                <a:ea typeface="DejaVu Sans"/>
              </a:rPr>
              <a:t> </a:t>
            </a:r>
            <a:endParaRPr b="0" lang="en-GB" sz="1600" spc="-1" strike="noStrike">
              <a:latin typeface="Arial"/>
            </a:endParaRPr>
          </a:p>
        </p:txBody>
      </p:sp>
      <p:pic>
        <p:nvPicPr>
          <p:cNvPr id="106" name="" descr=""/>
          <p:cNvPicPr/>
          <p:nvPr/>
        </p:nvPicPr>
        <p:blipFill>
          <a:blip r:embed="rId1"/>
          <a:stretch/>
        </p:blipFill>
        <p:spPr>
          <a:xfrm>
            <a:off x="63720" y="1368000"/>
            <a:ext cx="5483880" cy="3654720"/>
          </a:xfrm>
          <a:prstGeom prst="rect">
            <a:avLst/>
          </a:prstGeom>
          <a:ln>
            <a:noFill/>
          </a:ln>
        </p:spPr>
      </p:pic>
      <p:pic>
        <p:nvPicPr>
          <p:cNvPr id="107" name="" descr=""/>
          <p:cNvPicPr/>
          <p:nvPr/>
        </p:nvPicPr>
        <p:blipFill>
          <a:blip r:embed="rId2"/>
          <a:srcRect l="0" t="0" r="5248" b="0"/>
          <a:stretch/>
        </p:blipFill>
        <p:spPr>
          <a:xfrm>
            <a:off x="4808880" y="1382040"/>
            <a:ext cx="5195520" cy="3654720"/>
          </a:xfrm>
          <a:prstGeom prst="rect">
            <a:avLst/>
          </a:prstGeom>
          <a:ln>
            <a:noFill/>
          </a:ln>
        </p:spPr>
      </p:pic>
      <p:sp>
        <p:nvSpPr>
          <p:cNvPr id="108" name="CustomShape 3"/>
          <p:cNvSpPr/>
          <p:nvPr/>
        </p:nvSpPr>
        <p:spPr>
          <a:xfrm>
            <a:off x="0" y="0"/>
            <a:ext cx="1652760" cy="30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1400" spc="-1" strike="noStrike">
                <a:solidFill>
                  <a:srgbClr val="c9211e"/>
                </a:solidFill>
                <a:latin typeface="Arial"/>
                <a:ea typeface="DejaVu Sans"/>
              </a:rPr>
              <a:t>Data Exploration</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230</TotalTime>
  <Application>LibreOffice/6.2.0.3$Linux_X86_64 LibreOffice_project/7214efd935fe89a596a09a8da3a4bcd40563e275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2019-02-09T16:26:38Z</dcterms:created>
  <dc:creator/>
  <dc:description/>
  <dc:language>en-US</dc:language>
  <cp:lastModifiedBy>Luigi Marongiu</cp:lastModifiedBy>
  <dcterms:modified xsi:type="dcterms:W3CDTF">2019-02-25T11:28:46Z</dcterms:modified>
  <cp:revision>28</cp:revision>
  <dc:subject/>
  <dc:title/>
</cp:coreProperties>
</file>