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1" r:id="rId6"/>
  </p:sldMasterIdLst>
  <p:handoutMasterIdLst>
    <p:handoutMasterId r:id="rId19"/>
  </p:handoutMasterIdLst>
  <p:sldIdLst>
    <p:sldId id="263" r:id="rId7"/>
    <p:sldId id="264" r:id="rId8"/>
    <p:sldId id="276" r:id="rId9"/>
    <p:sldId id="268" r:id="rId10"/>
    <p:sldId id="273" r:id="rId11"/>
    <p:sldId id="274" r:id="rId12"/>
    <p:sldId id="270" r:id="rId13"/>
    <p:sldId id="272" r:id="rId14"/>
    <p:sldId id="271" r:id="rId15"/>
    <p:sldId id="275" r:id="rId16"/>
    <p:sldId id="269" r:id="rId17"/>
    <p:sldId id="267" r:id="rId18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04" autoAdjust="0"/>
  </p:normalViewPr>
  <p:slideViewPr>
    <p:cSldViewPr showGuides="1">
      <p:cViewPr varScale="1">
        <p:scale>
          <a:sx n="153" d="100"/>
          <a:sy n="153" d="100"/>
        </p:scale>
        <p:origin x="100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zia Zauli" userId="b0b9c73f-7bd3-4d18-aa3a-ded53d87e80e" providerId="ADAL" clId="{CBF10499-35A8-458C-953E-51C06DE29C52}"/>
    <pc:docChg chg="modSld">
      <pc:chgData name="Patrizia Zauli" userId="b0b9c73f-7bd3-4d18-aa3a-ded53d87e80e" providerId="ADAL" clId="{CBF10499-35A8-458C-953E-51C06DE29C52}" dt="2023-09-26T07:07:17.087" v="139" actId="6549"/>
      <pc:docMkLst>
        <pc:docMk/>
      </pc:docMkLst>
      <pc:sldChg chg="modSp">
        <pc:chgData name="Patrizia Zauli" userId="b0b9c73f-7bd3-4d18-aa3a-ded53d87e80e" providerId="ADAL" clId="{CBF10499-35A8-458C-953E-51C06DE29C52}" dt="2023-09-26T07:07:17.087" v="139" actId="6549"/>
        <pc:sldMkLst>
          <pc:docMk/>
          <pc:sldMk cId="2269412900" sldId="267"/>
        </pc:sldMkLst>
        <pc:spChg chg="mod">
          <ac:chgData name="Patrizia Zauli" userId="b0b9c73f-7bd3-4d18-aa3a-ded53d87e80e" providerId="ADAL" clId="{CBF10499-35A8-458C-953E-51C06DE29C52}" dt="2023-09-26T07:07:17.087" v="139" actId="6549"/>
          <ac:spMkLst>
            <pc:docMk/>
            <pc:sldMk cId="2269412900" sldId="267"/>
            <ac:spMk id="3" creationId="{00000000-0000-0000-0000-000000000000}"/>
          </ac:spMkLst>
        </pc:spChg>
        <pc:spChg chg="mod">
          <ac:chgData name="Patrizia Zauli" userId="b0b9c73f-7bd3-4d18-aa3a-ded53d87e80e" providerId="ADAL" clId="{CBF10499-35A8-458C-953E-51C06DE29C52}" dt="2023-09-26T07:06:07.935" v="90" actId="6549"/>
          <ac:spMkLst>
            <pc:docMk/>
            <pc:sldMk cId="2269412900" sldId="267"/>
            <ac:spMk id="5" creationId="{00000000-0000-0000-0000-000000000000}"/>
          </ac:spMkLst>
        </pc:spChg>
        <pc:spChg chg="mod">
          <ac:chgData name="Patrizia Zauli" userId="b0b9c73f-7bd3-4d18-aa3a-ded53d87e80e" providerId="ADAL" clId="{CBF10499-35A8-458C-953E-51C06DE29C52}" dt="2023-09-26T07:05:32.947" v="62" actId="6549"/>
          <ac:spMkLst>
            <pc:docMk/>
            <pc:sldMk cId="2269412900" sldId="267"/>
            <ac:spMk id="6" creationId="{00000000-0000-0000-0000-000000000000}"/>
          </ac:spMkLst>
        </pc:spChg>
      </pc:sldChg>
      <pc:sldChg chg="modSp">
        <pc:chgData name="Patrizia Zauli" userId="b0b9c73f-7bd3-4d18-aa3a-ded53d87e80e" providerId="ADAL" clId="{CBF10499-35A8-458C-953E-51C06DE29C52}" dt="2023-09-26T06:30:15.471" v="29" actId="6549"/>
        <pc:sldMkLst>
          <pc:docMk/>
          <pc:sldMk cId="2608737488" sldId="268"/>
        </pc:sldMkLst>
        <pc:spChg chg="mod">
          <ac:chgData name="Patrizia Zauli" userId="b0b9c73f-7bd3-4d18-aa3a-ded53d87e80e" providerId="ADAL" clId="{CBF10499-35A8-458C-953E-51C06DE29C52}" dt="2023-09-26T06:30:15.471" v="29" actId="6549"/>
          <ac:spMkLst>
            <pc:docMk/>
            <pc:sldMk cId="2608737488" sldId="268"/>
            <ac:spMk id="3" creationId="{00000000-0000-0000-0000-000000000000}"/>
          </ac:spMkLst>
        </pc:spChg>
      </pc:sldChg>
      <pc:sldChg chg="modSp">
        <pc:chgData name="Patrizia Zauli" userId="b0b9c73f-7bd3-4d18-aa3a-ded53d87e80e" providerId="ADAL" clId="{CBF10499-35A8-458C-953E-51C06DE29C52}" dt="2023-09-26T07:00:12.640" v="34"/>
        <pc:sldMkLst>
          <pc:docMk/>
          <pc:sldMk cId="6007029" sldId="271"/>
        </pc:sldMkLst>
        <pc:spChg chg="mod">
          <ac:chgData name="Patrizia Zauli" userId="b0b9c73f-7bd3-4d18-aa3a-ded53d87e80e" providerId="ADAL" clId="{CBF10499-35A8-458C-953E-51C06DE29C52}" dt="2023-09-26T07:00:12.640" v="34"/>
          <ac:spMkLst>
            <pc:docMk/>
            <pc:sldMk cId="6007029" sldId="271"/>
            <ac:spMk id="3" creationId="{00000000-0000-0000-0000-000000000000}"/>
          </ac:spMkLst>
        </pc:spChg>
      </pc:sldChg>
      <pc:sldChg chg="modSp">
        <pc:chgData name="Patrizia Zauli" userId="b0b9c73f-7bd3-4d18-aa3a-ded53d87e80e" providerId="ADAL" clId="{CBF10499-35A8-458C-953E-51C06DE29C52}" dt="2023-09-26T07:01:54.709" v="60" actId="6549"/>
        <pc:sldMkLst>
          <pc:docMk/>
          <pc:sldMk cId="3149703126" sldId="275"/>
        </pc:sldMkLst>
        <pc:spChg chg="mod">
          <ac:chgData name="Patrizia Zauli" userId="b0b9c73f-7bd3-4d18-aa3a-ded53d87e80e" providerId="ADAL" clId="{CBF10499-35A8-458C-953E-51C06DE29C52}" dt="2023-09-26T07:01:54.709" v="60" actId="6549"/>
          <ac:spMkLst>
            <pc:docMk/>
            <pc:sldMk cId="3149703126" sldId="27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42961-36AE-44F5-B334-046443E3A2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D1FCD78-2729-4638-8E36-2AEB9E5E7966}">
      <dgm:prSet phldrT="[Testo]"/>
      <dgm:sp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Alloggi, punti ristoro e trasporti</a:t>
          </a:r>
        </a:p>
      </dgm:t>
    </dgm:pt>
    <dgm:pt modelId="{1C5F4CF9-E7A9-473E-9897-ACCF076650E1}" type="parTrans" cxnId="{A922F5E3-200E-4F35-9E17-08B809CE99BC}">
      <dgm:prSet/>
      <dgm:spPr/>
      <dgm:t>
        <a:bodyPr/>
        <a:lstStyle/>
        <a:p>
          <a:endParaRPr lang="it-IT"/>
        </a:p>
      </dgm:t>
    </dgm:pt>
    <dgm:pt modelId="{35A1BC74-17AB-492D-846F-27FC3301933A}" type="sibTrans" cxnId="{A922F5E3-200E-4F35-9E17-08B809CE99BC}">
      <dgm:prSet/>
      <dgm:spPr/>
      <dgm:t>
        <a:bodyPr/>
        <a:lstStyle/>
        <a:p>
          <a:endParaRPr lang="it-IT"/>
        </a:p>
      </dgm:t>
    </dgm:pt>
    <dgm:pt modelId="{74D10C8B-D2AE-46E1-AD54-96C9E37A9F80}">
      <dgm:prSet phldrT="[Testo]"/>
      <dgm:sp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Supporto alla persona</a:t>
          </a:r>
        </a:p>
      </dgm:t>
    </dgm:pt>
    <dgm:pt modelId="{F83E844D-C128-4E0C-A27B-22550F57A43C}" type="parTrans" cxnId="{C6046F6D-59C7-4522-AFDD-381795144989}">
      <dgm:prSet/>
      <dgm:spPr/>
      <dgm:t>
        <a:bodyPr/>
        <a:lstStyle/>
        <a:p>
          <a:endParaRPr lang="it-IT"/>
        </a:p>
      </dgm:t>
    </dgm:pt>
    <dgm:pt modelId="{6F6A31B1-81AA-4950-9431-904CB5DF4B92}" type="sibTrans" cxnId="{C6046F6D-59C7-4522-AFDD-381795144989}">
      <dgm:prSet/>
      <dgm:spPr/>
      <dgm:t>
        <a:bodyPr/>
        <a:lstStyle/>
        <a:p>
          <a:endParaRPr lang="it-IT"/>
        </a:p>
      </dgm:t>
    </dgm:pt>
    <dgm:pt modelId="{EDE379A5-FD02-42CD-8A25-0F0E7F373A9C}">
      <dgm:prSet phldrT="[Testo]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Sport e tempo libero</a:t>
          </a:r>
        </a:p>
      </dgm:t>
    </dgm:pt>
    <dgm:pt modelId="{2E6606C4-08A4-4CDC-B678-5F2D4F5ED9D4}" type="parTrans" cxnId="{213867F4-51A4-4E44-8667-3A0F314039B9}">
      <dgm:prSet/>
      <dgm:spPr/>
      <dgm:t>
        <a:bodyPr/>
        <a:lstStyle/>
        <a:p>
          <a:endParaRPr lang="it-IT"/>
        </a:p>
      </dgm:t>
    </dgm:pt>
    <dgm:pt modelId="{7323AF3B-71CE-46E0-9026-75F8AC092ADA}" type="sibTrans" cxnId="{213867F4-51A4-4E44-8667-3A0F314039B9}">
      <dgm:prSet/>
      <dgm:spPr/>
      <dgm:t>
        <a:bodyPr/>
        <a:lstStyle/>
        <a:p>
          <a:endParaRPr lang="it-IT"/>
        </a:p>
      </dgm:t>
    </dgm:pt>
    <dgm:pt modelId="{1D37226E-77F2-4A49-B850-9B1A364A240C}">
      <dgm:prSet phldrT="[Testo]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Contatti utili</a:t>
          </a:r>
        </a:p>
      </dgm:t>
    </dgm:pt>
    <dgm:pt modelId="{E321A747-BCEF-4EAA-A34B-5A9C346F1EE3}" type="parTrans" cxnId="{27F68CB4-1ECF-46FD-878C-D273273E48DD}">
      <dgm:prSet/>
      <dgm:spPr/>
      <dgm:t>
        <a:bodyPr/>
        <a:lstStyle/>
        <a:p>
          <a:endParaRPr lang="it-IT"/>
        </a:p>
      </dgm:t>
    </dgm:pt>
    <dgm:pt modelId="{285CD186-0A1B-4741-8148-692787FC1EC8}" type="sibTrans" cxnId="{27F68CB4-1ECF-46FD-878C-D273273E48DD}">
      <dgm:prSet/>
      <dgm:spPr/>
      <dgm:t>
        <a:bodyPr/>
        <a:lstStyle/>
        <a:p>
          <a:endParaRPr lang="it-IT"/>
        </a:p>
      </dgm:t>
    </dgm:pt>
    <dgm:pt modelId="{17B8A86D-ADEE-4777-8018-91A4017BD9DD}">
      <dgm:prSet phldrT="[Testo]"/>
      <dgm:sp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Studiare all’estero</a:t>
          </a:r>
        </a:p>
      </dgm:t>
    </dgm:pt>
    <dgm:pt modelId="{7722F611-856C-4F29-9ACD-D3C0E7BFAF6C}" type="parTrans" cxnId="{4042F22E-B744-4CCC-8ECE-33E963ECC906}">
      <dgm:prSet/>
      <dgm:spPr/>
      <dgm:t>
        <a:bodyPr/>
        <a:lstStyle/>
        <a:p>
          <a:endParaRPr lang="it-IT"/>
        </a:p>
      </dgm:t>
    </dgm:pt>
    <dgm:pt modelId="{D1B17F5F-CF06-4DA1-84A6-78DE293879EF}" type="sibTrans" cxnId="{4042F22E-B744-4CCC-8ECE-33E963ECC906}">
      <dgm:prSet/>
      <dgm:spPr/>
      <dgm:t>
        <a:bodyPr/>
        <a:lstStyle/>
        <a:p>
          <a:endParaRPr lang="it-IT"/>
        </a:p>
      </dgm:t>
    </dgm:pt>
    <dgm:pt modelId="{9EEF0D71-B5A6-440E-882C-7FB203A7E758}">
      <dgm:prSet phldrT="[Testo]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Studio</a:t>
          </a:r>
        </a:p>
      </dgm:t>
    </dgm:pt>
    <dgm:pt modelId="{7AFBD27F-9A1A-4B55-9F4E-A106BEC9F2E4}" type="parTrans" cxnId="{03E8A842-766E-495A-BB7A-2007DF1ABB70}">
      <dgm:prSet/>
      <dgm:spPr/>
      <dgm:t>
        <a:bodyPr/>
        <a:lstStyle/>
        <a:p>
          <a:endParaRPr lang="it-IT"/>
        </a:p>
      </dgm:t>
    </dgm:pt>
    <dgm:pt modelId="{68062280-CA32-4E03-BC1A-B903E4E8EC08}" type="sibTrans" cxnId="{03E8A842-766E-495A-BB7A-2007DF1ABB70}">
      <dgm:prSet/>
      <dgm:spPr/>
      <dgm:t>
        <a:bodyPr/>
        <a:lstStyle/>
        <a:p>
          <a:endParaRPr lang="it-IT"/>
        </a:p>
      </dgm:t>
    </dgm:pt>
    <dgm:pt modelId="{0866264D-16B7-4CDB-A814-818B4C092828}">
      <dgm:prSet phldrT="[Testo]"/>
      <dgm:sp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Orientamento Tirocini e job </a:t>
          </a:r>
          <a:r>
            <a:rPr lang="it-IT" dirty="0" err="1"/>
            <a:t>placement</a:t>
          </a:r>
          <a:endParaRPr lang="it-IT" dirty="0"/>
        </a:p>
      </dgm:t>
    </dgm:pt>
    <dgm:pt modelId="{27DC4690-A7FB-4E28-855D-FC520FE0FE66}" type="parTrans" cxnId="{ECF87DE0-64A2-4022-8CF1-FC4AEBE730A4}">
      <dgm:prSet/>
      <dgm:spPr/>
      <dgm:t>
        <a:bodyPr/>
        <a:lstStyle/>
        <a:p>
          <a:endParaRPr lang="it-IT"/>
        </a:p>
      </dgm:t>
    </dgm:pt>
    <dgm:pt modelId="{A4C26C38-043F-4B09-B23B-D9725BFDCAF0}" type="sibTrans" cxnId="{ECF87DE0-64A2-4022-8CF1-FC4AEBE730A4}">
      <dgm:prSet/>
      <dgm:spPr/>
      <dgm:t>
        <a:bodyPr/>
        <a:lstStyle/>
        <a:p>
          <a:endParaRPr lang="it-IT"/>
        </a:p>
      </dgm:t>
    </dgm:pt>
    <dgm:pt modelId="{EF407D1F-E9C3-438B-8266-D7C59574B1F4}">
      <dgm:prSet phldrT="[Testo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Iscriversi, studiare, laurearsi</a:t>
          </a:r>
        </a:p>
      </dgm:t>
    </dgm:pt>
    <dgm:pt modelId="{8FEEB710-B10A-44BE-9556-5637B6363E07}" type="parTrans" cxnId="{1032E460-A165-4CCB-9891-5CFAA36978D6}">
      <dgm:prSet/>
      <dgm:spPr/>
      <dgm:t>
        <a:bodyPr/>
        <a:lstStyle/>
        <a:p>
          <a:endParaRPr lang="it-IT"/>
        </a:p>
      </dgm:t>
    </dgm:pt>
    <dgm:pt modelId="{AC65EDDD-3139-4AFF-B224-F62CDCACCF9B}" type="sibTrans" cxnId="{1032E460-A165-4CCB-9891-5CFAA36978D6}">
      <dgm:prSet/>
      <dgm:spPr/>
      <dgm:t>
        <a:bodyPr/>
        <a:lstStyle/>
        <a:p>
          <a:endParaRPr lang="it-IT"/>
        </a:p>
      </dgm:t>
    </dgm:pt>
    <dgm:pt modelId="{BDA24CF1-086B-4F2F-B581-E8D59853D856}">
      <dgm:prSet phldrT="[Testo]"/>
      <dgm:spPr>
        <a:gradFill flip="none" rotWithShape="1">
          <a:gsLst>
            <a:gs pos="39836">
              <a:schemeClr val="accent5">
                <a:lumMod val="98000"/>
              </a:schemeClr>
            </a:gs>
            <a:gs pos="0">
              <a:schemeClr val="accent5"/>
            </a:gs>
            <a:gs pos="23000">
              <a:schemeClr val="accent5"/>
            </a:gs>
            <a:gs pos="69000">
              <a:schemeClr val="accent5">
                <a:lumMod val="81000"/>
              </a:schemeClr>
            </a:gs>
            <a:gs pos="97000">
              <a:schemeClr val="accent5">
                <a:lumMod val="72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it-IT" dirty="0"/>
            <a:t>Borse di studio e agevolazioni</a:t>
          </a:r>
        </a:p>
      </dgm:t>
    </dgm:pt>
    <dgm:pt modelId="{19B5DC74-41FD-445D-A408-32B9675F0B56}" type="parTrans" cxnId="{E7A8B063-BE0C-46CA-B64A-E8D6BC018996}">
      <dgm:prSet/>
      <dgm:spPr/>
      <dgm:t>
        <a:bodyPr/>
        <a:lstStyle/>
        <a:p>
          <a:endParaRPr lang="it-IT"/>
        </a:p>
      </dgm:t>
    </dgm:pt>
    <dgm:pt modelId="{448D3BFB-84A7-4037-AB20-607F8FF8EF0B}" type="sibTrans" cxnId="{E7A8B063-BE0C-46CA-B64A-E8D6BC018996}">
      <dgm:prSet/>
      <dgm:spPr/>
      <dgm:t>
        <a:bodyPr/>
        <a:lstStyle/>
        <a:p>
          <a:endParaRPr lang="it-IT"/>
        </a:p>
      </dgm:t>
    </dgm:pt>
    <dgm:pt modelId="{E2220A71-DBCF-4FBA-909F-3E002A9E7624}" type="pres">
      <dgm:prSet presAssocID="{28142961-36AE-44F5-B334-046443E3A20F}" presName="diagram" presStyleCnt="0">
        <dgm:presLayoutVars>
          <dgm:dir/>
          <dgm:resizeHandles val="exact"/>
        </dgm:presLayoutVars>
      </dgm:prSet>
      <dgm:spPr/>
    </dgm:pt>
    <dgm:pt modelId="{17E58567-3469-4449-AAE4-E7F4ADC1CD5C}" type="pres">
      <dgm:prSet presAssocID="{EF407D1F-E9C3-438B-8266-D7C59574B1F4}" presName="node" presStyleLbl="node1" presStyleIdx="0" presStyleCnt="9" custAng="0">
        <dgm:presLayoutVars>
          <dgm:bulletEnabled val="1"/>
        </dgm:presLayoutVars>
      </dgm:prSet>
      <dgm:spPr/>
    </dgm:pt>
    <dgm:pt modelId="{5BD06A1A-EFAD-4F4F-B597-CD67EAFC243A}" type="pres">
      <dgm:prSet presAssocID="{AC65EDDD-3139-4AFF-B224-F62CDCACCF9B}" presName="sibTrans" presStyleCnt="0"/>
      <dgm:spPr/>
    </dgm:pt>
    <dgm:pt modelId="{A42A9332-E285-41F5-B098-4FCBD283B33A}" type="pres">
      <dgm:prSet presAssocID="{BDA24CF1-086B-4F2F-B581-E8D59853D856}" presName="node" presStyleLbl="node1" presStyleIdx="1" presStyleCnt="9">
        <dgm:presLayoutVars>
          <dgm:bulletEnabled val="1"/>
        </dgm:presLayoutVars>
      </dgm:prSet>
      <dgm:spPr/>
    </dgm:pt>
    <dgm:pt modelId="{9A297685-527D-4AE8-9248-0E8C32089444}" type="pres">
      <dgm:prSet presAssocID="{448D3BFB-84A7-4037-AB20-607F8FF8EF0B}" presName="sibTrans" presStyleCnt="0"/>
      <dgm:spPr/>
    </dgm:pt>
    <dgm:pt modelId="{71D13249-FE23-4C5C-9ECC-86162045A71A}" type="pres">
      <dgm:prSet presAssocID="{17B8A86D-ADEE-4777-8018-91A4017BD9DD}" presName="node" presStyleLbl="node1" presStyleIdx="2" presStyleCnt="9">
        <dgm:presLayoutVars>
          <dgm:bulletEnabled val="1"/>
        </dgm:presLayoutVars>
      </dgm:prSet>
      <dgm:spPr/>
    </dgm:pt>
    <dgm:pt modelId="{4056BB01-8838-4E43-91D3-CCC73680702C}" type="pres">
      <dgm:prSet presAssocID="{D1B17F5F-CF06-4DA1-84A6-78DE293879EF}" presName="sibTrans" presStyleCnt="0"/>
      <dgm:spPr/>
    </dgm:pt>
    <dgm:pt modelId="{7BFF0678-CAF0-46BD-8746-B6504D3C883C}" type="pres">
      <dgm:prSet presAssocID="{9EEF0D71-B5A6-440E-882C-7FB203A7E758}" presName="node" presStyleLbl="node1" presStyleIdx="3" presStyleCnt="9">
        <dgm:presLayoutVars>
          <dgm:bulletEnabled val="1"/>
        </dgm:presLayoutVars>
      </dgm:prSet>
      <dgm:spPr/>
    </dgm:pt>
    <dgm:pt modelId="{14BE024D-50EC-44E4-BDC1-B81CCD8CE128}" type="pres">
      <dgm:prSet presAssocID="{68062280-CA32-4E03-BC1A-B903E4E8EC08}" presName="sibTrans" presStyleCnt="0"/>
      <dgm:spPr/>
    </dgm:pt>
    <dgm:pt modelId="{57296C35-94CD-4FB8-ADD9-5A209D516B26}" type="pres">
      <dgm:prSet presAssocID="{0866264D-16B7-4CDB-A814-818B4C092828}" presName="node" presStyleLbl="node1" presStyleIdx="4" presStyleCnt="9" custLinFactNeighborX="198" custLinFactNeighborY="-131">
        <dgm:presLayoutVars>
          <dgm:bulletEnabled val="1"/>
        </dgm:presLayoutVars>
      </dgm:prSet>
      <dgm:spPr/>
    </dgm:pt>
    <dgm:pt modelId="{EA23A4EA-8C7C-4E8D-8155-66D7C55F510E}" type="pres">
      <dgm:prSet presAssocID="{A4C26C38-043F-4B09-B23B-D9725BFDCAF0}" presName="sibTrans" presStyleCnt="0"/>
      <dgm:spPr/>
    </dgm:pt>
    <dgm:pt modelId="{F9161DE4-233F-4A8F-9AB8-5D9D5C9E749A}" type="pres">
      <dgm:prSet presAssocID="{5D1FCD78-2729-4638-8E36-2AEB9E5E7966}" presName="node" presStyleLbl="node1" presStyleIdx="5" presStyleCnt="9">
        <dgm:presLayoutVars>
          <dgm:bulletEnabled val="1"/>
        </dgm:presLayoutVars>
      </dgm:prSet>
      <dgm:spPr/>
    </dgm:pt>
    <dgm:pt modelId="{8E1CF74E-4076-4404-915B-8809376143EC}" type="pres">
      <dgm:prSet presAssocID="{35A1BC74-17AB-492D-846F-27FC3301933A}" presName="sibTrans" presStyleCnt="0"/>
      <dgm:spPr/>
    </dgm:pt>
    <dgm:pt modelId="{982C9002-42C6-43FC-A38B-62F71BD8C801}" type="pres">
      <dgm:prSet presAssocID="{74D10C8B-D2AE-46E1-AD54-96C9E37A9F80}" presName="node" presStyleLbl="node1" presStyleIdx="6" presStyleCnt="9" custLinFactNeighborX="303" custLinFactNeighborY="-1449">
        <dgm:presLayoutVars>
          <dgm:bulletEnabled val="1"/>
        </dgm:presLayoutVars>
      </dgm:prSet>
      <dgm:spPr/>
    </dgm:pt>
    <dgm:pt modelId="{31777F40-DFA7-403E-85D4-61042E8C952A}" type="pres">
      <dgm:prSet presAssocID="{6F6A31B1-81AA-4950-9431-904CB5DF4B92}" presName="sibTrans" presStyleCnt="0"/>
      <dgm:spPr/>
    </dgm:pt>
    <dgm:pt modelId="{FF73FD5C-C210-4BC7-8B34-764602A9B019}" type="pres">
      <dgm:prSet presAssocID="{EDE379A5-FD02-42CD-8A25-0F0E7F373A9C}" presName="node" presStyleLbl="node1" presStyleIdx="7" presStyleCnt="9">
        <dgm:presLayoutVars>
          <dgm:bulletEnabled val="1"/>
        </dgm:presLayoutVars>
      </dgm:prSet>
      <dgm:spPr/>
    </dgm:pt>
    <dgm:pt modelId="{F9FB88D9-7FEE-4A7B-AA46-F206CC0FAC53}" type="pres">
      <dgm:prSet presAssocID="{7323AF3B-71CE-46E0-9026-75F8AC092ADA}" presName="sibTrans" presStyleCnt="0"/>
      <dgm:spPr/>
    </dgm:pt>
    <dgm:pt modelId="{4681B2DD-1DD8-40E7-9A4B-68A25AD1A667}" type="pres">
      <dgm:prSet presAssocID="{1D37226E-77F2-4A49-B850-9B1A364A240C}" presName="node" presStyleLbl="node1" presStyleIdx="8" presStyleCnt="9">
        <dgm:presLayoutVars>
          <dgm:bulletEnabled val="1"/>
        </dgm:presLayoutVars>
      </dgm:prSet>
      <dgm:spPr/>
    </dgm:pt>
  </dgm:ptLst>
  <dgm:cxnLst>
    <dgm:cxn modelId="{211F6600-9906-4944-ACE0-A4F21C4FCC81}" type="presOf" srcId="{1D37226E-77F2-4A49-B850-9B1A364A240C}" destId="{4681B2DD-1DD8-40E7-9A4B-68A25AD1A667}" srcOrd="0" destOrd="0" presId="urn:microsoft.com/office/officeart/2005/8/layout/default"/>
    <dgm:cxn modelId="{77990D16-CC59-4C32-9C3C-2CB1A031B4AA}" type="presOf" srcId="{17B8A86D-ADEE-4777-8018-91A4017BD9DD}" destId="{71D13249-FE23-4C5C-9ECC-86162045A71A}" srcOrd="0" destOrd="0" presId="urn:microsoft.com/office/officeart/2005/8/layout/default"/>
    <dgm:cxn modelId="{4042F22E-B744-4CCC-8ECE-33E963ECC906}" srcId="{28142961-36AE-44F5-B334-046443E3A20F}" destId="{17B8A86D-ADEE-4777-8018-91A4017BD9DD}" srcOrd="2" destOrd="0" parTransId="{7722F611-856C-4F29-9ACD-D3C0E7BFAF6C}" sibTransId="{D1B17F5F-CF06-4DA1-84A6-78DE293879EF}"/>
    <dgm:cxn modelId="{1032E460-A165-4CCB-9891-5CFAA36978D6}" srcId="{28142961-36AE-44F5-B334-046443E3A20F}" destId="{EF407D1F-E9C3-438B-8266-D7C59574B1F4}" srcOrd="0" destOrd="0" parTransId="{8FEEB710-B10A-44BE-9556-5637B6363E07}" sibTransId="{AC65EDDD-3139-4AFF-B224-F62CDCACCF9B}"/>
    <dgm:cxn modelId="{03E8A842-766E-495A-BB7A-2007DF1ABB70}" srcId="{28142961-36AE-44F5-B334-046443E3A20F}" destId="{9EEF0D71-B5A6-440E-882C-7FB203A7E758}" srcOrd="3" destOrd="0" parTransId="{7AFBD27F-9A1A-4B55-9F4E-A106BEC9F2E4}" sibTransId="{68062280-CA32-4E03-BC1A-B903E4E8EC08}"/>
    <dgm:cxn modelId="{E7A8B063-BE0C-46CA-B64A-E8D6BC018996}" srcId="{28142961-36AE-44F5-B334-046443E3A20F}" destId="{BDA24CF1-086B-4F2F-B581-E8D59853D856}" srcOrd="1" destOrd="0" parTransId="{19B5DC74-41FD-445D-A408-32B9675F0B56}" sibTransId="{448D3BFB-84A7-4037-AB20-607F8FF8EF0B}"/>
    <dgm:cxn modelId="{E206B464-D59B-49B7-B19A-C9D6C398644F}" type="presOf" srcId="{0866264D-16B7-4CDB-A814-818B4C092828}" destId="{57296C35-94CD-4FB8-ADD9-5A209D516B26}" srcOrd="0" destOrd="0" presId="urn:microsoft.com/office/officeart/2005/8/layout/default"/>
    <dgm:cxn modelId="{C6046F6D-59C7-4522-AFDD-381795144989}" srcId="{28142961-36AE-44F5-B334-046443E3A20F}" destId="{74D10C8B-D2AE-46E1-AD54-96C9E37A9F80}" srcOrd="6" destOrd="0" parTransId="{F83E844D-C128-4E0C-A27B-22550F57A43C}" sibTransId="{6F6A31B1-81AA-4950-9431-904CB5DF4B92}"/>
    <dgm:cxn modelId="{27C34D71-3FA7-43AA-90FB-600660CAB1C4}" type="presOf" srcId="{EF407D1F-E9C3-438B-8266-D7C59574B1F4}" destId="{17E58567-3469-4449-AAE4-E7F4ADC1CD5C}" srcOrd="0" destOrd="0" presId="urn:microsoft.com/office/officeart/2005/8/layout/default"/>
    <dgm:cxn modelId="{AE280E8C-A230-4447-BD4D-371B4D8FA4F6}" type="presOf" srcId="{28142961-36AE-44F5-B334-046443E3A20F}" destId="{E2220A71-DBCF-4FBA-909F-3E002A9E7624}" srcOrd="0" destOrd="0" presId="urn:microsoft.com/office/officeart/2005/8/layout/default"/>
    <dgm:cxn modelId="{176B77B0-9BD5-4C0D-BA68-F52E059C3E5C}" type="presOf" srcId="{9EEF0D71-B5A6-440E-882C-7FB203A7E758}" destId="{7BFF0678-CAF0-46BD-8746-B6504D3C883C}" srcOrd="0" destOrd="0" presId="urn:microsoft.com/office/officeart/2005/8/layout/default"/>
    <dgm:cxn modelId="{27F68CB4-1ECF-46FD-878C-D273273E48DD}" srcId="{28142961-36AE-44F5-B334-046443E3A20F}" destId="{1D37226E-77F2-4A49-B850-9B1A364A240C}" srcOrd="8" destOrd="0" parTransId="{E321A747-BCEF-4EAA-A34B-5A9C346F1EE3}" sibTransId="{285CD186-0A1B-4741-8148-692787FC1EC8}"/>
    <dgm:cxn modelId="{A3C66FBC-CA43-4328-B32D-5A41743B438A}" type="presOf" srcId="{5D1FCD78-2729-4638-8E36-2AEB9E5E7966}" destId="{F9161DE4-233F-4A8F-9AB8-5D9D5C9E749A}" srcOrd="0" destOrd="0" presId="urn:microsoft.com/office/officeart/2005/8/layout/default"/>
    <dgm:cxn modelId="{7F582BBD-57B3-4D0E-A8D3-BA07F63B1EF9}" type="presOf" srcId="{74D10C8B-D2AE-46E1-AD54-96C9E37A9F80}" destId="{982C9002-42C6-43FC-A38B-62F71BD8C801}" srcOrd="0" destOrd="0" presId="urn:microsoft.com/office/officeart/2005/8/layout/default"/>
    <dgm:cxn modelId="{D822B1CA-5D52-4251-B232-8E4FEFA6FC77}" type="presOf" srcId="{BDA24CF1-086B-4F2F-B581-E8D59853D856}" destId="{A42A9332-E285-41F5-B098-4FCBD283B33A}" srcOrd="0" destOrd="0" presId="urn:microsoft.com/office/officeart/2005/8/layout/default"/>
    <dgm:cxn modelId="{417082D3-BDA3-49A9-9091-A62DE326D1D6}" type="presOf" srcId="{EDE379A5-FD02-42CD-8A25-0F0E7F373A9C}" destId="{FF73FD5C-C210-4BC7-8B34-764602A9B019}" srcOrd="0" destOrd="0" presId="urn:microsoft.com/office/officeart/2005/8/layout/default"/>
    <dgm:cxn modelId="{ECF87DE0-64A2-4022-8CF1-FC4AEBE730A4}" srcId="{28142961-36AE-44F5-B334-046443E3A20F}" destId="{0866264D-16B7-4CDB-A814-818B4C092828}" srcOrd="4" destOrd="0" parTransId="{27DC4690-A7FB-4E28-855D-FC520FE0FE66}" sibTransId="{A4C26C38-043F-4B09-B23B-D9725BFDCAF0}"/>
    <dgm:cxn modelId="{A922F5E3-200E-4F35-9E17-08B809CE99BC}" srcId="{28142961-36AE-44F5-B334-046443E3A20F}" destId="{5D1FCD78-2729-4638-8E36-2AEB9E5E7966}" srcOrd="5" destOrd="0" parTransId="{1C5F4CF9-E7A9-473E-9897-ACCF076650E1}" sibTransId="{35A1BC74-17AB-492D-846F-27FC3301933A}"/>
    <dgm:cxn modelId="{213867F4-51A4-4E44-8667-3A0F314039B9}" srcId="{28142961-36AE-44F5-B334-046443E3A20F}" destId="{EDE379A5-FD02-42CD-8A25-0F0E7F373A9C}" srcOrd="7" destOrd="0" parTransId="{2E6606C4-08A4-4CDC-B678-5F2D4F5ED9D4}" sibTransId="{7323AF3B-71CE-46E0-9026-75F8AC092ADA}"/>
    <dgm:cxn modelId="{A7611957-6921-4FB6-9529-8C1010A9A193}" type="presParOf" srcId="{E2220A71-DBCF-4FBA-909F-3E002A9E7624}" destId="{17E58567-3469-4449-AAE4-E7F4ADC1CD5C}" srcOrd="0" destOrd="0" presId="urn:microsoft.com/office/officeart/2005/8/layout/default"/>
    <dgm:cxn modelId="{AD9BE0E5-18AB-4315-B6E4-572E92BB9E95}" type="presParOf" srcId="{E2220A71-DBCF-4FBA-909F-3E002A9E7624}" destId="{5BD06A1A-EFAD-4F4F-B597-CD67EAFC243A}" srcOrd="1" destOrd="0" presId="urn:microsoft.com/office/officeart/2005/8/layout/default"/>
    <dgm:cxn modelId="{EB69E67F-C5AD-4BCB-B1A1-95F2DAB55865}" type="presParOf" srcId="{E2220A71-DBCF-4FBA-909F-3E002A9E7624}" destId="{A42A9332-E285-41F5-B098-4FCBD283B33A}" srcOrd="2" destOrd="0" presId="urn:microsoft.com/office/officeart/2005/8/layout/default"/>
    <dgm:cxn modelId="{AB5D443C-A008-4936-98C1-07EA5E6FCC84}" type="presParOf" srcId="{E2220A71-DBCF-4FBA-909F-3E002A9E7624}" destId="{9A297685-527D-4AE8-9248-0E8C32089444}" srcOrd="3" destOrd="0" presId="urn:microsoft.com/office/officeart/2005/8/layout/default"/>
    <dgm:cxn modelId="{8C86C1CC-1B5E-4414-A7C3-1B578D889471}" type="presParOf" srcId="{E2220A71-DBCF-4FBA-909F-3E002A9E7624}" destId="{71D13249-FE23-4C5C-9ECC-86162045A71A}" srcOrd="4" destOrd="0" presId="urn:microsoft.com/office/officeart/2005/8/layout/default"/>
    <dgm:cxn modelId="{6E4AC11D-B43E-4277-860C-2019CD559907}" type="presParOf" srcId="{E2220A71-DBCF-4FBA-909F-3E002A9E7624}" destId="{4056BB01-8838-4E43-91D3-CCC73680702C}" srcOrd="5" destOrd="0" presId="urn:microsoft.com/office/officeart/2005/8/layout/default"/>
    <dgm:cxn modelId="{19ED261F-3F60-4068-82BF-E436A149C951}" type="presParOf" srcId="{E2220A71-DBCF-4FBA-909F-3E002A9E7624}" destId="{7BFF0678-CAF0-46BD-8746-B6504D3C883C}" srcOrd="6" destOrd="0" presId="urn:microsoft.com/office/officeart/2005/8/layout/default"/>
    <dgm:cxn modelId="{752CA893-A450-4342-82B4-D5702DD46157}" type="presParOf" srcId="{E2220A71-DBCF-4FBA-909F-3E002A9E7624}" destId="{14BE024D-50EC-44E4-BDC1-B81CCD8CE128}" srcOrd="7" destOrd="0" presId="urn:microsoft.com/office/officeart/2005/8/layout/default"/>
    <dgm:cxn modelId="{0347984F-1496-4719-A299-057ECCF2BD50}" type="presParOf" srcId="{E2220A71-DBCF-4FBA-909F-3E002A9E7624}" destId="{57296C35-94CD-4FB8-ADD9-5A209D516B26}" srcOrd="8" destOrd="0" presId="urn:microsoft.com/office/officeart/2005/8/layout/default"/>
    <dgm:cxn modelId="{F147BA61-0A2A-4C1E-AF65-10E759E62314}" type="presParOf" srcId="{E2220A71-DBCF-4FBA-909F-3E002A9E7624}" destId="{EA23A4EA-8C7C-4E8D-8155-66D7C55F510E}" srcOrd="9" destOrd="0" presId="urn:microsoft.com/office/officeart/2005/8/layout/default"/>
    <dgm:cxn modelId="{748BDEE9-8C2F-4E24-BA7B-CAF3110FF0F6}" type="presParOf" srcId="{E2220A71-DBCF-4FBA-909F-3E002A9E7624}" destId="{F9161DE4-233F-4A8F-9AB8-5D9D5C9E749A}" srcOrd="10" destOrd="0" presId="urn:microsoft.com/office/officeart/2005/8/layout/default"/>
    <dgm:cxn modelId="{77617ACE-6F1F-4109-A743-9B3CFE29931D}" type="presParOf" srcId="{E2220A71-DBCF-4FBA-909F-3E002A9E7624}" destId="{8E1CF74E-4076-4404-915B-8809376143EC}" srcOrd="11" destOrd="0" presId="urn:microsoft.com/office/officeart/2005/8/layout/default"/>
    <dgm:cxn modelId="{D7F1E6F2-A3A6-489E-950F-D7B72E1AD3C1}" type="presParOf" srcId="{E2220A71-DBCF-4FBA-909F-3E002A9E7624}" destId="{982C9002-42C6-43FC-A38B-62F71BD8C801}" srcOrd="12" destOrd="0" presId="urn:microsoft.com/office/officeart/2005/8/layout/default"/>
    <dgm:cxn modelId="{2E2CCBD4-8C9C-46EC-826E-26FF635CFA8C}" type="presParOf" srcId="{E2220A71-DBCF-4FBA-909F-3E002A9E7624}" destId="{31777F40-DFA7-403E-85D4-61042E8C952A}" srcOrd="13" destOrd="0" presId="urn:microsoft.com/office/officeart/2005/8/layout/default"/>
    <dgm:cxn modelId="{5305D4FE-A8F1-457D-A1E2-90C315292625}" type="presParOf" srcId="{E2220A71-DBCF-4FBA-909F-3E002A9E7624}" destId="{FF73FD5C-C210-4BC7-8B34-764602A9B019}" srcOrd="14" destOrd="0" presId="urn:microsoft.com/office/officeart/2005/8/layout/default"/>
    <dgm:cxn modelId="{880EAA46-EB1B-4DE2-AE5E-AFE4A120DE5F}" type="presParOf" srcId="{E2220A71-DBCF-4FBA-909F-3E002A9E7624}" destId="{F9FB88D9-7FEE-4A7B-AA46-F206CC0FAC53}" srcOrd="15" destOrd="0" presId="urn:microsoft.com/office/officeart/2005/8/layout/default"/>
    <dgm:cxn modelId="{381BACC2-560A-4272-9664-4B42BCD450FC}" type="presParOf" srcId="{E2220A71-DBCF-4FBA-909F-3E002A9E7624}" destId="{4681B2DD-1DD8-40E7-9A4B-68A25AD1A667}" srcOrd="1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58567-3469-4449-AAE4-E7F4ADC1CD5C}">
      <dsp:nvSpPr>
        <dsp:cNvPr id="0" name=""/>
        <dsp:cNvSpPr/>
      </dsp:nvSpPr>
      <dsp:spPr>
        <a:xfrm>
          <a:off x="1246352" y="1796"/>
          <a:ext cx="2288973" cy="1373384"/>
        </a:xfrm>
        <a:prstGeom prst="rect">
          <a:avLst/>
        </a:prstGeom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Iscriversi, studiare, laurearsi</a:t>
          </a:r>
        </a:p>
      </dsp:txBody>
      <dsp:txXfrm>
        <a:off x="1246352" y="1796"/>
        <a:ext cx="2288973" cy="1373384"/>
      </dsp:txXfrm>
    </dsp:sp>
    <dsp:sp modelId="{A42A9332-E285-41F5-B098-4FCBD283B33A}">
      <dsp:nvSpPr>
        <dsp:cNvPr id="0" name=""/>
        <dsp:cNvSpPr/>
      </dsp:nvSpPr>
      <dsp:spPr>
        <a:xfrm>
          <a:off x="3764223" y="1796"/>
          <a:ext cx="2288973" cy="1373384"/>
        </a:xfrm>
        <a:prstGeom prst="rect">
          <a:avLst/>
        </a:prstGeom>
        <a:gradFill flip="none" rotWithShape="1">
          <a:gsLst>
            <a:gs pos="39836">
              <a:schemeClr val="accent5">
                <a:lumMod val="98000"/>
              </a:schemeClr>
            </a:gs>
            <a:gs pos="0">
              <a:schemeClr val="accent5"/>
            </a:gs>
            <a:gs pos="23000">
              <a:schemeClr val="accent5"/>
            </a:gs>
            <a:gs pos="69000">
              <a:schemeClr val="accent5">
                <a:lumMod val="81000"/>
              </a:schemeClr>
            </a:gs>
            <a:gs pos="97000">
              <a:schemeClr val="accent5">
                <a:lumMod val="72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Borse di studio e agevolazioni</a:t>
          </a:r>
        </a:p>
      </dsp:txBody>
      <dsp:txXfrm>
        <a:off x="3764223" y="1796"/>
        <a:ext cx="2288973" cy="1373384"/>
      </dsp:txXfrm>
    </dsp:sp>
    <dsp:sp modelId="{71D13249-FE23-4C5C-9ECC-86162045A71A}">
      <dsp:nvSpPr>
        <dsp:cNvPr id="0" name=""/>
        <dsp:cNvSpPr/>
      </dsp:nvSpPr>
      <dsp:spPr>
        <a:xfrm>
          <a:off x="6282094" y="1796"/>
          <a:ext cx="2288973" cy="137338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Studiare all’estero</a:t>
          </a:r>
        </a:p>
      </dsp:txBody>
      <dsp:txXfrm>
        <a:off x="6282094" y="1796"/>
        <a:ext cx="2288973" cy="1373384"/>
      </dsp:txXfrm>
    </dsp:sp>
    <dsp:sp modelId="{7BFF0678-CAF0-46BD-8746-B6504D3C883C}">
      <dsp:nvSpPr>
        <dsp:cNvPr id="0" name=""/>
        <dsp:cNvSpPr/>
      </dsp:nvSpPr>
      <dsp:spPr>
        <a:xfrm>
          <a:off x="1246352" y="1604078"/>
          <a:ext cx="2288973" cy="1373384"/>
        </a:xfrm>
        <a:prstGeom prst="rect">
          <a:avLst/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Studio</a:t>
          </a:r>
        </a:p>
      </dsp:txBody>
      <dsp:txXfrm>
        <a:off x="1246352" y="1604078"/>
        <a:ext cx="2288973" cy="1373384"/>
      </dsp:txXfrm>
    </dsp:sp>
    <dsp:sp modelId="{57296C35-94CD-4FB8-ADD9-5A209D516B26}">
      <dsp:nvSpPr>
        <dsp:cNvPr id="0" name=""/>
        <dsp:cNvSpPr/>
      </dsp:nvSpPr>
      <dsp:spPr>
        <a:xfrm>
          <a:off x="3768755" y="1602279"/>
          <a:ext cx="2288973" cy="1373384"/>
        </a:xfrm>
        <a:prstGeom prst="rect">
          <a:avLst/>
        </a:prstGeom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Orientamento Tirocini e job </a:t>
          </a:r>
          <a:r>
            <a:rPr lang="it-IT" sz="2700" kern="1200" dirty="0" err="1"/>
            <a:t>placement</a:t>
          </a:r>
          <a:endParaRPr lang="it-IT" sz="2700" kern="1200" dirty="0"/>
        </a:p>
      </dsp:txBody>
      <dsp:txXfrm>
        <a:off x="3768755" y="1602279"/>
        <a:ext cx="2288973" cy="1373384"/>
      </dsp:txXfrm>
    </dsp:sp>
    <dsp:sp modelId="{F9161DE4-233F-4A8F-9AB8-5D9D5C9E749A}">
      <dsp:nvSpPr>
        <dsp:cNvPr id="0" name=""/>
        <dsp:cNvSpPr/>
      </dsp:nvSpPr>
      <dsp:spPr>
        <a:xfrm>
          <a:off x="6282094" y="1604078"/>
          <a:ext cx="2288973" cy="1373384"/>
        </a:xfrm>
        <a:prstGeom prst="rect">
          <a:avLst/>
        </a:prstGeom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Alloggi, punti ristoro e trasporti</a:t>
          </a:r>
        </a:p>
      </dsp:txBody>
      <dsp:txXfrm>
        <a:off x="6282094" y="1604078"/>
        <a:ext cx="2288973" cy="1373384"/>
      </dsp:txXfrm>
    </dsp:sp>
    <dsp:sp modelId="{982C9002-42C6-43FC-A38B-62F71BD8C801}">
      <dsp:nvSpPr>
        <dsp:cNvPr id="0" name=""/>
        <dsp:cNvSpPr/>
      </dsp:nvSpPr>
      <dsp:spPr>
        <a:xfrm>
          <a:off x="1253287" y="3186459"/>
          <a:ext cx="2288973" cy="1373384"/>
        </a:xfrm>
        <a:prstGeom prst="rect">
          <a:avLst/>
        </a:prstGeom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Supporto alla persona</a:t>
          </a:r>
        </a:p>
      </dsp:txBody>
      <dsp:txXfrm>
        <a:off x="1253287" y="3186459"/>
        <a:ext cx="2288973" cy="1373384"/>
      </dsp:txXfrm>
    </dsp:sp>
    <dsp:sp modelId="{FF73FD5C-C210-4BC7-8B34-764602A9B019}">
      <dsp:nvSpPr>
        <dsp:cNvPr id="0" name=""/>
        <dsp:cNvSpPr/>
      </dsp:nvSpPr>
      <dsp:spPr>
        <a:xfrm>
          <a:off x="3764223" y="3206360"/>
          <a:ext cx="2288973" cy="1373384"/>
        </a:xfrm>
        <a:prstGeom prst="rect">
          <a:avLst/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Sport e tempo libero</a:t>
          </a:r>
        </a:p>
      </dsp:txBody>
      <dsp:txXfrm>
        <a:off x="3764223" y="3206360"/>
        <a:ext cx="2288973" cy="1373384"/>
      </dsp:txXfrm>
    </dsp:sp>
    <dsp:sp modelId="{4681B2DD-1DD8-40E7-9A4B-68A25AD1A667}">
      <dsp:nvSpPr>
        <dsp:cNvPr id="0" name=""/>
        <dsp:cNvSpPr/>
      </dsp:nvSpPr>
      <dsp:spPr>
        <a:xfrm>
          <a:off x="6282094" y="3206360"/>
          <a:ext cx="2288973" cy="1373384"/>
        </a:xfrm>
        <a:prstGeom prst="rect">
          <a:avLst/>
        </a:prstGeom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/>
            <a:t>Contatti utili</a:t>
          </a:r>
        </a:p>
      </dsp:txBody>
      <dsp:txXfrm>
        <a:off x="6282094" y="3206360"/>
        <a:ext cx="2288973" cy="137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8A08-A15A-4C04-BB8A-1EE48D0160CF}" type="datetimeFigureOut">
              <a:rPr lang="it-IT" smtClean="0"/>
              <a:t>26/11/2024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7062-2C0D-46B7-9F71-552E63D1E68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51851" y="548680"/>
            <a:ext cx="6913364" cy="453650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inserire </a:t>
            </a:r>
          </a:p>
          <a:p>
            <a:pPr lvl="0"/>
            <a:r>
              <a:rPr lang="it-IT" dirty="0"/>
              <a:t>il titolo della presentazione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751917" y="5379814"/>
            <a:ext cx="7008283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751918" y="5877942"/>
            <a:ext cx="7105649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Dipartimento/Struttura </a:t>
            </a:r>
            <a:r>
              <a:rPr lang="it-IT" dirty="0" err="1"/>
              <a:t>xxxxxx</a:t>
            </a:r>
            <a:r>
              <a:rPr lang="it-IT" dirty="0"/>
              <a:t> </a:t>
            </a:r>
            <a:r>
              <a:rPr lang="it-IT" dirty="0" err="1"/>
              <a:t>xxxxxxxxxxxx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xxxxxxxxxxxxxxxxxxx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989138"/>
            <a:ext cx="11233149" cy="3960812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</a:lstStyle>
          <a:p>
            <a:pPr lvl="1"/>
            <a:r>
              <a:rPr lang="it-IT" dirty="0"/>
              <a:t>Fare clic per modificare il punto elenco uno</a:t>
            </a:r>
          </a:p>
          <a:p>
            <a:pPr lvl="1"/>
            <a:r>
              <a:rPr lang="it-IT" dirty="0"/>
              <a:t>Fare clic per modificare il punto elenco due</a:t>
            </a:r>
          </a:p>
          <a:p>
            <a:pPr lvl="1"/>
            <a:r>
              <a:rPr lang="it-IT" dirty="0"/>
              <a:t>Fare clic per modificare il punto elenco tre</a:t>
            </a:r>
          </a:p>
          <a:p>
            <a:pPr lvl="1"/>
            <a:r>
              <a:rPr lang="it-IT" dirty="0"/>
              <a:t>Fare clic per modificare il punto elenco quattro</a:t>
            </a:r>
          </a:p>
        </p:txBody>
      </p:sp>
      <p:sp>
        <p:nvSpPr>
          <p:cNvPr id="16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5"/>
            <a:ext cx="11233149" cy="4608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911026" y="2781300"/>
            <a:ext cx="10369551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6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534584" y="1700809"/>
            <a:ext cx="9122833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un’immagine</a:t>
            </a:r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476674"/>
            <a:ext cx="11233149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2780928"/>
            <a:ext cx="9217024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39483" y="3573017"/>
            <a:ext cx="9313035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90651" y="4725144"/>
            <a:ext cx="9410700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nome.cognome@unibo.it</a:t>
            </a:r>
          </a:p>
          <a:p>
            <a:pPr lvl="0"/>
            <a:r>
              <a:rPr lang="it-IT" dirty="0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5" y="1700808"/>
            <a:ext cx="2538989" cy="2538989"/>
          </a:xfrm>
          <a:prstGeom prst="rect">
            <a:avLst/>
          </a:prstGeom>
        </p:spPr>
      </p:pic>
      <p:cxnSp>
        <p:nvCxnSpPr>
          <p:cNvPr id="12" name="Connettore 1 11"/>
          <p:cNvCxnSpPr/>
          <p:nvPr userDrawn="1"/>
        </p:nvCxnSpPr>
        <p:spPr>
          <a:xfrm>
            <a:off x="4367808" y="188640"/>
            <a:ext cx="0" cy="640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8773683" y="6173407"/>
            <a:ext cx="3215680" cy="54868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16972" y="6165304"/>
            <a:ext cx="2007620" cy="54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05" y="116632"/>
            <a:ext cx="2538989" cy="2538989"/>
          </a:xfrm>
          <a:prstGeom prst="rect">
            <a:avLst/>
          </a:prstGeom>
        </p:spPr>
      </p:pic>
      <p:sp>
        <p:nvSpPr>
          <p:cNvPr id="9" name="CasellaDiTesto 8"/>
          <p:cNvSpPr txBox="1"/>
          <p:nvPr userDrawn="1"/>
        </p:nvSpPr>
        <p:spPr>
          <a:xfrm>
            <a:off x="4175787" y="6453336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www.unibo.it</a:t>
            </a:r>
          </a:p>
        </p:txBody>
      </p:sp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unibo.it/" TargetMode="External"/><Relationship Id="rId2" Type="http://schemas.openxmlformats.org/officeDocument/2006/relationships/hyperlink" Target="mailto:cusb.ra@unibo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www.unibo.it/unibocultur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zia.zauli@unibo.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ome.cognome@studio.unibo.it" TargetMode="External"/><Relationship Id="rId2" Type="http://schemas.openxmlformats.org/officeDocument/2006/relationships/hyperlink" Target="https://studenti.unibo.i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unibo.it/appmyunib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-go.it/" TargetMode="External"/><Relationship Id="rId2" Type="http://schemas.openxmlformats.org/officeDocument/2006/relationships/hyperlink" Target="http://www.unibo.it/Tass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nibo.it/it/didattica/iscrizioni-trasferimenti-e-laurea/prolungamento-durata-studi-studente-tempo-parzia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nibo.it/it/servizi-e-opportunita/studio-e-non-solo/trasporti-e-mobilita/agevolazioni-ai-trasporti-e-alla-mobilita-per-student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rp.ravenna@unibo.it" TargetMode="External"/><Relationship Id="rId7" Type="http://schemas.openxmlformats.org/officeDocument/2006/relationships/hyperlink" Target="mailto:dsa@unibo.it?subject=undefined" TargetMode="External"/><Relationship Id="rId2" Type="http://schemas.openxmlformats.org/officeDocument/2006/relationships/hyperlink" Target="https://www.unibo.it/it/servizi-e-opportunita/salute-e-assistenz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isabilita@unibo.it" TargetMode="External"/><Relationship Id="rId5" Type="http://schemas.openxmlformats.org/officeDocument/2006/relationships/hyperlink" Target="https://site.unibo.it/studenti-con-disabilita-e-dsa/it/contatti" TargetMode="External"/><Relationship Id="rId4" Type="http://schemas.openxmlformats.org/officeDocument/2006/relationships/hyperlink" Target="https://site.unibo.it/studenti-con-disabilita-e-dsa/it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a simplified </a:t>
            </a:r>
            <a:r>
              <a:rPr lang="en-US" dirty="0" err="1"/>
              <a:t>Tendermint</a:t>
            </a:r>
            <a:r>
              <a:rPr lang="en-US" dirty="0"/>
              <a:t> consensus algorithm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4644913" y="6093296"/>
            <a:ext cx="7008283" cy="425450"/>
          </a:xfrm>
        </p:spPr>
        <p:txBody>
          <a:bodyPr/>
          <a:lstStyle/>
          <a:p>
            <a:r>
              <a:rPr lang="it-IT" dirty="0"/>
              <a:t>www.unibo.it </a:t>
            </a:r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4968751"/>
          </a:xfrm>
        </p:spPr>
        <p:txBody>
          <a:bodyPr/>
          <a:lstStyle/>
          <a:p>
            <a:r>
              <a:rPr lang="it-IT" b="1" dirty="0"/>
              <a:t>CUSB - Centro Universitario Sportivo Bologna </a:t>
            </a:r>
          </a:p>
          <a:p>
            <a:r>
              <a:rPr lang="it-IT" dirty="0"/>
              <a:t>Il centro dove praticare attività sportiva anche a livello agonistico. </a:t>
            </a:r>
          </a:p>
          <a:p>
            <a:r>
              <a:rPr lang="it-IT" b="1" dirty="0"/>
              <a:t>I contatti della sede del Campus di Ravenna: </a:t>
            </a:r>
            <a:r>
              <a:rPr lang="it-IT" dirty="0"/>
              <a:t>via Baccarini, 27    </a:t>
            </a:r>
          </a:p>
          <a:p>
            <a:r>
              <a:rPr lang="it-IT" dirty="0">
                <a:hlinkClick r:id="rId2"/>
              </a:rPr>
              <a:t>cusb.ra@unibo.it</a:t>
            </a:r>
            <a:r>
              <a:rPr lang="it-IT" dirty="0"/>
              <a:t>  </a:t>
            </a:r>
            <a:r>
              <a:rPr lang="it-IT" b="1" dirty="0"/>
              <a:t>Telefono </a:t>
            </a:r>
            <a:r>
              <a:rPr lang="it-IT" dirty="0"/>
              <a:t>0544.936207 </a:t>
            </a:r>
          </a:p>
          <a:p>
            <a:endParaRPr lang="it-IT" b="1" dirty="0"/>
          </a:p>
          <a:p>
            <a:r>
              <a:rPr lang="it-IT" b="1" dirty="0" err="1"/>
              <a:t>UniboMagazine</a:t>
            </a:r>
            <a:r>
              <a:rPr lang="it-IT" b="1" dirty="0"/>
              <a:t> e </a:t>
            </a:r>
            <a:r>
              <a:rPr lang="it-IT" b="1" dirty="0" err="1"/>
              <a:t>UniboCultura</a:t>
            </a:r>
            <a:endParaRPr lang="it-IT" b="1" dirty="0"/>
          </a:p>
          <a:p>
            <a:r>
              <a:rPr lang="it-IT" dirty="0"/>
              <a:t>Notizie, attualità, eventi e molto altro per restare sempre aggiornato su cosa accade nella tua Università. </a:t>
            </a:r>
            <a:r>
              <a:rPr lang="it-IT" dirty="0">
                <a:hlinkClick r:id="rId3"/>
              </a:rPr>
              <a:t>magazine.unibo.it</a:t>
            </a:r>
            <a:r>
              <a:rPr lang="it-IT" dirty="0"/>
              <a:t>; </a:t>
            </a:r>
            <a:r>
              <a:rPr lang="it-IT" dirty="0">
                <a:hlinkClick r:id="rId4"/>
              </a:rPr>
              <a:t>unibo.it/</a:t>
            </a:r>
            <a:r>
              <a:rPr lang="it-IT" dirty="0" err="1">
                <a:hlinkClick r:id="rId4"/>
              </a:rPr>
              <a:t>unibocultura</a:t>
            </a:r>
            <a:r>
              <a:rPr lang="it-IT" dirty="0"/>
              <a:t>    </a:t>
            </a:r>
          </a:p>
          <a:p>
            <a:r>
              <a:rPr lang="it-IT" dirty="0"/>
              <a:t>È comunque consigliata la consultazione abituale del sito del proprio Corso di Studio e del portale del Campus di Ravenna</a:t>
            </a:r>
          </a:p>
          <a:p>
            <a:endParaRPr lang="it-IT" dirty="0"/>
          </a:p>
          <a:p>
            <a:r>
              <a:rPr lang="it-IT" b="1" dirty="0"/>
              <a:t>Alma Mater </a:t>
            </a:r>
            <a:r>
              <a:rPr lang="it-IT" b="1" dirty="0" err="1"/>
              <a:t>Fest</a:t>
            </a:r>
            <a:r>
              <a:rPr lang="it-IT" b="1" dirty="0"/>
              <a:t> – dal 27 settembre al 2 ottobre 2023</a:t>
            </a:r>
          </a:p>
          <a:p>
            <a:r>
              <a:rPr lang="it-IT" dirty="0"/>
              <a:t>Un ricco programma di eventi con cui l'Università di Bologna dà il benvenuto ai suoi studenti e studentesse</a:t>
            </a:r>
          </a:p>
          <a:p>
            <a:r>
              <a:rPr lang="it-IT" b="1" dirty="0"/>
              <a:t>https://almamaterfest.it/</a:t>
            </a:r>
          </a:p>
        </p:txBody>
      </p:sp>
      <p:pic>
        <p:nvPicPr>
          <p:cNvPr id="8" name="Immagin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grpSp>
        <p:nvGrpSpPr>
          <p:cNvPr id="14" name="Gruppo 13"/>
          <p:cNvGrpSpPr/>
          <p:nvPr/>
        </p:nvGrpSpPr>
        <p:grpSpPr>
          <a:xfrm>
            <a:off x="392111" y="522427"/>
            <a:ext cx="2289960" cy="1373976"/>
            <a:chOff x="8250029" y="1603782"/>
            <a:chExt cx="2289960" cy="1373976"/>
          </a:xfr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5" name="Rettangolo 14"/>
            <p:cNvSpPr/>
            <p:nvPr/>
          </p:nvSpPr>
          <p:spPr>
            <a:xfrm>
              <a:off x="8250029" y="1603782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/>
            <p:cNvSpPr txBox="1"/>
            <p:nvPr/>
          </p:nvSpPr>
          <p:spPr>
            <a:xfrm>
              <a:off x="8250029" y="1603782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Sport e tempo libero</a:t>
              </a:r>
            </a:p>
          </p:txBody>
        </p:sp>
      </p:grpSp>
      <p:pic>
        <p:nvPicPr>
          <p:cNvPr id="19" name="Immagin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008" y="6275408"/>
            <a:ext cx="373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4608413"/>
          </a:xfrm>
        </p:spPr>
        <p:txBody>
          <a:bodyPr/>
          <a:lstStyle/>
          <a:p>
            <a:pPr algn="just"/>
            <a:r>
              <a:rPr lang="it-IT" b="1" dirty="0"/>
              <a:t>Tutor del corso</a:t>
            </a:r>
          </a:p>
          <a:p>
            <a:pPr algn="just"/>
            <a:r>
              <a:rPr lang="it-IT" dirty="0"/>
              <a:t>I tutor sono un punto di riferimento per gli studenti durante il loro percorso universitario sia nei rapporti con i docenti sia nell’organizzazione delle attività di studio.</a:t>
            </a:r>
          </a:p>
          <a:p>
            <a:pPr algn="just"/>
            <a:endParaRPr lang="it-IT" sz="1200" dirty="0"/>
          </a:p>
          <a:p>
            <a:pPr algn="just"/>
            <a:r>
              <a:rPr lang="it-IT" b="1" dirty="0"/>
              <a:t>Segreterie studenti</a:t>
            </a:r>
          </a:p>
          <a:p>
            <a:pPr algn="just"/>
            <a:r>
              <a:rPr lang="it-IT" dirty="0"/>
              <a:t>Per informazioni su iscrizioni, trasferimenti e passaggi di corso, pergamene, diploma </a:t>
            </a:r>
            <a:r>
              <a:rPr lang="it-IT" dirty="0" err="1"/>
              <a:t>supplement</a:t>
            </a:r>
            <a:endParaRPr lang="it-IT" dirty="0"/>
          </a:p>
          <a:p>
            <a:pPr algn="just"/>
            <a:endParaRPr lang="it-IT" sz="1200" dirty="0"/>
          </a:p>
          <a:p>
            <a:pPr algn="just"/>
            <a:r>
              <a:rPr lang="it-IT" b="1" dirty="0"/>
              <a:t>Ufficio Relazioni Internazionali Campus Ravenna</a:t>
            </a:r>
          </a:p>
          <a:p>
            <a:pPr algn="just"/>
            <a:r>
              <a:rPr lang="it-IT" dirty="0"/>
              <a:t>Per informazioni su programmi di scambio</a:t>
            </a:r>
          </a:p>
          <a:p>
            <a:pPr algn="just"/>
            <a:endParaRPr lang="it-IT" sz="1200" dirty="0"/>
          </a:p>
          <a:p>
            <a:pPr algn="just"/>
            <a:r>
              <a:rPr lang="it-IT" b="1" dirty="0"/>
              <a:t>Ufficio didattico</a:t>
            </a:r>
          </a:p>
          <a:p>
            <a:pPr algn="just"/>
            <a:r>
              <a:rPr lang="it-IT" dirty="0"/>
              <a:t>Per informazioni sull’organizzazione didattica del corso e per supporto alla compilazione del piano di studi</a:t>
            </a:r>
          </a:p>
        </p:txBody>
      </p:sp>
      <p:pic>
        <p:nvPicPr>
          <p:cNvPr id="8" name="Immagin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396700" y="522427"/>
            <a:ext cx="2289960" cy="1373976"/>
            <a:chOff x="3212115" y="809"/>
            <a:chExt cx="2289960" cy="1373976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Rettangolo 16"/>
            <p:cNvSpPr/>
            <p:nvPr/>
          </p:nvSpPr>
          <p:spPr>
            <a:xfrm>
              <a:off x="3212115" y="809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/>
            <p:cNvSpPr txBox="1"/>
            <p:nvPr/>
          </p:nvSpPr>
          <p:spPr>
            <a:xfrm>
              <a:off x="3212115" y="809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Contatti utili</a:t>
              </a:r>
            </a:p>
          </p:txBody>
        </p:sp>
      </p:grpSp>
      <p:pic>
        <p:nvPicPr>
          <p:cNvPr id="20" name="Immagin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6265888"/>
            <a:ext cx="373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5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1439483" y="3140969"/>
            <a:ext cx="9313035" cy="706992"/>
          </a:xfrm>
        </p:spPr>
        <p:txBody>
          <a:bodyPr/>
          <a:lstStyle/>
          <a:p>
            <a:r>
              <a:rPr lang="it-IT" dirty="0"/>
              <a:t>Adattamento delle slide predisposte </a:t>
            </a:r>
            <a:r>
              <a:rPr lang="it-IT"/>
              <a:t>dall’AREA SERVIZI STUDENTI</a:t>
            </a:r>
            <a:endParaRPr lang="it-IT" dirty="0"/>
          </a:p>
          <a:p>
            <a:r>
              <a:rPr lang="it-IT" dirty="0"/>
              <a:t>a cura di Patrizia Zauli </a:t>
            </a:r>
          </a:p>
        </p:txBody>
      </p:sp>
      <p:sp>
        <p:nvSpPr>
          <p:cNvPr id="5" name="Segnaposto testo 2"/>
          <p:cNvSpPr>
            <a:spLocks noGrp="1"/>
          </p:cNvSpPr>
          <p:nvPr>
            <p:ph type="body" sz="quarter" idx="11"/>
          </p:nvPr>
        </p:nvSpPr>
        <p:spPr bwMode="auto">
          <a:xfrm>
            <a:off x="2207568" y="4221088"/>
            <a:ext cx="7848872" cy="7920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100" dirty="0"/>
              <a:t>Settore Servizi Didattici</a:t>
            </a:r>
          </a:p>
          <a:p>
            <a:r>
              <a:rPr lang="it-IT" sz="1100" dirty="0"/>
              <a:t>Campus di Ravenna</a:t>
            </a:r>
          </a:p>
          <a:p>
            <a:endParaRPr lang="it-IT" dirty="0"/>
          </a:p>
        </p:txBody>
      </p:sp>
      <p:sp>
        <p:nvSpPr>
          <p:cNvPr id="6" name="Segnaposto testo 3"/>
          <p:cNvSpPr>
            <a:spLocks noGrp="1"/>
          </p:cNvSpPr>
          <p:nvPr>
            <p:ph type="body" sz="quarter" idx="12"/>
          </p:nvPr>
        </p:nvSpPr>
        <p:spPr bwMode="auto">
          <a:xfrm>
            <a:off x="2602991" y="5068722"/>
            <a:ext cx="7058025" cy="79283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sz="1100" dirty="0"/>
              <a:t>E-mail </a:t>
            </a:r>
            <a:r>
              <a:rPr lang="it-IT" sz="1100" dirty="0">
                <a:hlinkClick r:id="rId2"/>
              </a:rPr>
              <a:t>patrizia.zauli@unibo.it</a:t>
            </a:r>
            <a:r>
              <a:rPr lang="it-IT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4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Servizi e opportunità per gli studenti</a:t>
            </a: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554829157"/>
              </p:ext>
            </p:extLst>
          </p:nvPr>
        </p:nvGraphicFramePr>
        <p:xfrm>
          <a:off x="527051" y="1124745"/>
          <a:ext cx="9817421" cy="458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4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5498861"/>
          </a:xfrm>
        </p:spPr>
        <p:txBody>
          <a:bodyPr/>
          <a:lstStyle/>
          <a:p>
            <a:pPr algn="just"/>
            <a:r>
              <a:rPr lang="it-IT" b="1" dirty="0"/>
              <a:t>Studenti online</a:t>
            </a:r>
          </a:p>
          <a:p>
            <a:pPr algn="just"/>
            <a:r>
              <a:rPr lang="it-IT" dirty="0"/>
              <a:t>Consente di svolgere via web (</a:t>
            </a:r>
            <a:r>
              <a:rPr lang="it-IT" dirty="0">
                <a:hlinkClick r:id="rId2"/>
              </a:rPr>
              <a:t>studenti.unibo.it</a:t>
            </a:r>
            <a:r>
              <a:rPr lang="it-IT" dirty="0"/>
              <a:t>) tutte le attività legate alla propria carriera universitaria - prove di ammissione, immatricolazioni, piani di studio, esami, tasse, certificati e autocertificazioni, libretto online, laurea, passaggi di corso, trasferimenti, sospensione degli studi, rinuncia agli studi, mobilità internazionale, tirocini.</a:t>
            </a:r>
          </a:p>
          <a:p>
            <a:pPr algn="just"/>
            <a:r>
              <a:rPr lang="it-IT" dirty="0"/>
              <a:t>L’applicazione è integrata con la casella di posta istituzionale (</a:t>
            </a:r>
            <a:r>
              <a:rPr lang="it-IT" dirty="0">
                <a:hlinkClick r:id="rId3"/>
              </a:rPr>
              <a:t>nome.cognome@studio.unibo.it</a:t>
            </a:r>
            <a:r>
              <a:rPr lang="it-IT" dirty="0"/>
              <a:t>) da consultare con regolarità e da utilizzare nelle comunicazioni con gli uffici dell’Università.</a:t>
            </a:r>
          </a:p>
          <a:p>
            <a:r>
              <a:rPr lang="it-IT" b="1" dirty="0"/>
              <a:t>Si raccomanda di tenere aggiornata la sezione relativa ai propri recapiti.</a:t>
            </a:r>
            <a:endParaRPr lang="it-IT" dirty="0"/>
          </a:p>
          <a:p>
            <a:pPr algn="just"/>
            <a:r>
              <a:rPr lang="it-IT" sz="900" dirty="0"/>
              <a:t> </a:t>
            </a:r>
          </a:p>
          <a:p>
            <a:pPr algn="just"/>
            <a:endParaRPr lang="it-IT" b="1" dirty="0"/>
          </a:p>
          <a:p>
            <a:pPr algn="just"/>
            <a:r>
              <a:rPr lang="it-IT" b="1" dirty="0"/>
              <a:t>App </a:t>
            </a:r>
            <a:r>
              <a:rPr lang="it-IT" b="1" dirty="0" err="1"/>
              <a:t>myUniBo</a:t>
            </a:r>
            <a:r>
              <a:rPr lang="it-IT" b="1" dirty="0"/>
              <a:t> </a:t>
            </a:r>
          </a:p>
          <a:p>
            <a:pPr algn="just"/>
            <a:r>
              <a:rPr lang="it-IT" dirty="0"/>
              <a:t>Con la app </a:t>
            </a:r>
            <a:r>
              <a:rPr lang="it-IT" dirty="0" err="1"/>
              <a:t>myUniBo</a:t>
            </a:r>
            <a:r>
              <a:rPr lang="it-IT" dirty="0"/>
              <a:t> puoi consultare la lista dei tuoi esami, controllarne gli esiti e prenotare quelli ancora da sostenere. Puoi vedere date e luoghi degli appelli. Nell'area messaggi trovi le comunicazioni relative a variazioni delle date degli appelli, avvisi sull'uscita dei voti finali degli esami o delle prove parziali. </a:t>
            </a:r>
            <a:r>
              <a:rPr lang="it-IT" dirty="0" err="1"/>
              <a:t>MyUniBo</a:t>
            </a:r>
            <a:r>
              <a:rPr lang="it-IT" dirty="0"/>
              <a:t> è in evoluzione e si arricchirà presto di nuove funzioni e servizi. </a:t>
            </a:r>
            <a:r>
              <a:rPr lang="it-IT" dirty="0">
                <a:hlinkClick r:id="rId4"/>
              </a:rPr>
              <a:t>unibo.it/</a:t>
            </a:r>
            <a:r>
              <a:rPr lang="it-IT" dirty="0" err="1">
                <a:hlinkClick r:id="rId4"/>
              </a:rPr>
              <a:t>appmyunibo</a:t>
            </a:r>
            <a:endParaRPr lang="it-IT" dirty="0"/>
          </a:p>
          <a:p>
            <a:pPr algn="just"/>
            <a:endParaRPr lang="it-IT" dirty="0"/>
          </a:p>
        </p:txBody>
      </p:sp>
      <p:grpSp>
        <p:nvGrpSpPr>
          <p:cNvPr id="16" name="Gruppo 15"/>
          <p:cNvGrpSpPr/>
          <p:nvPr/>
        </p:nvGrpSpPr>
        <p:grpSpPr>
          <a:xfrm>
            <a:off x="396700" y="522427"/>
            <a:ext cx="2289960" cy="1373976"/>
            <a:chOff x="3212115" y="809"/>
            <a:chExt cx="2289960" cy="1373976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Rettangolo 16"/>
            <p:cNvSpPr/>
            <p:nvPr/>
          </p:nvSpPr>
          <p:spPr>
            <a:xfrm>
              <a:off x="3212115" y="809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/>
            <p:cNvSpPr txBox="1"/>
            <p:nvPr/>
          </p:nvSpPr>
          <p:spPr>
            <a:xfrm>
              <a:off x="3212115" y="809"/>
              <a:ext cx="2289960" cy="13739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dirty="0"/>
                <a:t>Iscriversi, studiare, laurearsi</a:t>
              </a:r>
              <a:endParaRPr lang="it-IT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5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84976" cy="4974905"/>
          </a:xfrm>
        </p:spPr>
        <p:txBody>
          <a:bodyPr/>
          <a:lstStyle/>
          <a:p>
            <a:r>
              <a:rPr lang="it-IT" b="1" dirty="0"/>
              <a:t>Tasse A.A. 2023/24</a:t>
            </a:r>
          </a:p>
          <a:p>
            <a:r>
              <a:rPr lang="it-IT" dirty="0"/>
              <a:t>Le tasse universitarie sono calcolate in base alle condizioni economiche. È necessario presentare l’ISEE per prestazioni agevolate di diritto allo studio </a:t>
            </a:r>
            <a:r>
              <a:rPr lang="it-IT" b="1" dirty="0"/>
              <a:t>entro le ore 18 del 30 ottobre 2023. </a:t>
            </a:r>
            <a:r>
              <a:rPr lang="it-IT" dirty="0"/>
              <a:t>Tutte le informazioni su: </a:t>
            </a:r>
            <a:r>
              <a:rPr lang="it-IT" b="1" dirty="0">
                <a:hlinkClick r:id="rId2"/>
              </a:rPr>
              <a:t>www.unibo.it/Tasse</a:t>
            </a:r>
            <a:endParaRPr lang="it-IT" b="1" dirty="0"/>
          </a:p>
          <a:p>
            <a:endParaRPr lang="it-IT" sz="900" b="1" dirty="0"/>
          </a:p>
          <a:p>
            <a:r>
              <a:rPr lang="it-IT" b="1" dirty="0"/>
              <a:t>Borse di studio e agevolazioni economiche</a:t>
            </a:r>
          </a:p>
          <a:p>
            <a:r>
              <a:rPr lang="it-IT" dirty="0"/>
              <a:t>Consulta i bandi di Ateneo e il bando </a:t>
            </a:r>
            <a:r>
              <a:rPr lang="it-IT" dirty="0" err="1"/>
              <a:t>Er.go</a:t>
            </a:r>
            <a:r>
              <a:rPr lang="it-IT" dirty="0"/>
              <a:t> per ottenere i benefici economici. Attenzione alle scadenze!</a:t>
            </a:r>
          </a:p>
          <a:p>
            <a:r>
              <a:rPr lang="it-IT" b="1" dirty="0">
                <a:hlinkClick r:id="rId3"/>
              </a:rPr>
              <a:t>www.er-go.it</a:t>
            </a:r>
            <a:endParaRPr lang="it-IT" b="1" dirty="0"/>
          </a:p>
          <a:p>
            <a:endParaRPr lang="it-IT" dirty="0"/>
          </a:p>
          <a:p>
            <a:endParaRPr lang="it-IT" sz="900" dirty="0"/>
          </a:p>
          <a:p>
            <a:r>
              <a:rPr lang="it-IT" b="1" dirty="0"/>
              <a:t>Attività di collaborazione degli studenti - 150 ore</a:t>
            </a:r>
          </a:p>
          <a:p>
            <a:r>
              <a:rPr lang="it-IT" dirty="0"/>
              <a:t>L'Ateneo offre a studenti con particolari condizioni di reddito e merito, l'opportunità di svolgere attività di collaborazione presso varie strutture. </a:t>
            </a:r>
          </a:p>
          <a:p>
            <a:endParaRPr lang="it-IT" dirty="0"/>
          </a:p>
        </p:txBody>
      </p:sp>
      <p:pic>
        <p:nvPicPr>
          <p:cNvPr id="8" name="Immagin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6266456"/>
            <a:ext cx="373696" cy="504056"/>
          </a:xfrm>
          <a:prstGeom prst="rect">
            <a:avLst/>
          </a:prstGeom>
        </p:spPr>
      </p:pic>
      <p:grpSp>
        <p:nvGrpSpPr>
          <p:cNvPr id="16" name="Gruppo 15"/>
          <p:cNvGrpSpPr/>
          <p:nvPr/>
        </p:nvGrpSpPr>
        <p:grpSpPr>
          <a:xfrm>
            <a:off x="394592" y="522427"/>
            <a:ext cx="2289960" cy="1373976"/>
            <a:chOff x="693158" y="809"/>
            <a:chExt cx="2289960" cy="1373976"/>
          </a:xfrm>
        </p:grpSpPr>
        <p:sp>
          <p:nvSpPr>
            <p:cNvPr id="17" name="Rettangolo 16"/>
            <p:cNvSpPr/>
            <p:nvPr/>
          </p:nvSpPr>
          <p:spPr>
            <a:xfrm>
              <a:off x="693158" y="809"/>
              <a:ext cx="2289960" cy="137397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/>
            <p:cNvSpPr txBox="1"/>
            <p:nvPr/>
          </p:nvSpPr>
          <p:spPr>
            <a:xfrm>
              <a:off x="693158" y="809"/>
              <a:ext cx="2289960" cy="1373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Borse di studio e agevolazioni</a:t>
              </a:r>
            </a:p>
          </p:txBody>
        </p:sp>
      </p:grpSp>
      <p:pic>
        <p:nvPicPr>
          <p:cNvPr id="19" name="Immagin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395579" y="548528"/>
            <a:ext cx="2288973" cy="1373384"/>
            <a:chOff x="3764223" y="1796"/>
            <a:chExt cx="2288973" cy="1373384"/>
          </a:xfrm>
        </p:grpSpPr>
        <p:sp>
          <p:nvSpPr>
            <p:cNvPr id="13" name="Rettangolo 12"/>
            <p:cNvSpPr/>
            <p:nvPr/>
          </p:nvSpPr>
          <p:spPr>
            <a:xfrm>
              <a:off x="3764223" y="1796"/>
              <a:ext cx="2288973" cy="1373384"/>
            </a:xfrm>
            <a:prstGeom prst="rect">
              <a:avLst/>
            </a:prstGeom>
            <a:gradFill flip="none" rotWithShape="1">
              <a:gsLst>
                <a:gs pos="39836">
                  <a:schemeClr val="accent5">
                    <a:lumMod val="98000"/>
                  </a:schemeClr>
                </a:gs>
                <a:gs pos="0">
                  <a:schemeClr val="accent5"/>
                </a:gs>
                <a:gs pos="23000">
                  <a:schemeClr val="accent5"/>
                </a:gs>
                <a:gs pos="69000">
                  <a:schemeClr val="accent5">
                    <a:lumMod val="81000"/>
                  </a:schemeClr>
                </a:gs>
                <a:gs pos="97000">
                  <a:schemeClr val="accent5">
                    <a:lumMod val="7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tangolo 13"/>
            <p:cNvSpPr/>
            <p:nvPr/>
          </p:nvSpPr>
          <p:spPr>
            <a:xfrm>
              <a:off x="3764223" y="1796"/>
              <a:ext cx="2288973" cy="13733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Borse di studio e agevolazioni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7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4608413"/>
          </a:xfrm>
        </p:spPr>
        <p:txBody>
          <a:bodyPr/>
          <a:lstStyle/>
          <a:p>
            <a:r>
              <a:rPr lang="it-IT" b="1" dirty="0"/>
              <a:t>Erasmus+</a:t>
            </a:r>
          </a:p>
          <a:p>
            <a:r>
              <a:rPr lang="it-IT" dirty="0"/>
              <a:t>Il programma Erasmus+ ti permette di trascorrere parte del tuo percorso universitario, da tre a dodici mesi, in un altro paese europeo. </a:t>
            </a:r>
          </a:p>
          <a:p>
            <a:endParaRPr lang="it-IT" dirty="0"/>
          </a:p>
          <a:p>
            <a:r>
              <a:rPr lang="it-IT" b="1" dirty="0" err="1"/>
              <a:t>Overseas</a:t>
            </a:r>
            <a:br>
              <a:rPr lang="it-IT" dirty="0"/>
            </a:br>
            <a:r>
              <a:rPr lang="it-IT" dirty="0" err="1"/>
              <a:t>Overseas</a:t>
            </a:r>
            <a:r>
              <a:rPr lang="it-IT" dirty="0"/>
              <a:t> ti offre la possibilità di trascorre un periodo di studio in università di quattro continenti. </a:t>
            </a:r>
          </a:p>
          <a:p>
            <a:endParaRPr lang="it-IT" dirty="0"/>
          </a:p>
          <a:p>
            <a:r>
              <a:rPr lang="it-IT" b="1" dirty="0"/>
              <a:t>Tirocini all’estero</a:t>
            </a:r>
          </a:p>
          <a:p>
            <a:r>
              <a:rPr lang="it-IT" dirty="0"/>
              <a:t>Tutte le opportunità per svolgere il tirocinio curriculare o post laurea all’estero</a:t>
            </a:r>
          </a:p>
          <a:p>
            <a:endParaRPr lang="it-IT" dirty="0"/>
          </a:p>
        </p:txBody>
      </p:sp>
      <p:pic>
        <p:nvPicPr>
          <p:cNvPr id="8" name="Immagin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grpSp>
        <p:nvGrpSpPr>
          <p:cNvPr id="9" name="Gruppo 8"/>
          <p:cNvGrpSpPr/>
          <p:nvPr/>
        </p:nvGrpSpPr>
        <p:grpSpPr>
          <a:xfrm>
            <a:off x="394592" y="522427"/>
            <a:ext cx="2289960" cy="1373976"/>
            <a:chOff x="3212115" y="1603782"/>
            <a:chExt cx="2289960" cy="1373976"/>
          </a:xfrm>
        </p:grpSpPr>
        <p:sp>
          <p:nvSpPr>
            <p:cNvPr id="14" name="Rettangolo 13"/>
            <p:cNvSpPr/>
            <p:nvPr/>
          </p:nvSpPr>
          <p:spPr>
            <a:xfrm>
              <a:off x="3212115" y="1603782"/>
              <a:ext cx="2289960" cy="137397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3212115" y="1603782"/>
              <a:ext cx="2289960" cy="1373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Studiare all’estero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18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4608413"/>
          </a:xfrm>
        </p:spPr>
        <p:txBody>
          <a:bodyPr/>
          <a:lstStyle/>
          <a:p>
            <a:r>
              <a:rPr lang="it-IT" sz="1600" b="1" dirty="0"/>
              <a:t>Aule, sale studio, laboratori e biblioteche</a:t>
            </a:r>
          </a:p>
          <a:p>
            <a:r>
              <a:rPr lang="it-IT" sz="1600" dirty="0"/>
              <a:t>Il luoghi in cui seguire le lezioni e studiare</a:t>
            </a:r>
          </a:p>
          <a:p>
            <a:endParaRPr lang="it-IT" sz="600" b="1" dirty="0"/>
          </a:p>
          <a:p>
            <a:r>
              <a:rPr lang="it-IT" sz="1600" b="1" dirty="0"/>
              <a:t>Centro Linguistico di Ateneo – CLA </a:t>
            </a:r>
            <a:br>
              <a:rPr lang="it-IT" sz="1600" b="1" dirty="0"/>
            </a:br>
            <a:r>
              <a:rPr lang="it-IT" sz="1600" dirty="0"/>
              <a:t>Offre corsi di lingua in aula e moduli </a:t>
            </a:r>
            <a:r>
              <a:rPr lang="it-IT" sz="1600" dirty="0" err="1"/>
              <a:t>blended</a:t>
            </a:r>
            <a:r>
              <a:rPr lang="it-IT" sz="1600" dirty="0"/>
              <a:t> per prepararsi a sostenere la prova di idoneità linguistica o per i programmi di mobilità internazionale. </a:t>
            </a:r>
            <a:br>
              <a:rPr lang="it-IT" sz="1600" dirty="0"/>
            </a:br>
            <a:endParaRPr lang="it-IT" sz="600" b="1" dirty="0"/>
          </a:p>
          <a:p>
            <a:endParaRPr lang="it-IT" sz="700" dirty="0"/>
          </a:p>
          <a:p>
            <a:r>
              <a:rPr lang="it-IT" sz="1600" b="1" dirty="0"/>
              <a:t>Prolungamento degli studi – Studente a tempo parziale</a:t>
            </a:r>
          </a:p>
          <a:p>
            <a:r>
              <a:rPr lang="it-IT" sz="1600" dirty="0"/>
              <a:t>È possibile prolungare la durata degli studi senza andare fuori corso scegliendo l’opzione del tempo parziale.</a:t>
            </a:r>
          </a:p>
          <a:p>
            <a:r>
              <a:rPr lang="it-IT" sz="1600" dirty="0"/>
              <a:t>Attenzione a scadenze e condizioni. </a:t>
            </a:r>
            <a:r>
              <a:rPr lang="it-IT" sz="1600" dirty="0">
                <a:hlinkClick r:id="rId2"/>
              </a:rPr>
              <a:t>Leggi qui per tutti i dettagli </a:t>
            </a:r>
            <a:endParaRPr lang="it-IT" sz="1600" dirty="0"/>
          </a:p>
          <a:p>
            <a:endParaRPr lang="it-IT" sz="1600" dirty="0"/>
          </a:p>
        </p:txBody>
      </p:sp>
      <p:pic>
        <p:nvPicPr>
          <p:cNvPr id="8" name="Immagin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394592" y="522427"/>
            <a:ext cx="2289960" cy="1373976"/>
            <a:chOff x="5731072" y="1603782"/>
            <a:chExt cx="2289960" cy="1373976"/>
          </a:xfr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2" name="Rettangolo 11"/>
            <p:cNvSpPr/>
            <p:nvPr/>
          </p:nvSpPr>
          <p:spPr>
            <a:xfrm>
              <a:off x="5731072" y="1603782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/>
            <p:cNvSpPr txBox="1"/>
            <p:nvPr/>
          </p:nvSpPr>
          <p:spPr>
            <a:xfrm>
              <a:off x="5731072" y="1603782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Studio</a:t>
              </a:r>
            </a:p>
          </p:txBody>
        </p:sp>
      </p:grpSp>
      <p:pic>
        <p:nvPicPr>
          <p:cNvPr id="17" name="Immagin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008" y="6266456"/>
            <a:ext cx="373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5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855640" y="522427"/>
            <a:ext cx="8798270" cy="4861314"/>
          </a:xfrm>
        </p:spPr>
        <p:txBody>
          <a:bodyPr/>
          <a:lstStyle/>
          <a:p>
            <a:pPr algn="just"/>
            <a:r>
              <a:rPr lang="it-IT" b="1" dirty="0"/>
              <a:t>Servizi di orientamento</a:t>
            </a:r>
          </a:p>
          <a:p>
            <a:pPr algn="just"/>
            <a:r>
              <a:rPr lang="it-IT" dirty="0"/>
              <a:t>I servizi e le attività di orientamento a supporto della scelta del corso e in ogni fase del percorso formativo</a:t>
            </a:r>
          </a:p>
          <a:p>
            <a:pPr algn="just"/>
            <a:endParaRPr lang="it-IT" sz="1100" dirty="0"/>
          </a:p>
          <a:p>
            <a:pPr algn="just"/>
            <a:r>
              <a:rPr lang="it-IT" dirty="0"/>
              <a:t>I </a:t>
            </a:r>
            <a:r>
              <a:rPr lang="it-IT" b="1" dirty="0"/>
              <a:t>tirocini</a:t>
            </a:r>
            <a:r>
              <a:rPr lang="it-IT" dirty="0"/>
              <a:t> sono un primo contatto col mondo del lavoro utile per acquisire competenze e orientare e favorire le scelte professionali. </a:t>
            </a:r>
          </a:p>
          <a:p>
            <a:pPr algn="just"/>
            <a:r>
              <a:rPr lang="it-IT" b="1" dirty="0"/>
              <a:t>Tirocini curriculari: </a:t>
            </a:r>
            <a:r>
              <a:rPr lang="it-IT" dirty="0"/>
              <a:t>i tirocini che gli studenti possono svolgere durante il percorso di studio.</a:t>
            </a:r>
          </a:p>
          <a:p>
            <a:pPr algn="just"/>
            <a:r>
              <a:rPr lang="it-IT" b="1" dirty="0"/>
              <a:t>Tirocini post laurea:</a:t>
            </a:r>
            <a:r>
              <a:rPr lang="it-IT" dirty="0"/>
              <a:t> I tirocini che i neolaureati possono svolgere entro i 12 mesi dalla laurea.</a:t>
            </a:r>
          </a:p>
          <a:p>
            <a:pPr algn="just"/>
            <a:endParaRPr lang="it-IT" sz="1100" dirty="0"/>
          </a:p>
          <a:p>
            <a:pPr algn="just"/>
            <a:r>
              <a:rPr lang="it-IT" dirty="0"/>
              <a:t>Il servizio di </a:t>
            </a:r>
            <a:r>
              <a:rPr lang="it-IT" b="1" dirty="0"/>
              <a:t>orientamento al lavoro </a:t>
            </a:r>
            <a:r>
              <a:rPr lang="it-IT" dirty="0"/>
              <a:t>fornisce ai laureandi e neo-laureati strumenti di assistenza nella fase di inserimento nel mercato del lavoro</a:t>
            </a:r>
          </a:p>
          <a:p>
            <a:endParaRPr lang="it-IT" sz="1100" b="1" dirty="0"/>
          </a:p>
          <a:p>
            <a:r>
              <a:rPr lang="it-IT" dirty="0"/>
              <a:t>Il</a:t>
            </a:r>
            <a:r>
              <a:rPr lang="it-IT" b="1" dirty="0"/>
              <a:t> Job Placement </a:t>
            </a:r>
            <a:r>
              <a:rPr lang="it-IT" dirty="0"/>
              <a:t>mette in contatto i laureandi/laureati con il mondo del lavoro. Consulta la bacheca offerte di lavoro.</a:t>
            </a:r>
          </a:p>
        </p:txBody>
      </p:sp>
      <p:pic>
        <p:nvPicPr>
          <p:cNvPr id="8" name="Immagin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394592" y="522427"/>
            <a:ext cx="2289960" cy="1373976"/>
            <a:chOff x="5731072" y="809"/>
            <a:chExt cx="2289960" cy="1373976"/>
          </a:xfr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2" name="Rettangolo 11"/>
            <p:cNvSpPr/>
            <p:nvPr/>
          </p:nvSpPr>
          <p:spPr>
            <a:xfrm>
              <a:off x="5731072" y="809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/>
            <p:cNvSpPr txBox="1"/>
            <p:nvPr/>
          </p:nvSpPr>
          <p:spPr>
            <a:xfrm>
              <a:off x="5731072" y="809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 err="1"/>
                <a:t>OrientamentoTirocini</a:t>
              </a:r>
              <a:r>
                <a:rPr lang="it-IT" sz="2700" kern="1200" dirty="0"/>
                <a:t> e job </a:t>
              </a:r>
              <a:r>
                <a:rPr lang="it-IT" sz="2700" kern="1200" dirty="0" err="1"/>
                <a:t>placement</a:t>
              </a:r>
              <a:endParaRPr lang="it-IT" sz="2700" kern="1200" dirty="0"/>
            </a:p>
          </p:txBody>
        </p:sp>
      </p:grp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08" y="6266456"/>
            <a:ext cx="373696" cy="50405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56" y="6248121"/>
            <a:ext cx="373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927648" y="522427"/>
            <a:ext cx="8726262" cy="4608413"/>
          </a:xfrm>
        </p:spPr>
        <p:txBody>
          <a:bodyPr/>
          <a:lstStyle/>
          <a:p>
            <a:r>
              <a:rPr lang="it-IT" b="1" dirty="0"/>
              <a:t>Alloggi, residenze e servizi di supporto. </a:t>
            </a:r>
            <a:br>
              <a:rPr lang="it-IT" b="1" dirty="0"/>
            </a:br>
            <a:r>
              <a:rPr lang="it-IT" dirty="0"/>
              <a:t>Informazioni sulla ricerca di alloggi e sui contratti di locazione.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Mense e Punti Ristoro</a:t>
            </a:r>
          </a:p>
          <a:p>
            <a:pPr algn="just"/>
            <a:r>
              <a:rPr lang="it-IT" dirty="0"/>
              <a:t>Gli studenti possono usufruire di sconti e agevolazioni presso le mense universitarie e in alcune strutture ristorative convenzionate</a:t>
            </a:r>
          </a:p>
          <a:p>
            <a:pPr algn="just"/>
            <a:endParaRPr lang="it-IT" dirty="0"/>
          </a:p>
          <a:p>
            <a:pPr algn="just"/>
            <a:r>
              <a:rPr lang="it-IT" b="1" dirty="0"/>
              <a:t>Trasporti e mobilità </a:t>
            </a:r>
          </a:p>
          <a:p>
            <a:pPr algn="just"/>
            <a:r>
              <a:rPr lang="it-IT" dirty="0"/>
              <a:t>Agevolazioni ai trasporti e alla mobilità per studenti</a:t>
            </a:r>
          </a:p>
          <a:p>
            <a:pPr algn="just"/>
            <a:r>
              <a:rPr lang="it-IT" dirty="0"/>
              <a:t>Consultare la pagina dedicata</a:t>
            </a:r>
          </a:p>
          <a:p>
            <a:pPr algn="just"/>
            <a:r>
              <a:rPr lang="it-IT" dirty="0">
                <a:hlinkClick r:id="rId2"/>
              </a:rPr>
              <a:t>https://www.unibo.it/it/servizi-e-opportunita/studio-e-non-solo/trasporti-e-mobilita/agevolazioni-ai-trasporti-e-alla-mobilita-per-studenti</a:t>
            </a:r>
            <a:endParaRPr lang="it-IT" dirty="0"/>
          </a:p>
          <a:p>
            <a:pPr algn="just"/>
            <a:endParaRPr lang="it-IT" dirty="0"/>
          </a:p>
        </p:txBody>
      </p:sp>
      <p:pic>
        <p:nvPicPr>
          <p:cNvPr id="8" name="Immagin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grpSp>
        <p:nvGrpSpPr>
          <p:cNvPr id="11" name="Gruppo 10"/>
          <p:cNvGrpSpPr/>
          <p:nvPr/>
        </p:nvGrpSpPr>
        <p:grpSpPr>
          <a:xfrm>
            <a:off x="394592" y="522427"/>
            <a:ext cx="2289960" cy="1373976"/>
            <a:chOff x="693158" y="1603782"/>
            <a:chExt cx="2289960" cy="1373976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2" name="Rettangolo 11"/>
            <p:cNvSpPr/>
            <p:nvPr/>
          </p:nvSpPr>
          <p:spPr>
            <a:xfrm>
              <a:off x="693158" y="1603782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asellaDiTesto 12"/>
            <p:cNvSpPr txBox="1"/>
            <p:nvPr/>
          </p:nvSpPr>
          <p:spPr>
            <a:xfrm>
              <a:off x="693158" y="1603782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Alloggi, punti ristoro e trasporti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0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2855640" y="522427"/>
            <a:ext cx="8928992" cy="5018512"/>
          </a:xfrm>
        </p:spPr>
        <p:txBody>
          <a:bodyPr/>
          <a:lstStyle/>
          <a:p>
            <a:r>
              <a:rPr lang="it-IT" b="1" dirty="0">
                <a:hlinkClick r:id="rId2"/>
              </a:rPr>
              <a:t>SALUTE E ASSISTENZA</a:t>
            </a:r>
            <a:endParaRPr lang="it-IT" b="1" dirty="0"/>
          </a:p>
          <a:p>
            <a:r>
              <a:rPr lang="it-IT" b="1" dirty="0"/>
              <a:t>Assistenza Sanitaria per studenti italiani fuori sede e internazionali</a:t>
            </a:r>
            <a:br>
              <a:rPr lang="it-IT" dirty="0"/>
            </a:br>
            <a:r>
              <a:rPr lang="it-IT" dirty="0"/>
              <a:t>Informazioni utili per fruire dell'assistenza medica durante il percorso di studi.</a:t>
            </a:r>
          </a:p>
          <a:p>
            <a:pPr algn="just"/>
            <a:endParaRPr lang="it-IT" sz="800" dirty="0"/>
          </a:p>
          <a:p>
            <a:r>
              <a:rPr lang="it-IT" b="1" dirty="0"/>
              <a:t>SAP - Servizio di aiuto psicologico </a:t>
            </a:r>
            <a:br>
              <a:rPr lang="it-IT" b="1" dirty="0"/>
            </a:br>
            <a:r>
              <a:rPr lang="it-IT" dirty="0"/>
              <a:t>Il servizio è a disposizione degli studenti che hanno problemi di tipo emotivo e relazionale, disturbi affettivi e comportamentali, difficoltà nella vita universitaria. </a:t>
            </a:r>
            <a:r>
              <a:rPr lang="it-IT" sz="1600" b="1" dirty="0"/>
              <a:t>Contatti Campus Ravenna</a:t>
            </a:r>
            <a:r>
              <a:rPr lang="it-IT" sz="1600" dirty="0"/>
              <a:t>: Via Baccarini 27 - 48121 Ravenna   </a:t>
            </a:r>
          </a:p>
          <a:p>
            <a:r>
              <a:rPr lang="it-IT" sz="1600" dirty="0">
                <a:hlinkClick r:id="rId3"/>
              </a:rPr>
              <a:t>urp.ravenna@unibo.it</a:t>
            </a:r>
            <a:r>
              <a:rPr lang="it-IT" sz="1600" dirty="0"/>
              <a:t>; telefono +39 0544 936290</a:t>
            </a:r>
          </a:p>
          <a:p>
            <a:pPr algn="just"/>
            <a:endParaRPr lang="it-IT" sz="800" dirty="0"/>
          </a:p>
          <a:p>
            <a:endParaRPr lang="it-IT" b="1" dirty="0">
              <a:hlinkClick r:id="rId4"/>
            </a:endParaRPr>
          </a:p>
          <a:p>
            <a:r>
              <a:rPr lang="it-IT" b="1" dirty="0">
                <a:hlinkClick r:id="rId4"/>
              </a:rPr>
              <a:t>Servizio per gli studenti con Disabilità e con DSA Campus Bologna e Campus della Romagna</a:t>
            </a:r>
            <a:br>
              <a:rPr lang="it-IT" b="1" dirty="0">
                <a:hlinkClick r:id="rId4"/>
              </a:rPr>
            </a:br>
            <a:r>
              <a:rPr lang="it-IT" dirty="0"/>
              <a:t>Il servizio supporta gli studenti in queste condizioni durante tutto il percorso universitario. </a:t>
            </a:r>
          </a:p>
          <a:p>
            <a:r>
              <a:rPr lang="it-IT" dirty="0">
                <a:hlinkClick r:id="rId5"/>
              </a:rPr>
              <a:t>Trovi qui le modalità per contattare il servizio </a:t>
            </a:r>
            <a:endParaRPr lang="it-IT" dirty="0"/>
          </a:p>
          <a:p>
            <a:r>
              <a:rPr lang="it-IT" dirty="0"/>
              <a:t>E-mail: </a:t>
            </a:r>
            <a:r>
              <a:rPr lang="it-IT" b="1" dirty="0">
                <a:hlinkClick r:id="rId6"/>
              </a:rPr>
              <a:t>disabilita@unibo.it</a:t>
            </a:r>
            <a:r>
              <a:rPr lang="it-IT" b="1" dirty="0"/>
              <a:t>   </a:t>
            </a:r>
            <a:r>
              <a:rPr lang="it-IT" dirty="0"/>
              <a:t> </a:t>
            </a:r>
            <a:r>
              <a:rPr lang="it-IT" b="1" dirty="0">
                <a:hlinkClick r:id="rId7"/>
              </a:rPr>
              <a:t>dsa@unibo.it</a:t>
            </a:r>
            <a:r>
              <a:rPr lang="it-IT" dirty="0"/>
              <a:t>  </a:t>
            </a:r>
          </a:p>
          <a:p>
            <a:pPr algn="just"/>
            <a:r>
              <a:rPr lang="it-IT" dirty="0"/>
              <a:t>  </a:t>
            </a:r>
          </a:p>
          <a:p>
            <a:pPr algn="just"/>
            <a:endParaRPr lang="it-IT" dirty="0"/>
          </a:p>
        </p:txBody>
      </p:sp>
      <p:pic>
        <p:nvPicPr>
          <p:cNvPr id="8" name="Immagine 7"/>
          <p:cNvPicPr/>
          <p:nvPr/>
        </p:nvPicPr>
        <p:blipFill>
          <a:blip r:embed="rId8"/>
          <a:stretch>
            <a:fillRect/>
          </a:stretch>
        </p:blipFill>
        <p:spPr>
          <a:xfrm>
            <a:off x="394592" y="5866664"/>
            <a:ext cx="6120130" cy="40259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394592" y="5497332"/>
            <a:ext cx="640871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Trovi le informazioni sul sito del corso di studio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394592" y="522427"/>
            <a:ext cx="2289960" cy="1373976"/>
            <a:chOff x="8250029" y="809"/>
            <a:chExt cx="2289960" cy="1373976"/>
          </a:xfr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4" name="Rettangolo 13"/>
            <p:cNvSpPr/>
            <p:nvPr/>
          </p:nvSpPr>
          <p:spPr>
            <a:xfrm>
              <a:off x="8250029" y="809"/>
              <a:ext cx="2289960" cy="1373976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8250029" y="809"/>
              <a:ext cx="2289960" cy="137397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700" kern="1200" dirty="0"/>
                <a:t>Servizi di supporto alla persona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4112" y="6265888"/>
            <a:ext cx="373696" cy="50405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7968" y="6192389"/>
            <a:ext cx="373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029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EEECE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3a730e-302a-4df5-bd37-d9344ad5dd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C5A350B8B864FA4BB6364DB87AFA5" ma:contentTypeVersion="15" ma:contentTypeDescription="Create a new document." ma:contentTypeScope="" ma:versionID="34d566daff8b0037b426a74a4d7fc681">
  <xsd:schema xmlns:xsd="http://www.w3.org/2001/XMLSchema" xmlns:xs="http://www.w3.org/2001/XMLSchema" xmlns:p="http://schemas.microsoft.com/office/2006/metadata/properties" xmlns:ns3="fe3a730e-302a-4df5-bd37-d9344ad5dd39" xmlns:ns4="59517204-b887-420f-893f-e0f09dd2c946" targetNamespace="http://schemas.microsoft.com/office/2006/metadata/properties" ma:root="true" ma:fieldsID="3f77963689b1713906672c0b2954bae2" ns3:_="" ns4:_="">
    <xsd:import namespace="fe3a730e-302a-4df5-bd37-d9344ad5dd39"/>
    <xsd:import namespace="59517204-b887-420f-893f-e0f09dd2c9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a730e-302a-4df5-bd37-d9344ad5dd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517204-b887-420f-893f-e0f09dd2c9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8921CB-4A39-43FF-9D82-B95650BF5EEB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fe3a730e-302a-4df5-bd37-d9344ad5dd39"/>
    <ds:schemaRef ds:uri="http://purl.org/dc/elements/1.1/"/>
    <ds:schemaRef ds:uri="59517204-b887-420f-893f-e0f09dd2c94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431BF4-003A-420A-9F86-DCB5B4D2A5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05914-E1C6-45D1-B69A-24424D8B6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3a730e-302a-4df5-bd37-d9344ad5dd39"/>
    <ds:schemaRef ds:uri="59517204-b887-420f-893f-e0f09dd2c9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1169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COPERTINA</vt:lpstr>
      <vt:lpstr>DIAPOSITIVE</vt:lpstr>
      <vt:lpstr>CHIUSURA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XIAOFENG ZHANG</cp:lastModifiedBy>
  <cp:revision>129</cp:revision>
  <cp:lastPrinted>2021-09-28T14:06:05Z</cp:lastPrinted>
  <dcterms:created xsi:type="dcterms:W3CDTF">2017-11-13T10:11:35Z</dcterms:created>
  <dcterms:modified xsi:type="dcterms:W3CDTF">2024-11-26T16:33:51Z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0x010100E00C5A350B8B864FA4BB6364DB87AFA5</vt:lpwstr>
  </property>
</Properties>
</file>