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66" r:id="rId2"/>
    <p:sldId id="298" r:id="rId3"/>
    <p:sldId id="299" r:id="rId4"/>
    <p:sldId id="305" r:id="rId5"/>
    <p:sldId id="306" r:id="rId6"/>
    <p:sldId id="307" r:id="rId7"/>
    <p:sldId id="308" r:id="rId8"/>
    <p:sldId id="309" r:id="rId9"/>
    <p:sldId id="300" r:id="rId10"/>
    <p:sldId id="310" r:id="rId11"/>
    <p:sldId id="311" r:id="rId12"/>
    <p:sldId id="312" r:id="rId13"/>
    <p:sldId id="301" r:id="rId14"/>
    <p:sldId id="313" r:id="rId15"/>
    <p:sldId id="314" r:id="rId16"/>
    <p:sldId id="302" r:id="rId17"/>
    <p:sldId id="303" r:id="rId18"/>
    <p:sldId id="315" r:id="rId19"/>
    <p:sldId id="316" r:id="rId20"/>
    <p:sldId id="317" r:id="rId21"/>
    <p:sldId id="318" r:id="rId22"/>
    <p:sldId id="319" r:id="rId23"/>
    <p:sldId id="304" r:id="rId24"/>
    <p:sldId id="320" r:id="rId25"/>
    <p:sldId id="32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5" autoAdjust="0"/>
    <p:restoredTop sz="94611" autoAdjust="0"/>
  </p:normalViewPr>
  <p:slideViewPr>
    <p:cSldViewPr snapToGrid="0" snapToObjects="1">
      <p:cViewPr varScale="1">
        <p:scale>
          <a:sx n="106" d="100"/>
          <a:sy n="106" d="100"/>
        </p:scale>
        <p:origin x="714"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BD820-602F-4908-89DC-E9486C447560}" type="datetimeFigureOut">
              <a:rPr lang="en-US" smtClean="0"/>
              <a:t>12/16/2024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F4981-B21B-49FD-A698-E7694936DA4F}" type="slidenum">
              <a:rPr lang="en-US" smtClean="0"/>
              <a:t>‹#›</a:t>
            </a:fld>
            <a:endParaRPr lang="en-US"/>
          </a:p>
        </p:txBody>
      </p:sp>
    </p:spTree>
    <p:extLst>
      <p:ext uri="{BB962C8B-B14F-4D97-AF65-F5344CB8AC3E}">
        <p14:creationId xmlns:p14="http://schemas.microsoft.com/office/powerpoint/2010/main" val="4011150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BF4981-B21B-49FD-A698-E7694936DA4F}" type="slidenum">
              <a:rPr lang="en-US" smtClean="0"/>
              <a:t>10</a:t>
            </a:fld>
            <a:endParaRPr lang="en-US"/>
          </a:p>
        </p:txBody>
      </p:sp>
    </p:spTree>
    <p:extLst>
      <p:ext uri="{BB962C8B-B14F-4D97-AF65-F5344CB8AC3E}">
        <p14:creationId xmlns:p14="http://schemas.microsoft.com/office/powerpoint/2010/main" val="2771995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12/16/2024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CB960D3-6061-9B4A-26B3-0B2DAACB556D}"/>
              </a:ext>
            </a:extLst>
          </p:cNvPr>
          <p:cNvPicPr>
            <a:picLocks noGrp="1" noChangeAspect="1"/>
          </p:cNvPicPr>
          <p:nvPr>
            <p:ph idx="1"/>
          </p:nvPr>
        </p:nvPicPr>
        <p:blipFill>
          <a:blip r:embed="rId2"/>
          <a:stretch>
            <a:fillRect/>
          </a:stretch>
        </p:blipFill>
        <p:spPr>
          <a:xfrm>
            <a:off x="0" y="0"/>
            <a:ext cx="12236822" cy="6858000"/>
          </a:xfrm>
        </p:spPr>
      </p:pic>
      <p:sp>
        <p:nvSpPr>
          <p:cNvPr id="11" name="TextBox 10">
            <a:extLst>
              <a:ext uri="{FF2B5EF4-FFF2-40B4-BE49-F238E27FC236}">
                <a16:creationId xmlns:a16="http://schemas.microsoft.com/office/drawing/2014/main" id="{82B1BC47-EFC5-B0C2-550E-4E081FBBAC19}"/>
              </a:ext>
            </a:extLst>
          </p:cNvPr>
          <p:cNvSpPr txBox="1"/>
          <p:nvPr/>
        </p:nvSpPr>
        <p:spPr>
          <a:xfrm>
            <a:off x="0" y="2721114"/>
            <a:ext cx="10237208" cy="707886"/>
          </a:xfrm>
          <a:prstGeom prst="rect">
            <a:avLst/>
          </a:prstGeom>
          <a:noFill/>
        </p:spPr>
        <p:txBody>
          <a:bodyPr wrap="square">
            <a:spAutoFit/>
          </a:bodyPr>
          <a:lstStyle/>
          <a:p>
            <a:r>
              <a:rPr lang="en-US" sz="4000" dirty="0" err="1">
                <a:solidFill>
                  <a:schemeClr val="bg1"/>
                </a:solidFill>
              </a:rPr>
              <a:t>B</a:t>
            </a:r>
            <a:r>
              <a:rPr lang="en-US" altLang="zh-CN" sz="4000" dirty="0" err="1">
                <a:solidFill>
                  <a:schemeClr val="bg1"/>
                </a:solidFill>
              </a:rPr>
              <a:t>lockChain</a:t>
            </a:r>
            <a:r>
              <a:rPr lang="en-US" sz="4000" dirty="0">
                <a:solidFill>
                  <a:schemeClr val="bg1"/>
                </a:solidFill>
              </a:rPr>
              <a:t>: </a:t>
            </a:r>
            <a:r>
              <a:rPr lang="en-US" sz="4000" dirty="0" err="1">
                <a:solidFill>
                  <a:schemeClr val="bg1"/>
                </a:solidFill>
              </a:rPr>
              <a:t>Tendermint</a:t>
            </a:r>
            <a:r>
              <a:rPr lang="en-US" sz="4000" dirty="0">
                <a:solidFill>
                  <a:schemeClr val="bg1"/>
                </a:solidFill>
              </a:rPr>
              <a:t> Logic simulation</a:t>
            </a:r>
          </a:p>
        </p:txBody>
      </p:sp>
    </p:spTree>
    <p:extLst>
      <p:ext uri="{BB962C8B-B14F-4D97-AF65-F5344CB8AC3E}">
        <p14:creationId xmlns:p14="http://schemas.microsoft.com/office/powerpoint/2010/main" val="623532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9A052-E0CA-3552-DA9D-B14F13EA5346}"/>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8A4D69E9-D17F-4D17-C10F-672753D1A61E}"/>
              </a:ext>
            </a:extLst>
          </p:cNvPr>
          <p:cNvPicPr>
            <a:picLocks noGrp="1" noChangeAspect="1"/>
          </p:cNvPicPr>
          <p:nvPr>
            <p:ph idx="1"/>
          </p:nvPr>
        </p:nvPicPr>
        <p:blipFill>
          <a:blip r:embed="rId3"/>
          <a:stretch>
            <a:fillRect/>
          </a:stretch>
        </p:blipFill>
        <p:spPr>
          <a:xfrm>
            <a:off x="0" y="0"/>
            <a:ext cx="12236822" cy="6858000"/>
          </a:xfrm>
        </p:spPr>
      </p:pic>
      <p:cxnSp>
        <p:nvCxnSpPr>
          <p:cNvPr id="31" name="Straight Arrow Connector 30">
            <a:extLst>
              <a:ext uri="{FF2B5EF4-FFF2-40B4-BE49-F238E27FC236}">
                <a16:creationId xmlns:a16="http://schemas.microsoft.com/office/drawing/2014/main" id="{48C638D4-A508-B616-5D08-20648D1701DC}"/>
              </a:ext>
            </a:extLst>
          </p:cNvPr>
          <p:cNvCxnSpPr>
            <a:cxnSpLocks/>
          </p:cNvCxnSpPr>
          <p:nvPr/>
        </p:nvCxnSpPr>
        <p:spPr>
          <a:xfrm flipV="1">
            <a:off x="6885153" y="2319008"/>
            <a:ext cx="0" cy="7682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64C2CBA2-8F06-A715-3BEE-943ED652C799}"/>
              </a:ext>
            </a:extLst>
          </p:cNvPr>
          <p:cNvSpPr txBox="1"/>
          <p:nvPr/>
        </p:nvSpPr>
        <p:spPr>
          <a:xfrm>
            <a:off x="-52664" y="-45265"/>
            <a:ext cx="12108860" cy="7171194"/>
          </a:xfrm>
          <a:prstGeom prst="rect">
            <a:avLst/>
          </a:prstGeom>
          <a:noFill/>
        </p:spPr>
        <p:txBody>
          <a:bodyPr wrap="square">
            <a:spAutoFit/>
          </a:bodyPr>
          <a:lstStyle/>
          <a:p>
            <a:r>
              <a:rPr lang="en-US" sz="1000">
                <a:solidFill>
                  <a:schemeClr val="bg1"/>
                </a:solidFill>
              </a:rPr>
              <a:t>1.User submits transaction</a:t>
            </a:r>
          </a:p>
          <a:p>
            <a:r>
              <a:rPr lang="en-US" sz="1000">
                <a:solidFill>
                  <a:schemeClr val="bg1"/>
                </a:solidFill>
              </a:rPr>
              <a:t>Trigger point: User submits transaction to a node through the interface.</a:t>
            </a:r>
          </a:p>
          <a:p>
            <a:r>
              <a:rPr lang="en-US" sz="1000">
                <a:solidFill>
                  <a:schemeClr val="bg1"/>
                </a:solidFill>
              </a:rPr>
              <a:t>Module call:</a:t>
            </a:r>
          </a:p>
          <a:p>
            <a:r>
              <a:rPr lang="en-US" sz="1000">
                <a:solidFill>
                  <a:schemeClr val="bg1"/>
                </a:solidFill>
              </a:rPr>
              <a:t>Mempool.add_tx(tx):</a:t>
            </a:r>
          </a:p>
          <a:p>
            <a:r>
              <a:rPr lang="en-US" sz="1000">
                <a:solidFill>
                  <a:schemeClr val="bg1"/>
                </a:solidFill>
              </a:rPr>
              <a:t>Convert transaction object to JSON string and store it in txs list. Transaction pool manages storage and extraction of multiple transactions.</a:t>
            </a:r>
          </a:p>
          <a:p>
            <a:r>
              <a:rPr lang="en-US" sz="1000">
                <a:solidFill>
                  <a:schemeClr val="bg1"/>
                </a:solidFill>
              </a:rPr>
              <a:t>Output result: Transaction enters transaction pool and waits for proposer to package.</a:t>
            </a:r>
          </a:p>
          <a:p>
            <a:endParaRPr lang="en-US" sz="1000">
              <a:solidFill>
                <a:schemeClr val="bg1"/>
              </a:solidFill>
            </a:endParaRPr>
          </a:p>
          <a:p>
            <a:r>
              <a:rPr lang="en-US" sz="1000">
                <a:solidFill>
                  <a:schemeClr val="bg1"/>
                </a:solidFill>
              </a:rPr>
              <a:t>2. Propose Step</a:t>
            </a:r>
          </a:p>
          <a:p>
            <a:r>
              <a:rPr lang="en-US" sz="1000">
                <a:solidFill>
                  <a:schemeClr val="bg1"/>
                </a:solidFill>
              </a:rPr>
              <a:t>Trigger point: The proposer node of the current round.</a:t>
            </a:r>
          </a:p>
          <a:p>
            <a:r>
              <a:rPr lang="en-US" sz="1000">
                <a:solidFill>
                  <a:schemeClr val="bg1"/>
                </a:solidFill>
              </a:rPr>
              <a:t>Module call:</a:t>
            </a:r>
          </a:p>
          <a:p>
            <a:r>
              <a:rPr lang="en-US" sz="1000">
                <a:solidFill>
                  <a:schemeClr val="bg1"/>
                </a:solidFill>
              </a:rPr>
              <a:t>ConsensusState.broadcast_proposal():</a:t>
            </a:r>
          </a:p>
          <a:p>
            <a:r>
              <a:rPr lang="en-US" sz="1000">
                <a:solidFill>
                  <a:schemeClr val="bg1"/>
                </a:solidFill>
              </a:rPr>
              <a:t>Get transaction data from Mempool.get_txs() and generate a block.</a:t>
            </a:r>
          </a:p>
          <a:p>
            <a:r>
              <a:rPr lang="en-US" sz="1000">
                <a:solidFill>
                  <a:schemeClr val="bg1"/>
                </a:solidFill>
              </a:rPr>
              <a:t>Use compute_block_hash() to calculate the block hash and fill the block header.</a:t>
            </a:r>
          </a:p>
          <a:p>
            <a:r>
              <a:rPr lang="en-US" sz="1000">
                <a:solidFill>
                  <a:schemeClr val="bg1"/>
                </a:solidFill>
              </a:rPr>
              <a:t>Broadcast proposal message (Message type: propose).</a:t>
            </a:r>
          </a:p>
          <a:p>
            <a:r>
              <a:rPr lang="en-US" sz="1000">
                <a:solidFill>
                  <a:schemeClr val="bg1"/>
                </a:solidFill>
              </a:rPr>
              <a:t>Data flow:</a:t>
            </a:r>
          </a:p>
          <a:p>
            <a:r>
              <a:rPr lang="en-US" sz="1000">
                <a:solidFill>
                  <a:schemeClr val="bg1"/>
                </a:solidFill>
              </a:rPr>
              <a:t>The proposal message is propagated to other nodes through Network.send_message().</a:t>
            </a:r>
          </a:p>
          <a:p>
            <a:endParaRPr lang="en-US" sz="1000">
              <a:solidFill>
                <a:schemeClr val="bg1"/>
              </a:solidFill>
            </a:endParaRPr>
          </a:p>
          <a:p>
            <a:r>
              <a:rPr lang="en-US" sz="1000">
                <a:solidFill>
                  <a:schemeClr val="bg1"/>
                </a:solidFill>
              </a:rPr>
              <a:t>3. Prevote Step</a:t>
            </a:r>
          </a:p>
          <a:p>
            <a:r>
              <a:rPr lang="en-US" sz="1000">
                <a:solidFill>
                  <a:schemeClr val="bg1"/>
                </a:solidFill>
              </a:rPr>
              <a:t>Trigger point: The node receives a proposal message.</a:t>
            </a:r>
          </a:p>
          <a:p>
            <a:r>
              <a:rPr lang="en-US" sz="1000">
                <a:solidFill>
                  <a:schemeClr val="bg1"/>
                </a:solidFill>
              </a:rPr>
              <a:t>Module call:</a:t>
            </a:r>
          </a:p>
          <a:p>
            <a:r>
              <a:rPr lang="en-US" sz="1000">
                <a:solidFill>
                  <a:schemeClr val="bg1"/>
                </a:solidFill>
              </a:rPr>
              <a:t>ConsensusState.handle_propose():</a:t>
            </a:r>
          </a:p>
          <a:p>
            <a:r>
              <a:rPr lang="en-US" sz="1000">
                <a:solidFill>
                  <a:schemeClr val="bg1"/>
                </a:solidFill>
              </a:rPr>
              <a:t>Verify whether the height, round, and hash of the proposed block are correct. If legal, enter the prevote stage.</a:t>
            </a:r>
          </a:p>
          <a:p>
            <a:r>
              <a:rPr lang="en-US" sz="1000">
                <a:solidFill>
                  <a:schemeClr val="bg1"/>
                </a:solidFill>
              </a:rPr>
              <a:t>ConsensusState.broadcast_prevote():</a:t>
            </a:r>
          </a:p>
          <a:p>
            <a:r>
              <a:rPr lang="en-US" sz="1000">
                <a:solidFill>
                  <a:schemeClr val="bg1"/>
                </a:solidFill>
              </a:rPr>
              <a:t>If the block is legal, broadcast the Prevote message supporting the block. If the block is illegal, broadcast an empty Prevote message.</a:t>
            </a:r>
          </a:p>
          <a:p>
            <a:r>
              <a:rPr lang="en-US" sz="1000">
                <a:solidFill>
                  <a:schemeClr val="bg1"/>
                </a:solidFill>
              </a:rPr>
              <a:t>Data flow:</a:t>
            </a:r>
          </a:p>
          <a:p>
            <a:r>
              <a:rPr lang="en-US" sz="1000">
                <a:solidFill>
                  <a:schemeClr val="bg1"/>
                </a:solidFill>
              </a:rPr>
              <a:t>Prevote messages are broadcast via Network.send_message().</a:t>
            </a:r>
          </a:p>
          <a:p>
            <a:endParaRPr lang="en-US" sz="1000">
              <a:solidFill>
                <a:schemeClr val="bg1"/>
              </a:solidFill>
            </a:endParaRPr>
          </a:p>
          <a:p>
            <a:r>
              <a:rPr lang="en-US" sz="1000">
                <a:solidFill>
                  <a:schemeClr val="bg1"/>
                </a:solidFill>
              </a:rPr>
              <a:t>4. Precommit Step</a:t>
            </a:r>
          </a:p>
          <a:p>
            <a:r>
              <a:rPr lang="en-US" sz="1000">
                <a:solidFill>
                  <a:schemeClr val="bg1"/>
                </a:solidFill>
              </a:rPr>
              <a:t>Trigger point: The node receives enough pre-vote messages.</a:t>
            </a:r>
          </a:p>
          <a:p>
            <a:r>
              <a:rPr lang="en-US" sz="1000">
                <a:solidFill>
                  <a:schemeClr val="bg1"/>
                </a:solidFill>
              </a:rPr>
              <a:t>Module call:</a:t>
            </a:r>
          </a:p>
          <a:p>
            <a:r>
              <a:rPr lang="en-US" sz="1000">
                <a:solidFill>
                  <a:schemeClr val="bg1"/>
                </a:solidFill>
              </a:rPr>
              <a:t>ConsensusState.handle_prevote():</a:t>
            </a:r>
          </a:p>
          <a:p>
            <a:r>
              <a:rPr lang="en-US" sz="1000">
                <a:solidFill>
                  <a:schemeClr val="bg1"/>
                </a:solidFill>
              </a:rPr>
              <a:t>Collect pre-votes to determine whether 2/3 support a block. If the threshold is reached, enter the pre-vote phase.</a:t>
            </a:r>
          </a:p>
          <a:p>
            <a:r>
              <a:rPr lang="en-US" sz="1000">
                <a:solidFill>
                  <a:schemeClr val="bg1"/>
                </a:solidFill>
              </a:rPr>
              <a:t>ConsensusState.broadcast_precommit():</a:t>
            </a:r>
          </a:p>
          <a:p>
            <a:r>
              <a:rPr lang="en-US" sz="1000">
                <a:solidFill>
                  <a:schemeClr val="bg1"/>
                </a:solidFill>
              </a:rPr>
              <a:t>Broadcast the Precommit message for the block.</a:t>
            </a:r>
          </a:p>
          <a:p>
            <a:endParaRPr lang="en-US" sz="1000">
              <a:solidFill>
                <a:schemeClr val="bg1"/>
              </a:solidFill>
            </a:endParaRPr>
          </a:p>
          <a:p>
            <a:r>
              <a:rPr lang="en-US" sz="1000">
                <a:solidFill>
                  <a:schemeClr val="bg1"/>
                </a:solidFill>
              </a:rPr>
              <a:t>5. Block Commit (Commit Step)</a:t>
            </a:r>
          </a:p>
          <a:p>
            <a:r>
              <a:rPr lang="en-US" sz="1000">
                <a:solidFill>
                  <a:schemeClr val="bg1"/>
                </a:solidFill>
              </a:rPr>
              <a:t>Trigger point: The node receives enough commit vote messages.</a:t>
            </a:r>
          </a:p>
          <a:p>
            <a:r>
              <a:rPr lang="en-US" sz="1000">
                <a:solidFill>
                  <a:schemeClr val="bg1"/>
                </a:solidFill>
              </a:rPr>
              <a:t>Module call:</a:t>
            </a:r>
          </a:p>
          <a:p>
            <a:r>
              <a:rPr lang="en-US" sz="1000">
                <a:solidFill>
                  <a:schemeClr val="bg1"/>
                </a:solidFill>
              </a:rPr>
              <a:t>ConsensusState.handle_commit():</a:t>
            </a:r>
          </a:p>
          <a:p>
            <a:r>
              <a:rPr lang="en-US" sz="1000">
                <a:solidFill>
                  <a:schemeClr val="bg1"/>
                </a:solidFill>
              </a:rPr>
              <a:t>Call StateStore.commit_block() to commit the block to local storage.Call SimpleApp.apply_block() to update the state.</a:t>
            </a:r>
          </a:p>
          <a:p>
            <a:r>
              <a:rPr lang="en-US" sz="1000">
                <a:solidFill>
                  <a:schemeClr val="bg1"/>
                </a:solidFill>
              </a:rPr>
              <a:t>StateStore.commit_block():</a:t>
            </a:r>
          </a:p>
          <a:p>
            <a:r>
              <a:rPr lang="en-US" sz="1000">
                <a:solidFill>
                  <a:schemeClr val="bg1"/>
                </a:solidFill>
              </a:rPr>
              <a:t>Add the block to the blockchain storage.</a:t>
            </a:r>
          </a:p>
          <a:p>
            <a:r>
              <a:rPr lang="en-US" sz="1000">
                <a:solidFill>
                  <a:schemeClr val="bg1"/>
                </a:solidFill>
              </a:rPr>
              <a:t>Traverse the transactions in the block and update app_state.</a:t>
            </a:r>
          </a:p>
          <a:p>
            <a:r>
              <a:rPr lang="en-US" sz="1000">
                <a:solidFill>
                  <a:schemeClr val="bg1"/>
                </a:solidFill>
              </a:rPr>
              <a:t>Output result:</a:t>
            </a:r>
          </a:p>
          <a:p>
            <a:r>
              <a:rPr lang="en-US" sz="1000">
                <a:solidFill>
                  <a:schemeClr val="bg1"/>
                </a:solidFill>
              </a:rPr>
              <a:t>The block is successfully submitted and the system status update is completed.</a:t>
            </a:r>
            <a:endParaRPr lang="en-US" sz="1000" dirty="0">
              <a:solidFill>
                <a:schemeClr val="bg1"/>
              </a:solidFill>
            </a:endParaRPr>
          </a:p>
        </p:txBody>
      </p:sp>
      <p:sp>
        <p:nvSpPr>
          <p:cNvPr id="7" name="TextBox 6">
            <a:extLst>
              <a:ext uri="{FF2B5EF4-FFF2-40B4-BE49-F238E27FC236}">
                <a16:creationId xmlns:a16="http://schemas.microsoft.com/office/drawing/2014/main" id="{197515CD-B489-10D4-4931-B9FEE22F1B44}"/>
              </a:ext>
            </a:extLst>
          </p:cNvPr>
          <p:cNvSpPr txBox="1"/>
          <p:nvPr/>
        </p:nvSpPr>
        <p:spPr>
          <a:xfrm>
            <a:off x="6716500" y="0"/>
            <a:ext cx="6147302" cy="584775"/>
          </a:xfrm>
          <a:prstGeom prst="rect">
            <a:avLst/>
          </a:prstGeom>
          <a:noFill/>
        </p:spPr>
        <p:txBody>
          <a:bodyPr wrap="square">
            <a:spAutoFit/>
          </a:bodyPr>
          <a:lstStyle/>
          <a:p>
            <a:r>
              <a:rPr lang="en-US" sz="3200" dirty="0">
                <a:solidFill>
                  <a:schemeClr val="bg1"/>
                </a:solidFill>
              </a:rPr>
              <a:t>Workflow of this project in detail</a:t>
            </a:r>
          </a:p>
        </p:txBody>
      </p:sp>
    </p:spTree>
    <p:extLst>
      <p:ext uri="{BB962C8B-B14F-4D97-AF65-F5344CB8AC3E}">
        <p14:creationId xmlns:p14="http://schemas.microsoft.com/office/powerpoint/2010/main" val="122203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E98FD-B43F-16E9-E805-D74B9F49FF99}"/>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F0F8543-34A9-8707-F082-05864A8EB98A}"/>
              </a:ext>
            </a:extLst>
          </p:cNvPr>
          <p:cNvPicPr>
            <a:picLocks noGrp="1" noChangeAspect="1"/>
          </p:cNvPicPr>
          <p:nvPr>
            <p:ph idx="1"/>
          </p:nvPr>
        </p:nvPicPr>
        <p:blipFill>
          <a:blip r:embed="rId2"/>
          <a:stretch>
            <a:fillRect/>
          </a:stretch>
        </p:blipFill>
        <p:spPr>
          <a:xfrm>
            <a:off x="0" y="0"/>
            <a:ext cx="12236822" cy="6858000"/>
          </a:xfrm>
        </p:spPr>
      </p:pic>
      <p:sp>
        <p:nvSpPr>
          <p:cNvPr id="11" name="TextBox 10">
            <a:extLst>
              <a:ext uri="{FF2B5EF4-FFF2-40B4-BE49-F238E27FC236}">
                <a16:creationId xmlns:a16="http://schemas.microsoft.com/office/drawing/2014/main" id="{AE5C22A1-A404-9A9D-579B-49068662DA21}"/>
              </a:ext>
            </a:extLst>
          </p:cNvPr>
          <p:cNvSpPr txBox="1"/>
          <p:nvPr/>
        </p:nvSpPr>
        <p:spPr>
          <a:xfrm>
            <a:off x="0" y="-8125"/>
            <a:ext cx="7059441" cy="707886"/>
          </a:xfrm>
          <a:prstGeom prst="rect">
            <a:avLst/>
          </a:prstGeom>
          <a:noFill/>
        </p:spPr>
        <p:txBody>
          <a:bodyPr wrap="square">
            <a:spAutoFit/>
          </a:bodyPr>
          <a:lstStyle/>
          <a:p>
            <a:r>
              <a:rPr lang="en-US" sz="4000" dirty="0">
                <a:solidFill>
                  <a:schemeClr val="bg1"/>
                </a:solidFill>
              </a:rPr>
              <a:t>Module Introduction</a:t>
            </a:r>
          </a:p>
        </p:txBody>
      </p:sp>
      <p:sp>
        <p:nvSpPr>
          <p:cNvPr id="3" name="TextBox 2">
            <a:extLst>
              <a:ext uri="{FF2B5EF4-FFF2-40B4-BE49-F238E27FC236}">
                <a16:creationId xmlns:a16="http://schemas.microsoft.com/office/drawing/2014/main" id="{01708469-5135-F90A-BBDA-69A483D49127}"/>
              </a:ext>
            </a:extLst>
          </p:cNvPr>
          <p:cNvSpPr txBox="1"/>
          <p:nvPr/>
        </p:nvSpPr>
        <p:spPr>
          <a:xfrm>
            <a:off x="79217" y="874589"/>
            <a:ext cx="11183293" cy="5632311"/>
          </a:xfrm>
          <a:prstGeom prst="rect">
            <a:avLst/>
          </a:prstGeom>
          <a:noFill/>
        </p:spPr>
        <p:txBody>
          <a:bodyPr wrap="square">
            <a:spAutoFit/>
          </a:bodyPr>
          <a:lstStyle/>
          <a:p>
            <a:r>
              <a:rPr lang="en-US" dirty="0" err="1">
                <a:solidFill>
                  <a:schemeClr val="bg1"/>
                </a:solidFill>
              </a:rPr>
              <a:t>ConsensusState</a:t>
            </a:r>
            <a:r>
              <a:rPr lang="en-US" dirty="0">
                <a:solidFill>
                  <a:schemeClr val="bg1"/>
                </a:solidFill>
              </a:rPr>
              <a:t>: consensus state machine</a:t>
            </a:r>
          </a:p>
          <a:p>
            <a:r>
              <a:rPr lang="en-US" dirty="0">
                <a:solidFill>
                  <a:schemeClr val="bg1"/>
                </a:solidFill>
              </a:rPr>
              <a:t>(</a:t>
            </a:r>
            <a:r>
              <a:rPr lang="en-US" dirty="0" err="1">
                <a:solidFill>
                  <a:schemeClr val="bg1"/>
                </a:solidFill>
              </a:rPr>
              <a:t>src</a:t>
            </a:r>
            <a:r>
              <a:rPr lang="en-US" dirty="0">
                <a:solidFill>
                  <a:schemeClr val="bg1"/>
                </a:solidFill>
              </a:rPr>
              <a:t>/consensus/state_machine.py)</a:t>
            </a:r>
          </a:p>
          <a:p>
            <a:r>
              <a:rPr lang="en-US" dirty="0">
                <a:solidFill>
                  <a:schemeClr val="bg1"/>
                </a:solidFill>
              </a:rPr>
              <a:t>Core code functions</a:t>
            </a:r>
          </a:p>
          <a:p>
            <a:r>
              <a:rPr lang="en-US" dirty="0">
                <a:solidFill>
                  <a:schemeClr val="bg1"/>
                </a:solidFill>
              </a:rPr>
              <a:t>Implement the core logic of the consensus algorithm, including proposal, pre-voting, and submission voting.</a:t>
            </a:r>
          </a:p>
          <a:p>
            <a:r>
              <a:rPr lang="en-US" dirty="0">
                <a:solidFill>
                  <a:schemeClr val="bg1"/>
                </a:solidFill>
              </a:rPr>
              <a:t>Manage the current status of the node (height, height round, etc.).</a:t>
            </a:r>
          </a:p>
          <a:p>
            <a:r>
              <a:rPr lang="en-US" dirty="0">
                <a:solidFill>
                  <a:schemeClr val="bg1"/>
                </a:solidFill>
              </a:rPr>
              <a:t>Process received messages and advance the status according to the consensus logic.</a:t>
            </a:r>
          </a:p>
          <a:p>
            <a:endParaRPr lang="en-US" dirty="0">
              <a:solidFill>
                <a:schemeClr val="bg1"/>
              </a:solidFill>
            </a:endParaRPr>
          </a:p>
          <a:p>
            <a:endParaRPr lang="en-US" dirty="0">
              <a:solidFill>
                <a:schemeClr val="bg1"/>
              </a:solidFill>
            </a:endParaRPr>
          </a:p>
          <a:p>
            <a:r>
              <a:rPr lang="en-US" dirty="0">
                <a:solidFill>
                  <a:schemeClr val="bg1"/>
                </a:solidFill>
              </a:rPr>
              <a:t>State management:</a:t>
            </a:r>
          </a:p>
          <a:p>
            <a:endParaRPr lang="en-US" dirty="0">
              <a:solidFill>
                <a:schemeClr val="bg1"/>
              </a:solidFill>
            </a:endParaRPr>
          </a:p>
          <a:p>
            <a:r>
              <a:rPr lang="en-US" dirty="0">
                <a:solidFill>
                  <a:schemeClr val="bg1"/>
                </a:solidFill>
              </a:rPr>
              <a:t>Manage the current state of the node through the properties height, round and step.</a:t>
            </a:r>
          </a:p>
          <a:p>
            <a:r>
              <a:rPr lang="en-US" dirty="0">
                <a:solidFill>
                  <a:schemeClr val="bg1"/>
                </a:solidFill>
              </a:rPr>
              <a:t>Use </a:t>
            </a:r>
            <a:r>
              <a:rPr lang="en-US" dirty="0" err="1">
                <a:solidFill>
                  <a:schemeClr val="bg1"/>
                </a:solidFill>
              </a:rPr>
              <a:t>proposal_block</a:t>
            </a:r>
            <a:r>
              <a:rPr lang="en-US" dirty="0">
                <a:solidFill>
                  <a:schemeClr val="bg1"/>
                </a:solidFill>
              </a:rPr>
              <a:t> to temporarily store the proposed block, and </a:t>
            </a:r>
            <a:r>
              <a:rPr lang="en-US" dirty="0" err="1">
                <a:solidFill>
                  <a:schemeClr val="bg1"/>
                </a:solidFill>
              </a:rPr>
              <a:t>prevotes</a:t>
            </a:r>
            <a:r>
              <a:rPr lang="en-US" dirty="0">
                <a:solidFill>
                  <a:schemeClr val="bg1"/>
                </a:solidFill>
              </a:rPr>
              <a:t> and </a:t>
            </a:r>
            <a:r>
              <a:rPr lang="en-US" dirty="0" err="1">
                <a:solidFill>
                  <a:schemeClr val="bg1"/>
                </a:solidFill>
              </a:rPr>
              <a:t>precommits</a:t>
            </a:r>
            <a:r>
              <a:rPr lang="en-US" dirty="0">
                <a:solidFill>
                  <a:schemeClr val="bg1"/>
                </a:solidFill>
              </a:rPr>
              <a:t> to store votes.</a:t>
            </a:r>
          </a:p>
          <a:p>
            <a:r>
              <a:rPr lang="en-US" dirty="0">
                <a:solidFill>
                  <a:schemeClr val="bg1"/>
                </a:solidFill>
              </a:rPr>
              <a:t>Message processing:</a:t>
            </a:r>
          </a:p>
          <a:p>
            <a:endParaRPr lang="en-US" dirty="0">
              <a:solidFill>
                <a:schemeClr val="bg1"/>
              </a:solidFill>
            </a:endParaRPr>
          </a:p>
          <a:p>
            <a:r>
              <a:rPr lang="en-US" dirty="0" err="1">
                <a:solidFill>
                  <a:schemeClr val="bg1"/>
                </a:solidFill>
              </a:rPr>
              <a:t>handle_propose</a:t>
            </a:r>
            <a:r>
              <a:rPr lang="en-US" dirty="0">
                <a:solidFill>
                  <a:schemeClr val="bg1"/>
                </a:solidFill>
              </a:rPr>
              <a:t>: Verify the proposed block and start the pre-voting stage.</a:t>
            </a:r>
          </a:p>
          <a:p>
            <a:r>
              <a:rPr lang="en-US" dirty="0" err="1">
                <a:solidFill>
                  <a:schemeClr val="bg1"/>
                </a:solidFill>
              </a:rPr>
              <a:t>handle_prevote</a:t>
            </a:r>
            <a:r>
              <a:rPr lang="en-US" dirty="0">
                <a:solidFill>
                  <a:schemeClr val="bg1"/>
                </a:solidFill>
              </a:rPr>
              <a:t>: Process the pre-vote and check whether the voting threshold reaches 2/3.</a:t>
            </a:r>
          </a:p>
          <a:p>
            <a:r>
              <a:rPr lang="en-US" dirty="0" err="1">
                <a:solidFill>
                  <a:schemeClr val="bg1"/>
                </a:solidFill>
              </a:rPr>
              <a:t>handle_precommit</a:t>
            </a:r>
            <a:r>
              <a:rPr lang="en-US" dirty="0">
                <a:solidFill>
                  <a:schemeClr val="bg1"/>
                </a:solidFill>
              </a:rPr>
              <a:t>: Check the submission vote and trigger the block submission.</a:t>
            </a:r>
          </a:p>
          <a:p>
            <a:r>
              <a:rPr lang="en-US" dirty="0">
                <a:solidFill>
                  <a:schemeClr val="bg1"/>
                </a:solidFill>
              </a:rPr>
              <a:t>State update:</a:t>
            </a:r>
          </a:p>
          <a:p>
            <a:endParaRPr lang="en-US" dirty="0">
              <a:solidFill>
                <a:schemeClr val="bg1"/>
              </a:solidFill>
            </a:endParaRPr>
          </a:p>
          <a:p>
            <a:r>
              <a:rPr lang="en-US" dirty="0" err="1">
                <a:solidFill>
                  <a:schemeClr val="bg1"/>
                </a:solidFill>
              </a:rPr>
              <a:t>commit_block</a:t>
            </a:r>
            <a:r>
              <a:rPr lang="en-US" dirty="0">
                <a:solidFill>
                  <a:schemeClr val="bg1"/>
                </a:solidFill>
              </a:rPr>
              <a:t>: Submit the verified block to the state storage, update the node state, and enter the next height.</a:t>
            </a:r>
          </a:p>
        </p:txBody>
      </p:sp>
      <p:pic>
        <p:nvPicPr>
          <p:cNvPr id="7" name="Picture 6">
            <a:extLst>
              <a:ext uri="{FF2B5EF4-FFF2-40B4-BE49-F238E27FC236}">
                <a16:creationId xmlns:a16="http://schemas.microsoft.com/office/drawing/2014/main" id="{D225D7DD-25CC-3240-E453-5B6A634BA5FB}"/>
              </a:ext>
            </a:extLst>
          </p:cNvPr>
          <p:cNvPicPr>
            <a:picLocks noChangeAspect="1"/>
          </p:cNvPicPr>
          <p:nvPr/>
        </p:nvPicPr>
        <p:blipFill>
          <a:blip r:embed="rId3"/>
          <a:stretch>
            <a:fillRect/>
          </a:stretch>
        </p:blipFill>
        <p:spPr>
          <a:xfrm>
            <a:off x="4541415" y="68118"/>
            <a:ext cx="5106716" cy="1612941"/>
          </a:xfrm>
          <a:prstGeom prst="rect">
            <a:avLst/>
          </a:prstGeom>
        </p:spPr>
      </p:pic>
      <p:pic>
        <p:nvPicPr>
          <p:cNvPr id="10" name="Picture 9">
            <a:extLst>
              <a:ext uri="{FF2B5EF4-FFF2-40B4-BE49-F238E27FC236}">
                <a16:creationId xmlns:a16="http://schemas.microsoft.com/office/drawing/2014/main" id="{67668DA6-7C43-2296-6AF2-577006F9098F}"/>
              </a:ext>
            </a:extLst>
          </p:cNvPr>
          <p:cNvPicPr>
            <a:picLocks noChangeAspect="1"/>
          </p:cNvPicPr>
          <p:nvPr/>
        </p:nvPicPr>
        <p:blipFill>
          <a:blip r:embed="rId4"/>
          <a:stretch>
            <a:fillRect/>
          </a:stretch>
        </p:blipFill>
        <p:spPr>
          <a:xfrm>
            <a:off x="4541415" y="2571882"/>
            <a:ext cx="5420481" cy="1152686"/>
          </a:xfrm>
          <a:prstGeom prst="rect">
            <a:avLst/>
          </a:prstGeom>
        </p:spPr>
      </p:pic>
      <p:pic>
        <p:nvPicPr>
          <p:cNvPr id="13" name="Picture 12">
            <a:extLst>
              <a:ext uri="{FF2B5EF4-FFF2-40B4-BE49-F238E27FC236}">
                <a16:creationId xmlns:a16="http://schemas.microsoft.com/office/drawing/2014/main" id="{2AE28447-E436-8908-5D69-6741430808FA}"/>
              </a:ext>
            </a:extLst>
          </p:cNvPr>
          <p:cNvPicPr>
            <a:picLocks noChangeAspect="1"/>
          </p:cNvPicPr>
          <p:nvPr/>
        </p:nvPicPr>
        <p:blipFill>
          <a:blip r:embed="rId5"/>
          <a:stretch>
            <a:fillRect/>
          </a:stretch>
        </p:blipFill>
        <p:spPr>
          <a:xfrm>
            <a:off x="7667035" y="4165762"/>
            <a:ext cx="4310700" cy="917976"/>
          </a:xfrm>
          <a:prstGeom prst="rect">
            <a:avLst/>
          </a:prstGeom>
        </p:spPr>
      </p:pic>
    </p:spTree>
    <p:extLst>
      <p:ext uri="{BB962C8B-B14F-4D97-AF65-F5344CB8AC3E}">
        <p14:creationId xmlns:p14="http://schemas.microsoft.com/office/powerpoint/2010/main" val="2580320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FD157-6D48-E439-DB6E-6C0924AF9DC5}"/>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14E08DA-F889-F0DA-F4A4-3BC188BED40C}"/>
              </a:ext>
            </a:extLst>
          </p:cNvPr>
          <p:cNvPicPr>
            <a:picLocks noGrp="1" noChangeAspect="1"/>
          </p:cNvPicPr>
          <p:nvPr>
            <p:ph idx="1"/>
          </p:nvPr>
        </p:nvPicPr>
        <p:blipFill>
          <a:blip r:embed="rId2"/>
          <a:stretch>
            <a:fillRect/>
          </a:stretch>
        </p:blipFill>
        <p:spPr>
          <a:xfrm>
            <a:off x="0" y="0"/>
            <a:ext cx="12236822" cy="6858000"/>
          </a:xfrm>
        </p:spPr>
      </p:pic>
      <p:sp>
        <p:nvSpPr>
          <p:cNvPr id="3" name="TextBox 2">
            <a:extLst>
              <a:ext uri="{FF2B5EF4-FFF2-40B4-BE49-F238E27FC236}">
                <a16:creationId xmlns:a16="http://schemas.microsoft.com/office/drawing/2014/main" id="{D28FB30B-E1D0-2380-59A4-F64C60B59275}"/>
              </a:ext>
            </a:extLst>
          </p:cNvPr>
          <p:cNvSpPr txBox="1"/>
          <p:nvPr/>
        </p:nvSpPr>
        <p:spPr>
          <a:xfrm>
            <a:off x="0" y="0"/>
            <a:ext cx="11183293" cy="2308324"/>
          </a:xfrm>
          <a:prstGeom prst="rect">
            <a:avLst/>
          </a:prstGeom>
          <a:noFill/>
        </p:spPr>
        <p:txBody>
          <a:bodyPr wrap="square">
            <a:spAutoFit/>
          </a:bodyPr>
          <a:lstStyle/>
          <a:p>
            <a:r>
              <a:rPr lang="en-US" dirty="0" err="1">
                <a:solidFill>
                  <a:schemeClr val="bg1"/>
                </a:solidFill>
              </a:rPr>
              <a:t>ValidatorSet</a:t>
            </a:r>
            <a:r>
              <a:rPr lang="en-US" dirty="0">
                <a:solidFill>
                  <a:schemeClr val="bg1"/>
                </a:solidFill>
              </a:rPr>
              <a:t>: Validator Management (</a:t>
            </a:r>
            <a:r>
              <a:rPr lang="en-US" dirty="0" err="1">
                <a:solidFill>
                  <a:schemeClr val="bg1"/>
                </a:solidFill>
              </a:rPr>
              <a:t>src</a:t>
            </a:r>
            <a:r>
              <a:rPr lang="en-US" dirty="0">
                <a:solidFill>
                  <a:schemeClr val="bg1"/>
                </a:solidFill>
              </a:rPr>
              <a:t>/consensus/validator.py)</a:t>
            </a:r>
          </a:p>
          <a:p>
            <a:r>
              <a:rPr lang="en-US" dirty="0">
                <a:solidFill>
                  <a:schemeClr val="bg1"/>
                </a:solidFill>
              </a:rPr>
              <a:t>Core Code Functions</a:t>
            </a:r>
          </a:p>
          <a:p>
            <a:endParaRPr lang="en-US" dirty="0">
              <a:solidFill>
                <a:schemeClr val="bg1"/>
              </a:solidFill>
            </a:endParaRPr>
          </a:p>
          <a:p>
            <a:r>
              <a:rPr lang="en-US" dirty="0">
                <a:solidFill>
                  <a:schemeClr val="bg1"/>
                </a:solidFill>
              </a:rPr>
              <a:t>Proposer Selection:</a:t>
            </a:r>
          </a:p>
          <a:p>
            <a:r>
              <a:rPr lang="en-US" dirty="0">
                <a:solidFill>
                  <a:schemeClr val="bg1"/>
                </a:solidFill>
              </a:rPr>
              <a:t>Use height and round to calculate the current proposer.</a:t>
            </a:r>
          </a:p>
          <a:p>
            <a:r>
              <a:rPr lang="en-US" dirty="0">
                <a:solidFill>
                  <a:schemeClr val="bg1"/>
                </a:solidFill>
              </a:rPr>
              <a:t>Voting Signature and Verification:</a:t>
            </a:r>
          </a:p>
          <a:p>
            <a:r>
              <a:rPr lang="en-US" dirty="0">
                <a:solidFill>
                  <a:schemeClr val="bg1"/>
                </a:solidFill>
              </a:rPr>
              <a:t>Use </a:t>
            </a:r>
            <a:r>
              <a:rPr lang="en-US" dirty="0" err="1">
                <a:solidFill>
                  <a:schemeClr val="bg1"/>
                </a:solidFill>
              </a:rPr>
              <a:t>sign_vote</a:t>
            </a:r>
            <a:r>
              <a:rPr lang="en-US" dirty="0">
                <a:solidFill>
                  <a:schemeClr val="bg1"/>
                </a:solidFill>
              </a:rPr>
              <a:t> to generate a simple signature for the vote.</a:t>
            </a:r>
          </a:p>
          <a:p>
            <a:r>
              <a:rPr lang="en-US" dirty="0">
                <a:solidFill>
                  <a:schemeClr val="bg1"/>
                </a:solidFill>
              </a:rPr>
              <a:t>Use </a:t>
            </a:r>
            <a:r>
              <a:rPr lang="en-US" dirty="0" err="1">
                <a:solidFill>
                  <a:schemeClr val="bg1"/>
                </a:solidFill>
              </a:rPr>
              <a:t>verify_vote</a:t>
            </a:r>
            <a:r>
              <a:rPr lang="en-US" dirty="0">
                <a:solidFill>
                  <a:schemeClr val="bg1"/>
                </a:solidFill>
              </a:rPr>
              <a:t> to verify the legitimacy of the signature.</a:t>
            </a:r>
          </a:p>
        </p:txBody>
      </p:sp>
      <p:pic>
        <p:nvPicPr>
          <p:cNvPr id="15" name="Picture 14">
            <a:extLst>
              <a:ext uri="{FF2B5EF4-FFF2-40B4-BE49-F238E27FC236}">
                <a16:creationId xmlns:a16="http://schemas.microsoft.com/office/drawing/2014/main" id="{1B6D9CB1-DBEA-791F-D43E-FADF9886D4AC}"/>
              </a:ext>
            </a:extLst>
          </p:cNvPr>
          <p:cNvPicPr>
            <a:picLocks noChangeAspect="1"/>
          </p:cNvPicPr>
          <p:nvPr/>
        </p:nvPicPr>
        <p:blipFill>
          <a:blip r:embed="rId3"/>
          <a:stretch>
            <a:fillRect/>
          </a:stretch>
        </p:blipFill>
        <p:spPr>
          <a:xfrm>
            <a:off x="233504" y="2428504"/>
            <a:ext cx="6763694" cy="3286584"/>
          </a:xfrm>
          <a:prstGeom prst="rect">
            <a:avLst/>
          </a:prstGeom>
        </p:spPr>
      </p:pic>
    </p:spTree>
    <p:extLst>
      <p:ext uri="{BB962C8B-B14F-4D97-AF65-F5344CB8AC3E}">
        <p14:creationId xmlns:p14="http://schemas.microsoft.com/office/powerpoint/2010/main" val="3583397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F13237-E31F-CD83-C530-C801F36E5BAC}"/>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DD94F92-08BE-0B20-3856-77EA3004BCF1}"/>
              </a:ext>
            </a:extLst>
          </p:cNvPr>
          <p:cNvPicPr>
            <a:picLocks noGrp="1" noChangeAspect="1"/>
          </p:cNvPicPr>
          <p:nvPr>
            <p:ph idx="1"/>
          </p:nvPr>
        </p:nvPicPr>
        <p:blipFill>
          <a:blip r:embed="rId2"/>
          <a:stretch>
            <a:fillRect/>
          </a:stretch>
        </p:blipFill>
        <p:spPr>
          <a:xfrm>
            <a:off x="0" y="0"/>
            <a:ext cx="12236822" cy="6858000"/>
          </a:xfrm>
        </p:spPr>
      </p:pic>
      <p:sp>
        <p:nvSpPr>
          <p:cNvPr id="3" name="TextBox 2">
            <a:extLst>
              <a:ext uri="{FF2B5EF4-FFF2-40B4-BE49-F238E27FC236}">
                <a16:creationId xmlns:a16="http://schemas.microsoft.com/office/drawing/2014/main" id="{062EC782-0860-5EE8-D6D2-B732E71C2F71}"/>
              </a:ext>
            </a:extLst>
          </p:cNvPr>
          <p:cNvSpPr txBox="1"/>
          <p:nvPr/>
        </p:nvSpPr>
        <p:spPr>
          <a:xfrm>
            <a:off x="0" y="0"/>
            <a:ext cx="11183293" cy="2308324"/>
          </a:xfrm>
          <a:prstGeom prst="rect">
            <a:avLst/>
          </a:prstGeom>
          <a:noFill/>
        </p:spPr>
        <p:txBody>
          <a:bodyPr wrap="square">
            <a:spAutoFit/>
          </a:bodyPr>
          <a:lstStyle/>
          <a:p>
            <a:r>
              <a:rPr lang="en-US" dirty="0">
                <a:solidFill>
                  <a:schemeClr val="bg1"/>
                </a:solidFill>
              </a:rPr>
              <a:t>P2PNode &amp; Network: Network simulation (</a:t>
            </a:r>
            <a:r>
              <a:rPr lang="en-US" dirty="0" err="1">
                <a:solidFill>
                  <a:schemeClr val="bg1"/>
                </a:solidFill>
              </a:rPr>
              <a:t>src</a:t>
            </a:r>
            <a:r>
              <a:rPr lang="en-US" dirty="0">
                <a:solidFill>
                  <a:schemeClr val="bg1"/>
                </a:solidFill>
              </a:rPr>
              <a:t>/network/p2p.py)</a:t>
            </a:r>
          </a:p>
          <a:p>
            <a:endParaRPr lang="en-US" dirty="0">
              <a:solidFill>
                <a:schemeClr val="bg1"/>
              </a:solidFill>
            </a:endParaRPr>
          </a:p>
          <a:p>
            <a:r>
              <a:rPr lang="en-US" dirty="0">
                <a:solidFill>
                  <a:schemeClr val="bg1"/>
                </a:solidFill>
              </a:rPr>
              <a:t>Core code functions</a:t>
            </a:r>
          </a:p>
          <a:p>
            <a:r>
              <a:rPr lang="en-US" dirty="0">
                <a:solidFill>
                  <a:schemeClr val="bg1"/>
                </a:solidFill>
              </a:rPr>
              <a:t>Message passing:</a:t>
            </a:r>
          </a:p>
          <a:p>
            <a:r>
              <a:rPr lang="en-US" dirty="0" err="1">
                <a:solidFill>
                  <a:schemeClr val="bg1"/>
                </a:solidFill>
              </a:rPr>
              <a:t>send_message</a:t>
            </a:r>
            <a:r>
              <a:rPr lang="en-US" dirty="0">
                <a:solidFill>
                  <a:schemeClr val="bg1"/>
                </a:solidFill>
              </a:rPr>
              <a:t> simulates delay and packet loss behavior.</a:t>
            </a:r>
          </a:p>
          <a:p>
            <a:r>
              <a:rPr lang="en-US" dirty="0">
                <a:solidFill>
                  <a:schemeClr val="bg1"/>
                </a:solidFill>
              </a:rPr>
              <a:t>Each node receives messages through the inbox queue.</a:t>
            </a:r>
          </a:p>
          <a:p>
            <a:r>
              <a:rPr lang="en-US" dirty="0">
                <a:solidFill>
                  <a:schemeClr val="bg1"/>
                </a:solidFill>
              </a:rPr>
              <a:t>Network partitioning:</a:t>
            </a:r>
          </a:p>
          <a:p>
            <a:r>
              <a:rPr lang="en-US" dirty="0">
                <a:solidFill>
                  <a:schemeClr val="bg1"/>
                </a:solidFill>
              </a:rPr>
              <a:t>Supports isolating some nodes to prevent them from sending or receiving messages.</a:t>
            </a:r>
          </a:p>
        </p:txBody>
      </p:sp>
      <p:pic>
        <p:nvPicPr>
          <p:cNvPr id="17" name="Picture 16">
            <a:extLst>
              <a:ext uri="{FF2B5EF4-FFF2-40B4-BE49-F238E27FC236}">
                <a16:creationId xmlns:a16="http://schemas.microsoft.com/office/drawing/2014/main" id="{B48462D6-BA4C-271E-0AA5-F98F2AE0FBCD}"/>
              </a:ext>
            </a:extLst>
          </p:cNvPr>
          <p:cNvPicPr>
            <a:picLocks noChangeAspect="1"/>
          </p:cNvPicPr>
          <p:nvPr/>
        </p:nvPicPr>
        <p:blipFill>
          <a:blip r:embed="rId3"/>
          <a:stretch>
            <a:fillRect/>
          </a:stretch>
        </p:blipFill>
        <p:spPr>
          <a:xfrm>
            <a:off x="278771" y="2435159"/>
            <a:ext cx="5839640" cy="3200847"/>
          </a:xfrm>
          <a:prstGeom prst="rect">
            <a:avLst/>
          </a:prstGeom>
        </p:spPr>
      </p:pic>
    </p:spTree>
    <p:extLst>
      <p:ext uri="{BB962C8B-B14F-4D97-AF65-F5344CB8AC3E}">
        <p14:creationId xmlns:p14="http://schemas.microsoft.com/office/powerpoint/2010/main" val="3900789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139B0-7747-1509-800B-FA7209EA46AE}"/>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F40379A-F815-AB07-7AB4-0943124A1290}"/>
              </a:ext>
            </a:extLst>
          </p:cNvPr>
          <p:cNvPicPr>
            <a:picLocks noGrp="1" noChangeAspect="1"/>
          </p:cNvPicPr>
          <p:nvPr>
            <p:ph idx="1"/>
          </p:nvPr>
        </p:nvPicPr>
        <p:blipFill>
          <a:blip r:embed="rId2"/>
          <a:stretch>
            <a:fillRect/>
          </a:stretch>
        </p:blipFill>
        <p:spPr>
          <a:xfrm>
            <a:off x="0" y="0"/>
            <a:ext cx="12236822" cy="6858000"/>
          </a:xfrm>
        </p:spPr>
      </p:pic>
      <p:sp>
        <p:nvSpPr>
          <p:cNvPr id="3" name="TextBox 2">
            <a:extLst>
              <a:ext uri="{FF2B5EF4-FFF2-40B4-BE49-F238E27FC236}">
                <a16:creationId xmlns:a16="http://schemas.microsoft.com/office/drawing/2014/main" id="{1151A23E-83C2-23B4-8F19-F8F1580B9892}"/>
              </a:ext>
            </a:extLst>
          </p:cNvPr>
          <p:cNvSpPr txBox="1"/>
          <p:nvPr/>
        </p:nvSpPr>
        <p:spPr>
          <a:xfrm>
            <a:off x="0" y="0"/>
            <a:ext cx="11183293" cy="1754326"/>
          </a:xfrm>
          <a:prstGeom prst="rect">
            <a:avLst/>
          </a:prstGeom>
          <a:noFill/>
        </p:spPr>
        <p:txBody>
          <a:bodyPr wrap="square">
            <a:spAutoFit/>
          </a:bodyPr>
          <a:lstStyle/>
          <a:p>
            <a:r>
              <a:rPr lang="en-US" dirty="0" err="1">
                <a:solidFill>
                  <a:schemeClr val="bg1"/>
                </a:solidFill>
              </a:rPr>
              <a:t>Mempool</a:t>
            </a:r>
            <a:r>
              <a:rPr lang="en-US" dirty="0">
                <a:solidFill>
                  <a:schemeClr val="bg1"/>
                </a:solidFill>
              </a:rPr>
              <a:t>: Simple transaction pool (</a:t>
            </a:r>
            <a:r>
              <a:rPr lang="en-US" dirty="0" err="1">
                <a:solidFill>
                  <a:schemeClr val="bg1"/>
                </a:solidFill>
              </a:rPr>
              <a:t>src</a:t>
            </a:r>
            <a:r>
              <a:rPr lang="en-US" dirty="0">
                <a:solidFill>
                  <a:schemeClr val="bg1"/>
                </a:solidFill>
              </a:rPr>
              <a:t>/state/mempool.py)</a:t>
            </a:r>
          </a:p>
          <a:p>
            <a:endParaRPr lang="en-US" dirty="0">
              <a:solidFill>
                <a:schemeClr val="bg1"/>
              </a:solidFill>
            </a:endParaRPr>
          </a:p>
          <a:p>
            <a:r>
              <a:rPr lang="en-US" dirty="0">
                <a:solidFill>
                  <a:schemeClr val="bg1"/>
                </a:solidFill>
              </a:rPr>
              <a:t>Core code functions</a:t>
            </a:r>
          </a:p>
          <a:p>
            <a:r>
              <a:rPr lang="en-US" dirty="0">
                <a:solidFill>
                  <a:schemeClr val="bg1"/>
                </a:solidFill>
              </a:rPr>
              <a:t>Transaction management:</a:t>
            </a:r>
          </a:p>
          <a:p>
            <a:r>
              <a:rPr lang="en-US" dirty="0">
                <a:solidFill>
                  <a:schemeClr val="bg1"/>
                </a:solidFill>
              </a:rPr>
              <a:t>Supports adding transactions to the pool.</a:t>
            </a:r>
          </a:p>
          <a:p>
            <a:r>
              <a:rPr lang="en-US" dirty="0">
                <a:solidFill>
                  <a:schemeClr val="bg1"/>
                </a:solidFill>
              </a:rPr>
              <a:t>Extract a specified number of transactions from the pool for packaging.</a:t>
            </a:r>
          </a:p>
        </p:txBody>
      </p:sp>
      <p:pic>
        <p:nvPicPr>
          <p:cNvPr id="4" name="Picture 3">
            <a:extLst>
              <a:ext uri="{FF2B5EF4-FFF2-40B4-BE49-F238E27FC236}">
                <a16:creationId xmlns:a16="http://schemas.microsoft.com/office/drawing/2014/main" id="{C773CAA3-BAF6-A40C-9D39-3EA999E90CB2}"/>
              </a:ext>
            </a:extLst>
          </p:cNvPr>
          <p:cNvPicPr>
            <a:picLocks noChangeAspect="1"/>
          </p:cNvPicPr>
          <p:nvPr/>
        </p:nvPicPr>
        <p:blipFill>
          <a:blip r:embed="rId3"/>
          <a:stretch>
            <a:fillRect/>
          </a:stretch>
        </p:blipFill>
        <p:spPr>
          <a:xfrm>
            <a:off x="263767" y="2016670"/>
            <a:ext cx="5544324" cy="2553056"/>
          </a:xfrm>
          <a:prstGeom prst="rect">
            <a:avLst/>
          </a:prstGeom>
        </p:spPr>
      </p:pic>
    </p:spTree>
    <p:extLst>
      <p:ext uri="{BB962C8B-B14F-4D97-AF65-F5344CB8AC3E}">
        <p14:creationId xmlns:p14="http://schemas.microsoft.com/office/powerpoint/2010/main" val="4024907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25941B-D434-65AE-9D16-DBE2AD21A671}"/>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32EE3DF7-850E-ED28-E057-852AED7FD376}"/>
              </a:ext>
            </a:extLst>
          </p:cNvPr>
          <p:cNvPicPr>
            <a:picLocks noGrp="1" noChangeAspect="1"/>
          </p:cNvPicPr>
          <p:nvPr>
            <p:ph idx="1"/>
          </p:nvPr>
        </p:nvPicPr>
        <p:blipFill>
          <a:blip r:embed="rId2"/>
          <a:stretch>
            <a:fillRect/>
          </a:stretch>
        </p:blipFill>
        <p:spPr>
          <a:xfrm>
            <a:off x="0" y="0"/>
            <a:ext cx="12236822" cy="6858000"/>
          </a:xfrm>
        </p:spPr>
      </p:pic>
      <p:sp>
        <p:nvSpPr>
          <p:cNvPr id="3" name="TextBox 2">
            <a:extLst>
              <a:ext uri="{FF2B5EF4-FFF2-40B4-BE49-F238E27FC236}">
                <a16:creationId xmlns:a16="http://schemas.microsoft.com/office/drawing/2014/main" id="{5D217D54-B660-9860-0045-8F154236B3FC}"/>
              </a:ext>
            </a:extLst>
          </p:cNvPr>
          <p:cNvSpPr txBox="1"/>
          <p:nvPr/>
        </p:nvSpPr>
        <p:spPr>
          <a:xfrm>
            <a:off x="0" y="0"/>
            <a:ext cx="11183293" cy="1754326"/>
          </a:xfrm>
          <a:prstGeom prst="rect">
            <a:avLst/>
          </a:prstGeom>
          <a:noFill/>
        </p:spPr>
        <p:txBody>
          <a:bodyPr wrap="square">
            <a:spAutoFit/>
          </a:bodyPr>
          <a:lstStyle/>
          <a:p>
            <a:r>
              <a:rPr lang="en-US" dirty="0" err="1">
                <a:solidFill>
                  <a:schemeClr val="bg1"/>
                </a:solidFill>
              </a:rPr>
              <a:t>StateStore</a:t>
            </a:r>
            <a:r>
              <a:rPr lang="en-US" dirty="0">
                <a:solidFill>
                  <a:schemeClr val="bg1"/>
                </a:solidFill>
              </a:rPr>
              <a:t>: State storage (</a:t>
            </a:r>
            <a:r>
              <a:rPr lang="en-US" dirty="0" err="1">
                <a:solidFill>
                  <a:schemeClr val="bg1"/>
                </a:solidFill>
              </a:rPr>
              <a:t>src</a:t>
            </a:r>
            <a:r>
              <a:rPr lang="en-US" dirty="0">
                <a:solidFill>
                  <a:schemeClr val="bg1"/>
                </a:solidFill>
              </a:rPr>
              <a:t>/state/store.py, </a:t>
            </a:r>
            <a:r>
              <a:rPr lang="en-US" dirty="0" err="1">
                <a:solidFill>
                  <a:schemeClr val="bg1"/>
                </a:solidFill>
              </a:rPr>
              <a:t>src</a:t>
            </a:r>
            <a:r>
              <a:rPr lang="en-US" dirty="0">
                <a:solidFill>
                  <a:schemeClr val="bg1"/>
                </a:solidFill>
              </a:rPr>
              <a:t>/state/app.py)</a:t>
            </a:r>
          </a:p>
          <a:p>
            <a:endParaRPr lang="en-US" dirty="0">
              <a:solidFill>
                <a:schemeClr val="bg1"/>
              </a:solidFill>
            </a:endParaRPr>
          </a:p>
          <a:p>
            <a:r>
              <a:rPr lang="en-US" dirty="0">
                <a:solidFill>
                  <a:schemeClr val="bg1"/>
                </a:solidFill>
              </a:rPr>
              <a:t>Core code functions</a:t>
            </a:r>
          </a:p>
          <a:p>
            <a:r>
              <a:rPr lang="en-US" dirty="0">
                <a:solidFill>
                  <a:schemeClr val="bg1"/>
                </a:solidFill>
              </a:rPr>
              <a:t>Block submission:</a:t>
            </a:r>
          </a:p>
          <a:p>
            <a:r>
              <a:rPr lang="en-US" dirty="0">
                <a:solidFill>
                  <a:schemeClr val="bg1"/>
                </a:solidFill>
              </a:rPr>
              <a:t>Write the block to the storage through </a:t>
            </a:r>
            <a:r>
              <a:rPr lang="en-US" dirty="0" err="1">
                <a:solidFill>
                  <a:schemeClr val="bg1"/>
                </a:solidFill>
              </a:rPr>
              <a:t>commit_block</a:t>
            </a:r>
            <a:r>
              <a:rPr lang="en-US" dirty="0">
                <a:solidFill>
                  <a:schemeClr val="bg1"/>
                </a:solidFill>
              </a:rPr>
              <a:t>.</a:t>
            </a:r>
          </a:p>
          <a:p>
            <a:r>
              <a:rPr lang="en-US" dirty="0">
                <a:solidFill>
                  <a:schemeClr val="bg1"/>
                </a:solidFill>
              </a:rPr>
              <a:t>Use </a:t>
            </a:r>
            <a:r>
              <a:rPr lang="en-US" dirty="0" err="1">
                <a:solidFill>
                  <a:schemeClr val="bg1"/>
                </a:solidFill>
              </a:rPr>
              <a:t>apply_block</a:t>
            </a:r>
            <a:r>
              <a:rPr lang="en-US" dirty="0">
                <a:solidFill>
                  <a:schemeClr val="bg1"/>
                </a:solidFill>
              </a:rPr>
              <a:t> to apply the transactions in the block to the state.</a:t>
            </a:r>
          </a:p>
        </p:txBody>
      </p:sp>
      <p:pic>
        <p:nvPicPr>
          <p:cNvPr id="5" name="Picture 4">
            <a:extLst>
              <a:ext uri="{FF2B5EF4-FFF2-40B4-BE49-F238E27FC236}">
                <a16:creationId xmlns:a16="http://schemas.microsoft.com/office/drawing/2014/main" id="{96BF450E-729B-F9C5-2298-B8FD9461DC02}"/>
              </a:ext>
            </a:extLst>
          </p:cNvPr>
          <p:cNvPicPr>
            <a:picLocks noChangeAspect="1"/>
          </p:cNvPicPr>
          <p:nvPr/>
        </p:nvPicPr>
        <p:blipFill>
          <a:blip r:embed="rId3"/>
          <a:stretch>
            <a:fillRect/>
          </a:stretch>
        </p:blipFill>
        <p:spPr>
          <a:xfrm>
            <a:off x="123719" y="1910555"/>
            <a:ext cx="8268854" cy="809738"/>
          </a:xfrm>
          <a:prstGeom prst="rect">
            <a:avLst/>
          </a:prstGeom>
        </p:spPr>
      </p:pic>
      <p:pic>
        <p:nvPicPr>
          <p:cNvPr id="7" name="Picture 6">
            <a:extLst>
              <a:ext uri="{FF2B5EF4-FFF2-40B4-BE49-F238E27FC236}">
                <a16:creationId xmlns:a16="http://schemas.microsoft.com/office/drawing/2014/main" id="{5D3C2425-C6E3-CADA-0D75-45C19BAAD08F}"/>
              </a:ext>
            </a:extLst>
          </p:cNvPr>
          <p:cNvPicPr>
            <a:picLocks noChangeAspect="1"/>
          </p:cNvPicPr>
          <p:nvPr/>
        </p:nvPicPr>
        <p:blipFill>
          <a:blip r:embed="rId4"/>
          <a:stretch>
            <a:fillRect/>
          </a:stretch>
        </p:blipFill>
        <p:spPr>
          <a:xfrm>
            <a:off x="123719" y="2876522"/>
            <a:ext cx="4391638" cy="1114581"/>
          </a:xfrm>
          <a:prstGeom prst="rect">
            <a:avLst/>
          </a:prstGeom>
        </p:spPr>
      </p:pic>
    </p:spTree>
    <p:extLst>
      <p:ext uri="{BB962C8B-B14F-4D97-AF65-F5344CB8AC3E}">
        <p14:creationId xmlns:p14="http://schemas.microsoft.com/office/powerpoint/2010/main" val="1519817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A3CDA-AE30-8076-F8FB-5FE4BB632A70}"/>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8E98ACF-5F12-170B-4581-C0C90F1854E8}"/>
              </a:ext>
            </a:extLst>
          </p:cNvPr>
          <p:cNvPicPr>
            <a:picLocks noGrp="1" noChangeAspect="1"/>
          </p:cNvPicPr>
          <p:nvPr>
            <p:ph idx="1"/>
          </p:nvPr>
        </p:nvPicPr>
        <p:blipFill>
          <a:blip r:embed="rId2"/>
          <a:stretch>
            <a:fillRect/>
          </a:stretch>
        </p:blipFill>
        <p:spPr>
          <a:xfrm>
            <a:off x="0" y="0"/>
            <a:ext cx="12236822" cy="6858000"/>
          </a:xfrm>
        </p:spPr>
      </p:pic>
      <p:sp>
        <p:nvSpPr>
          <p:cNvPr id="11" name="TextBox 10">
            <a:extLst>
              <a:ext uri="{FF2B5EF4-FFF2-40B4-BE49-F238E27FC236}">
                <a16:creationId xmlns:a16="http://schemas.microsoft.com/office/drawing/2014/main" id="{65287198-6ABD-0F43-684D-6B74E1667E29}"/>
              </a:ext>
            </a:extLst>
          </p:cNvPr>
          <p:cNvSpPr txBox="1"/>
          <p:nvPr/>
        </p:nvSpPr>
        <p:spPr>
          <a:xfrm>
            <a:off x="-97327" y="-125819"/>
            <a:ext cx="7059441" cy="707886"/>
          </a:xfrm>
          <a:prstGeom prst="rect">
            <a:avLst/>
          </a:prstGeom>
          <a:noFill/>
        </p:spPr>
        <p:txBody>
          <a:bodyPr wrap="square">
            <a:spAutoFit/>
          </a:bodyPr>
          <a:lstStyle/>
          <a:p>
            <a:r>
              <a:rPr lang="en-US" sz="4000" dirty="0">
                <a:solidFill>
                  <a:schemeClr val="bg1"/>
                </a:solidFill>
              </a:rPr>
              <a:t>Comparison with </a:t>
            </a:r>
            <a:r>
              <a:rPr lang="en-US" sz="4000" dirty="0" err="1">
                <a:solidFill>
                  <a:schemeClr val="bg1"/>
                </a:solidFill>
              </a:rPr>
              <a:t>Tendermint</a:t>
            </a:r>
            <a:endParaRPr lang="en-US" sz="4000" dirty="0">
              <a:solidFill>
                <a:schemeClr val="bg1"/>
              </a:solidFill>
            </a:endParaRPr>
          </a:p>
        </p:txBody>
      </p:sp>
      <p:sp>
        <p:nvSpPr>
          <p:cNvPr id="3" name="TextBox 2">
            <a:extLst>
              <a:ext uri="{FF2B5EF4-FFF2-40B4-BE49-F238E27FC236}">
                <a16:creationId xmlns:a16="http://schemas.microsoft.com/office/drawing/2014/main" id="{7D745E2D-6792-AB8F-CCD2-6A6CB30F7C0E}"/>
              </a:ext>
            </a:extLst>
          </p:cNvPr>
          <p:cNvSpPr txBox="1"/>
          <p:nvPr/>
        </p:nvSpPr>
        <p:spPr>
          <a:xfrm>
            <a:off x="0" y="707886"/>
            <a:ext cx="5305331" cy="2862322"/>
          </a:xfrm>
          <a:prstGeom prst="rect">
            <a:avLst/>
          </a:prstGeom>
          <a:noFill/>
        </p:spPr>
        <p:txBody>
          <a:bodyPr wrap="square">
            <a:spAutoFit/>
          </a:bodyPr>
          <a:lstStyle/>
          <a:p>
            <a:r>
              <a:rPr lang="en-US" dirty="0">
                <a:solidFill>
                  <a:schemeClr val="bg1"/>
                </a:solidFill>
              </a:rPr>
              <a:t>Commonalities</a:t>
            </a:r>
          </a:p>
          <a:p>
            <a:endParaRPr lang="en-US" dirty="0">
              <a:solidFill>
                <a:schemeClr val="bg1"/>
              </a:solidFill>
            </a:endParaRPr>
          </a:p>
          <a:p>
            <a:r>
              <a:rPr lang="en-US" dirty="0">
                <a:solidFill>
                  <a:schemeClr val="bg1"/>
                </a:solidFill>
              </a:rPr>
              <a:t>Same core idea:</a:t>
            </a:r>
          </a:p>
          <a:p>
            <a:r>
              <a:rPr lang="en-US" dirty="0">
                <a:solidFill>
                  <a:schemeClr val="bg1"/>
                </a:solidFill>
              </a:rPr>
              <a:t>BFT consensus logic.</a:t>
            </a:r>
          </a:p>
          <a:p>
            <a:r>
              <a:rPr lang="en-US" dirty="0">
                <a:solidFill>
                  <a:schemeClr val="bg1"/>
                </a:solidFill>
              </a:rPr>
              <a:t>Modular design (separation of consensus and state).</a:t>
            </a:r>
          </a:p>
          <a:p>
            <a:endParaRPr lang="en-US" dirty="0">
              <a:solidFill>
                <a:schemeClr val="bg1"/>
              </a:solidFill>
            </a:endParaRPr>
          </a:p>
          <a:p>
            <a:endParaRPr lang="en-US" dirty="0">
              <a:solidFill>
                <a:schemeClr val="bg1"/>
              </a:solidFill>
            </a:endParaRPr>
          </a:p>
          <a:p>
            <a:r>
              <a:rPr lang="en-US" dirty="0">
                <a:solidFill>
                  <a:schemeClr val="bg1"/>
                </a:solidFill>
              </a:rPr>
              <a:t>Functional implementation:</a:t>
            </a:r>
          </a:p>
          <a:p>
            <a:r>
              <a:rPr lang="en-US" dirty="0">
                <a:solidFill>
                  <a:schemeClr val="bg1"/>
                </a:solidFill>
              </a:rPr>
              <a:t>Proposer selection logic.</a:t>
            </a:r>
          </a:p>
          <a:p>
            <a:r>
              <a:rPr lang="en-US" dirty="0">
                <a:solidFill>
                  <a:schemeClr val="bg1"/>
                </a:solidFill>
              </a:rPr>
              <a:t>Message processing and inter-node communication.</a:t>
            </a:r>
          </a:p>
        </p:txBody>
      </p:sp>
      <p:sp>
        <p:nvSpPr>
          <p:cNvPr id="5" name="TextBox 4">
            <a:extLst>
              <a:ext uri="{FF2B5EF4-FFF2-40B4-BE49-F238E27FC236}">
                <a16:creationId xmlns:a16="http://schemas.microsoft.com/office/drawing/2014/main" id="{0134058A-500C-EC50-DB0F-5162DA980187}"/>
              </a:ext>
            </a:extLst>
          </p:cNvPr>
          <p:cNvSpPr txBox="1"/>
          <p:nvPr/>
        </p:nvSpPr>
        <p:spPr>
          <a:xfrm>
            <a:off x="5615944" y="582067"/>
            <a:ext cx="6310264" cy="3970318"/>
          </a:xfrm>
          <a:prstGeom prst="rect">
            <a:avLst/>
          </a:prstGeom>
          <a:noFill/>
        </p:spPr>
        <p:txBody>
          <a:bodyPr wrap="square">
            <a:spAutoFit/>
          </a:bodyPr>
          <a:lstStyle/>
          <a:p>
            <a:r>
              <a:rPr lang="en-US" dirty="0">
                <a:solidFill>
                  <a:schemeClr val="bg1"/>
                </a:solidFill>
              </a:rPr>
              <a:t>Differences</a:t>
            </a:r>
          </a:p>
          <a:p>
            <a:endParaRPr lang="en-US" dirty="0">
              <a:solidFill>
                <a:schemeClr val="bg1"/>
              </a:solidFill>
            </a:endParaRPr>
          </a:p>
          <a:p>
            <a:r>
              <a:rPr lang="en-US" dirty="0">
                <a:solidFill>
                  <a:schemeClr val="bg1"/>
                </a:solidFill>
              </a:rPr>
              <a:t>Unimplemented functions:</a:t>
            </a:r>
          </a:p>
          <a:p>
            <a:r>
              <a:rPr lang="en-US" dirty="0">
                <a:solidFill>
                  <a:schemeClr val="bg1"/>
                </a:solidFill>
              </a:rPr>
              <a:t>ABCI interface: does not provide a standard protocol between applications and consensus engines.</a:t>
            </a:r>
          </a:p>
          <a:p>
            <a:r>
              <a:rPr lang="en-US" dirty="0">
                <a:solidFill>
                  <a:schemeClr val="bg1"/>
                </a:solidFill>
              </a:rPr>
              <a:t>Network protocol: does not implement the Gossip protocol, only simulates message propagation.</a:t>
            </a:r>
          </a:p>
          <a:p>
            <a:r>
              <a:rPr lang="en-US" dirty="0">
                <a:solidFill>
                  <a:schemeClr val="bg1"/>
                </a:solidFill>
              </a:rPr>
              <a:t>Fast synchronization: the node cannot quickly synchronize the state after startup.</a:t>
            </a:r>
          </a:p>
          <a:p>
            <a:endParaRPr lang="en-US" dirty="0">
              <a:solidFill>
                <a:schemeClr val="bg1"/>
              </a:solidFill>
            </a:endParaRPr>
          </a:p>
          <a:p>
            <a:endParaRPr lang="en-US" dirty="0">
              <a:solidFill>
                <a:schemeClr val="bg1"/>
              </a:solidFill>
            </a:endParaRPr>
          </a:p>
          <a:p>
            <a:r>
              <a:rPr lang="en-US" dirty="0">
                <a:solidFill>
                  <a:schemeClr val="bg1"/>
                </a:solidFill>
              </a:rPr>
              <a:t>Simplified parts:</a:t>
            </a:r>
          </a:p>
          <a:p>
            <a:r>
              <a:rPr lang="en-US" dirty="0">
                <a:solidFill>
                  <a:schemeClr val="bg1"/>
                </a:solidFill>
              </a:rPr>
              <a:t>Signature and verification logic: use simple string simulation.</a:t>
            </a:r>
          </a:p>
          <a:p>
            <a:r>
              <a:rPr lang="en-US" dirty="0">
                <a:solidFill>
                  <a:schemeClr val="bg1"/>
                </a:solidFill>
              </a:rPr>
              <a:t>State storage: only supports key-value state updates.</a:t>
            </a:r>
          </a:p>
        </p:txBody>
      </p:sp>
    </p:spTree>
    <p:extLst>
      <p:ext uri="{BB962C8B-B14F-4D97-AF65-F5344CB8AC3E}">
        <p14:creationId xmlns:p14="http://schemas.microsoft.com/office/powerpoint/2010/main" val="915930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AD1F0-3CA1-89AC-24A3-D8DD6605DCA5}"/>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7EBC3B3-3E9E-4519-5B7C-7FEC9A971848}"/>
              </a:ext>
            </a:extLst>
          </p:cNvPr>
          <p:cNvPicPr>
            <a:picLocks noGrp="1" noChangeAspect="1"/>
          </p:cNvPicPr>
          <p:nvPr>
            <p:ph idx="1"/>
          </p:nvPr>
        </p:nvPicPr>
        <p:blipFill>
          <a:blip r:embed="rId2"/>
          <a:stretch>
            <a:fillRect/>
          </a:stretch>
        </p:blipFill>
        <p:spPr>
          <a:xfrm>
            <a:off x="0" y="0"/>
            <a:ext cx="12236822" cy="6858000"/>
          </a:xfrm>
        </p:spPr>
      </p:pic>
      <p:sp>
        <p:nvSpPr>
          <p:cNvPr id="11" name="TextBox 10">
            <a:extLst>
              <a:ext uri="{FF2B5EF4-FFF2-40B4-BE49-F238E27FC236}">
                <a16:creationId xmlns:a16="http://schemas.microsoft.com/office/drawing/2014/main" id="{20D26795-9CCF-8AD1-CAD8-62F8B176D96B}"/>
              </a:ext>
            </a:extLst>
          </p:cNvPr>
          <p:cNvSpPr txBox="1"/>
          <p:nvPr/>
        </p:nvSpPr>
        <p:spPr>
          <a:xfrm>
            <a:off x="0" y="-98660"/>
            <a:ext cx="7059441" cy="707886"/>
          </a:xfrm>
          <a:prstGeom prst="rect">
            <a:avLst/>
          </a:prstGeom>
          <a:noFill/>
        </p:spPr>
        <p:txBody>
          <a:bodyPr wrap="square">
            <a:spAutoFit/>
          </a:bodyPr>
          <a:lstStyle/>
          <a:p>
            <a:r>
              <a:rPr lang="en-US" sz="4000" dirty="0">
                <a:solidFill>
                  <a:schemeClr val="bg1"/>
                </a:solidFill>
              </a:rPr>
              <a:t>Code Explanation</a:t>
            </a:r>
          </a:p>
        </p:txBody>
      </p:sp>
      <p:sp>
        <p:nvSpPr>
          <p:cNvPr id="3" name="TextBox 2">
            <a:extLst>
              <a:ext uri="{FF2B5EF4-FFF2-40B4-BE49-F238E27FC236}">
                <a16:creationId xmlns:a16="http://schemas.microsoft.com/office/drawing/2014/main" id="{E12BA357-0690-B638-886F-6D89A96AB4CA}"/>
              </a:ext>
            </a:extLst>
          </p:cNvPr>
          <p:cNvSpPr txBox="1"/>
          <p:nvPr/>
        </p:nvSpPr>
        <p:spPr>
          <a:xfrm>
            <a:off x="-1" y="472175"/>
            <a:ext cx="11896253" cy="4801314"/>
          </a:xfrm>
          <a:prstGeom prst="rect">
            <a:avLst/>
          </a:prstGeom>
          <a:noFill/>
        </p:spPr>
        <p:txBody>
          <a:bodyPr wrap="square">
            <a:spAutoFit/>
          </a:bodyPr>
          <a:lstStyle/>
          <a:p>
            <a:r>
              <a:rPr lang="en-US" dirty="0" err="1">
                <a:solidFill>
                  <a:schemeClr val="bg1"/>
                </a:solidFill>
              </a:rPr>
              <a:t>ConsensusState</a:t>
            </a:r>
            <a:r>
              <a:rPr lang="en-US" dirty="0">
                <a:solidFill>
                  <a:schemeClr val="bg1"/>
                </a:solidFill>
              </a:rPr>
              <a:t>: Consensus state machine</a:t>
            </a:r>
          </a:p>
          <a:p>
            <a:endParaRPr lang="en-US" dirty="0">
              <a:solidFill>
                <a:schemeClr val="bg1"/>
              </a:solidFill>
            </a:endParaRPr>
          </a:p>
          <a:p>
            <a:r>
              <a:rPr lang="en-US" dirty="0">
                <a:solidFill>
                  <a:schemeClr val="bg1"/>
                </a:solidFill>
              </a:rPr>
              <a:t>Function overview</a:t>
            </a:r>
          </a:p>
          <a:p>
            <a:r>
              <a:rPr lang="en-US" dirty="0">
                <a:solidFill>
                  <a:schemeClr val="bg1"/>
                </a:solidFill>
              </a:rPr>
              <a:t>Implement the core consensus logic, including processing proposals, pre-voting, submission and other steps.</a:t>
            </a:r>
          </a:p>
          <a:p>
            <a:r>
              <a:rPr lang="en-US" dirty="0">
                <a:solidFill>
                  <a:schemeClr val="bg1"/>
                </a:solidFill>
              </a:rPr>
              <a:t>Manage node status: height (block height), round (consensus round), step (current stage).</a:t>
            </a:r>
          </a:p>
          <a:p>
            <a:r>
              <a:rPr lang="en-US" dirty="0">
                <a:solidFill>
                  <a:schemeClr val="bg1"/>
                </a:solidFill>
              </a:rPr>
              <a:t>Coordinate the consensus process between nodes through message processing (</a:t>
            </a:r>
            <a:r>
              <a:rPr lang="en-US" dirty="0" err="1">
                <a:solidFill>
                  <a:schemeClr val="bg1"/>
                </a:solidFill>
              </a:rPr>
              <a:t>handle_message</a:t>
            </a:r>
            <a:r>
              <a:rPr lang="en-US" dirty="0">
                <a:solidFill>
                  <a:schemeClr val="bg1"/>
                </a:solidFill>
              </a:rPr>
              <a:t>).</a:t>
            </a:r>
          </a:p>
          <a:p>
            <a:r>
              <a:rPr lang="en-US" dirty="0">
                <a:solidFill>
                  <a:schemeClr val="bg1"/>
                </a:solidFill>
              </a:rPr>
              <a:t>Key implementation</a:t>
            </a:r>
          </a:p>
          <a:p>
            <a:endParaRPr lang="en-US" dirty="0">
              <a:solidFill>
                <a:schemeClr val="bg1"/>
              </a:solidFill>
            </a:endParaRPr>
          </a:p>
          <a:p>
            <a:r>
              <a:rPr lang="en-US" dirty="0">
                <a:solidFill>
                  <a:schemeClr val="bg1"/>
                </a:solidFill>
              </a:rPr>
              <a:t>Message processing:</a:t>
            </a:r>
          </a:p>
          <a:p>
            <a:r>
              <a:rPr lang="en-US" dirty="0" err="1">
                <a:solidFill>
                  <a:schemeClr val="bg1"/>
                </a:solidFill>
              </a:rPr>
              <a:t>handle_propose</a:t>
            </a:r>
            <a:r>
              <a:rPr lang="en-US" dirty="0">
                <a:solidFill>
                  <a:schemeClr val="bg1"/>
                </a:solidFill>
              </a:rPr>
              <a:t>: Receive and verify the proposed block and start the pre-voting stage.</a:t>
            </a:r>
          </a:p>
          <a:p>
            <a:r>
              <a:rPr lang="en-US" dirty="0" err="1">
                <a:solidFill>
                  <a:schemeClr val="bg1"/>
                </a:solidFill>
              </a:rPr>
              <a:t>handle_prevote</a:t>
            </a:r>
            <a:r>
              <a:rPr lang="en-US" dirty="0">
                <a:solidFill>
                  <a:schemeClr val="bg1"/>
                </a:solidFill>
              </a:rPr>
              <a:t>: Collect pre-votes and check whether the 2/3 threshold is reached.</a:t>
            </a:r>
          </a:p>
          <a:p>
            <a:r>
              <a:rPr lang="en-US" dirty="0" err="1">
                <a:solidFill>
                  <a:schemeClr val="bg1"/>
                </a:solidFill>
              </a:rPr>
              <a:t>handle_precommit</a:t>
            </a:r>
            <a:r>
              <a:rPr lang="en-US" dirty="0">
                <a:solidFill>
                  <a:schemeClr val="bg1"/>
                </a:solidFill>
              </a:rPr>
              <a:t>: Collect submission votes and trigger block submission.</a:t>
            </a:r>
          </a:p>
          <a:p>
            <a:r>
              <a:rPr lang="en-US" dirty="0">
                <a:solidFill>
                  <a:schemeClr val="bg1"/>
                </a:solidFill>
              </a:rPr>
              <a:t>Timeout processing:</a:t>
            </a:r>
          </a:p>
          <a:p>
            <a:endParaRPr lang="en-US" dirty="0">
              <a:solidFill>
                <a:schemeClr val="bg1"/>
              </a:solidFill>
            </a:endParaRPr>
          </a:p>
          <a:p>
            <a:r>
              <a:rPr lang="en-US" dirty="0">
                <a:solidFill>
                  <a:schemeClr val="bg1"/>
                </a:solidFill>
              </a:rPr>
              <a:t>Timeout triggers step conversion, such as entering pre-voting from the proposal stage.</a:t>
            </a:r>
          </a:p>
          <a:p>
            <a:r>
              <a:rPr lang="en-US" dirty="0">
                <a:solidFill>
                  <a:schemeClr val="bg1"/>
                </a:solidFill>
              </a:rPr>
              <a:t>State update:</a:t>
            </a:r>
          </a:p>
          <a:p>
            <a:r>
              <a:rPr lang="en-US" dirty="0">
                <a:solidFill>
                  <a:schemeClr val="bg1"/>
                </a:solidFill>
              </a:rPr>
              <a:t>Call </a:t>
            </a:r>
            <a:r>
              <a:rPr lang="en-US" dirty="0" err="1">
                <a:solidFill>
                  <a:schemeClr val="bg1"/>
                </a:solidFill>
              </a:rPr>
              <a:t>commit_block</a:t>
            </a:r>
            <a:r>
              <a:rPr lang="en-US" dirty="0">
                <a:solidFill>
                  <a:schemeClr val="bg1"/>
                </a:solidFill>
              </a:rPr>
              <a:t> to submit the block and broadcast the submission message.</a:t>
            </a:r>
          </a:p>
        </p:txBody>
      </p:sp>
      <p:pic>
        <p:nvPicPr>
          <p:cNvPr id="5" name="Picture 4">
            <a:extLst>
              <a:ext uri="{FF2B5EF4-FFF2-40B4-BE49-F238E27FC236}">
                <a16:creationId xmlns:a16="http://schemas.microsoft.com/office/drawing/2014/main" id="{4382196D-20AD-603B-ECA3-F4E88B1F7103}"/>
              </a:ext>
            </a:extLst>
          </p:cNvPr>
          <p:cNvPicPr>
            <a:picLocks noChangeAspect="1"/>
          </p:cNvPicPr>
          <p:nvPr/>
        </p:nvPicPr>
        <p:blipFill>
          <a:blip r:embed="rId3"/>
          <a:stretch>
            <a:fillRect/>
          </a:stretch>
        </p:blipFill>
        <p:spPr>
          <a:xfrm>
            <a:off x="7590783" y="4726346"/>
            <a:ext cx="4601217" cy="2038635"/>
          </a:xfrm>
          <a:prstGeom prst="rect">
            <a:avLst/>
          </a:prstGeom>
        </p:spPr>
      </p:pic>
    </p:spTree>
    <p:extLst>
      <p:ext uri="{BB962C8B-B14F-4D97-AF65-F5344CB8AC3E}">
        <p14:creationId xmlns:p14="http://schemas.microsoft.com/office/powerpoint/2010/main" val="265542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7EF03-E1C5-C4BA-2BD7-21505F842076}"/>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1AC51DF-0669-C06D-AA22-58E9FD92AD4B}"/>
              </a:ext>
            </a:extLst>
          </p:cNvPr>
          <p:cNvPicPr>
            <a:picLocks noGrp="1" noChangeAspect="1"/>
          </p:cNvPicPr>
          <p:nvPr>
            <p:ph idx="1"/>
          </p:nvPr>
        </p:nvPicPr>
        <p:blipFill>
          <a:blip r:embed="rId2"/>
          <a:stretch>
            <a:fillRect/>
          </a:stretch>
        </p:blipFill>
        <p:spPr>
          <a:xfrm>
            <a:off x="0" y="0"/>
            <a:ext cx="12236822" cy="6858000"/>
          </a:xfrm>
        </p:spPr>
      </p:pic>
      <p:sp>
        <p:nvSpPr>
          <p:cNvPr id="11" name="TextBox 10">
            <a:extLst>
              <a:ext uri="{FF2B5EF4-FFF2-40B4-BE49-F238E27FC236}">
                <a16:creationId xmlns:a16="http://schemas.microsoft.com/office/drawing/2014/main" id="{75D0891C-D2B5-A0AB-7428-3711F590EFD3}"/>
              </a:ext>
            </a:extLst>
          </p:cNvPr>
          <p:cNvSpPr txBox="1"/>
          <p:nvPr/>
        </p:nvSpPr>
        <p:spPr>
          <a:xfrm>
            <a:off x="0" y="-98660"/>
            <a:ext cx="7059441" cy="707886"/>
          </a:xfrm>
          <a:prstGeom prst="rect">
            <a:avLst/>
          </a:prstGeom>
          <a:noFill/>
        </p:spPr>
        <p:txBody>
          <a:bodyPr wrap="square">
            <a:spAutoFit/>
          </a:bodyPr>
          <a:lstStyle/>
          <a:p>
            <a:r>
              <a:rPr lang="en-US" sz="4000" dirty="0">
                <a:solidFill>
                  <a:schemeClr val="bg1"/>
                </a:solidFill>
              </a:rPr>
              <a:t>Code Explanation</a:t>
            </a:r>
          </a:p>
        </p:txBody>
      </p:sp>
      <p:sp>
        <p:nvSpPr>
          <p:cNvPr id="3" name="TextBox 2">
            <a:extLst>
              <a:ext uri="{FF2B5EF4-FFF2-40B4-BE49-F238E27FC236}">
                <a16:creationId xmlns:a16="http://schemas.microsoft.com/office/drawing/2014/main" id="{F35A249F-D9A1-B9C6-F31C-4145EC63B47D}"/>
              </a:ext>
            </a:extLst>
          </p:cNvPr>
          <p:cNvSpPr txBox="1"/>
          <p:nvPr/>
        </p:nvSpPr>
        <p:spPr>
          <a:xfrm>
            <a:off x="-1" y="472175"/>
            <a:ext cx="11896253" cy="3416320"/>
          </a:xfrm>
          <a:prstGeom prst="rect">
            <a:avLst/>
          </a:prstGeom>
          <a:noFill/>
        </p:spPr>
        <p:txBody>
          <a:bodyPr wrap="square">
            <a:spAutoFit/>
          </a:bodyPr>
          <a:lstStyle/>
          <a:p>
            <a:r>
              <a:rPr lang="en-US" dirty="0" err="1">
                <a:solidFill>
                  <a:schemeClr val="bg1"/>
                </a:solidFill>
              </a:rPr>
              <a:t>ValidatorSet</a:t>
            </a:r>
            <a:r>
              <a:rPr lang="en-US" dirty="0">
                <a:solidFill>
                  <a:schemeClr val="bg1"/>
                </a:solidFill>
              </a:rPr>
              <a:t>: Validator Management</a:t>
            </a:r>
          </a:p>
          <a:p>
            <a:endParaRPr lang="en-US" dirty="0">
              <a:solidFill>
                <a:schemeClr val="bg1"/>
              </a:solidFill>
            </a:endParaRPr>
          </a:p>
          <a:p>
            <a:r>
              <a:rPr lang="en-US" dirty="0">
                <a:solidFill>
                  <a:schemeClr val="bg1"/>
                </a:solidFill>
              </a:rPr>
              <a:t>Function Overview</a:t>
            </a:r>
          </a:p>
          <a:p>
            <a:r>
              <a:rPr lang="en-US" dirty="0">
                <a:solidFill>
                  <a:schemeClr val="bg1"/>
                </a:solidFill>
              </a:rPr>
              <a:t>Manage the identity of validators and select proposers.</a:t>
            </a:r>
          </a:p>
          <a:p>
            <a:r>
              <a:rPr lang="en-US" dirty="0">
                <a:solidFill>
                  <a:schemeClr val="bg1"/>
                </a:solidFill>
              </a:rPr>
              <a:t>Verify the legitimacy of the vote (signature and identity authentication).</a:t>
            </a:r>
          </a:p>
          <a:p>
            <a:r>
              <a:rPr lang="en-US" dirty="0">
                <a:solidFill>
                  <a:schemeClr val="bg1"/>
                </a:solidFill>
              </a:rPr>
              <a:t>Key Implementation</a:t>
            </a:r>
          </a:p>
          <a:p>
            <a:endParaRPr lang="en-US" dirty="0">
              <a:solidFill>
                <a:schemeClr val="bg1"/>
              </a:solidFill>
            </a:endParaRPr>
          </a:p>
          <a:p>
            <a:r>
              <a:rPr lang="en-US" dirty="0">
                <a:solidFill>
                  <a:schemeClr val="bg1"/>
                </a:solidFill>
              </a:rPr>
              <a:t>Proposer Selection:</a:t>
            </a:r>
          </a:p>
          <a:p>
            <a:r>
              <a:rPr lang="en-US" dirty="0">
                <a:solidFill>
                  <a:schemeClr val="bg1"/>
                </a:solidFill>
              </a:rPr>
              <a:t>Calculate the proposer index using height and round.</a:t>
            </a:r>
          </a:p>
          <a:p>
            <a:endParaRPr lang="en-US" dirty="0">
              <a:solidFill>
                <a:schemeClr val="bg1"/>
              </a:solidFill>
            </a:endParaRPr>
          </a:p>
          <a:p>
            <a:r>
              <a:rPr lang="en-US" dirty="0">
                <a:solidFill>
                  <a:schemeClr val="bg1"/>
                </a:solidFill>
              </a:rPr>
              <a:t>Signature and Verification:</a:t>
            </a:r>
          </a:p>
          <a:p>
            <a:r>
              <a:rPr lang="en-US" dirty="0">
                <a:solidFill>
                  <a:schemeClr val="bg1"/>
                </a:solidFill>
              </a:rPr>
              <a:t>Generate and verify voting signatures to ensure legitimacy.</a:t>
            </a:r>
          </a:p>
        </p:txBody>
      </p:sp>
      <p:pic>
        <p:nvPicPr>
          <p:cNvPr id="4" name="Picture 3">
            <a:extLst>
              <a:ext uri="{FF2B5EF4-FFF2-40B4-BE49-F238E27FC236}">
                <a16:creationId xmlns:a16="http://schemas.microsoft.com/office/drawing/2014/main" id="{B0CB9375-BB6C-6E7D-C49A-2F1C9D629582}"/>
              </a:ext>
            </a:extLst>
          </p:cNvPr>
          <p:cNvPicPr>
            <a:picLocks noChangeAspect="1"/>
          </p:cNvPicPr>
          <p:nvPr/>
        </p:nvPicPr>
        <p:blipFill>
          <a:blip r:embed="rId3"/>
          <a:stretch>
            <a:fillRect/>
          </a:stretch>
        </p:blipFill>
        <p:spPr>
          <a:xfrm>
            <a:off x="5406170" y="2013959"/>
            <a:ext cx="5725324" cy="838317"/>
          </a:xfrm>
          <a:prstGeom prst="rect">
            <a:avLst/>
          </a:prstGeom>
        </p:spPr>
      </p:pic>
      <p:pic>
        <p:nvPicPr>
          <p:cNvPr id="7" name="Picture 6">
            <a:extLst>
              <a:ext uri="{FF2B5EF4-FFF2-40B4-BE49-F238E27FC236}">
                <a16:creationId xmlns:a16="http://schemas.microsoft.com/office/drawing/2014/main" id="{7AFCE3FC-B0F7-DA3B-1C2D-18C5C85BF324}"/>
              </a:ext>
            </a:extLst>
          </p:cNvPr>
          <p:cNvPicPr>
            <a:picLocks noChangeAspect="1"/>
          </p:cNvPicPr>
          <p:nvPr/>
        </p:nvPicPr>
        <p:blipFill>
          <a:blip r:embed="rId4"/>
          <a:stretch>
            <a:fillRect/>
          </a:stretch>
        </p:blipFill>
        <p:spPr>
          <a:xfrm>
            <a:off x="5558591" y="3921092"/>
            <a:ext cx="5420481" cy="1076475"/>
          </a:xfrm>
          <a:prstGeom prst="rect">
            <a:avLst/>
          </a:prstGeom>
        </p:spPr>
      </p:pic>
    </p:spTree>
    <p:extLst>
      <p:ext uri="{BB962C8B-B14F-4D97-AF65-F5344CB8AC3E}">
        <p14:creationId xmlns:p14="http://schemas.microsoft.com/office/powerpoint/2010/main" val="1232124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C92E7-AFDA-8FE4-F18C-AE4B238AA8BC}"/>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10FDA09-A150-B28E-F928-7CC0AAB1A308}"/>
              </a:ext>
            </a:extLst>
          </p:cNvPr>
          <p:cNvPicPr>
            <a:picLocks noGrp="1" noChangeAspect="1"/>
          </p:cNvPicPr>
          <p:nvPr>
            <p:ph idx="1"/>
          </p:nvPr>
        </p:nvPicPr>
        <p:blipFill>
          <a:blip r:embed="rId2"/>
          <a:stretch>
            <a:fillRect/>
          </a:stretch>
        </p:blipFill>
        <p:spPr>
          <a:xfrm>
            <a:off x="0" y="0"/>
            <a:ext cx="12236822" cy="6858000"/>
          </a:xfrm>
        </p:spPr>
      </p:pic>
      <p:sp>
        <p:nvSpPr>
          <p:cNvPr id="11" name="TextBox 10">
            <a:extLst>
              <a:ext uri="{FF2B5EF4-FFF2-40B4-BE49-F238E27FC236}">
                <a16:creationId xmlns:a16="http://schemas.microsoft.com/office/drawing/2014/main" id="{BF3E708B-DAD3-FFF4-F2A2-CA7637F38F44}"/>
              </a:ext>
            </a:extLst>
          </p:cNvPr>
          <p:cNvSpPr txBox="1"/>
          <p:nvPr/>
        </p:nvSpPr>
        <p:spPr>
          <a:xfrm>
            <a:off x="0" y="-98660"/>
            <a:ext cx="7059441" cy="707886"/>
          </a:xfrm>
          <a:prstGeom prst="rect">
            <a:avLst/>
          </a:prstGeom>
          <a:noFill/>
        </p:spPr>
        <p:txBody>
          <a:bodyPr wrap="square">
            <a:spAutoFit/>
          </a:bodyPr>
          <a:lstStyle/>
          <a:p>
            <a:r>
              <a:rPr lang="en-US" sz="4000" dirty="0">
                <a:solidFill>
                  <a:schemeClr val="bg1"/>
                </a:solidFill>
              </a:rPr>
              <a:t>Code Explanation</a:t>
            </a:r>
          </a:p>
        </p:txBody>
      </p:sp>
      <p:sp>
        <p:nvSpPr>
          <p:cNvPr id="3" name="TextBox 2">
            <a:extLst>
              <a:ext uri="{FF2B5EF4-FFF2-40B4-BE49-F238E27FC236}">
                <a16:creationId xmlns:a16="http://schemas.microsoft.com/office/drawing/2014/main" id="{0CF0E4E2-3FB5-E6B2-B5A1-1931FCE3AE9B}"/>
              </a:ext>
            </a:extLst>
          </p:cNvPr>
          <p:cNvSpPr txBox="1"/>
          <p:nvPr/>
        </p:nvSpPr>
        <p:spPr>
          <a:xfrm>
            <a:off x="-1" y="472175"/>
            <a:ext cx="11896253" cy="3693319"/>
          </a:xfrm>
          <a:prstGeom prst="rect">
            <a:avLst/>
          </a:prstGeom>
          <a:noFill/>
        </p:spPr>
        <p:txBody>
          <a:bodyPr wrap="square">
            <a:spAutoFit/>
          </a:bodyPr>
          <a:lstStyle/>
          <a:p>
            <a:r>
              <a:rPr lang="en-US" dirty="0">
                <a:solidFill>
                  <a:schemeClr val="bg1"/>
                </a:solidFill>
              </a:rPr>
              <a:t>Block and Vote: Data structure</a:t>
            </a:r>
          </a:p>
          <a:p>
            <a:endParaRPr lang="en-US" dirty="0">
              <a:solidFill>
                <a:schemeClr val="bg1"/>
              </a:solidFill>
            </a:endParaRPr>
          </a:p>
          <a:p>
            <a:r>
              <a:rPr lang="en-US" dirty="0">
                <a:solidFill>
                  <a:schemeClr val="bg1"/>
                </a:solidFill>
              </a:rPr>
              <a:t>Function overview</a:t>
            </a:r>
          </a:p>
          <a:p>
            <a:r>
              <a:rPr lang="en-US" dirty="0">
                <a:solidFill>
                  <a:schemeClr val="bg1"/>
                </a:solidFill>
              </a:rPr>
              <a:t>Block and Vote provide the basic structure of blocks and votes.</a:t>
            </a:r>
          </a:p>
          <a:p>
            <a:r>
              <a:rPr lang="en-US" dirty="0">
                <a:solidFill>
                  <a:schemeClr val="bg1"/>
                </a:solidFill>
              </a:rPr>
              <a:t>Support serialization and deserialization for easy transmission between nodes.</a:t>
            </a:r>
          </a:p>
          <a:p>
            <a:r>
              <a:rPr lang="en-US" dirty="0">
                <a:solidFill>
                  <a:schemeClr val="bg1"/>
                </a:solidFill>
              </a:rPr>
              <a:t>Key implementation</a:t>
            </a:r>
          </a:p>
          <a:p>
            <a:endParaRPr lang="en-US" dirty="0">
              <a:solidFill>
                <a:schemeClr val="bg1"/>
              </a:solidFill>
            </a:endParaRPr>
          </a:p>
          <a:p>
            <a:r>
              <a:rPr lang="en-US" dirty="0" err="1">
                <a:solidFill>
                  <a:schemeClr val="bg1"/>
                </a:solidFill>
              </a:rPr>
              <a:t>BlockHeader</a:t>
            </a:r>
            <a:r>
              <a:rPr lang="en-US" dirty="0">
                <a:solidFill>
                  <a:schemeClr val="bg1"/>
                </a:solidFill>
              </a:rPr>
              <a:t>:</a:t>
            </a:r>
          </a:p>
          <a:p>
            <a:r>
              <a:rPr lang="en-US" dirty="0">
                <a:solidFill>
                  <a:schemeClr val="bg1"/>
                </a:solidFill>
              </a:rPr>
              <a:t>Contains the metadata of the block (height, round, proposer ID, block hash).</a:t>
            </a:r>
          </a:p>
          <a:p>
            <a:r>
              <a:rPr lang="en-US" dirty="0">
                <a:solidFill>
                  <a:schemeClr val="bg1"/>
                </a:solidFill>
              </a:rPr>
              <a:t>Provides dictionary conversion methods </a:t>
            </a:r>
            <a:r>
              <a:rPr lang="en-US" dirty="0" err="1">
                <a:solidFill>
                  <a:schemeClr val="bg1"/>
                </a:solidFill>
              </a:rPr>
              <a:t>to_dict</a:t>
            </a:r>
            <a:r>
              <a:rPr lang="en-US" dirty="0">
                <a:solidFill>
                  <a:schemeClr val="bg1"/>
                </a:solidFill>
              </a:rPr>
              <a:t> and </a:t>
            </a:r>
            <a:r>
              <a:rPr lang="en-US" dirty="0" err="1">
                <a:solidFill>
                  <a:schemeClr val="bg1"/>
                </a:solidFill>
              </a:rPr>
              <a:t>from_dict</a:t>
            </a:r>
            <a:r>
              <a:rPr lang="en-US" dirty="0">
                <a:solidFill>
                  <a:schemeClr val="bg1"/>
                </a:solidFill>
              </a:rPr>
              <a:t>.</a:t>
            </a:r>
          </a:p>
          <a:p>
            <a:endParaRPr lang="en-US" dirty="0">
              <a:solidFill>
                <a:schemeClr val="bg1"/>
              </a:solidFill>
            </a:endParaRPr>
          </a:p>
          <a:p>
            <a:r>
              <a:rPr lang="en-US" dirty="0">
                <a:solidFill>
                  <a:schemeClr val="bg1"/>
                </a:solidFill>
              </a:rPr>
              <a:t>Vote:</a:t>
            </a:r>
          </a:p>
          <a:p>
            <a:r>
              <a:rPr lang="en-US" dirty="0">
                <a:solidFill>
                  <a:schemeClr val="bg1"/>
                </a:solidFill>
              </a:rPr>
              <a:t>Contains validator ID, block hash, height, round and signature.</a:t>
            </a:r>
          </a:p>
        </p:txBody>
      </p:sp>
      <p:pic>
        <p:nvPicPr>
          <p:cNvPr id="5" name="Picture 4">
            <a:extLst>
              <a:ext uri="{FF2B5EF4-FFF2-40B4-BE49-F238E27FC236}">
                <a16:creationId xmlns:a16="http://schemas.microsoft.com/office/drawing/2014/main" id="{01D1987F-DB50-22DE-E0E1-B86FE68FDDAC}"/>
              </a:ext>
            </a:extLst>
          </p:cNvPr>
          <p:cNvPicPr>
            <a:picLocks noChangeAspect="1"/>
          </p:cNvPicPr>
          <p:nvPr/>
        </p:nvPicPr>
        <p:blipFill>
          <a:blip r:embed="rId3"/>
          <a:stretch>
            <a:fillRect/>
          </a:stretch>
        </p:blipFill>
        <p:spPr>
          <a:xfrm>
            <a:off x="8171564" y="472175"/>
            <a:ext cx="3299177" cy="2835113"/>
          </a:xfrm>
          <a:prstGeom prst="rect">
            <a:avLst/>
          </a:prstGeom>
        </p:spPr>
      </p:pic>
      <p:pic>
        <p:nvPicPr>
          <p:cNvPr id="8" name="Picture 7">
            <a:extLst>
              <a:ext uri="{FF2B5EF4-FFF2-40B4-BE49-F238E27FC236}">
                <a16:creationId xmlns:a16="http://schemas.microsoft.com/office/drawing/2014/main" id="{1CCF69F4-84AD-C289-E77A-7C86AF510A43}"/>
              </a:ext>
            </a:extLst>
          </p:cNvPr>
          <p:cNvPicPr>
            <a:picLocks noChangeAspect="1"/>
          </p:cNvPicPr>
          <p:nvPr/>
        </p:nvPicPr>
        <p:blipFill>
          <a:blip r:embed="rId4"/>
          <a:stretch>
            <a:fillRect/>
          </a:stretch>
        </p:blipFill>
        <p:spPr>
          <a:xfrm>
            <a:off x="8171563" y="3699649"/>
            <a:ext cx="3299177" cy="2815964"/>
          </a:xfrm>
          <a:prstGeom prst="rect">
            <a:avLst/>
          </a:prstGeom>
        </p:spPr>
      </p:pic>
    </p:spTree>
    <p:extLst>
      <p:ext uri="{BB962C8B-B14F-4D97-AF65-F5344CB8AC3E}">
        <p14:creationId xmlns:p14="http://schemas.microsoft.com/office/powerpoint/2010/main" val="1154390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B5B0E-016A-7E39-7C80-B271DEF1DEF9}"/>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E7150268-6E89-770A-1A7D-98DB3399CD20}"/>
              </a:ext>
            </a:extLst>
          </p:cNvPr>
          <p:cNvPicPr>
            <a:picLocks noGrp="1" noChangeAspect="1"/>
          </p:cNvPicPr>
          <p:nvPr>
            <p:ph idx="1"/>
          </p:nvPr>
        </p:nvPicPr>
        <p:blipFill>
          <a:blip r:embed="rId2"/>
          <a:stretch>
            <a:fillRect/>
          </a:stretch>
        </p:blipFill>
        <p:spPr>
          <a:xfrm>
            <a:off x="0" y="0"/>
            <a:ext cx="12236822" cy="6858000"/>
          </a:xfrm>
        </p:spPr>
      </p:pic>
      <p:sp>
        <p:nvSpPr>
          <p:cNvPr id="11" name="TextBox 10">
            <a:extLst>
              <a:ext uri="{FF2B5EF4-FFF2-40B4-BE49-F238E27FC236}">
                <a16:creationId xmlns:a16="http://schemas.microsoft.com/office/drawing/2014/main" id="{73FD7728-1C83-0F1F-7CC8-AC17C98B18D9}"/>
              </a:ext>
            </a:extLst>
          </p:cNvPr>
          <p:cNvSpPr txBox="1"/>
          <p:nvPr/>
        </p:nvSpPr>
        <p:spPr>
          <a:xfrm>
            <a:off x="0" y="2749203"/>
            <a:ext cx="7059441" cy="707886"/>
          </a:xfrm>
          <a:prstGeom prst="rect">
            <a:avLst/>
          </a:prstGeom>
          <a:noFill/>
        </p:spPr>
        <p:txBody>
          <a:bodyPr wrap="square">
            <a:spAutoFit/>
          </a:bodyPr>
          <a:lstStyle/>
          <a:p>
            <a:r>
              <a:rPr lang="en-US" sz="4000" dirty="0">
                <a:solidFill>
                  <a:schemeClr val="bg1"/>
                </a:solidFill>
              </a:rPr>
              <a:t>Table of contents:</a:t>
            </a:r>
          </a:p>
        </p:txBody>
      </p:sp>
      <p:sp>
        <p:nvSpPr>
          <p:cNvPr id="3" name="TextBox 2">
            <a:extLst>
              <a:ext uri="{FF2B5EF4-FFF2-40B4-BE49-F238E27FC236}">
                <a16:creationId xmlns:a16="http://schemas.microsoft.com/office/drawing/2014/main" id="{C98C3BB1-1544-D195-D6CD-C6B300E2F60E}"/>
              </a:ext>
            </a:extLst>
          </p:cNvPr>
          <p:cNvSpPr txBox="1"/>
          <p:nvPr/>
        </p:nvSpPr>
        <p:spPr>
          <a:xfrm>
            <a:off x="3784348" y="1181105"/>
            <a:ext cx="4426212" cy="3970318"/>
          </a:xfrm>
          <a:prstGeom prst="rect">
            <a:avLst/>
          </a:prstGeom>
          <a:noFill/>
        </p:spPr>
        <p:txBody>
          <a:bodyPr wrap="none" rtlCol="0">
            <a:spAutoFit/>
          </a:bodyPr>
          <a:lstStyle/>
          <a:p>
            <a:r>
              <a:rPr lang="en-US" sz="2800" dirty="0">
                <a:solidFill>
                  <a:schemeClr val="bg1"/>
                </a:solidFill>
              </a:rPr>
              <a:t>Introduction to </a:t>
            </a:r>
            <a:r>
              <a:rPr lang="en-US" sz="2800" dirty="0" err="1">
                <a:solidFill>
                  <a:schemeClr val="bg1"/>
                </a:solidFill>
              </a:rPr>
              <a:t>Tendermint</a:t>
            </a:r>
            <a:br>
              <a:rPr lang="en-US" sz="2800" dirty="0">
                <a:solidFill>
                  <a:schemeClr val="bg1"/>
                </a:solidFill>
              </a:rPr>
            </a:br>
            <a:br>
              <a:rPr lang="en-US" sz="2800" dirty="0">
                <a:solidFill>
                  <a:schemeClr val="bg1"/>
                </a:solidFill>
              </a:rPr>
            </a:br>
            <a:r>
              <a:rPr lang="en-US" sz="2800" dirty="0">
                <a:solidFill>
                  <a:schemeClr val="bg1"/>
                </a:solidFill>
              </a:rPr>
              <a:t>This project</a:t>
            </a:r>
            <a:br>
              <a:rPr lang="en-US" sz="2800" dirty="0">
                <a:solidFill>
                  <a:schemeClr val="bg1"/>
                </a:solidFill>
              </a:rPr>
            </a:br>
            <a:br>
              <a:rPr lang="en-US" sz="2800" dirty="0">
                <a:solidFill>
                  <a:schemeClr val="bg1"/>
                </a:solidFill>
              </a:rPr>
            </a:br>
            <a:r>
              <a:rPr lang="en-US" sz="2800" dirty="0">
                <a:solidFill>
                  <a:schemeClr val="bg1"/>
                </a:solidFill>
              </a:rPr>
              <a:t>Comparison with </a:t>
            </a:r>
            <a:r>
              <a:rPr lang="en-US" sz="2800" dirty="0" err="1">
                <a:solidFill>
                  <a:schemeClr val="bg1"/>
                </a:solidFill>
              </a:rPr>
              <a:t>Tendermint</a:t>
            </a:r>
            <a:br>
              <a:rPr lang="en-US" sz="2800" dirty="0">
                <a:solidFill>
                  <a:schemeClr val="bg1"/>
                </a:solidFill>
              </a:rPr>
            </a:br>
            <a:br>
              <a:rPr lang="en-US" sz="2800" dirty="0">
                <a:solidFill>
                  <a:schemeClr val="bg1"/>
                </a:solidFill>
              </a:rPr>
            </a:br>
            <a:r>
              <a:rPr lang="en-US" sz="2800" dirty="0">
                <a:solidFill>
                  <a:schemeClr val="bg1"/>
                </a:solidFill>
              </a:rPr>
              <a:t>Code Explanation</a:t>
            </a:r>
            <a:br>
              <a:rPr lang="en-US" sz="2800" dirty="0">
                <a:solidFill>
                  <a:schemeClr val="bg1"/>
                </a:solidFill>
              </a:rPr>
            </a:br>
            <a:br>
              <a:rPr lang="en-US" sz="2800" dirty="0">
                <a:solidFill>
                  <a:schemeClr val="bg1"/>
                </a:solidFill>
              </a:rPr>
            </a:br>
            <a:r>
              <a:rPr lang="en-US" sz="2800" dirty="0">
                <a:solidFill>
                  <a:schemeClr val="bg1"/>
                </a:solidFill>
              </a:rPr>
              <a:t>Conclusion and future work</a:t>
            </a:r>
          </a:p>
        </p:txBody>
      </p:sp>
    </p:spTree>
    <p:extLst>
      <p:ext uri="{BB962C8B-B14F-4D97-AF65-F5344CB8AC3E}">
        <p14:creationId xmlns:p14="http://schemas.microsoft.com/office/powerpoint/2010/main" val="4218650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D82DD-6F69-02B4-1CC2-7CA40CC9E312}"/>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0A3A3D89-99B1-9A8C-A639-2D10604F2738}"/>
              </a:ext>
            </a:extLst>
          </p:cNvPr>
          <p:cNvPicPr>
            <a:picLocks noGrp="1" noChangeAspect="1"/>
          </p:cNvPicPr>
          <p:nvPr>
            <p:ph idx="1"/>
          </p:nvPr>
        </p:nvPicPr>
        <p:blipFill>
          <a:blip r:embed="rId2"/>
          <a:stretch>
            <a:fillRect/>
          </a:stretch>
        </p:blipFill>
        <p:spPr>
          <a:xfrm>
            <a:off x="0" y="0"/>
            <a:ext cx="12236822" cy="6858000"/>
          </a:xfrm>
        </p:spPr>
      </p:pic>
      <p:sp>
        <p:nvSpPr>
          <p:cNvPr id="11" name="TextBox 10">
            <a:extLst>
              <a:ext uri="{FF2B5EF4-FFF2-40B4-BE49-F238E27FC236}">
                <a16:creationId xmlns:a16="http://schemas.microsoft.com/office/drawing/2014/main" id="{2EAC53F7-CC61-AEAA-C6A4-3FBF5AE89EDA}"/>
              </a:ext>
            </a:extLst>
          </p:cNvPr>
          <p:cNvSpPr txBox="1"/>
          <p:nvPr/>
        </p:nvSpPr>
        <p:spPr>
          <a:xfrm>
            <a:off x="0" y="-98660"/>
            <a:ext cx="7059441" cy="707886"/>
          </a:xfrm>
          <a:prstGeom prst="rect">
            <a:avLst/>
          </a:prstGeom>
          <a:noFill/>
        </p:spPr>
        <p:txBody>
          <a:bodyPr wrap="square">
            <a:spAutoFit/>
          </a:bodyPr>
          <a:lstStyle/>
          <a:p>
            <a:r>
              <a:rPr lang="en-US" sz="4000" dirty="0">
                <a:solidFill>
                  <a:schemeClr val="bg1"/>
                </a:solidFill>
              </a:rPr>
              <a:t>Code Explanation</a:t>
            </a:r>
          </a:p>
        </p:txBody>
      </p:sp>
      <p:sp>
        <p:nvSpPr>
          <p:cNvPr id="3" name="TextBox 2">
            <a:extLst>
              <a:ext uri="{FF2B5EF4-FFF2-40B4-BE49-F238E27FC236}">
                <a16:creationId xmlns:a16="http://schemas.microsoft.com/office/drawing/2014/main" id="{8746099E-CC7C-4728-07E2-C75FD9874B05}"/>
              </a:ext>
            </a:extLst>
          </p:cNvPr>
          <p:cNvSpPr txBox="1"/>
          <p:nvPr/>
        </p:nvSpPr>
        <p:spPr>
          <a:xfrm>
            <a:off x="-1" y="472175"/>
            <a:ext cx="11896253" cy="3970318"/>
          </a:xfrm>
          <a:prstGeom prst="rect">
            <a:avLst/>
          </a:prstGeom>
          <a:noFill/>
        </p:spPr>
        <p:txBody>
          <a:bodyPr wrap="square">
            <a:spAutoFit/>
          </a:bodyPr>
          <a:lstStyle/>
          <a:p>
            <a:r>
              <a:rPr lang="en-US" dirty="0">
                <a:solidFill>
                  <a:schemeClr val="bg1"/>
                </a:solidFill>
              </a:rPr>
              <a:t>P2PNode and Network: Network simulation</a:t>
            </a:r>
          </a:p>
          <a:p>
            <a:endParaRPr lang="en-US" dirty="0">
              <a:solidFill>
                <a:schemeClr val="bg1"/>
              </a:solidFill>
            </a:endParaRPr>
          </a:p>
          <a:p>
            <a:r>
              <a:rPr lang="en-US" dirty="0">
                <a:solidFill>
                  <a:schemeClr val="bg1"/>
                </a:solidFill>
              </a:rPr>
              <a:t>Function overview</a:t>
            </a:r>
          </a:p>
          <a:p>
            <a:r>
              <a:rPr lang="en-US" dirty="0">
                <a:solidFill>
                  <a:schemeClr val="bg1"/>
                </a:solidFill>
              </a:rPr>
              <a:t>Provide communication mechanism between nodes.</a:t>
            </a:r>
          </a:p>
          <a:p>
            <a:r>
              <a:rPr lang="en-US" dirty="0">
                <a:solidFill>
                  <a:schemeClr val="bg1"/>
                </a:solidFill>
              </a:rPr>
              <a:t>Simulate network delay, packet loss rate and network partition.</a:t>
            </a:r>
          </a:p>
          <a:p>
            <a:r>
              <a:rPr lang="en-US" dirty="0">
                <a:solidFill>
                  <a:schemeClr val="bg1"/>
                </a:solidFill>
              </a:rPr>
              <a:t>Key implementation</a:t>
            </a:r>
          </a:p>
          <a:p>
            <a:endParaRPr lang="en-US" dirty="0">
              <a:solidFill>
                <a:schemeClr val="bg1"/>
              </a:solidFill>
            </a:endParaRPr>
          </a:p>
          <a:p>
            <a:r>
              <a:rPr lang="en-US" dirty="0">
                <a:solidFill>
                  <a:schemeClr val="bg1"/>
                </a:solidFill>
              </a:rPr>
              <a:t>Node communication:</a:t>
            </a:r>
          </a:p>
          <a:p>
            <a:r>
              <a:rPr lang="en-US" dirty="0">
                <a:solidFill>
                  <a:schemeClr val="bg1"/>
                </a:solidFill>
              </a:rPr>
              <a:t>Use asynchronous queue inbox to store received messages.</a:t>
            </a:r>
          </a:p>
          <a:p>
            <a:r>
              <a:rPr lang="en-US" dirty="0">
                <a:solidFill>
                  <a:schemeClr val="bg1"/>
                </a:solidFill>
              </a:rPr>
              <a:t>Messaging between nodes is implemented through </a:t>
            </a:r>
            <a:r>
              <a:rPr lang="en-US" dirty="0" err="1">
                <a:solidFill>
                  <a:schemeClr val="bg1"/>
                </a:solidFill>
              </a:rPr>
              <a:t>send_message</a:t>
            </a:r>
            <a:r>
              <a:rPr lang="en-US" dirty="0">
                <a:solidFill>
                  <a:schemeClr val="bg1"/>
                </a:solidFill>
              </a:rPr>
              <a:t> method.</a:t>
            </a:r>
          </a:p>
          <a:p>
            <a:endParaRPr lang="en-US" dirty="0">
              <a:solidFill>
                <a:schemeClr val="bg1"/>
              </a:solidFill>
            </a:endParaRPr>
          </a:p>
          <a:p>
            <a:r>
              <a:rPr lang="en-US" dirty="0">
                <a:solidFill>
                  <a:schemeClr val="bg1"/>
                </a:solidFill>
              </a:rPr>
              <a:t>Network failure:</a:t>
            </a:r>
          </a:p>
          <a:p>
            <a:r>
              <a:rPr lang="en-US" dirty="0">
                <a:solidFill>
                  <a:schemeClr val="bg1"/>
                </a:solidFill>
              </a:rPr>
              <a:t>Simulate delay and packet loss by setting delay and </a:t>
            </a:r>
            <a:r>
              <a:rPr lang="en-US" dirty="0" err="1">
                <a:solidFill>
                  <a:schemeClr val="bg1"/>
                </a:solidFill>
              </a:rPr>
              <a:t>drop_rate</a:t>
            </a:r>
            <a:r>
              <a:rPr lang="en-US" dirty="0">
                <a:solidFill>
                  <a:schemeClr val="bg1"/>
                </a:solidFill>
              </a:rPr>
              <a:t> parameters.</a:t>
            </a:r>
          </a:p>
          <a:p>
            <a:r>
              <a:rPr lang="en-US" dirty="0">
                <a:solidFill>
                  <a:schemeClr val="bg1"/>
                </a:solidFill>
              </a:rPr>
              <a:t>Support partition isolation nodes to prevent messages from being sent or received.</a:t>
            </a:r>
          </a:p>
        </p:txBody>
      </p:sp>
      <p:pic>
        <p:nvPicPr>
          <p:cNvPr id="4" name="Picture 3">
            <a:extLst>
              <a:ext uri="{FF2B5EF4-FFF2-40B4-BE49-F238E27FC236}">
                <a16:creationId xmlns:a16="http://schemas.microsoft.com/office/drawing/2014/main" id="{71598437-3461-CA8A-16D6-F21617775961}"/>
              </a:ext>
            </a:extLst>
          </p:cNvPr>
          <p:cNvPicPr>
            <a:picLocks noChangeAspect="1"/>
          </p:cNvPicPr>
          <p:nvPr/>
        </p:nvPicPr>
        <p:blipFill>
          <a:blip r:embed="rId3"/>
          <a:stretch>
            <a:fillRect/>
          </a:stretch>
        </p:blipFill>
        <p:spPr>
          <a:xfrm>
            <a:off x="7325263" y="702395"/>
            <a:ext cx="4458322" cy="2067213"/>
          </a:xfrm>
          <a:prstGeom prst="rect">
            <a:avLst/>
          </a:prstGeom>
        </p:spPr>
      </p:pic>
    </p:spTree>
    <p:extLst>
      <p:ext uri="{BB962C8B-B14F-4D97-AF65-F5344CB8AC3E}">
        <p14:creationId xmlns:p14="http://schemas.microsoft.com/office/powerpoint/2010/main" val="1509199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F9875-EC8D-2469-2566-73B5F8B003E1}"/>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47A5CF5-22F2-BA5E-5E59-527A34D931B6}"/>
              </a:ext>
            </a:extLst>
          </p:cNvPr>
          <p:cNvPicPr>
            <a:picLocks noGrp="1" noChangeAspect="1"/>
          </p:cNvPicPr>
          <p:nvPr>
            <p:ph idx="1"/>
          </p:nvPr>
        </p:nvPicPr>
        <p:blipFill>
          <a:blip r:embed="rId2"/>
          <a:stretch>
            <a:fillRect/>
          </a:stretch>
        </p:blipFill>
        <p:spPr>
          <a:xfrm>
            <a:off x="0" y="0"/>
            <a:ext cx="12236822" cy="6858000"/>
          </a:xfrm>
        </p:spPr>
      </p:pic>
      <p:sp>
        <p:nvSpPr>
          <p:cNvPr id="11" name="TextBox 10">
            <a:extLst>
              <a:ext uri="{FF2B5EF4-FFF2-40B4-BE49-F238E27FC236}">
                <a16:creationId xmlns:a16="http://schemas.microsoft.com/office/drawing/2014/main" id="{5E84C08F-2D49-2D14-F9CD-E0948B7BA985}"/>
              </a:ext>
            </a:extLst>
          </p:cNvPr>
          <p:cNvSpPr txBox="1"/>
          <p:nvPr/>
        </p:nvSpPr>
        <p:spPr>
          <a:xfrm>
            <a:off x="0" y="-98660"/>
            <a:ext cx="7059441" cy="707886"/>
          </a:xfrm>
          <a:prstGeom prst="rect">
            <a:avLst/>
          </a:prstGeom>
          <a:noFill/>
        </p:spPr>
        <p:txBody>
          <a:bodyPr wrap="square">
            <a:spAutoFit/>
          </a:bodyPr>
          <a:lstStyle/>
          <a:p>
            <a:r>
              <a:rPr lang="en-US" sz="4000" dirty="0">
                <a:solidFill>
                  <a:schemeClr val="bg1"/>
                </a:solidFill>
              </a:rPr>
              <a:t>Code Explanation</a:t>
            </a:r>
          </a:p>
        </p:txBody>
      </p:sp>
      <p:sp>
        <p:nvSpPr>
          <p:cNvPr id="3" name="TextBox 2">
            <a:extLst>
              <a:ext uri="{FF2B5EF4-FFF2-40B4-BE49-F238E27FC236}">
                <a16:creationId xmlns:a16="http://schemas.microsoft.com/office/drawing/2014/main" id="{68665BBC-6DDD-D784-3C52-3441D018AE46}"/>
              </a:ext>
            </a:extLst>
          </p:cNvPr>
          <p:cNvSpPr txBox="1"/>
          <p:nvPr/>
        </p:nvSpPr>
        <p:spPr>
          <a:xfrm>
            <a:off x="-1" y="472175"/>
            <a:ext cx="11896253" cy="2862322"/>
          </a:xfrm>
          <a:prstGeom prst="rect">
            <a:avLst/>
          </a:prstGeom>
          <a:noFill/>
        </p:spPr>
        <p:txBody>
          <a:bodyPr wrap="square">
            <a:spAutoFit/>
          </a:bodyPr>
          <a:lstStyle/>
          <a:p>
            <a:r>
              <a:rPr lang="en-US" dirty="0" err="1">
                <a:solidFill>
                  <a:schemeClr val="bg1"/>
                </a:solidFill>
              </a:rPr>
              <a:t>Mempool</a:t>
            </a:r>
            <a:r>
              <a:rPr lang="en-US" dirty="0">
                <a:solidFill>
                  <a:schemeClr val="bg1"/>
                </a:solidFill>
              </a:rPr>
              <a:t> and </a:t>
            </a:r>
            <a:r>
              <a:rPr lang="en-US" dirty="0" err="1">
                <a:solidFill>
                  <a:schemeClr val="bg1"/>
                </a:solidFill>
              </a:rPr>
              <a:t>StateStore</a:t>
            </a:r>
            <a:r>
              <a:rPr lang="en-US" dirty="0">
                <a:solidFill>
                  <a:schemeClr val="bg1"/>
                </a:solidFill>
              </a:rPr>
              <a:t>: state and transaction management</a:t>
            </a:r>
          </a:p>
          <a:p>
            <a:endParaRPr lang="en-US" dirty="0">
              <a:solidFill>
                <a:schemeClr val="bg1"/>
              </a:solidFill>
            </a:endParaRPr>
          </a:p>
          <a:p>
            <a:r>
              <a:rPr lang="en-US" dirty="0">
                <a:solidFill>
                  <a:schemeClr val="bg1"/>
                </a:solidFill>
              </a:rPr>
              <a:t>Function overview</a:t>
            </a:r>
          </a:p>
          <a:p>
            <a:r>
              <a:rPr lang="en-US" dirty="0" err="1">
                <a:solidFill>
                  <a:schemeClr val="bg1"/>
                </a:solidFill>
              </a:rPr>
              <a:t>Mempool</a:t>
            </a:r>
            <a:r>
              <a:rPr lang="en-US" dirty="0">
                <a:solidFill>
                  <a:schemeClr val="bg1"/>
                </a:solidFill>
              </a:rPr>
              <a:t>:</a:t>
            </a:r>
          </a:p>
          <a:p>
            <a:r>
              <a:rPr lang="en-US" dirty="0">
                <a:solidFill>
                  <a:schemeClr val="bg1"/>
                </a:solidFill>
              </a:rPr>
              <a:t>Manage transaction pool, support transaction addition and batch extraction.</a:t>
            </a:r>
          </a:p>
          <a:p>
            <a:r>
              <a:rPr lang="en-US" dirty="0">
                <a:solidFill>
                  <a:schemeClr val="bg1"/>
                </a:solidFill>
              </a:rPr>
              <a:t>Provide interfaces </a:t>
            </a:r>
            <a:r>
              <a:rPr lang="en-US" dirty="0" err="1">
                <a:solidFill>
                  <a:schemeClr val="bg1"/>
                </a:solidFill>
              </a:rPr>
              <a:t>add_tx</a:t>
            </a:r>
            <a:r>
              <a:rPr lang="en-US" dirty="0">
                <a:solidFill>
                  <a:schemeClr val="bg1"/>
                </a:solidFill>
              </a:rPr>
              <a:t> and </a:t>
            </a:r>
            <a:r>
              <a:rPr lang="en-US" dirty="0" err="1">
                <a:solidFill>
                  <a:schemeClr val="bg1"/>
                </a:solidFill>
              </a:rPr>
              <a:t>get_txs</a:t>
            </a:r>
            <a:r>
              <a:rPr lang="en-US" dirty="0">
                <a:solidFill>
                  <a:schemeClr val="bg1"/>
                </a:solidFill>
              </a:rPr>
              <a:t>.</a:t>
            </a:r>
          </a:p>
          <a:p>
            <a:endParaRPr lang="en-US" dirty="0">
              <a:solidFill>
                <a:schemeClr val="bg1"/>
              </a:solidFill>
            </a:endParaRPr>
          </a:p>
          <a:p>
            <a:r>
              <a:rPr lang="en-US" dirty="0" err="1">
                <a:solidFill>
                  <a:schemeClr val="bg1"/>
                </a:solidFill>
              </a:rPr>
              <a:t>StateStore</a:t>
            </a:r>
            <a:r>
              <a:rPr lang="en-US" dirty="0">
                <a:solidFill>
                  <a:schemeClr val="bg1"/>
                </a:solidFill>
              </a:rPr>
              <a:t>:</a:t>
            </a:r>
          </a:p>
          <a:p>
            <a:r>
              <a:rPr lang="en-US" dirty="0">
                <a:solidFill>
                  <a:schemeClr val="bg1"/>
                </a:solidFill>
              </a:rPr>
              <a:t>Save the state of the blockchain and the application state.</a:t>
            </a:r>
          </a:p>
          <a:p>
            <a:r>
              <a:rPr lang="en-US" dirty="0">
                <a:solidFill>
                  <a:schemeClr val="bg1"/>
                </a:solidFill>
              </a:rPr>
              <a:t>Receive blocks and apply transactions through </a:t>
            </a:r>
            <a:r>
              <a:rPr lang="en-US" dirty="0" err="1">
                <a:solidFill>
                  <a:schemeClr val="bg1"/>
                </a:solidFill>
              </a:rPr>
              <a:t>commit_block</a:t>
            </a:r>
            <a:r>
              <a:rPr lang="en-US" dirty="0">
                <a:solidFill>
                  <a:schemeClr val="bg1"/>
                </a:solidFill>
              </a:rPr>
              <a:t>.</a:t>
            </a:r>
          </a:p>
        </p:txBody>
      </p:sp>
      <p:pic>
        <p:nvPicPr>
          <p:cNvPr id="5" name="Picture 4">
            <a:extLst>
              <a:ext uri="{FF2B5EF4-FFF2-40B4-BE49-F238E27FC236}">
                <a16:creationId xmlns:a16="http://schemas.microsoft.com/office/drawing/2014/main" id="{F8D705CF-CE7A-BBF2-75E7-706BECFC2D5D}"/>
              </a:ext>
            </a:extLst>
          </p:cNvPr>
          <p:cNvPicPr>
            <a:picLocks noChangeAspect="1"/>
          </p:cNvPicPr>
          <p:nvPr/>
        </p:nvPicPr>
        <p:blipFill>
          <a:blip r:embed="rId3"/>
          <a:stretch>
            <a:fillRect/>
          </a:stretch>
        </p:blipFill>
        <p:spPr>
          <a:xfrm>
            <a:off x="7284393" y="146643"/>
            <a:ext cx="4611859" cy="2989446"/>
          </a:xfrm>
          <a:prstGeom prst="rect">
            <a:avLst/>
          </a:prstGeom>
        </p:spPr>
      </p:pic>
      <p:pic>
        <p:nvPicPr>
          <p:cNvPr id="7" name="Picture 6">
            <a:extLst>
              <a:ext uri="{FF2B5EF4-FFF2-40B4-BE49-F238E27FC236}">
                <a16:creationId xmlns:a16="http://schemas.microsoft.com/office/drawing/2014/main" id="{FF1E0840-0190-401D-42EF-70509B436159}"/>
              </a:ext>
            </a:extLst>
          </p:cNvPr>
          <p:cNvPicPr>
            <a:picLocks noChangeAspect="1"/>
          </p:cNvPicPr>
          <p:nvPr/>
        </p:nvPicPr>
        <p:blipFill>
          <a:blip r:embed="rId4"/>
          <a:stretch>
            <a:fillRect/>
          </a:stretch>
        </p:blipFill>
        <p:spPr>
          <a:xfrm>
            <a:off x="3427345" y="3419175"/>
            <a:ext cx="8468907" cy="1609950"/>
          </a:xfrm>
          <a:prstGeom prst="rect">
            <a:avLst/>
          </a:prstGeom>
        </p:spPr>
      </p:pic>
    </p:spTree>
    <p:extLst>
      <p:ext uri="{BB962C8B-B14F-4D97-AF65-F5344CB8AC3E}">
        <p14:creationId xmlns:p14="http://schemas.microsoft.com/office/powerpoint/2010/main" val="3479132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1AC95-C49F-8402-9316-3F3CF5972BF7}"/>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D1837AB-276B-E7AA-EB28-D6949AD74CC0}"/>
              </a:ext>
            </a:extLst>
          </p:cNvPr>
          <p:cNvPicPr>
            <a:picLocks noGrp="1" noChangeAspect="1"/>
          </p:cNvPicPr>
          <p:nvPr>
            <p:ph idx="1"/>
          </p:nvPr>
        </p:nvPicPr>
        <p:blipFill>
          <a:blip r:embed="rId2"/>
          <a:stretch>
            <a:fillRect/>
          </a:stretch>
        </p:blipFill>
        <p:spPr>
          <a:xfrm>
            <a:off x="0" y="0"/>
            <a:ext cx="12236822" cy="6858000"/>
          </a:xfrm>
        </p:spPr>
      </p:pic>
      <p:sp>
        <p:nvSpPr>
          <p:cNvPr id="11" name="TextBox 10">
            <a:extLst>
              <a:ext uri="{FF2B5EF4-FFF2-40B4-BE49-F238E27FC236}">
                <a16:creationId xmlns:a16="http://schemas.microsoft.com/office/drawing/2014/main" id="{8DDD9D7A-60A9-BCE6-52B6-72544FB5A6B2}"/>
              </a:ext>
            </a:extLst>
          </p:cNvPr>
          <p:cNvSpPr txBox="1"/>
          <p:nvPr/>
        </p:nvSpPr>
        <p:spPr>
          <a:xfrm>
            <a:off x="0" y="-98660"/>
            <a:ext cx="7059441" cy="707886"/>
          </a:xfrm>
          <a:prstGeom prst="rect">
            <a:avLst/>
          </a:prstGeom>
          <a:noFill/>
        </p:spPr>
        <p:txBody>
          <a:bodyPr wrap="square">
            <a:spAutoFit/>
          </a:bodyPr>
          <a:lstStyle/>
          <a:p>
            <a:r>
              <a:rPr lang="en-US" sz="4000" dirty="0">
                <a:solidFill>
                  <a:schemeClr val="bg1"/>
                </a:solidFill>
              </a:rPr>
              <a:t>Code Explanation</a:t>
            </a:r>
          </a:p>
        </p:txBody>
      </p:sp>
      <p:sp>
        <p:nvSpPr>
          <p:cNvPr id="3" name="TextBox 2">
            <a:extLst>
              <a:ext uri="{FF2B5EF4-FFF2-40B4-BE49-F238E27FC236}">
                <a16:creationId xmlns:a16="http://schemas.microsoft.com/office/drawing/2014/main" id="{1335E880-26E8-F194-B53B-D41FE2457B36}"/>
              </a:ext>
            </a:extLst>
          </p:cNvPr>
          <p:cNvSpPr txBox="1"/>
          <p:nvPr/>
        </p:nvSpPr>
        <p:spPr>
          <a:xfrm>
            <a:off x="-1" y="472175"/>
            <a:ext cx="11896253" cy="3970318"/>
          </a:xfrm>
          <a:prstGeom prst="rect">
            <a:avLst/>
          </a:prstGeom>
          <a:noFill/>
        </p:spPr>
        <p:txBody>
          <a:bodyPr wrap="square">
            <a:spAutoFit/>
          </a:bodyPr>
          <a:lstStyle/>
          <a:p>
            <a:r>
              <a:rPr lang="en-US" dirty="0">
                <a:solidFill>
                  <a:schemeClr val="bg1"/>
                </a:solidFill>
              </a:rPr>
              <a:t>Main program logic</a:t>
            </a:r>
          </a:p>
          <a:p>
            <a:endParaRPr lang="en-US" dirty="0">
              <a:solidFill>
                <a:schemeClr val="bg1"/>
              </a:solidFill>
            </a:endParaRPr>
          </a:p>
          <a:p>
            <a:r>
              <a:rPr lang="en-US" dirty="0">
                <a:solidFill>
                  <a:schemeClr val="bg1"/>
                </a:solidFill>
              </a:rPr>
              <a:t>Function overview</a:t>
            </a:r>
          </a:p>
          <a:p>
            <a:r>
              <a:rPr lang="en-US" dirty="0">
                <a:solidFill>
                  <a:schemeClr val="bg1"/>
                </a:solidFill>
              </a:rPr>
              <a:t>Integrate various modules, initialize network, state and consensus logic.</a:t>
            </a:r>
          </a:p>
          <a:p>
            <a:r>
              <a:rPr lang="en-US" dirty="0">
                <a:solidFill>
                  <a:schemeClr val="bg1"/>
                </a:solidFill>
              </a:rPr>
              <a:t>Simulate distributed node operation.</a:t>
            </a:r>
          </a:p>
          <a:p>
            <a:r>
              <a:rPr lang="en-US" dirty="0">
                <a:solidFill>
                  <a:schemeClr val="bg1"/>
                </a:solidFill>
              </a:rPr>
              <a:t>Key implementation</a:t>
            </a:r>
          </a:p>
          <a:p>
            <a:endParaRPr lang="en-US" dirty="0">
              <a:solidFill>
                <a:schemeClr val="bg1"/>
              </a:solidFill>
            </a:endParaRPr>
          </a:p>
          <a:p>
            <a:r>
              <a:rPr lang="en-US" dirty="0">
                <a:solidFill>
                  <a:schemeClr val="bg1"/>
                </a:solidFill>
              </a:rPr>
              <a:t>Initialize nodes:</a:t>
            </a:r>
          </a:p>
          <a:p>
            <a:r>
              <a:rPr lang="en-US" dirty="0">
                <a:solidFill>
                  <a:schemeClr val="bg1"/>
                </a:solidFill>
              </a:rPr>
              <a:t>Create independent </a:t>
            </a:r>
            <a:r>
              <a:rPr lang="en-US" dirty="0" err="1">
                <a:solidFill>
                  <a:schemeClr val="bg1"/>
                </a:solidFill>
              </a:rPr>
              <a:t>StateStore</a:t>
            </a:r>
            <a:r>
              <a:rPr lang="en-US" dirty="0">
                <a:solidFill>
                  <a:schemeClr val="bg1"/>
                </a:solidFill>
              </a:rPr>
              <a:t>, </a:t>
            </a:r>
            <a:r>
              <a:rPr lang="en-US" dirty="0" err="1">
                <a:solidFill>
                  <a:schemeClr val="bg1"/>
                </a:solidFill>
              </a:rPr>
              <a:t>SimpleApp</a:t>
            </a:r>
            <a:r>
              <a:rPr lang="en-US" dirty="0">
                <a:solidFill>
                  <a:schemeClr val="bg1"/>
                </a:solidFill>
              </a:rPr>
              <a:t> and </a:t>
            </a:r>
            <a:r>
              <a:rPr lang="en-US" dirty="0" err="1">
                <a:solidFill>
                  <a:schemeClr val="bg1"/>
                </a:solidFill>
              </a:rPr>
              <a:t>ConsensusState</a:t>
            </a:r>
            <a:r>
              <a:rPr lang="en-US" dirty="0">
                <a:solidFill>
                  <a:schemeClr val="bg1"/>
                </a:solidFill>
              </a:rPr>
              <a:t> instances </a:t>
            </a:r>
          </a:p>
          <a:p>
            <a:r>
              <a:rPr lang="en-US" dirty="0">
                <a:solidFill>
                  <a:schemeClr val="bg1"/>
                </a:solidFill>
              </a:rPr>
              <a:t>for each node.</a:t>
            </a:r>
          </a:p>
          <a:p>
            <a:endParaRPr lang="en-US" dirty="0">
              <a:solidFill>
                <a:schemeClr val="bg1"/>
              </a:solidFill>
            </a:endParaRPr>
          </a:p>
          <a:p>
            <a:r>
              <a:rPr lang="en-US" dirty="0">
                <a:solidFill>
                  <a:schemeClr val="bg1"/>
                </a:solidFill>
              </a:rPr>
              <a:t>Start consensus process:</a:t>
            </a:r>
          </a:p>
          <a:p>
            <a:r>
              <a:rPr lang="en-US" dirty="0">
                <a:solidFill>
                  <a:schemeClr val="bg1"/>
                </a:solidFill>
              </a:rPr>
              <a:t>Broadcast proposal message.</a:t>
            </a:r>
          </a:p>
          <a:p>
            <a:r>
              <a:rPr lang="en-US" dirty="0">
                <a:solidFill>
                  <a:schemeClr val="bg1"/>
                </a:solidFill>
              </a:rPr>
              <a:t>Simulate timeout trigger process.</a:t>
            </a:r>
          </a:p>
        </p:txBody>
      </p:sp>
      <p:pic>
        <p:nvPicPr>
          <p:cNvPr id="4" name="Picture 3">
            <a:extLst>
              <a:ext uri="{FF2B5EF4-FFF2-40B4-BE49-F238E27FC236}">
                <a16:creationId xmlns:a16="http://schemas.microsoft.com/office/drawing/2014/main" id="{DE6B1BFE-5D8A-879A-30CB-BEB49F6886BA}"/>
              </a:ext>
            </a:extLst>
          </p:cNvPr>
          <p:cNvPicPr>
            <a:picLocks noChangeAspect="1"/>
          </p:cNvPicPr>
          <p:nvPr/>
        </p:nvPicPr>
        <p:blipFill>
          <a:blip r:embed="rId3"/>
          <a:stretch>
            <a:fillRect/>
          </a:stretch>
        </p:blipFill>
        <p:spPr>
          <a:xfrm>
            <a:off x="7059441" y="99531"/>
            <a:ext cx="5154009" cy="5178639"/>
          </a:xfrm>
          <a:prstGeom prst="rect">
            <a:avLst/>
          </a:prstGeom>
        </p:spPr>
      </p:pic>
    </p:spTree>
    <p:extLst>
      <p:ext uri="{BB962C8B-B14F-4D97-AF65-F5344CB8AC3E}">
        <p14:creationId xmlns:p14="http://schemas.microsoft.com/office/powerpoint/2010/main" val="3004300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A34FA-D13D-8AD6-D6CB-ED4EFD888B64}"/>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48750CF-ECE8-ED0A-CA9D-2729FC88CFB9}"/>
              </a:ext>
            </a:extLst>
          </p:cNvPr>
          <p:cNvPicPr>
            <a:picLocks noGrp="1" noChangeAspect="1"/>
          </p:cNvPicPr>
          <p:nvPr>
            <p:ph idx="1"/>
          </p:nvPr>
        </p:nvPicPr>
        <p:blipFill>
          <a:blip r:embed="rId2"/>
          <a:stretch>
            <a:fillRect/>
          </a:stretch>
        </p:blipFill>
        <p:spPr>
          <a:xfrm>
            <a:off x="0" y="0"/>
            <a:ext cx="12236822" cy="6858000"/>
          </a:xfrm>
        </p:spPr>
      </p:pic>
      <p:sp>
        <p:nvSpPr>
          <p:cNvPr id="11" name="TextBox 10">
            <a:extLst>
              <a:ext uri="{FF2B5EF4-FFF2-40B4-BE49-F238E27FC236}">
                <a16:creationId xmlns:a16="http://schemas.microsoft.com/office/drawing/2014/main" id="{0007FEFD-C0F2-6297-6234-E00C3798B3C5}"/>
              </a:ext>
            </a:extLst>
          </p:cNvPr>
          <p:cNvSpPr txBox="1"/>
          <p:nvPr/>
        </p:nvSpPr>
        <p:spPr>
          <a:xfrm>
            <a:off x="-60356" y="-125819"/>
            <a:ext cx="9087418" cy="707886"/>
          </a:xfrm>
          <a:prstGeom prst="rect">
            <a:avLst/>
          </a:prstGeom>
          <a:noFill/>
        </p:spPr>
        <p:txBody>
          <a:bodyPr wrap="square">
            <a:spAutoFit/>
          </a:bodyPr>
          <a:lstStyle/>
          <a:p>
            <a:r>
              <a:rPr lang="en-US" sz="4000" dirty="0">
                <a:solidFill>
                  <a:schemeClr val="bg1"/>
                </a:solidFill>
              </a:rPr>
              <a:t>Conclusion and future work</a:t>
            </a:r>
          </a:p>
        </p:txBody>
      </p:sp>
      <p:sp>
        <p:nvSpPr>
          <p:cNvPr id="3" name="TextBox 2">
            <a:extLst>
              <a:ext uri="{FF2B5EF4-FFF2-40B4-BE49-F238E27FC236}">
                <a16:creationId xmlns:a16="http://schemas.microsoft.com/office/drawing/2014/main" id="{D88EB17C-1B47-8EF3-AC76-E7A998E0BB6B}"/>
              </a:ext>
            </a:extLst>
          </p:cNvPr>
          <p:cNvSpPr txBox="1"/>
          <p:nvPr/>
        </p:nvSpPr>
        <p:spPr>
          <a:xfrm>
            <a:off x="0" y="501072"/>
            <a:ext cx="12192000" cy="3416320"/>
          </a:xfrm>
          <a:prstGeom prst="rect">
            <a:avLst/>
          </a:prstGeom>
          <a:noFill/>
        </p:spPr>
        <p:txBody>
          <a:bodyPr wrap="square">
            <a:spAutoFit/>
          </a:bodyPr>
          <a:lstStyle/>
          <a:p>
            <a:r>
              <a:rPr lang="en-US" dirty="0">
                <a:solidFill>
                  <a:schemeClr val="bg1"/>
                </a:solidFill>
              </a:rPr>
              <a:t>Conclusion</a:t>
            </a:r>
          </a:p>
          <a:p>
            <a:r>
              <a:rPr lang="en-US" dirty="0">
                <a:solidFill>
                  <a:schemeClr val="bg1"/>
                </a:solidFill>
              </a:rPr>
              <a:t>Implementation of </a:t>
            </a:r>
            <a:r>
              <a:rPr lang="en-US" dirty="0" err="1">
                <a:solidFill>
                  <a:schemeClr val="bg1"/>
                </a:solidFill>
              </a:rPr>
              <a:t>Tendermint</a:t>
            </a:r>
            <a:r>
              <a:rPr lang="en-US" dirty="0">
                <a:solidFill>
                  <a:schemeClr val="bg1"/>
                </a:solidFill>
              </a:rPr>
              <a:t> core consensus process</a:t>
            </a:r>
          </a:p>
          <a:p>
            <a:endParaRPr lang="en-US" dirty="0">
              <a:solidFill>
                <a:schemeClr val="bg1"/>
              </a:solidFill>
            </a:endParaRPr>
          </a:p>
          <a:p>
            <a:r>
              <a:rPr lang="en-US" dirty="0">
                <a:solidFill>
                  <a:schemeClr val="bg1"/>
                </a:solidFill>
              </a:rPr>
              <a:t>Implementation content: This project reproduces the core logic of </a:t>
            </a:r>
            <a:r>
              <a:rPr lang="en-US" dirty="0" err="1">
                <a:solidFill>
                  <a:schemeClr val="bg1"/>
                </a:solidFill>
              </a:rPr>
              <a:t>Tendermint</a:t>
            </a:r>
            <a:r>
              <a:rPr lang="en-US" dirty="0">
                <a:solidFill>
                  <a:schemeClr val="bg1"/>
                </a:solidFill>
              </a:rPr>
              <a:t>, including the Propose, </a:t>
            </a:r>
            <a:r>
              <a:rPr lang="en-US" dirty="0" err="1">
                <a:solidFill>
                  <a:schemeClr val="bg1"/>
                </a:solidFill>
              </a:rPr>
              <a:t>Prevote</a:t>
            </a:r>
            <a:r>
              <a:rPr lang="en-US" dirty="0">
                <a:solidFill>
                  <a:schemeClr val="bg1"/>
                </a:solidFill>
              </a:rPr>
              <a:t>, and </a:t>
            </a:r>
            <a:r>
              <a:rPr lang="en-US" dirty="0" err="1">
                <a:solidFill>
                  <a:schemeClr val="bg1"/>
                </a:solidFill>
              </a:rPr>
              <a:t>Precommit</a:t>
            </a:r>
            <a:r>
              <a:rPr lang="en-US" dirty="0">
                <a:solidFill>
                  <a:schemeClr val="bg1"/>
                </a:solidFill>
              </a:rPr>
              <a:t> phases, as well as message communication between distributed nodes.</a:t>
            </a:r>
          </a:p>
          <a:p>
            <a:r>
              <a:rPr lang="en-US" dirty="0">
                <a:solidFill>
                  <a:schemeClr val="bg1"/>
                </a:solidFill>
              </a:rPr>
              <a:t>Simplified implementation suitable for teaching and verification</a:t>
            </a:r>
          </a:p>
          <a:p>
            <a:endParaRPr lang="en-US" dirty="0">
              <a:solidFill>
                <a:schemeClr val="bg1"/>
              </a:solidFill>
            </a:endParaRPr>
          </a:p>
          <a:p>
            <a:r>
              <a:rPr lang="en-US" dirty="0">
                <a:solidFill>
                  <a:schemeClr val="bg1"/>
                </a:solidFill>
              </a:rPr>
              <a:t>Simplified </a:t>
            </a:r>
            <a:r>
              <a:rPr lang="en-US" dirty="0" err="1">
                <a:solidFill>
                  <a:schemeClr val="bg1"/>
                </a:solidFill>
              </a:rPr>
              <a:t>Tendermint</a:t>
            </a:r>
            <a:r>
              <a:rPr lang="en-US" dirty="0">
                <a:solidFill>
                  <a:schemeClr val="bg1"/>
                </a:solidFill>
              </a:rPr>
              <a:t> implementation written, with clear modularization and easy analysis.</a:t>
            </a:r>
          </a:p>
          <a:p>
            <a:r>
              <a:rPr lang="en-US" dirty="0">
                <a:solidFill>
                  <a:schemeClr val="bg1"/>
                </a:solidFill>
              </a:rPr>
              <a:t>Simulates challenges in real distributed systems such as network delay, packet loss, and Byzantine nodes.</a:t>
            </a:r>
          </a:p>
          <a:p>
            <a:endParaRPr lang="en-US" dirty="0">
              <a:solidFill>
                <a:schemeClr val="bg1"/>
              </a:solidFill>
            </a:endParaRPr>
          </a:p>
          <a:p>
            <a:r>
              <a:rPr lang="en-US" dirty="0">
                <a:solidFill>
                  <a:schemeClr val="bg1"/>
                </a:solidFill>
              </a:rPr>
              <a:t>Understand the message synchronization problem between nodes.</a:t>
            </a:r>
          </a:p>
          <a:p>
            <a:r>
              <a:rPr lang="en-US" dirty="0">
                <a:solidFill>
                  <a:schemeClr val="bg1"/>
                </a:solidFill>
              </a:rPr>
              <a:t>Explore how the system reaches consensus when some nodes are unreliable (Byzantine behavior).</a:t>
            </a:r>
          </a:p>
        </p:txBody>
      </p:sp>
    </p:spTree>
    <p:extLst>
      <p:ext uri="{BB962C8B-B14F-4D97-AF65-F5344CB8AC3E}">
        <p14:creationId xmlns:p14="http://schemas.microsoft.com/office/powerpoint/2010/main" val="350512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21380-08F6-D16B-08F9-24CBFB541288}"/>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F57AEF1E-DE0B-6240-26EB-57BB50965B29}"/>
              </a:ext>
            </a:extLst>
          </p:cNvPr>
          <p:cNvPicPr>
            <a:picLocks noGrp="1" noChangeAspect="1"/>
          </p:cNvPicPr>
          <p:nvPr>
            <p:ph idx="1"/>
          </p:nvPr>
        </p:nvPicPr>
        <p:blipFill>
          <a:blip r:embed="rId2"/>
          <a:stretch>
            <a:fillRect/>
          </a:stretch>
        </p:blipFill>
        <p:spPr>
          <a:xfrm>
            <a:off x="0" y="0"/>
            <a:ext cx="12236822" cy="6858000"/>
          </a:xfrm>
        </p:spPr>
      </p:pic>
      <p:sp>
        <p:nvSpPr>
          <p:cNvPr id="11" name="TextBox 10">
            <a:extLst>
              <a:ext uri="{FF2B5EF4-FFF2-40B4-BE49-F238E27FC236}">
                <a16:creationId xmlns:a16="http://schemas.microsoft.com/office/drawing/2014/main" id="{711DD22E-9F0C-66EB-A787-F9C1F83035B5}"/>
              </a:ext>
            </a:extLst>
          </p:cNvPr>
          <p:cNvSpPr txBox="1"/>
          <p:nvPr/>
        </p:nvSpPr>
        <p:spPr>
          <a:xfrm>
            <a:off x="-60356" y="-125819"/>
            <a:ext cx="9087418" cy="707886"/>
          </a:xfrm>
          <a:prstGeom prst="rect">
            <a:avLst/>
          </a:prstGeom>
          <a:noFill/>
        </p:spPr>
        <p:txBody>
          <a:bodyPr wrap="square">
            <a:spAutoFit/>
          </a:bodyPr>
          <a:lstStyle/>
          <a:p>
            <a:r>
              <a:rPr lang="en-US" sz="4000" dirty="0">
                <a:solidFill>
                  <a:schemeClr val="bg1"/>
                </a:solidFill>
              </a:rPr>
              <a:t>Future work</a:t>
            </a:r>
          </a:p>
        </p:txBody>
      </p:sp>
      <p:sp>
        <p:nvSpPr>
          <p:cNvPr id="3" name="TextBox 2">
            <a:extLst>
              <a:ext uri="{FF2B5EF4-FFF2-40B4-BE49-F238E27FC236}">
                <a16:creationId xmlns:a16="http://schemas.microsoft.com/office/drawing/2014/main" id="{F24F8728-54D6-9956-2520-EEC82CEC600F}"/>
              </a:ext>
            </a:extLst>
          </p:cNvPr>
          <p:cNvSpPr txBox="1"/>
          <p:nvPr/>
        </p:nvSpPr>
        <p:spPr>
          <a:xfrm>
            <a:off x="0" y="501072"/>
            <a:ext cx="12192000" cy="5863144"/>
          </a:xfrm>
          <a:prstGeom prst="rect">
            <a:avLst/>
          </a:prstGeom>
          <a:noFill/>
        </p:spPr>
        <p:txBody>
          <a:bodyPr wrap="square">
            <a:spAutoFit/>
          </a:bodyPr>
          <a:lstStyle/>
          <a:p>
            <a:r>
              <a:rPr lang="en-US" sz="1500" dirty="0">
                <a:solidFill>
                  <a:schemeClr val="bg1"/>
                </a:solidFill>
              </a:rPr>
              <a:t>Improvement direction</a:t>
            </a:r>
          </a:p>
          <a:p>
            <a:r>
              <a:rPr lang="en-US" sz="1500" dirty="0">
                <a:solidFill>
                  <a:schemeClr val="bg1"/>
                </a:solidFill>
              </a:rPr>
              <a:t>1. Introduce encrypted signatures and strict verification logic</a:t>
            </a:r>
          </a:p>
          <a:p>
            <a:r>
              <a:rPr lang="en-US" sz="1500" dirty="0">
                <a:solidFill>
                  <a:schemeClr val="bg1"/>
                </a:solidFill>
              </a:rPr>
              <a:t>Problem: The current voting signature uses a simple string simulation, lacking real encryption and security verification.</a:t>
            </a:r>
          </a:p>
          <a:p>
            <a:r>
              <a:rPr lang="en-US" sz="1500" dirty="0">
                <a:solidFill>
                  <a:schemeClr val="bg1"/>
                </a:solidFill>
              </a:rPr>
              <a:t>Improvement:  Use asymmetric encryption algorithms (such as ECDSA) to generate and verify signatures to ensure the immutability of voting messages.</a:t>
            </a:r>
          </a:p>
          <a:p>
            <a:r>
              <a:rPr lang="en-US" sz="1500" dirty="0">
                <a:solidFill>
                  <a:schemeClr val="bg1"/>
                </a:solidFill>
              </a:rPr>
              <a:t>Introduce validator authentication based on public and private key pairs to increase the security of the system.</a:t>
            </a:r>
          </a:p>
          <a:p>
            <a:endParaRPr lang="en-US" sz="1500" dirty="0">
              <a:solidFill>
                <a:schemeClr val="bg1"/>
              </a:solidFill>
            </a:endParaRPr>
          </a:p>
          <a:p>
            <a:r>
              <a:rPr lang="en-US" sz="1500" dirty="0">
                <a:solidFill>
                  <a:schemeClr val="bg1"/>
                </a:solidFill>
              </a:rPr>
              <a:t>2. Implement a complete ABCI interface</a:t>
            </a:r>
          </a:p>
          <a:p>
            <a:r>
              <a:rPr lang="en-US" sz="1500" dirty="0">
                <a:solidFill>
                  <a:schemeClr val="bg1"/>
                </a:solidFill>
              </a:rPr>
              <a:t>Problem: The current state management of the project is directly bound to the application logic, lacking a standardized interface.</a:t>
            </a:r>
          </a:p>
          <a:p>
            <a:r>
              <a:rPr lang="en-US" sz="1500" dirty="0">
                <a:solidFill>
                  <a:schemeClr val="bg1"/>
                </a:solidFill>
              </a:rPr>
              <a:t>Improvement: Implement </a:t>
            </a:r>
            <a:r>
              <a:rPr lang="en-US" sz="1500" dirty="0" err="1">
                <a:solidFill>
                  <a:schemeClr val="bg1"/>
                </a:solidFill>
              </a:rPr>
              <a:t>Tendermint's</a:t>
            </a:r>
            <a:r>
              <a:rPr lang="en-US" sz="1500" dirty="0">
                <a:solidFill>
                  <a:schemeClr val="bg1"/>
                </a:solidFill>
              </a:rPr>
              <a:t> Application Blockchain Interface (ABCI) to decouple the consensus layer from the application layer. Support external applications to provide state update logic (such as smart contracts) through ABCI.</a:t>
            </a:r>
          </a:p>
          <a:p>
            <a:endParaRPr lang="en-US" sz="1500" dirty="0">
              <a:solidFill>
                <a:schemeClr val="bg1"/>
              </a:solidFill>
            </a:endParaRPr>
          </a:p>
          <a:p>
            <a:r>
              <a:rPr lang="en-US" sz="1500" dirty="0">
                <a:solidFill>
                  <a:schemeClr val="bg1"/>
                </a:solidFill>
              </a:rPr>
              <a:t>3. Network layer optimization</a:t>
            </a:r>
          </a:p>
          <a:p>
            <a:r>
              <a:rPr lang="en-US" sz="1500" dirty="0">
                <a:solidFill>
                  <a:schemeClr val="bg1"/>
                </a:solidFill>
              </a:rPr>
              <a:t>Problem: The current network implementation simulates delays and packet loss, but lacks more complex behavior support.</a:t>
            </a:r>
          </a:p>
          <a:p>
            <a:r>
              <a:rPr lang="en-US" sz="1500" dirty="0">
                <a:solidFill>
                  <a:schemeClr val="bg1"/>
                </a:solidFill>
              </a:rPr>
              <a:t>Improvement: Implement the Gossip protocol: optimize the efficiency of message propagation so that each message only needs to be transmitted a limited number of times to reach the entire network. Dynamic partitioning and node crash simulation: support more complex network failure scenarios for testing the robustness of the system.</a:t>
            </a:r>
          </a:p>
          <a:p>
            <a:endParaRPr lang="en-US" sz="1500" dirty="0">
              <a:solidFill>
                <a:schemeClr val="bg1"/>
              </a:solidFill>
            </a:endParaRPr>
          </a:p>
          <a:p>
            <a:r>
              <a:rPr lang="en-US" sz="1500" dirty="0">
                <a:solidFill>
                  <a:schemeClr val="bg1"/>
                </a:solidFill>
              </a:rPr>
              <a:t>4. Support fast synchronization</a:t>
            </a:r>
          </a:p>
          <a:p>
            <a:r>
              <a:rPr lang="en-US" sz="1500" dirty="0">
                <a:solidFill>
                  <a:schemeClr val="bg1"/>
                </a:solidFill>
              </a:rPr>
              <a:t>Problem: After a new node joins, it cannot quickly synchronize the current blockchain status. </a:t>
            </a:r>
          </a:p>
          <a:p>
            <a:r>
              <a:rPr lang="en-US" sz="1500" dirty="0">
                <a:solidFill>
                  <a:schemeClr val="bg1"/>
                </a:solidFill>
              </a:rPr>
              <a:t>Improvement: Implement </a:t>
            </a:r>
            <a:r>
              <a:rPr lang="en-US" sz="1500" dirty="0" err="1">
                <a:solidFill>
                  <a:schemeClr val="bg1"/>
                </a:solidFill>
              </a:rPr>
              <a:t>Tendermint's</a:t>
            </a:r>
            <a:r>
              <a:rPr lang="en-US" sz="1500" dirty="0">
                <a:solidFill>
                  <a:schemeClr val="bg1"/>
                </a:solidFill>
              </a:rPr>
              <a:t> Fast Sync mechanism to enable new nodes to quickly join the network by downloading blockchain snapshots.</a:t>
            </a:r>
          </a:p>
          <a:p>
            <a:endParaRPr lang="en-US" sz="1500" dirty="0">
              <a:solidFill>
                <a:schemeClr val="bg1"/>
              </a:solidFill>
            </a:endParaRPr>
          </a:p>
          <a:p>
            <a:r>
              <a:rPr lang="en-US" sz="1500" dirty="0">
                <a:solidFill>
                  <a:schemeClr val="bg1"/>
                </a:solidFill>
              </a:rPr>
              <a:t>5. Improve concurrent performance</a:t>
            </a:r>
          </a:p>
          <a:p>
            <a:r>
              <a:rPr lang="en-US" sz="1500" dirty="0">
                <a:solidFill>
                  <a:schemeClr val="bg1"/>
                </a:solidFill>
              </a:rPr>
              <a:t>Problem: The current system runs through a single-threaded asynchronous task, with low performance.</a:t>
            </a:r>
          </a:p>
          <a:p>
            <a:r>
              <a:rPr lang="en-US" sz="1500" dirty="0">
                <a:solidFill>
                  <a:schemeClr val="bg1"/>
                </a:solidFill>
              </a:rPr>
              <a:t>Improvement: Use multi-threading or multi-process technology to achieve parallel transaction processing and consensus calculation.</a:t>
            </a:r>
          </a:p>
          <a:p>
            <a:r>
              <a:rPr lang="en-US" sz="1500" dirty="0">
                <a:solidFill>
                  <a:schemeClr val="bg1"/>
                </a:solidFill>
              </a:rPr>
              <a:t>Optimize transaction pool management to support higher transaction throughput.</a:t>
            </a:r>
          </a:p>
        </p:txBody>
      </p:sp>
    </p:spTree>
    <p:extLst>
      <p:ext uri="{BB962C8B-B14F-4D97-AF65-F5344CB8AC3E}">
        <p14:creationId xmlns:p14="http://schemas.microsoft.com/office/powerpoint/2010/main" val="3623408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0BE39-EA9A-5F8A-4623-6EB78E5DD21E}"/>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550B31E-E91E-D271-AB93-A76EC5CF35C1}"/>
              </a:ext>
            </a:extLst>
          </p:cNvPr>
          <p:cNvPicPr>
            <a:picLocks noGrp="1" noChangeAspect="1"/>
          </p:cNvPicPr>
          <p:nvPr>
            <p:ph idx="1"/>
          </p:nvPr>
        </p:nvPicPr>
        <p:blipFill>
          <a:blip r:embed="rId2"/>
          <a:stretch>
            <a:fillRect/>
          </a:stretch>
        </p:blipFill>
        <p:spPr>
          <a:xfrm>
            <a:off x="0" y="0"/>
            <a:ext cx="12236822" cy="6858000"/>
          </a:xfrm>
        </p:spPr>
      </p:pic>
      <p:sp>
        <p:nvSpPr>
          <p:cNvPr id="11" name="TextBox 10">
            <a:extLst>
              <a:ext uri="{FF2B5EF4-FFF2-40B4-BE49-F238E27FC236}">
                <a16:creationId xmlns:a16="http://schemas.microsoft.com/office/drawing/2014/main" id="{D14253E3-B287-ABFD-5499-C357B0734AEF}"/>
              </a:ext>
            </a:extLst>
          </p:cNvPr>
          <p:cNvSpPr txBox="1"/>
          <p:nvPr/>
        </p:nvSpPr>
        <p:spPr>
          <a:xfrm>
            <a:off x="2365972" y="2488493"/>
            <a:ext cx="9087418" cy="923330"/>
          </a:xfrm>
          <a:prstGeom prst="rect">
            <a:avLst/>
          </a:prstGeom>
          <a:noFill/>
        </p:spPr>
        <p:txBody>
          <a:bodyPr wrap="square">
            <a:spAutoFit/>
          </a:bodyPr>
          <a:lstStyle/>
          <a:p>
            <a:r>
              <a:rPr lang="en-US" sz="5400" dirty="0">
                <a:solidFill>
                  <a:schemeClr val="bg1"/>
                </a:solidFill>
              </a:rPr>
              <a:t>Thanks for your attention</a:t>
            </a:r>
          </a:p>
        </p:txBody>
      </p:sp>
    </p:spTree>
    <p:extLst>
      <p:ext uri="{BB962C8B-B14F-4D97-AF65-F5344CB8AC3E}">
        <p14:creationId xmlns:p14="http://schemas.microsoft.com/office/powerpoint/2010/main" val="2794555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E6D55-0599-F8C1-1A3D-E6678B0F89B7}"/>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23FF11B-93DF-72E2-F86F-49113A4D5A6E}"/>
              </a:ext>
            </a:extLst>
          </p:cNvPr>
          <p:cNvPicPr>
            <a:picLocks noGrp="1" noChangeAspect="1"/>
          </p:cNvPicPr>
          <p:nvPr>
            <p:ph idx="1"/>
          </p:nvPr>
        </p:nvPicPr>
        <p:blipFill>
          <a:blip r:embed="rId2"/>
          <a:stretch>
            <a:fillRect/>
          </a:stretch>
        </p:blipFill>
        <p:spPr>
          <a:xfrm>
            <a:off x="0" y="0"/>
            <a:ext cx="12236822" cy="6858000"/>
          </a:xfrm>
        </p:spPr>
      </p:pic>
      <p:sp>
        <p:nvSpPr>
          <p:cNvPr id="11" name="TextBox 10">
            <a:extLst>
              <a:ext uri="{FF2B5EF4-FFF2-40B4-BE49-F238E27FC236}">
                <a16:creationId xmlns:a16="http://schemas.microsoft.com/office/drawing/2014/main" id="{D5F12607-3BFA-36F1-2DCA-0897F0C1C9D1}"/>
              </a:ext>
            </a:extLst>
          </p:cNvPr>
          <p:cNvSpPr txBox="1"/>
          <p:nvPr/>
        </p:nvSpPr>
        <p:spPr>
          <a:xfrm>
            <a:off x="0" y="81552"/>
            <a:ext cx="7059441" cy="707886"/>
          </a:xfrm>
          <a:prstGeom prst="rect">
            <a:avLst/>
          </a:prstGeom>
          <a:noFill/>
        </p:spPr>
        <p:txBody>
          <a:bodyPr wrap="square">
            <a:spAutoFit/>
          </a:bodyPr>
          <a:lstStyle/>
          <a:p>
            <a:r>
              <a:rPr lang="en-US" sz="4000" dirty="0">
                <a:solidFill>
                  <a:schemeClr val="bg1"/>
                </a:solidFill>
              </a:rPr>
              <a:t>Introduction to </a:t>
            </a:r>
            <a:r>
              <a:rPr lang="en-US" sz="4000" dirty="0" err="1">
                <a:solidFill>
                  <a:schemeClr val="bg1"/>
                </a:solidFill>
              </a:rPr>
              <a:t>Tendermint</a:t>
            </a:r>
            <a:endParaRPr lang="en-US" sz="4000" dirty="0">
              <a:solidFill>
                <a:schemeClr val="bg1"/>
              </a:solidFill>
            </a:endParaRPr>
          </a:p>
        </p:txBody>
      </p:sp>
      <p:sp>
        <p:nvSpPr>
          <p:cNvPr id="3" name="TextBox 2">
            <a:extLst>
              <a:ext uri="{FF2B5EF4-FFF2-40B4-BE49-F238E27FC236}">
                <a16:creationId xmlns:a16="http://schemas.microsoft.com/office/drawing/2014/main" id="{52D3E864-75F4-6DD3-6F5B-636D03146960}"/>
              </a:ext>
            </a:extLst>
          </p:cNvPr>
          <p:cNvSpPr txBox="1"/>
          <p:nvPr/>
        </p:nvSpPr>
        <p:spPr>
          <a:xfrm>
            <a:off x="79218" y="671691"/>
            <a:ext cx="8259024" cy="4801314"/>
          </a:xfrm>
          <a:prstGeom prst="rect">
            <a:avLst/>
          </a:prstGeom>
          <a:noFill/>
        </p:spPr>
        <p:txBody>
          <a:bodyPr wrap="square">
            <a:spAutoFit/>
          </a:bodyPr>
          <a:lstStyle/>
          <a:p>
            <a:r>
              <a:rPr lang="en-US" dirty="0" err="1">
                <a:solidFill>
                  <a:schemeClr val="bg1"/>
                </a:solidFill>
              </a:rPr>
              <a:t>Tendermint</a:t>
            </a:r>
            <a:r>
              <a:rPr lang="en-US" dirty="0">
                <a:solidFill>
                  <a:schemeClr val="bg1"/>
                </a:solidFill>
              </a:rPr>
              <a:t> is a software that can replicate applications securely and consistently across multiple machines. From a security perspective, even if 1/3 of the random nodes in a distributed system go down, </a:t>
            </a:r>
            <a:r>
              <a:rPr lang="en-US" dirty="0" err="1">
                <a:solidFill>
                  <a:schemeClr val="bg1"/>
                </a:solidFill>
              </a:rPr>
              <a:t>Tendermint</a:t>
            </a:r>
            <a:r>
              <a:rPr lang="en-US" dirty="0">
                <a:solidFill>
                  <a:schemeClr val="bg1"/>
                </a:solidFill>
              </a:rPr>
              <a:t> can still ensure that the distributed system operates normally. In addition, in terms of data consistency, the failed nodes can see the same transaction log and calculate the same state. Safe and consistent replication is a fundamental problem in distributed systems and plays a key role in many applications, such as monetary systems, elections, and infrastructure orchestration systems.</a:t>
            </a:r>
          </a:p>
          <a:p>
            <a:endParaRPr lang="en-US" dirty="0">
              <a:solidFill>
                <a:schemeClr val="bg1"/>
              </a:solidFill>
            </a:endParaRPr>
          </a:p>
          <a:p>
            <a:r>
              <a:rPr lang="en-US" dirty="0">
                <a:solidFill>
                  <a:schemeClr val="bg1"/>
                </a:solidFill>
              </a:rPr>
              <a:t>Distributed systems need to be able to tolerate nodes being offline or failing, which is called Byzantine fault tolerance. The Byzantine fault tolerance theory has a long history, and the successful implementation of blockchain technology, such as Bitcoin and Ethereum, has made the theory popular in the computer field. Blockchain technology focuses on the evolution of Byzantine fault tolerance by combining peer-to-peer (P2P) networks and cryptographic authentication. Transactions are batched into blocks, and each block is connected to the previous block through cryptographic hashing to form a chain, which is why the technology is named Blockchain.</a:t>
            </a:r>
          </a:p>
        </p:txBody>
      </p:sp>
    </p:spTree>
    <p:extLst>
      <p:ext uri="{BB962C8B-B14F-4D97-AF65-F5344CB8AC3E}">
        <p14:creationId xmlns:p14="http://schemas.microsoft.com/office/powerpoint/2010/main" val="3165890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1FD61-3681-4E8A-4629-2EBDF2F3BFB8}"/>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01ABCC47-7997-FA43-C7BD-424E82C0330F}"/>
              </a:ext>
            </a:extLst>
          </p:cNvPr>
          <p:cNvPicPr>
            <a:picLocks noGrp="1" noChangeAspect="1"/>
          </p:cNvPicPr>
          <p:nvPr>
            <p:ph idx="1"/>
          </p:nvPr>
        </p:nvPicPr>
        <p:blipFill>
          <a:blip r:embed="rId2"/>
          <a:stretch>
            <a:fillRect/>
          </a:stretch>
        </p:blipFill>
        <p:spPr>
          <a:xfrm>
            <a:off x="0" y="0"/>
            <a:ext cx="12236822" cy="6858000"/>
          </a:xfrm>
        </p:spPr>
      </p:pic>
      <p:sp>
        <p:nvSpPr>
          <p:cNvPr id="11" name="TextBox 10">
            <a:extLst>
              <a:ext uri="{FF2B5EF4-FFF2-40B4-BE49-F238E27FC236}">
                <a16:creationId xmlns:a16="http://schemas.microsoft.com/office/drawing/2014/main" id="{FE57FF4D-8E5B-616B-26F3-4F8F7DE88682}"/>
              </a:ext>
            </a:extLst>
          </p:cNvPr>
          <p:cNvSpPr txBox="1"/>
          <p:nvPr/>
        </p:nvSpPr>
        <p:spPr>
          <a:xfrm>
            <a:off x="0" y="81552"/>
            <a:ext cx="7059441" cy="707886"/>
          </a:xfrm>
          <a:prstGeom prst="rect">
            <a:avLst/>
          </a:prstGeom>
          <a:noFill/>
        </p:spPr>
        <p:txBody>
          <a:bodyPr wrap="square">
            <a:spAutoFit/>
          </a:bodyPr>
          <a:lstStyle/>
          <a:p>
            <a:r>
              <a:rPr lang="en-US" sz="4000" dirty="0">
                <a:solidFill>
                  <a:schemeClr val="bg1"/>
                </a:solidFill>
              </a:rPr>
              <a:t>Features of </a:t>
            </a:r>
            <a:r>
              <a:rPr lang="en-US" sz="4000" dirty="0" err="1">
                <a:solidFill>
                  <a:schemeClr val="bg1"/>
                </a:solidFill>
              </a:rPr>
              <a:t>Tendermint</a:t>
            </a:r>
            <a:endParaRPr lang="en-US" sz="4000" dirty="0">
              <a:solidFill>
                <a:schemeClr val="bg1"/>
              </a:solidFill>
            </a:endParaRPr>
          </a:p>
        </p:txBody>
      </p:sp>
      <p:sp>
        <p:nvSpPr>
          <p:cNvPr id="3" name="TextBox 2">
            <a:extLst>
              <a:ext uri="{FF2B5EF4-FFF2-40B4-BE49-F238E27FC236}">
                <a16:creationId xmlns:a16="http://schemas.microsoft.com/office/drawing/2014/main" id="{19514BA7-5927-CA6F-ADFE-9BEA02E8AE02}"/>
              </a:ext>
            </a:extLst>
          </p:cNvPr>
          <p:cNvSpPr txBox="1"/>
          <p:nvPr/>
        </p:nvSpPr>
        <p:spPr>
          <a:xfrm>
            <a:off x="79218" y="671691"/>
            <a:ext cx="8259024" cy="5612434"/>
          </a:xfrm>
          <a:prstGeom prst="rect">
            <a:avLst/>
          </a:prstGeom>
          <a:noFill/>
        </p:spPr>
        <p:txBody>
          <a:bodyPr wrap="square">
            <a:spAutoFit/>
          </a:bodyPr>
          <a:lstStyle/>
          <a:p>
            <a:pPr algn="l"/>
            <a:r>
              <a:rPr lang="en-US" b="1" i="0" dirty="0" err="1">
                <a:solidFill>
                  <a:schemeClr val="bg1"/>
                </a:solidFill>
                <a:effectLst/>
                <a:latin typeface="Gate_Sans"/>
              </a:rPr>
              <a:t>Tendermint</a:t>
            </a:r>
            <a:r>
              <a:rPr lang="en-US" b="1" i="0" dirty="0">
                <a:solidFill>
                  <a:schemeClr val="bg1"/>
                </a:solidFill>
                <a:effectLst/>
                <a:latin typeface="Gate_Sans"/>
              </a:rPr>
              <a:t> Core:</a:t>
            </a:r>
          </a:p>
          <a:p>
            <a:pPr algn="l">
              <a:lnSpc>
                <a:spcPts val="2160"/>
              </a:lnSpc>
              <a:spcBef>
                <a:spcPts val="1200"/>
              </a:spcBef>
              <a:spcAft>
                <a:spcPts val="1200"/>
              </a:spcAft>
            </a:pPr>
            <a:r>
              <a:rPr lang="en-US" b="0" i="0" dirty="0">
                <a:solidFill>
                  <a:schemeClr val="bg1"/>
                </a:solidFill>
                <a:effectLst/>
                <a:latin typeface="Gate_Sans"/>
              </a:rPr>
              <a:t>This is </a:t>
            </a:r>
            <a:r>
              <a:rPr lang="en-US" b="0" i="0" dirty="0" err="1">
                <a:solidFill>
                  <a:schemeClr val="bg1"/>
                </a:solidFill>
                <a:effectLst/>
                <a:latin typeface="Gate_Sans"/>
              </a:rPr>
              <a:t>Tendermint’s</a:t>
            </a:r>
            <a:r>
              <a:rPr lang="en-US" b="0" i="0" dirty="0">
                <a:solidFill>
                  <a:schemeClr val="bg1"/>
                </a:solidFill>
                <a:effectLst/>
                <a:latin typeface="Gate_Sans"/>
              </a:rPr>
              <a:t> consensus engine. It functions on Proof of Stake (</a:t>
            </a:r>
            <a:r>
              <a:rPr lang="en-US" b="0" i="0" dirty="0" err="1">
                <a:solidFill>
                  <a:schemeClr val="bg1"/>
                </a:solidFill>
                <a:effectLst/>
                <a:latin typeface="Gate_Sans"/>
              </a:rPr>
              <a:t>PoS</a:t>
            </a:r>
            <a:r>
              <a:rPr lang="en-US" b="0" i="0" dirty="0">
                <a:solidFill>
                  <a:schemeClr val="bg1"/>
                </a:solidFill>
                <a:effectLst/>
                <a:latin typeface="Gate_Sans"/>
              </a:rPr>
              <a:t>), where a selected node from a validator set proposes the new block to be added to a blockchain. Other Validators must then vote before the block goes through. Multiple systems on </a:t>
            </a:r>
            <a:r>
              <a:rPr lang="en-US" b="0" i="0" dirty="0" err="1">
                <a:solidFill>
                  <a:schemeClr val="bg1"/>
                </a:solidFill>
                <a:effectLst/>
                <a:latin typeface="Gate_Sans"/>
              </a:rPr>
              <a:t>Tendermint</a:t>
            </a:r>
            <a:r>
              <a:rPr lang="en-US" b="0" i="0" dirty="0">
                <a:solidFill>
                  <a:schemeClr val="bg1"/>
                </a:solidFill>
                <a:effectLst/>
                <a:latin typeface="Gate_Sans"/>
              </a:rPr>
              <a:t> can view the same transactions at the same time and in the same </a:t>
            </a:r>
            <a:r>
              <a:rPr lang="en-US" b="0" i="0" dirty="0" err="1">
                <a:solidFill>
                  <a:schemeClr val="bg1"/>
                </a:solidFill>
                <a:effectLst/>
                <a:latin typeface="Gate_Sans"/>
              </a:rPr>
              <a:t>order.Furthermore</a:t>
            </a:r>
            <a:r>
              <a:rPr lang="en-US" b="0" i="0" dirty="0">
                <a:solidFill>
                  <a:schemeClr val="bg1"/>
                </a:solidFill>
                <a:effectLst/>
                <a:latin typeface="Gate_Sans"/>
              </a:rPr>
              <a:t>, since one cannot always detect malicious intent, </a:t>
            </a:r>
            <a:r>
              <a:rPr lang="en-US" b="0" i="0" dirty="0" err="1">
                <a:solidFill>
                  <a:schemeClr val="bg1"/>
                </a:solidFill>
                <a:effectLst/>
                <a:latin typeface="Gate_Sans"/>
              </a:rPr>
              <a:t>Tendermint</a:t>
            </a:r>
            <a:r>
              <a:rPr lang="en-US" b="0" i="0" dirty="0">
                <a:solidFill>
                  <a:schemeClr val="bg1"/>
                </a:solidFill>
                <a:effectLst/>
                <a:latin typeface="Gate_Sans"/>
              </a:rPr>
              <a:t> maintains security using Byzantine Fault Tolerance. BFT is a mechanism that allows for the Consensus to be resistant to up to ⅓ malicious nodes.</a:t>
            </a:r>
          </a:p>
          <a:p>
            <a:pPr algn="l"/>
            <a:r>
              <a:rPr lang="en-US" b="1" i="0" dirty="0">
                <a:solidFill>
                  <a:schemeClr val="bg1"/>
                </a:solidFill>
                <a:effectLst/>
                <a:latin typeface="Gate_Sans"/>
              </a:rPr>
              <a:t>Application Blockchain Interface (ABCI):</a:t>
            </a:r>
          </a:p>
          <a:p>
            <a:pPr algn="l">
              <a:lnSpc>
                <a:spcPts val="2160"/>
              </a:lnSpc>
              <a:spcBef>
                <a:spcPts val="1200"/>
              </a:spcBef>
              <a:spcAft>
                <a:spcPts val="1200"/>
              </a:spcAft>
            </a:pPr>
            <a:r>
              <a:rPr lang="en-US" b="0" i="0" dirty="0">
                <a:solidFill>
                  <a:schemeClr val="bg1"/>
                </a:solidFill>
                <a:effectLst/>
                <a:latin typeface="Gate_Sans"/>
              </a:rPr>
              <a:t>This is the </a:t>
            </a:r>
            <a:r>
              <a:rPr lang="en-US" b="0" i="0" dirty="0" err="1">
                <a:solidFill>
                  <a:schemeClr val="bg1"/>
                </a:solidFill>
                <a:effectLst/>
                <a:latin typeface="Gate_Sans"/>
              </a:rPr>
              <a:t>Tendermint</a:t>
            </a:r>
            <a:r>
              <a:rPr lang="en-US" b="0" i="0" dirty="0">
                <a:solidFill>
                  <a:schemeClr val="bg1"/>
                </a:solidFill>
                <a:effectLst/>
                <a:latin typeface="Gate_Sans"/>
              </a:rPr>
              <a:t> toolkit of ready-to-use software for replicating or launching blockchains. </a:t>
            </a:r>
            <a:r>
              <a:rPr lang="en-US" b="0" i="0" dirty="0" err="1">
                <a:solidFill>
                  <a:schemeClr val="bg1"/>
                </a:solidFill>
                <a:effectLst/>
                <a:latin typeface="Gate_Sans"/>
              </a:rPr>
              <a:t>Tendermint</a:t>
            </a:r>
            <a:r>
              <a:rPr lang="en-US" b="0" i="0" dirty="0">
                <a:solidFill>
                  <a:schemeClr val="bg1"/>
                </a:solidFill>
                <a:effectLst/>
                <a:latin typeface="Gate_Sans"/>
              </a:rPr>
              <a:t> is unlike most major blockchains in that it has a modular architecture in contrast with the popular monolithic architecture. Its modular architecture makes it possible for a wide range of applications and their different languages to be integrated with the </a:t>
            </a:r>
            <a:r>
              <a:rPr lang="en-US" b="0" i="0" dirty="0" err="1">
                <a:solidFill>
                  <a:schemeClr val="bg1"/>
                </a:solidFill>
                <a:effectLst/>
                <a:latin typeface="Gate_Sans"/>
              </a:rPr>
              <a:t>Tendermint</a:t>
            </a:r>
            <a:r>
              <a:rPr lang="en-US" b="0" i="0" dirty="0">
                <a:solidFill>
                  <a:schemeClr val="bg1"/>
                </a:solidFill>
                <a:effectLst/>
                <a:latin typeface="Gate_Sans"/>
              </a:rPr>
              <a:t> core. ABCI is a major part of </a:t>
            </a:r>
            <a:r>
              <a:rPr lang="en-US" b="0" i="0" dirty="0" err="1">
                <a:solidFill>
                  <a:schemeClr val="bg1"/>
                </a:solidFill>
                <a:effectLst/>
                <a:latin typeface="Gate_Sans"/>
              </a:rPr>
              <a:t>tendermint’s</a:t>
            </a:r>
            <a:r>
              <a:rPr lang="en-US" b="0" i="0" dirty="0">
                <a:solidFill>
                  <a:schemeClr val="bg1"/>
                </a:solidFill>
                <a:effectLst/>
                <a:latin typeface="Gate_Sans"/>
              </a:rPr>
              <a:t> networking layer, a channel for all transactions and interactions. Any application Layer logic must go through to ABCI to reach the consensus engine. Furthermore, ABCI supports any programming language on application logic layers connected to it.</a:t>
            </a:r>
          </a:p>
        </p:txBody>
      </p:sp>
    </p:spTree>
    <p:extLst>
      <p:ext uri="{BB962C8B-B14F-4D97-AF65-F5344CB8AC3E}">
        <p14:creationId xmlns:p14="http://schemas.microsoft.com/office/powerpoint/2010/main" val="250182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D785C-48C5-02B5-CE3C-7287C4DCD191}"/>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3E1DD4D-F996-9AC2-0717-EE9C47813127}"/>
              </a:ext>
            </a:extLst>
          </p:cNvPr>
          <p:cNvPicPr>
            <a:picLocks noGrp="1" noChangeAspect="1"/>
          </p:cNvPicPr>
          <p:nvPr>
            <p:ph idx="1"/>
          </p:nvPr>
        </p:nvPicPr>
        <p:blipFill>
          <a:blip r:embed="rId2"/>
          <a:stretch>
            <a:fillRect/>
          </a:stretch>
        </p:blipFill>
        <p:spPr>
          <a:xfrm>
            <a:off x="0" y="0"/>
            <a:ext cx="12236822" cy="6858000"/>
          </a:xfrm>
        </p:spPr>
      </p:pic>
      <p:sp>
        <p:nvSpPr>
          <p:cNvPr id="11" name="TextBox 10">
            <a:extLst>
              <a:ext uri="{FF2B5EF4-FFF2-40B4-BE49-F238E27FC236}">
                <a16:creationId xmlns:a16="http://schemas.microsoft.com/office/drawing/2014/main" id="{A14500C1-6250-29E1-430A-8F21854E9D35}"/>
              </a:ext>
            </a:extLst>
          </p:cNvPr>
          <p:cNvSpPr txBox="1"/>
          <p:nvPr/>
        </p:nvSpPr>
        <p:spPr>
          <a:xfrm>
            <a:off x="0" y="81552"/>
            <a:ext cx="7059441" cy="707886"/>
          </a:xfrm>
          <a:prstGeom prst="rect">
            <a:avLst/>
          </a:prstGeom>
          <a:noFill/>
        </p:spPr>
        <p:txBody>
          <a:bodyPr wrap="square">
            <a:spAutoFit/>
          </a:bodyPr>
          <a:lstStyle/>
          <a:p>
            <a:r>
              <a:rPr lang="en-US" sz="4000" dirty="0">
                <a:solidFill>
                  <a:schemeClr val="bg1"/>
                </a:solidFill>
              </a:rPr>
              <a:t>How </a:t>
            </a:r>
            <a:r>
              <a:rPr lang="en-US" sz="4000" dirty="0" err="1">
                <a:solidFill>
                  <a:schemeClr val="bg1"/>
                </a:solidFill>
              </a:rPr>
              <a:t>Tendermint</a:t>
            </a:r>
            <a:r>
              <a:rPr lang="en-US" sz="4000" dirty="0">
                <a:solidFill>
                  <a:schemeClr val="bg1"/>
                </a:solidFill>
              </a:rPr>
              <a:t> works</a:t>
            </a:r>
          </a:p>
        </p:txBody>
      </p:sp>
      <p:pic>
        <p:nvPicPr>
          <p:cNvPr id="1026" name="Picture 2">
            <a:extLst>
              <a:ext uri="{FF2B5EF4-FFF2-40B4-BE49-F238E27FC236}">
                <a16:creationId xmlns:a16="http://schemas.microsoft.com/office/drawing/2014/main" id="{3BB5371F-934F-CF4E-3A9E-90EE83236B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1167" y="81552"/>
            <a:ext cx="6096000" cy="4267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FF92C0-80CE-F2DC-4791-8C81A5A22498}"/>
              </a:ext>
            </a:extLst>
          </p:cNvPr>
          <p:cNvSpPr txBox="1"/>
          <p:nvPr/>
        </p:nvSpPr>
        <p:spPr>
          <a:xfrm>
            <a:off x="0" y="666761"/>
            <a:ext cx="6214188" cy="4524315"/>
          </a:xfrm>
          <a:prstGeom prst="rect">
            <a:avLst/>
          </a:prstGeom>
          <a:noFill/>
        </p:spPr>
        <p:txBody>
          <a:bodyPr wrap="square">
            <a:spAutoFit/>
          </a:bodyPr>
          <a:lstStyle/>
          <a:p>
            <a:r>
              <a:rPr lang="en-US" dirty="0">
                <a:solidFill>
                  <a:schemeClr val="bg1"/>
                </a:solidFill>
              </a:rPr>
              <a:t>There are two roles in the protocol:</a:t>
            </a:r>
          </a:p>
          <a:p>
            <a:r>
              <a:rPr lang="en-US" dirty="0">
                <a:solidFill>
                  <a:schemeClr val="bg1"/>
                </a:solidFill>
              </a:rPr>
              <a:t>(1) Validator: a role or node in the protocol. Different validators have different powers in the voting process.</a:t>
            </a:r>
          </a:p>
          <a:p>
            <a:r>
              <a:rPr lang="en-US" dirty="0">
                <a:solidFill>
                  <a:schemeClr val="bg1"/>
                </a:solidFill>
              </a:rPr>
              <a:t>(2) Proposer: generated by validators in turn.</a:t>
            </a:r>
          </a:p>
          <a:p>
            <a:endParaRPr lang="en-US" dirty="0">
              <a:solidFill>
                <a:schemeClr val="bg1"/>
              </a:solidFill>
            </a:endParaRPr>
          </a:p>
          <a:p>
            <a:r>
              <a:rPr lang="en-US" dirty="0">
                <a:solidFill>
                  <a:schemeClr val="bg1"/>
                </a:solidFill>
              </a:rPr>
              <a:t>As can be seen from the figure, to successfully submit a block, two stages of voting must be performed, called pre-vote and pre-commit. When more than 2/3 of the validators have pre-committed the same block in the same round of proposals, the block will be submitted.</a:t>
            </a:r>
          </a:p>
          <a:p>
            <a:endParaRPr lang="en-US" dirty="0">
              <a:solidFill>
                <a:schemeClr val="bg1"/>
              </a:solidFill>
            </a:endParaRPr>
          </a:p>
          <a:p>
            <a:r>
              <a:rPr lang="en-US" dirty="0">
                <a:solidFill>
                  <a:schemeClr val="bg1"/>
                </a:solidFill>
              </a:rPr>
              <a:t>Due to reasons such as offline or network delays, the proposer may fail to propose a block. This situation is also allowed in </a:t>
            </a:r>
            <a:r>
              <a:rPr lang="en-US" dirty="0" err="1">
                <a:solidFill>
                  <a:schemeClr val="bg1"/>
                </a:solidFill>
              </a:rPr>
              <a:t>Tendermint</a:t>
            </a:r>
            <a:r>
              <a:rPr lang="en-US" dirty="0">
                <a:solidFill>
                  <a:schemeClr val="bg1"/>
                </a:solidFill>
              </a:rPr>
              <a:t>, because the validator will wait for a certain period of time before entering the next round of proposals to receive the block proposed by the proposer.</a:t>
            </a:r>
          </a:p>
        </p:txBody>
      </p:sp>
    </p:spTree>
    <p:extLst>
      <p:ext uri="{BB962C8B-B14F-4D97-AF65-F5344CB8AC3E}">
        <p14:creationId xmlns:p14="http://schemas.microsoft.com/office/powerpoint/2010/main" val="57229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6CBC9-C67E-7AFC-E1DF-A4F4496417B5}"/>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FE7AACA-E92B-32CF-E91B-1B1344D27389}"/>
              </a:ext>
            </a:extLst>
          </p:cNvPr>
          <p:cNvPicPr>
            <a:picLocks noGrp="1" noChangeAspect="1"/>
          </p:cNvPicPr>
          <p:nvPr>
            <p:ph idx="1"/>
          </p:nvPr>
        </p:nvPicPr>
        <p:blipFill>
          <a:blip r:embed="rId2"/>
          <a:stretch>
            <a:fillRect/>
          </a:stretch>
        </p:blipFill>
        <p:spPr>
          <a:xfrm>
            <a:off x="0" y="0"/>
            <a:ext cx="12236822" cy="6858000"/>
          </a:xfrm>
        </p:spPr>
      </p:pic>
      <p:sp>
        <p:nvSpPr>
          <p:cNvPr id="11" name="TextBox 10">
            <a:extLst>
              <a:ext uri="{FF2B5EF4-FFF2-40B4-BE49-F238E27FC236}">
                <a16:creationId xmlns:a16="http://schemas.microsoft.com/office/drawing/2014/main" id="{9D5D747A-A25B-8053-EA11-CDCD6B86471E}"/>
              </a:ext>
            </a:extLst>
          </p:cNvPr>
          <p:cNvSpPr txBox="1"/>
          <p:nvPr/>
        </p:nvSpPr>
        <p:spPr>
          <a:xfrm>
            <a:off x="0" y="81552"/>
            <a:ext cx="7059441" cy="707886"/>
          </a:xfrm>
          <a:prstGeom prst="rect">
            <a:avLst/>
          </a:prstGeom>
          <a:noFill/>
        </p:spPr>
        <p:txBody>
          <a:bodyPr wrap="square">
            <a:spAutoFit/>
          </a:bodyPr>
          <a:lstStyle/>
          <a:p>
            <a:r>
              <a:rPr lang="en-US" sz="4000" dirty="0">
                <a:solidFill>
                  <a:schemeClr val="bg1"/>
                </a:solidFill>
              </a:rPr>
              <a:t>How </a:t>
            </a:r>
            <a:r>
              <a:rPr lang="en-US" sz="4000" dirty="0" err="1">
                <a:solidFill>
                  <a:schemeClr val="bg1"/>
                </a:solidFill>
              </a:rPr>
              <a:t>Tendermint</a:t>
            </a:r>
            <a:r>
              <a:rPr lang="en-US" sz="4000" dirty="0">
                <a:solidFill>
                  <a:schemeClr val="bg1"/>
                </a:solidFill>
              </a:rPr>
              <a:t> works</a:t>
            </a:r>
          </a:p>
        </p:txBody>
      </p:sp>
      <p:sp>
        <p:nvSpPr>
          <p:cNvPr id="4" name="TextBox 3">
            <a:extLst>
              <a:ext uri="{FF2B5EF4-FFF2-40B4-BE49-F238E27FC236}">
                <a16:creationId xmlns:a16="http://schemas.microsoft.com/office/drawing/2014/main" id="{AD0BF7D6-9107-23D6-E4FE-8919A5EACF18}"/>
              </a:ext>
            </a:extLst>
          </p:cNvPr>
          <p:cNvSpPr txBox="1"/>
          <p:nvPr/>
        </p:nvSpPr>
        <p:spPr>
          <a:xfrm>
            <a:off x="0" y="666761"/>
            <a:ext cx="6214188" cy="1477328"/>
          </a:xfrm>
          <a:prstGeom prst="rect">
            <a:avLst/>
          </a:prstGeom>
          <a:noFill/>
        </p:spPr>
        <p:txBody>
          <a:bodyPr wrap="square">
            <a:spAutoFit/>
          </a:bodyPr>
          <a:lstStyle/>
          <a:p>
            <a:r>
              <a:rPr lang="en-US" dirty="0">
                <a:solidFill>
                  <a:schemeClr val="bg1"/>
                </a:solidFill>
              </a:rPr>
              <a:t>To summarize briefly, </a:t>
            </a:r>
            <a:r>
              <a:rPr lang="en-US" dirty="0" err="1">
                <a:solidFill>
                  <a:schemeClr val="bg1"/>
                </a:solidFill>
              </a:rPr>
              <a:t>tendermint</a:t>
            </a:r>
            <a:r>
              <a:rPr lang="en-US" dirty="0">
                <a:solidFill>
                  <a:schemeClr val="bg1"/>
                </a:solidFill>
              </a:rPr>
              <a:t> is mainly divided into three stages: </a:t>
            </a:r>
          </a:p>
          <a:p>
            <a:r>
              <a:rPr lang="en-US" dirty="0">
                <a:solidFill>
                  <a:schemeClr val="bg1"/>
                </a:solidFill>
              </a:rPr>
              <a:t>1.Propose: Select the proposer to broadcast the block.</a:t>
            </a:r>
          </a:p>
          <a:p>
            <a:r>
              <a:rPr lang="en-US" dirty="0">
                <a:solidFill>
                  <a:schemeClr val="bg1"/>
                </a:solidFill>
              </a:rPr>
              <a:t>2.Prevote: Validators check the block and vote.</a:t>
            </a:r>
          </a:p>
          <a:p>
            <a:r>
              <a:rPr lang="en-US" dirty="0">
                <a:solidFill>
                  <a:schemeClr val="bg1"/>
                </a:solidFill>
              </a:rPr>
              <a:t>3.Precommit: Submit the block after the vote is passed.</a:t>
            </a:r>
          </a:p>
        </p:txBody>
      </p:sp>
    </p:spTree>
    <p:extLst>
      <p:ext uri="{BB962C8B-B14F-4D97-AF65-F5344CB8AC3E}">
        <p14:creationId xmlns:p14="http://schemas.microsoft.com/office/powerpoint/2010/main" val="3424909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74E41-F388-1404-FC78-FFC31F51608F}"/>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EF48A9EE-3747-1674-16CE-6602554BA1C8}"/>
              </a:ext>
            </a:extLst>
          </p:cNvPr>
          <p:cNvPicPr>
            <a:picLocks noGrp="1" noChangeAspect="1"/>
          </p:cNvPicPr>
          <p:nvPr>
            <p:ph idx="1"/>
          </p:nvPr>
        </p:nvPicPr>
        <p:blipFill>
          <a:blip r:embed="rId2"/>
          <a:stretch>
            <a:fillRect/>
          </a:stretch>
        </p:blipFill>
        <p:spPr>
          <a:xfrm>
            <a:off x="0" y="0"/>
            <a:ext cx="12236822" cy="6858000"/>
          </a:xfrm>
        </p:spPr>
      </p:pic>
      <p:sp>
        <p:nvSpPr>
          <p:cNvPr id="11" name="TextBox 10">
            <a:extLst>
              <a:ext uri="{FF2B5EF4-FFF2-40B4-BE49-F238E27FC236}">
                <a16:creationId xmlns:a16="http://schemas.microsoft.com/office/drawing/2014/main" id="{C5E660DB-66CF-CA03-5982-73F04B2E5B57}"/>
              </a:ext>
            </a:extLst>
          </p:cNvPr>
          <p:cNvSpPr txBox="1"/>
          <p:nvPr/>
        </p:nvSpPr>
        <p:spPr>
          <a:xfrm>
            <a:off x="0" y="81552"/>
            <a:ext cx="7059441" cy="707886"/>
          </a:xfrm>
          <a:prstGeom prst="rect">
            <a:avLst/>
          </a:prstGeom>
          <a:noFill/>
        </p:spPr>
        <p:txBody>
          <a:bodyPr wrap="square">
            <a:spAutoFit/>
          </a:bodyPr>
          <a:lstStyle/>
          <a:p>
            <a:r>
              <a:rPr lang="en-US" sz="4000" dirty="0">
                <a:solidFill>
                  <a:schemeClr val="bg1"/>
                </a:solidFill>
              </a:rPr>
              <a:t>This project</a:t>
            </a:r>
          </a:p>
        </p:txBody>
      </p:sp>
      <p:sp>
        <p:nvSpPr>
          <p:cNvPr id="4" name="TextBox 3">
            <a:extLst>
              <a:ext uri="{FF2B5EF4-FFF2-40B4-BE49-F238E27FC236}">
                <a16:creationId xmlns:a16="http://schemas.microsoft.com/office/drawing/2014/main" id="{3BBC9590-1D8E-E6F7-2EFF-DDFBBDA0DCCC}"/>
              </a:ext>
            </a:extLst>
          </p:cNvPr>
          <p:cNvSpPr txBox="1"/>
          <p:nvPr/>
        </p:nvSpPr>
        <p:spPr>
          <a:xfrm>
            <a:off x="0" y="666761"/>
            <a:ext cx="6214188" cy="2585323"/>
          </a:xfrm>
          <a:prstGeom prst="rect">
            <a:avLst/>
          </a:prstGeom>
          <a:noFill/>
        </p:spPr>
        <p:txBody>
          <a:bodyPr wrap="square">
            <a:spAutoFit/>
          </a:bodyPr>
          <a:lstStyle/>
          <a:p>
            <a:r>
              <a:rPr lang="en-US" dirty="0">
                <a:solidFill>
                  <a:schemeClr val="bg1"/>
                </a:solidFill>
              </a:rPr>
              <a:t>This is a simplified </a:t>
            </a:r>
            <a:r>
              <a:rPr lang="en-US" dirty="0" err="1">
                <a:solidFill>
                  <a:schemeClr val="bg1"/>
                </a:solidFill>
              </a:rPr>
              <a:t>Tendermint</a:t>
            </a:r>
            <a:r>
              <a:rPr lang="en-US" dirty="0">
                <a:solidFill>
                  <a:schemeClr val="bg1"/>
                </a:solidFill>
              </a:rPr>
              <a:t> implementation, designed to allow for learning the </a:t>
            </a:r>
            <a:r>
              <a:rPr lang="en-US" dirty="0" err="1">
                <a:solidFill>
                  <a:schemeClr val="bg1"/>
                </a:solidFill>
              </a:rPr>
              <a:t>tendermint</a:t>
            </a:r>
            <a:r>
              <a:rPr lang="en-US" dirty="0">
                <a:solidFill>
                  <a:schemeClr val="bg1"/>
                </a:solidFill>
              </a:rPr>
              <a:t> workflow while exploring the Byzantine Fault Tolerant consensus mechanism.</a:t>
            </a:r>
          </a:p>
          <a:p>
            <a:endParaRPr lang="en-US" dirty="0">
              <a:solidFill>
                <a:schemeClr val="bg1"/>
              </a:solidFill>
            </a:endParaRPr>
          </a:p>
          <a:p>
            <a:endParaRPr lang="en-US" dirty="0">
              <a:solidFill>
                <a:schemeClr val="bg1"/>
              </a:solidFill>
            </a:endParaRPr>
          </a:p>
          <a:p>
            <a:r>
              <a:rPr lang="en-US" dirty="0">
                <a:solidFill>
                  <a:schemeClr val="bg1"/>
                </a:solidFill>
              </a:rPr>
              <a:t>The main goal of the project is to simulate the behavior of distributed nodes. Implement core consensus logic (proposal, pre-voting, submission). A</a:t>
            </a:r>
            <a:r>
              <a:rPr lang="en-US" altLang="zh-CN" dirty="0">
                <a:solidFill>
                  <a:schemeClr val="bg1"/>
                </a:solidFill>
              </a:rPr>
              <a:t>nd s</a:t>
            </a:r>
            <a:r>
              <a:rPr lang="en-US" dirty="0">
                <a:solidFill>
                  <a:schemeClr val="bg1"/>
                </a:solidFill>
              </a:rPr>
              <a:t>upport basic status updates and transaction pool functions.</a:t>
            </a:r>
          </a:p>
        </p:txBody>
      </p:sp>
    </p:spTree>
    <p:extLst>
      <p:ext uri="{BB962C8B-B14F-4D97-AF65-F5344CB8AC3E}">
        <p14:creationId xmlns:p14="http://schemas.microsoft.com/office/powerpoint/2010/main" val="3843306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21D4A-0A4E-49C2-D632-AA565272DD18}"/>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A74078D5-8523-FB9E-1082-4BDDD2B2B0B0}"/>
              </a:ext>
            </a:extLst>
          </p:cNvPr>
          <p:cNvPicPr>
            <a:picLocks noGrp="1" noChangeAspect="1"/>
          </p:cNvPicPr>
          <p:nvPr>
            <p:ph idx="1"/>
          </p:nvPr>
        </p:nvPicPr>
        <p:blipFill>
          <a:blip r:embed="rId2"/>
          <a:stretch>
            <a:fillRect/>
          </a:stretch>
        </p:blipFill>
        <p:spPr>
          <a:xfrm>
            <a:off x="-22411" y="0"/>
            <a:ext cx="12236822" cy="6858000"/>
          </a:xfrm>
        </p:spPr>
      </p:pic>
      <p:sp>
        <p:nvSpPr>
          <p:cNvPr id="11" name="TextBox 10">
            <a:extLst>
              <a:ext uri="{FF2B5EF4-FFF2-40B4-BE49-F238E27FC236}">
                <a16:creationId xmlns:a16="http://schemas.microsoft.com/office/drawing/2014/main" id="{1CCF0B6F-F1C0-56D3-1503-354E2ED142CB}"/>
              </a:ext>
            </a:extLst>
          </p:cNvPr>
          <p:cNvSpPr txBox="1"/>
          <p:nvPr/>
        </p:nvSpPr>
        <p:spPr>
          <a:xfrm>
            <a:off x="0" y="81552"/>
            <a:ext cx="7059441" cy="707886"/>
          </a:xfrm>
          <a:prstGeom prst="rect">
            <a:avLst/>
          </a:prstGeom>
          <a:noFill/>
        </p:spPr>
        <p:txBody>
          <a:bodyPr wrap="square">
            <a:spAutoFit/>
          </a:bodyPr>
          <a:lstStyle/>
          <a:p>
            <a:r>
              <a:rPr lang="en-US" sz="4000" dirty="0">
                <a:solidFill>
                  <a:schemeClr val="bg1"/>
                </a:solidFill>
              </a:rPr>
              <a:t>Project architecture design</a:t>
            </a:r>
          </a:p>
        </p:txBody>
      </p:sp>
      <p:sp>
        <p:nvSpPr>
          <p:cNvPr id="3" name="Rectangle 2">
            <a:extLst>
              <a:ext uri="{FF2B5EF4-FFF2-40B4-BE49-F238E27FC236}">
                <a16:creationId xmlns:a16="http://schemas.microsoft.com/office/drawing/2014/main" id="{15BEBC0B-C3E6-83C8-3F2F-DB7EAE83283D}"/>
              </a:ext>
            </a:extLst>
          </p:cNvPr>
          <p:cNvSpPr/>
          <p:nvPr/>
        </p:nvSpPr>
        <p:spPr>
          <a:xfrm>
            <a:off x="3417861" y="828391"/>
            <a:ext cx="4725909" cy="1557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ln w="0"/>
                <a:solidFill>
                  <a:schemeClr val="bg1"/>
                </a:solidFill>
                <a:effectLst>
                  <a:outerShdw blurRad="38100" dist="19050" dir="2700000" algn="tl" rotWithShape="0">
                    <a:schemeClr val="dk1">
                      <a:alpha val="40000"/>
                    </a:schemeClr>
                  </a:outerShdw>
                </a:effectLst>
              </a:rPr>
              <a:t>Network Layer</a:t>
            </a:r>
          </a:p>
          <a:p>
            <a:pPr algn="ctr"/>
            <a:r>
              <a:rPr lang="en-US" sz="1200" dirty="0">
                <a:ln w="0"/>
                <a:solidFill>
                  <a:schemeClr val="bg1"/>
                </a:solidFill>
                <a:effectLst>
                  <a:outerShdw blurRad="38100" dist="19050" dir="2700000" algn="tl" rotWithShape="0">
                    <a:schemeClr val="dk1">
                      <a:alpha val="40000"/>
                    </a:schemeClr>
                  </a:outerShdw>
                </a:effectLst>
              </a:rPr>
              <a:t>(</a:t>
            </a:r>
            <a:r>
              <a:rPr lang="en-US" sz="1200" dirty="0" err="1">
                <a:ln w="0"/>
                <a:solidFill>
                  <a:schemeClr val="bg1"/>
                </a:solidFill>
                <a:effectLst>
                  <a:outerShdw blurRad="38100" dist="19050" dir="2700000" algn="tl" rotWithShape="0">
                    <a:schemeClr val="dk1">
                      <a:alpha val="40000"/>
                    </a:schemeClr>
                  </a:outerShdw>
                </a:effectLst>
              </a:rPr>
              <a:t>src</a:t>
            </a:r>
            <a:r>
              <a:rPr lang="en-US" sz="1200" dirty="0">
                <a:ln w="0"/>
                <a:solidFill>
                  <a:schemeClr val="bg1"/>
                </a:solidFill>
                <a:effectLst>
                  <a:outerShdw blurRad="38100" dist="19050" dir="2700000" algn="tl" rotWithShape="0">
                    <a:schemeClr val="dk1">
                      <a:alpha val="40000"/>
                    </a:schemeClr>
                  </a:outerShdw>
                </a:effectLst>
              </a:rPr>
              <a:t>/network/p2p.py)</a:t>
            </a:r>
          </a:p>
          <a:p>
            <a:pPr algn="ctr"/>
            <a:endParaRPr lang="en-US" sz="1200" dirty="0">
              <a:ln w="0"/>
              <a:solidFill>
                <a:schemeClr val="bg1"/>
              </a:solidFill>
              <a:effectLst>
                <a:outerShdw blurRad="38100" dist="19050" dir="2700000" algn="tl" rotWithShape="0">
                  <a:schemeClr val="dk1">
                    <a:alpha val="40000"/>
                  </a:schemeClr>
                </a:outerShdw>
              </a:effectLst>
            </a:endParaRPr>
          </a:p>
          <a:p>
            <a:pPr algn="ctr"/>
            <a:endParaRPr lang="en-US" sz="1200" dirty="0">
              <a:ln w="0"/>
              <a:solidFill>
                <a:schemeClr val="bg1"/>
              </a:solidFill>
              <a:effectLst>
                <a:outerShdw blurRad="38100" dist="19050" dir="2700000" algn="tl" rotWithShape="0">
                  <a:schemeClr val="dk1">
                    <a:alpha val="40000"/>
                  </a:schemeClr>
                </a:outerShdw>
              </a:effectLst>
            </a:endParaRPr>
          </a:p>
          <a:p>
            <a:pPr algn="ctr"/>
            <a:endParaRPr lang="en-US" sz="1200" dirty="0">
              <a:ln w="0"/>
              <a:solidFill>
                <a:schemeClr val="bg1"/>
              </a:solidFill>
              <a:effectLst>
                <a:outerShdw blurRad="38100" dist="19050" dir="2700000" algn="tl" rotWithShape="0">
                  <a:schemeClr val="dk1">
                    <a:alpha val="40000"/>
                  </a:schemeClr>
                </a:outerShdw>
              </a:effectLst>
            </a:endParaRPr>
          </a:p>
          <a:p>
            <a:pPr algn="ctr"/>
            <a:endParaRPr lang="en-US" sz="1200" dirty="0">
              <a:ln w="0"/>
              <a:solidFill>
                <a:schemeClr val="bg1"/>
              </a:solidFill>
              <a:effectLst>
                <a:outerShdw blurRad="38100" dist="19050" dir="2700000" algn="tl" rotWithShape="0">
                  <a:schemeClr val="dk1">
                    <a:alpha val="40000"/>
                  </a:schemeClr>
                </a:outerShdw>
              </a:effectLst>
            </a:endParaRPr>
          </a:p>
          <a:p>
            <a:pPr algn="ctr"/>
            <a:endParaRPr lang="en-US" sz="1200" dirty="0">
              <a:ln w="0"/>
              <a:solidFill>
                <a:schemeClr val="bg1"/>
              </a:solidFill>
              <a:effectLst>
                <a:outerShdw blurRad="38100" dist="19050" dir="2700000" algn="tl" rotWithShape="0">
                  <a:schemeClr val="dk1">
                    <a:alpha val="40000"/>
                  </a:schemeClr>
                </a:outerShdw>
              </a:effectLst>
            </a:endParaRPr>
          </a:p>
          <a:p>
            <a:pPr algn="ctr"/>
            <a:r>
              <a:rPr lang="en-US" sz="1200" dirty="0">
                <a:ln w="0"/>
                <a:solidFill>
                  <a:schemeClr val="bg1"/>
                </a:solidFill>
                <a:effectLst>
                  <a:outerShdw blurRad="38100" dist="19050" dir="2700000" algn="tl" rotWithShape="0">
                    <a:schemeClr val="dk1">
                      <a:alpha val="40000"/>
                    </a:schemeClr>
                  </a:outerShdw>
                </a:effectLst>
              </a:rPr>
              <a:t> </a:t>
            </a:r>
          </a:p>
        </p:txBody>
      </p:sp>
      <p:sp>
        <p:nvSpPr>
          <p:cNvPr id="5" name="Rectangle 4">
            <a:extLst>
              <a:ext uri="{FF2B5EF4-FFF2-40B4-BE49-F238E27FC236}">
                <a16:creationId xmlns:a16="http://schemas.microsoft.com/office/drawing/2014/main" id="{49936D39-4B82-691C-21F1-B897C238AD7E}"/>
              </a:ext>
            </a:extLst>
          </p:cNvPr>
          <p:cNvSpPr/>
          <p:nvPr/>
        </p:nvSpPr>
        <p:spPr>
          <a:xfrm>
            <a:off x="3861481" y="1272011"/>
            <a:ext cx="1249378" cy="3349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ln w="0"/>
                <a:solidFill>
                  <a:schemeClr val="bg1"/>
                </a:solidFill>
                <a:effectLst>
                  <a:outerShdw blurRad="38100" dist="19050" dir="2700000" algn="tl" rotWithShape="0">
                    <a:schemeClr val="dk1">
                      <a:alpha val="40000"/>
                    </a:schemeClr>
                  </a:outerShdw>
                </a:effectLst>
              </a:rPr>
              <a:t>P2PNode(node1)</a:t>
            </a:r>
          </a:p>
        </p:txBody>
      </p:sp>
      <p:sp>
        <p:nvSpPr>
          <p:cNvPr id="6" name="TextBox 5">
            <a:extLst>
              <a:ext uri="{FF2B5EF4-FFF2-40B4-BE49-F238E27FC236}">
                <a16:creationId xmlns:a16="http://schemas.microsoft.com/office/drawing/2014/main" id="{4871A5DD-FCA6-37E7-71E8-252F6B33E752}"/>
              </a:ext>
            </a:extLst>
          </p:cNvPr>
          <p:cNvSpPr txBox="1"/>
          <p:nvPr/>
        </p:nvSpPr>
        <p:spPr>
          <a:xfrm>
            <a:off x="5554301" y="2960483"/>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BA66F45B-47C1-B675-41AA-457D0CCDF7B0}"/>
              </a:ext>
            </a:extLst>
          </p:cNvPr>
          <p:cNvSpPr txBox="1"/>
          <p:nvPr/>
        </p:nvSpPr>
        <p:spPr>
          <a:xfrm>
            <a:off x="5537792" y="1256694"/>
            <a:ext cx="357790" cy="369332"/>
          </a:xfrm>
          <a:prstGeom prst="rect">
            <a:avLst/>
          </a:prstGeom>
          <a:noFill/>
        </p:spPr>
        <p:txBody>
          <a:bodyPr wrap="none" rtlCol="0">
            <a:spAutoFit/>
          </a:bodyPr>
          <a:lstStyle/>
          <a:p>
            <a:r>
              <a:rPr lang="en-US" altLang="zh-CN" dirty="0">
                <a:solidFill>
                  <a:schemeClr val="bg1"/>
                </a:solidFill>
              </a:rPr>
              <a:t>···</a:t>
            </a:r>
            <a:endParaRPr lang="en-US" dirty="0">
              <a:solidFill>
                <a:schemeClr val="bg1"/>
              </a:solidFill>
            </a:endParaRPr>
          </a:p>
        </p:txBody>
      </p:sp>
      <p:sp>
        <p:nvSpPr>
          <p:cNvPr id="8" name="Rectangle 7">
            <a:extLst>
              <a:ext uri="{FF2B5EF4-FFF2-40B4-BE49-F238E27FC236}">
                <a16:creationId xmlns:a16="http://schemas.microsoft.com/office/drawing/2014/main" id="{C26AE0BB-AAFC-C3AE-8391-E71D199DBD2B}"/>
              </a:ext>
            </a:extLst>
          </p:cNvPr>
          <p:cNvSpPr/>
          <p:nvPr/>
        </p:nvSpPr>
        <p:spPr>
          <a:xfrm>
            <a:off x="6355889" y="1267484"/>
            <a:ext cx="1249378" cy="3349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ln w="0"/>
                <a:solidFill>
                  <a:schemeClr val="bg1"/>
                </a:solidFill>
                <a:effectLst>
                  <a:outerShdw blurRad="38100" dist="19050" dir="2700000" algn="tl" rotWithShape="0">
                    <a:schemeClr val="dk1">
                      <a:alpha val="40000"/>
                    </a:schemeClr>
                  </a:outerShdw>
                </a:effectLst>
              </a:rPr>
              <a:t>P2PNode(</a:t>
            </a:r>
            <a:r>
              <a:rPr lang="en-US" sz="1100" dirty="0" err="1">
                <a:ln w="0"/>
                <a:solidFill>
                  <a:schemeClr val="bg1"/>
                </a:solidFill>
                <a:effectLst>
                  <a:outerShdw blurRad="38100" dist="19050" dir="2700000" algn="tl" rotWithShape="0">
                    <a:schemeClr val="dk1">
                      <a:alpha val="40000"/>
                    </a:schemeClr>
                  </a:outerShdw>
                </a:effectLst>
              </a:rPr>
              <a:t>nodeN</a:t>
            </a:r>
            <a:r>
              <a:rPr lang="en-US" sz="1100" dirty="0">
                <a:ln w="0"/>
                <a:solidFill>
                  <a:schemeClr val="bg1"/>
                </a:solidFill>
                <a:effectLst>
                  <a:outerShdw blurRad="38100" dist="19050" dir="2700000" algn="tl" rotWithShape="0">
                    <a:schemeClr val="dk1">
                      <a:alpha val="40000"/>
                    </a:schemeClr>
                  </a:outerShdw>
                </a:effectLst>
              </a:rPr>
              <a:t>)</a:t>
            </a:r>
          </a:p>
        </p:txBody>
      </p:sp>
      <p:sp>
        <p:nvSpPr>
          <p:cNvPr id="10" name="Rectangle 9">
            <a:extLst>
              <a:ext uri="{FF2B5EF4-FFF2-40B4-BE49-F238E27FC236}">
                <a16:creationId xmlns:a16="http://schemas.microsoft.com/office/drawing/2014/main" id="{54A47687-FC64-D8B7-8352-80671C399C6C}"/>
              </a:ext>
            </a:extLst>
          </p:cNvPr>
          <p:cNvSpPr/>
          <p:nvPr/>
        </p:nvSpPr>
        <p:spPr>
          <a:xfrm>
            <a:off x="4305101" y="1828799"/>
            <a:ext cx="2978590" cy="3349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ln w="0"/>
                <a:solidFill>
                  <a:schemeClr val="bg1"/>
                </a:solidFill>
                <a:effectLst>
                  <a:outerShdw blurRad="38100" dist="19050" dir="2700000" algn="tl" rotWithShape="0">
                    <a:schemeClr val="dk1">
                      <a:alpha val="40000"/>
                    </a:schemeClr>
                  </a:outerShdw>
                </a:effectLst>
              </a:rPr>
              <a:t>Network </a:t>
            </a:r>
          </a:p>
        </p:txBody>
      </p:sp>
      <p:cxnSp>
        <p:nvCxnSpPr>
          <p:cNvPr id="13" name="Straight Connector 12">
            <a:extLst>
              <a:ext uri="{FF2B5EF4-FFF2-40B4-BE49-F238E27FC236}">
                <a16:creationId xmlns:a16="http://schemas.microsoft.com/office/drawing/2014/main" id="{BBAA0D17-59C6-10FA-7E83-FBDF893264E0}"/>
              </a:ext>
            </a:extLst>
          </p:cNvPr>
          <p:cNvCxnSpPr/>
          <p:nvPr/>
        </p:nvCxnSpPr>
        <p:spPr>
          <a:xfrm>
            <a:off x="4857362" y="1624166"/>
            <a:ext cx="0" cy="204633"/>
          </a:xfrm>
          <a:prstGeom prst="line">
            <a:avLst/>
          </a:prstGeom>
        </p:spPr>
        <p:style>
          <a:lnRef idx="1">
            <a:schemeClr val="accent1"/>
          </a:lnRef>
          <a:fillRef idx="3">
            <a:schemeClr val="accent1"/>
          </a:fillRef>
          <a:effectRef idx="2">
            <a:schemeClr val="accent1"/>
          </a:effectRef>
          <a:fontRef idx="minor">
            <a:schemeClr val="lt1"/>
          </a:fontRef>
        </p:style>
      </p:cxnSp>
      <p:cxnSp>
        <p:nvCxnSpPr>
          <p:cNvPr id="14" name="Straight Connector 13">
            <a:extLst>
              <a:ext uri="{FF2B5EF4-FFF2-40B4-BE49-F238E27FC236}">
                <a16:creationId xmlns:a16="http://schemas.microsoft.com/office/drawing/2014/main" id="{CD024698-270C-6D9E-6EC4-C5EB8D730EEA}"/>
              </a:ext>
            </a:extLst>
          </p:cNvPr>
          <p:cNvCxnSpPr/>
          <p:nvPr/>
        </p:nvCxnSpPr>
        <p:spPr>
          <a:xfrm>
            <a:off x="6576011" y="1624166"/>
            <a:ext cx="0" cy="204633"/>
          </a:xfrm>
          <a:prstGeom prst="line">
            <a:avLst/>
          </a:prstGeom>
        </p:spPr>
        <p:style>
          <a:lnRef idx="1">
            <a:schemeClr val="accent1"/>
          </a:lnRef>
          <a:fillRef idx="3">
            <a:schemeClr val="accent1"/>
          </a:fillRef>
          <a:effectRef idx="2">
            <a:schemeClr val="accent1"/>
          </a:effectRef>
          <a:fontRef idx="minor">
            <a:schemeClr val="lt1"/>
          </a:fontRef>
        </p:style>
      </p:cxnSp>
      <p:sp>
        <p:nvSpPr>
          <p:cNvPr id="15" name="Rectangle 14">
            <a:extLst>
              <a:ext uri="{FF2B5EF4-FFF2-40B4-BE49-F238E27FC236}">
                <a16:creationId xmlns:a16="http://schemas.microsoft.com/office/drawing/2014/main" id="{87B0A234-FBEC-AB3E-E7F5-E5037858ED48}"/>
              </a:ext>
            </a:extLst>
          </p:cNvPr>
          <p:cNvSpPr/>
          <p:nvPr/>
        </p:nvSpPr>
        <p:spPr>
          <a:xfrm>
            <a:off x="3417861" y="2915218"/>
            <a:ext cx="4725909" cy="1557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ln w="0"/>
                <a:solidFill>
                  <a:schemeClr val="bg1"/>
                </a:solidFill>
                <a:effectLst>
                  <a:outerShdw blurRad="38100" dist="19050" dir="2700000" algn="tl" rotWithShape="0">
                    <a:schemeClr val="dk1">
                      <a:alpha val="40000"/>
                    </a:schemeClr>
                  </a:outerShdw>
                </a:effectLst>
              </a:rPr>
              <a:t>Consensus Layer </a:t>
            </a:r>
          </a:p>
          <a:p>
            <a:pPr algn="ctr"/>
            <a:r>
              <a:rPr lang="en-US" sz="1200" dirty="0">
                <a:ln w="0"/>
                <a:solidFill>
                  <a:schemeClr val="bg1"/>
                </a:solidFill>
                <a:effectLst>
                  <a:outerShdw blurRad="38100" dist="19050" dir="2700000" algn="tl" rotWithShape="0">
                    <a:schemeClr val="dk1">
                      <a:alpha val="40000"/>
                    </a:schemeClr>
                  </a:outerShdw>
                </a:effectLst>
              </a:rPr>
              <a:t>(</a:t>
            </a:r>
            <a:r>
              <a:rPr lang="en-US" sz="1200" dirty="0" err="1">
                <a:ln w="0"/>
                <a:solidFill>
                  <a:schemeClr val="bg1"/>
                </a:solidFill>
                <a:effectLst>
                  <a:outerShdw blurRad="38100" dist="19050" dir="2700000" algn="tl" rotWithShape="0">
                    <a:schemeClr val="dk1">
                      <a:alpha val="40000"/>
                    </a:schemeClr>
                  </a:outerShdw>
                </a:effectLst>
              </a:rPr>
              <a:t>src</a:t>
            </a:r>
            <a:r>
              <a:rPr lang="en-US" sz="1200" dirty="0">
                <a:ln w="0"/>
                <a:solidFill>
                  <a:schemeClr val="bg1"/>
                </a:solidFill>
                <a:effectLst>
                  <a:outerShdw blurRad="38100" dist="19050" dir="2700000" algn="tl" rotWithShape="0">
                    <a:schemeClr val="dk1">
                      <a:alpha val="40000"/>
                    </a:schemeClr>
                  </a:outerShdw>
                </a:effectLst>
              </a:rPr>
              <a:t>/consensus/state_machine.py)</a:t>
            </a:r>
          </a:p>
          <a:p>
            <a:pPr algn="ctr"/>
            <a:endParaRPr lang="en-US" sz="1200" dirty="0">
              <a:ln w="0"/>
              <a:solidFill>
                <a:schemeClr val="bg1"/>
              </a:solidFill>
              <a:effectLst>
                <a:outerShdw blurRad="38100" dist="19050" dir="2700000" algn="tl" rotWithShape="0">
                  <a:schemeClr val="dk1">
                    <a:alpha val="40000"/>
                  </a:schemeClr>
                </a:outerShdw>
              </a:effectLst>
            </a:endParaRPr>
          </a:p>
          <a:p>
            <a:pPr algn="ctr"/>
            <a:endParaRPr lang="en-US" sz="1200" dirty="0">
              <a:ln w="0"/>
              <a:solidFill>
                <a:schemeClr val="bg1"/>
              </a:solidFill>
              <a:effectLst>
                <a:outerShdw blurRad="38100" dist="19050" dir="2700000" algn="tl" rotWithShape="0">
                  <a:schemeClr val="dk1">
                    <a:alpha val="40000"/>
                  </a:schemeClr>
                </a:outerShdw>
              </a:effectLst>
            </a:endParaRPr>
          </a:p>
          <a:p>
            <a:pPr algn="ctr"/>
            <a:endParaRPr lang="en-US" sz="1200" dirty="0">
              <a:ln w="0"/>
              <a:solidFill>
                <a:schemeClr val="bg1"/>
              </a:solidFill>
              <a:effectLst>
                <a:outerShdw blurRad="38100" dist="19050" dir="2700000" algn="tl" rotWithShape="0">
                  <a:schemeClr val="dk1">
                    <a:alpha val="40000"/>
                  </a:schemeClr>
                </a:outerShdw>
              </a:effectLst>
            </a:endParaRPr>
          </a:p>
          <a:p>
            <a:pPr algn="ctr"/>
            <a:endParaRPr lang="en-US" sz="1200" dirty="0">
              <a:ln w="0"/>
              <a:solidFill>
                <a:schemeClr val="bg1"/>
              </a:solidFill>
              <a:effectLst>
                <a:outerShdw blurRad="38100" dist="19050" dir="2700000" algn="tl" rotWithShape="0">
                  <a:schemeClr val="dk1">
                    <a:alpha val="40000"/>
                  </a:schemeClr>
                </a:outerShdw>
              </a:effectLst>
            </a:endParaRPr>
          </a:p>
          <a:p>
            <a:pPr algn="ctr"/>
            <a:endParaRPr lang="en-US" sz="1200" dirty="0">
              <a:ln w="0"/>
              <a:solidFill>
                <a:schemeClr val="bg1"/>
              </a:solidFill>
              <a:effectLst>
                <a:outerShdw blurRad="38100" dist="19050" dir="2700000" algn="tl" rotWithShape="0">
                  <a:schemeClr val="dk1">
                    <a:alpha val="40000"/>
                  </a:schemeClr>
                </a:outerShdw>
              </a:effectLst>
            </a:endParaRPr>
          </a:p>
          <a:p>
            <a:pPr algn="ctr"/>
            <a:r>
              <a:rPr lang="en-US" sz="1200" dirty="0">
                <a:ln w="0"/>
                <a:solidFill>
                  <a:schemeClr val="bg1"/>
                </a:solidFill>
                <a:effectLst>
                  <a:outerShdw blurRad="38100" dist="19050" dir="2700000" algn="tl" rotWithShape="0">
                    <a:schemeClr val="dk1">
                      <a:alpha val="40000"/>
                    </a:schemeClr>
                  </a:outerShdw>
                </a:effectLst>
              </a:rPr>
              <a:t> </a:t>
            </a:r>
          </a:p>
        </p:txBody>
      </p:sp>
      <p:sp>
        <p:nvSpPr>
          <p:cNvPr id="16" name="Rectangle 15">
            <a:extLst>
              <a:ext uri="{FF2B5EF4-FFF2-40B4-BE49-F238E27FC236}">
                <a16:creationId xmlns:a16="http://schemas.microsoft.com/office/drawing/2014/main" id="{882BCFAC-376D-C770-5DAD-60EFFE7104C0}"/>
              </a:ext>
            </a:extLst>
          </p:cNvPr>
          <p:cNvSpPr/>
          <p:nvPr/>
        </p:nvSpPr>
        <p:spPr>
          <a:xfrm>
            <a:off x="3707661" y="3358838"/>
            <a:ext cx="914400" cy="3349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err="1">
                <a:ln w="0"/>
                <a:solidFill>
                  <a:schemeClr val="bg1"/>
                </a:solidFill>
                <a:effectLst>
                  <a:outerShdw blurRad="38100" dist="19050" dir="2700000" algn="tl" rotWithShape="0">
                    <a:schemeClr val="dk1">
                      <a:alpha val="40000"/>
                    </a:schemeClr>
                  </a:outerShdw>
                </a:effectLst>
              </a:rPr>
              <a:t>ValidatorSet</a:t>
            </a:r>
            <a:endParaRPr lang="en-US" sz="1100" dirty="0">
              <a:ln w="0"/>
              <a:solidFill>
                <a:schemeClr val="bg1"/>
              </a:solidFill>
              <a:effectLst>
                <a:outerShdw blurRad="38100" dist="19050" dir="2700000" algn="tl" rotWithShape="0">
                  <a:schemeClr val="dk1">
                    <a:alpha val="40000"/>
                  </a:schemeClr>
                </a:outerShdw>
              </a:effectLst>
            </a:endParaRPr>
          </a:p>
        </p:txBody>
      </p:sp>
      <p:sp>
        <p:nvSpPr>
          <p:cNvPr id="18" name="Rectangle 17">
            <a:extLst>
              <a:ext uri="{FF2B5EF4-FFF2-40B4-BE49-F238E27FC236}">
                <a16:creationId xmlns:a16="http://schemas.microsoft.com/office/drawing/2014/main" id="{22A3EBB4-AB78-F7A8-66DC-638EAF8988D6}"/>
              </a:ext>
            </a:extLst>
          </p:cNvPr>
          <p:cNvSpPr/>
          <p:nvPr/>
        </p:nvSpPr>
        <p:spPr>
          <a:xfrm>
            <a:off x="6730985" y="3354311"/>
            <a:ext cx="1249378" cy="3349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err="1">
                <a:ln w="0"/>
                <a:solidFill>
                  <a:schemeClr val="bg1"/>
                </a:solidFill>
                <a:effectLst>
                  <a:outerShdw blurRad="38100" dist="19050" dir="2700000" algn="tl" rotWithShape="0">
                    <a:schemeClr val="dk1">
                      <a:alpha val="40000"/>
                    </a:schemeClr>
                  </a:outerShdw>
                </a:effectLst>
              </a:rPr>
              <a:t>ConsensusState</a:t>
            </a:r>
            <a:endParaRPr lang="en-US" sz="1100" dirty="0">
              <a:ln w="0"/>
              <a:solidFill>
                <a:schemeClr val="bg1"/>
              </a:solidFill>
              <a:effectLst>
                <a:outerShdw blurRad="38100" dist="19050" dir="2700000" algn="tl" rotWithShape="0">
                  <a:schemeClr val="dk1">
                    <a:alpha val="40000"/>
                  </a:schemeClr>
                </a:outerShdw>
              </a:effectLst>
            </a:endParaRPr>
          </a:p>
        </p:txBody>
      </p:sp>
      <p:sp>
        <p:nvSpPr>
          <p:cNvPr id="19" name="Rectangle 18">
            <a:extLst>
              <a:ext uri="{FF2B5EF4-FFF2-40B4-BE49-F238E27FC236}">
                <a16:creationId xmlns:a16="http://schemas.microsoft.com/office/drawing/2014/main" id="{EC52DE5F-1905-3129-193F-21286A06CD10}"/>
              </a:ext>
            </a:extLst>
          </p:cNvPr>
          <p:cNvSpPr/>
          <p:nvPr/>
        </p:nvSpPr>
        <p:spPr>
          <a:xfrm>
            <a:off x="6517699" y="3915626"/>
            <a:ext cx="1388109" cy="3349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ln w="0"/>
                <a:solidFill>
                  <a:schemeClr val="bg1"/>
                </a:solidFill>
                <a:effectLst>
                  <a:outerShdw blurRad="38100" dist="19050" dir="2700000" algn="tl" rotWithShape="0">
                    <a:schemeClr val="dk1">
                      <a:alpha val="40000"/>
                    </a:schemeClr>
                  </a:outerShdw>
                </a:effectLst>
              </a:rPr>
              <a:t>Byzantine Nodes</a:t>
            </a:r>
          </a:p>
        </p:txBody>
      </p:sp>
      <p:sp>
        <p:nvSpPr>
          <p:cNvPr id="22" name="Rectangle 21">
            <a:extLst>
              <a:ext uri="{FF2B5EF4-FFF2-40B4-BE49-F238E27FC236}">
                <a16:creationId xmlns:a16="http://schemas.microsoft.com/office/drawing/2014/main" id="{055A56FA-8B9A-B08B-7201-5780E6E8A9FE}"/>
              </a:ext>
            </a:extLst>
          </p:cNvPr>
          <p:cNvSpPr/>
          <p:nvPr/>
        </p:nvSpPr>
        <p:spPr>
          <a:xfrm>
            <a:off x="4884345" y="3358838"/>
            <a:ext cx="1081889" cy="3349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err="1">
                <a:ln w="0"/>
                <a:solidFill>
                  <a:schemeClr val="bg1"/>
                </a:solidFill>
                <a:effectLst>
                  <a:outerShdw blurRad="38100" dist="19050" dir="2700000" algn="tl" rotWithShape="0">
                    <a:schemeClr val="dk1">
                      <a:alpha val="40000"/>
                    </a:schemeClr>
                  </a:outerShdw>
                </a:effectLst>
              </a:rPr>
              <a:t>ConsensusState</a:t>
            </a:r>
            <a:endParaRPr lang="en-US" sz="1100" dirty="0">
              <a:ln w="0"/>
              <a:solidFill>
                <a:schemeClr val="bg1"/>
              </a:solidFill>
              <a:effectLst>
                <a:outerShdw blurRad="38100" dist="19050" dir="2700000" algn="tl" rotWithShape="0">
                  <a:schemeClr val="dk1">
                    <a:alpha val="40000"/>
                  </a:schemeClr>
                </a:outerShdw>
              </a:effectLst>
            </a:endParaRPr>
          </a:p>
        </p:txBody>
      </p:sp>
      <p:sp>
        <p:nvSpPr>
          <p:cNvPr id="23" name="TextBox 22">
            <a:extLst>
              <a:ext uri="{FF2B5EF4-FFF2-40B4-BE49-F238E27FC236}">
                <a16:creationId xmlns:a16="http://schemas.microsoft.com/office/drawing/2014/main" id="{787103D6-DB07-29A5-82A0-BD767B1DC3AB}"/>
              </a:ext>
            </a:extLst>
          </p:cNvPr>
          <p:cNvSpPr txBox="1"/>
          <p:nvPr/>
        </p:nvSpPr>
        <p:spPr>
          <a:xfrm>
            <a:off x="6176994" y="3328957"/>
            <a:ext cx="357790" cy="369332"/>
          </a:xfrm>
          <a:prstGeom prst="rect">
            <a:avLst/>
          </a:prstGeom>
          <a:noFill/>
        </p:spPr>
        <p:txBody>
          <a:bodyPr wrap="none" rtlCol="0">
            <a:spAutoFit/>
          </a:bodyPr>
          <a:lstStyle/>
          <a:p>
            <a:r>
              <a:rPr lang="en-US" altLang="zh-CN" dirty="0">
                <a:solidFill>
                  <a:schemeClr val="bg1"/>
                </a:solidFill>
              </a:rPr>
              <a:t>···</a:t>
            </a:r>
            <a:endParaRPr lang="en-US" dirty="0">
              <a:solidFill>
                <a:schemeClr val="bg1"/>
              </a:solidFill>
            </a:endParaRPr>
          </a:p>
        </p:txBody>
      </p:sp>
      <p:sp>
        <p:nvSpPr>
          <p:cNvPr id="24" name="Rectangle 23">
            <a:extLst>
              <a:ext uri="{FF2B5EF4-FFF2-40B4-BE49-F238E27FC236}">
                <a16:creationId xmlns:a16="http://schemas.microsoft.com/office/drawing/2014/main" id="{A3ED48A9-CF63-2C5E-7403-F0F475E4A440}"/>
              </a:ext>
            </a:extLst>
          </p:cNvPr>
          <p:cNvSpPr/>
          <p:nvPr/>
        </p:nvSpPr>
        <p:spPr>
          <a:xfrm>
            <a:off x="4967780" y="3915626"/>
            <a:ext cx="1388109" cy="3349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ln w="0"/>
                <a:solidFill>
                  <a:schemeClr val="bg1"/>
                </a:solidFill>
                <a:effectLst>
                  <a:outerShdw blurRad="38100" dist="19050" dir="2700000" algn="tl" rotWithShape="0">
                    <a:schemeClr val="dk1">
                      <a:alpha val="40000"/>
                    </a:schemeClr>
                  </a:outerShdw>
                </a:effectLst>
              </a:rPr>
              <a:t>Message Handling</a:t>
            </a:r>
          </a:p>
        </p:txBody>
      </p:sp>
      <p:cxnSp>
        <p:nvCxnSpPr>
          <p:cNvPr id="25" name="Straight Connector 24">
            <a:extLst>
              <a:ext uri="{FF2B5EF4-FFF2-40B4-BE49-F238E27FC236}">
                <a16:creationId xmlns:a16="http://schemas.microsoft.com/office/drawing/2014/main" id="{5696C9E1-2CC6-F082-8475-3C8396319AFF}"/>
              </a:ext>
            </a:extLst>
          </p:cNvPr>
          <p:cNvCxnSpPr/>
          <p:nvPr/>
        </p:nvCxnSpPr>
        <p:spPr>
          <a:xfrm>
            <a:off x="5554301" y="3710993"/>
            <a:ext cx="0" cy="204633"/>
          </a:xfrm>
          <a:prstGeom prst="line">
            <a:avLst/>
          </a:prstGeom>
        </p:spPr>
        <p:style>
          <a:lnRef idx="1">
            <a:schemeClr val="accent1"/>
          </a:lnRef>
          <a:fillRef idx="3">
            <a:schemeClr val="accent1"/>
          </a:fillRef>
          <a:effectRef idx="2">
            <a:schemeClr val="accent1"/>
          </a:effectRef>
          <a:fontRef idx="minor">
            <a:schemeClr val="lt1"/>
          </a:fontRef>
        </p:style>
      </p:cxnSp>
      <p:cxnSp>
        <p:nvCxnSpPr>
          <p:cNvPr id="26" name="Straight Connector 25">
            <a:extLst>
              <a:ext uri="{FF2B5EF4-FFF2-40B4-BE49-F238E27FC236}">
                <a16:creationId xmlns:a16="http://schemas.microsoft.com/office/drawing/2014/main" id="{2F7D5817-FD85-F2A6-C6BB-46F53AD1B526}"/>
              </a:ext>
            </a:extLst>
          </p:cNvPr>
          <p:cNvCxnSpPr/>
          <p:nvPr/>
        </p:nvCxnSpPr>
        <p:spPr>
          <a:xfrm>
            <a:off x="6867054" y="3689289"/>
            <a:ext cx="0" cy="204633"/>
          </a:xfrm>
          <a:prstGeom prst="line">
            <a:avLst/>
          </a:prstGeom>
        </p:spPr>
        <p:style>
          <a:lnRef idx="1">
            <a:schemeClr val="accent1"/>
          </a:lnRef>
          <a:fillRef idx="3">
            <a:schemeClr val="accent1"/>
          </a:fillRef>
          <a:effectRef idx="2">
            <a:schemeClr val="accent1"/>
          </a:effectRef>
          <a:fontRef idx="minor">
            <a:schemeClr val="lt1"/>
          </a:fontRef>
        </p:style>
      </p:cxnSp>
      <p:cxnSp>
        <p:nvCxnSpPr>
          <p:cNvPr id="28" name="Straight Arrow Connector 27">
            <a:extLst>
              <a:ext uri="{FF2B5EF4-FFF2-40B4-BE49-F238E27FC236}">
                <a16:creationId xmlns:a16="http://schemas.microsoft.com/office/drawing/2014/main" id="{EFEF8440-E9B8-6939-7149-0EBE92FA8E28}"/>
              </a:ext>
            </a:extLst>
          </p:cNvPr>
          <p:cNvCxnSpPr/>
          <p:nvPr/>
        </p:nvCxnSpPr>
        <p:spPr>
          <a:xfrm>
            <a:off x="4622061" y="2385587"/>
            <a:ext cx="0" cy="5748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6499BAE7-AC3E-5DC4-D997-A76AA8137AF8}"/>
              </a:ext>
            </a:extLst>
          </p:cNvPr>
          <p:cNvCxnSpPr/>
          <p:nvPr/>
        </p:nvCxnSpPr>
        <p:spPr>
          <a:xfrm flipV="1">
            <a:off x="6980578" y="2366550"/>
            <a:ext cx="0" cy="5486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5C9203D6-8DEC-0ABD-39A9-BFA2C40B995E}"/>
              </a:ext>
            </a:extLst>
          </p:cNvPr>
          <p:cNvSpPr/>
          <p:nvPr/>
        </p:nvSpPr>
        <p:spPr>
          <a:xfrm>
            <a:off x="3417861" y="5002045"/>
            <a:ext cx="4725909" cy="15571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ln w="0"/>
                <a:solidFill>
                  <a:schemeClr val="bg1"/>
                </a:solidFill>
                <a:effectLst>
                  <a:outerShdw blurRad="38100" dist="19050" dir="2700000" algn="tl" rotWithShape="0">
                    <a:schemeClr val="dk1">
                      <a:alpha val="40000"/>
                    </a:schemeClr>
                  </a:outerShdw>
                </a:effectLst>
              </a:rPr>
              <a:t>State Layer</a:t>
            </a:r>
          </a:p>
          <a:p>
            <a:pPr algn="ctr"/>
            <a:r>
              <a:rPr lang="en-US" sz="1200" dirty="0">
                <a:ln w="0"/>
                <a:solidFill>
                  <a:schemeClr val="bg1"/>
                </a:solidFill>
                <a:effectLst>
                  <a:outerShdw blurRad="38100" dist="19050" dir="2700000" algn="tl" rotWithShape="0">
                    <a:schemeClr val="dk1">
                      <a:alpha val="40000"/>
                    </a:schemeClr>
                  </a:outerShdw>
                </a:effectLst>
              </a:rPr>
              <a:t>(</a:t>
            </a:r>
            <a:r>
              <a:rPr lang="en-US" sz="1200" dirty="0" err="1">
                <a:ln w="0"/>
                <a:solidFill>
                  <a:schemeClr val="bg1"/>
                </a:solidFill>
                <a:effectLst>
                  <a:outerShdw blurRad="38100" dist="19050" dir="2700000" algn="tl" rotWithShape="0">
                    <a:schemeClr val="dk1">
                      <a:alpha val="40000"/>
                    </a:schemeClr>
                  </a:outerShdw>
                </a:effectLst>
              </a:rPr>
              <a:t>src</a:t>
            </a:r>
            <a:r>
              <a:rPr lang="en-US" sz="1200" dirty="0">
                <a:ln w="0"/>
                <a:solidFill>
                  <a:schemeClr val="bg1"/>
                </a:solidFill>
                <a:effectLst>
                  <a:outerShdw blurRad="38100" dist="19050" dir="2700000" algn="tl" rotWithShape="0">
                    <a:schemeClr val="dk1">
                      <a:alpha val="40000"/>
                    </a:schemeClr>
                  </a:outerShdw>
                </a:effectLst>
              </a:rPr>
              <a:t>/state/app.py)</a:t>
            </a:r>
          </a:p>
          <a:p>
            <a:pPr algn="ctr"/>
            <a:endParaRPr lang="en-US" sz="1200" dirty="0">
              <a:ln w="0"/>
              <a:solidFill>
                <a:schemeClr val="bg1"/>
              </a:solidFill>
              <a:effectLst>
                <a:outerShdw blurRad="38100" dist="19050" dir="2700000" algn="tl" rotWithShape="0">
                  <a:schemeClr val="dk1">
                    <a:alpha val="40000"/>
                  </a:schemeClr>
                </a:outerShdw>
              </a:effectLst>
            </a:endParaRPr>
          </a:p>
          <a:p>
            <a:pPr algn="ctr"/>
            <a:endParaRPr lang="en-US" sz="1200" dirty="0">
              <a:ln w="0"/>
              <a:solidFill>
                <a:schemeClr val="bg1"/>
              </a:solidFill>
              <a:effectLst>
                <a:outerShdw blurRad="38100" dist="19050" dir="2700000" algn="tl" rotWithShape="0">
                  <a:schemeClr val="dk1">
                    <a:alpha val="40000"/>
                  </a:schemeClr>
                </a:outerShdw>
              </a:effectLst>
            </a:endParaRPr>
          </a:p>
          <a:p>
            <a:pPr algn="ctr"/>
            <a:endParaRPr lang="en-US" sz="1200" dirty="0">
              <a:ln w="0"/>
              <a:solidFill>
                <a:schemeClr val="bg1"/>
              </a:solidFill>
              <a:effectLst>
                <a:outerShdw blurRad="38100" dist="19050" dir="2700000" algn="tl" rotWithShape="0">
                  <a:schemeClr val="dk1">
                    <a:alpha val="40000"/>
                  </a:schemeClr>
                </a:outerShdw>
              </a:effectLst>
            </a:endParaRPr>
          </a:p>
          <a:p>
            <a:pPr algn="ctr"/>
            <a:endParaRPr lang="en-US" sz="1200" dirty="0">
              <a:ln w="0"/>
              <a:solidFill>
                <a:schemeClr val="bg1"/>
              </a:solidFill>
              <a:effectLst>
                <a:outerShdw blurRad="38100" dist="19050" dir="2700000" algn="tl" rotWithShape="0">
                  <a:schemeClr val="dk1">
                    <a:alpha val="40000"/>
                  </a:schemeClr>
                </a:outerShdw>
              </a:effectLst>
            </a:endParaRPr>
          </a:p>
          <a:p>
            <a:pPr algn="ctr"/>
            <a:endParaRPr lang="en-US" sz="1200" dirty="0">
              <a:ln w="0"/>
              <a:solidFill>
                <a:schemeClr val="bg1"/>
              </a:solidFill>
              <a:effectLst>
                <a:outerShdw blurRad="38100" dist="19050" dir="2700000" algn="tl" rotWithShape="0">
                  <a:schemeClr val="dk1">
                    <a:alpha val="40000"/>
                  </a:schemeClr>
                </a:outerShdw>
              </a:effectLst>
            </a:endParaRPr>
          </a:p>
          <a:p>
            <a:pPr algn="ctr"/>
            <a:r>
              <a:rPr lang="en-US" sz="1200" dirty="0">
                <a:ln w="0"/>
                <a:solidFill>
                  <a:schemeClr val="bg1"/>
                </a:solidFill>
                <a:effectLst>
                  <a:outerShdw blurRad="38100" dist="19050" dir="2700000" algn="tl" rotWithShape="0">
                    <a:schemeClr val="dk1">
                      <a:alpha val="40000"/>
                    </a:schemeClr>
                  </a:outerShdw>
                </a:effectLst>
              </a:rPr>
              <a:t> </a:t>
            </a:r>
          </a:p>
        </p:txBody>
      </p:sp>
      <p:sp>
        <p:nvSpPr>
          <p:cNvPr id="32" name="Rectangle 31">
            <a:extLst>
              <a:ext uri="{FF2B5EF4-FFF2-40B4-BE49-F238E27FC236}">
                <a16:creationId xmlns:a16="http://schemas.microsoft.com/office/drawing/2014/main" id="{13B89598-2AEC-64FB-EC22-BBC9C340E337}"/>
              </a:ext>
            </a:extLst>
          </p:cNvPr>
          <p:cNvSpPr/>
          <p:nvPr/>
        </p:nvSpPr>
        <p:spPr>
          <a:xfrm>
            <a:off x="3707661" y="5445665"/>
            <a:ext cx="914400" cy="3349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err="1">
                <a:ln w="0"/>
                <a:solidFill>
                  <a:schemeClr val="bg1"/>
                </a:solidFill>
                <a:effectLst>
                  <a:outerShdw blurRad="38100" dist="19050" dir="2700000" algn="tl" rotWithShape="0">
                    <a:schemeClr val="dk1">
                      <a:alpha val="40000"/>
                    </a:schemeClr>
                  </a:outerShdw>
                </a:effectLst>
              </a:rPr>
              <a:t>StateStore</a:t>
            </a:r>
            <a:r>
              <a:rPr lang="en-US" sz="1100" dirty="0">
                <a:ln w="0"/>
                <a:solidFill>
                  <a:schemeClr val="bg1"/>
                </a:solidFill>
                <a:effectLst>
                  <a:outerShdw blurRad="38100" dist="19050" dir="2700000" algn="tl" rotWithShape="0">
                    <a:schemeClr val="dk1">
                      <a:alpha val="40000"/>
                    </a:schemeClr>
                  </a:outerShdw>
                </a:effectLst>
              </a:rPr>
              <a:t> </a:t>
            </a:r>
          </a:p>
        </p:txBody>
      </p:sp>
      <p:sp>
        <p:nvSpPr>
          <p:cNvPr id="33" name="Rectangle 32">
            <a:extLst>
              <a:ext uri="{FF2B5EF4-FFF2-40B4-BE49-F238E27FC236}">
                <a16:creationId xmlns:a16="http://schemas.microsoft.com/office/drawing/2014/main" id="{E2AE2177-B162-4789-CA94-24082468CB72}"/>
              </a:ext>
            </a:extLst>
          </p:cNvPr>
          <p:cNvSpPr/>
          <p:nvPr/>
        </p:nvSpPr>
        <p:spPr>
          <a:xfrm>
            <a:off x="6730985" y="5441138"/>
            <a:ext cx="1249378" cy="3349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err="1">
                <a:ln w="0"/>
                <a:solidFill>
                  <a:schemeClr val="bg1"/>
                </a:solidFill>
                <a:effectLst>
                  <a:outerShdw blurRad="38100" dist="19050" dir="2700000" algn="tl" rotWithShape="0">
                    <a:schemeClr val="dk1">
                      <a:alpha val="40000"/>
                    </a:schemeClr>
                  </a:outerShdw>
                </a:effectLst>
              </a:rPr>
              <a:t>SimpleApp</a:t>
            </a:r>
            <a:endParaRPr lang="en-US" sz="1100" dirty="0">
              <a:ln w="0"/>
              <a:solidFill>
                <a:schemeClr val="bg1"/>
              </a:solidFill>
              <a:effectLst>
                <a:outerShdw blurRad="38100" dist="19050" dir="2700000" algn="tl" rotWithShape="0">
                  <a:schemeClr val="dk1">
                    <a:alpha val="40000"/>
                  </a:schemeClr>
                </a:outerShdw>
              </a:effectLst>
            </a:endParaRPr>
          </a:p>
        </p:txBody>
      </p:sp>
      <p:sp>
        <p:nvSpPr>
          <p:cNvPr id="34" name="Rectangle 33">
            <a:extLst>
              <a:ext uri="{FF2B5EF4-FFF2-40B4-BE49-F238E27FC236}">
                <a16:creationId xmlns:a16="http://schemas.microsoft.com/office/drawing/2014/main" id="{46E9EDC8-E435-7077-9C31-77ACA4D398FE}"/>
              </a:ext>
            </a:extLst>
          </p:cNvPr>
          <p:cNvSpPr/>
          <p:nvPr/>
        </p:nvSpPr>
        <p:spPr>
          <a:xfrm>
            <a:off x="6517699" y="6002453"/>
            <a:ext cx="1388109" cy="3349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ln w="0"/>
                <a:solidFill>
                  <a:schemeClr val="bg1"/>
                </a:solidFill>
                <a:effectLst>
                  <a:outerShdw blurRad="38100" dist="19050" dir="2700000" algn="tl" rotWithShape="0">
                    <a:schemeClr val="dk1">
                      <a:alpha val="40000"/>
                    </a:schemeClr>
                  </a:outerShdw>
                </a:effectLst>
              </a:rPr>
              <a:t>Blocks (committed)</a:t>
            </a:r>
          </a:p>
        </p:txBody>
      </p:sp>
      <p:sp>
        <p:nvSpPr>
          <p:cNvPr id="35" name="Rectangle 34">
            <a:extLst>
              <a:ext uri="{FF2B5EF4-FFF2-40B4-BE49-F238E27FC236}">
                <a16:creationId xmlns:a16="http://schemas.microsoft.com/office/drawing/2014/main" id="{119BFBFD-8F98-6293-819A-A383F8DB3967}"/>
              </a:ext>
            </a:extLst>
          </p:cNvPr>
          <p:cNvSpPr/>
          <p:nvPr/>
        </p:nvSpPr>
        <p:spPr>
          <a:xfrm>
            <a:off x="5175742" y="5451929"/>
            <a:ext cx="1081889" cy="3349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ln w="0"/>
                <a:solidFill>
                  <a:schemeClr val="bg1"/>
                </a:solidFill>
                <a:effectLst>
                  <a:outerShdw blurRad="38100" dist="19050" dir="2700000" algn="tl" rotWithShape="0">
                    <a:schemeClr val="dk1">
                      <a:alpha val="40000"/>
                    </a:schemeClr>
                  </a:outerShdw>
                </a:effectLst>
              </a:rPr>
              <a:t> </a:t>
            </a:r>
            <a:r>
              <a:rPr lang="en-US" sz="1100" dirty="0" err="1">
                <a:ln w="0"/>
                <a:solidFill>
                  <a:schemeClr val="bg1"/>
                </a:solidFill>
                <a:effectLst>
                  <a:outerShdw blurRad="38100" dist="19050" dir="2700000" algn="tl" rotWithShape="0">
                    <a:schemeClr val="dk1">
                      <a:alpha val="40000"/>
                    </a:schemeClr>
                  </a:outerShdw>
                </a:effectLst>
              </a:rPr>
              <a:t>Mempool</a:t>
            </a:r>
            <a:endParaRPr lang="en-US" sz="1100" dirty="0">
              <a:ln w="0"/>
              <a:solidFill>
                <a:schemeClr val="bg1"/>
              </a:solidFill>
              <a:effectLst>
                <a:outerShdw blurRad="38100" dist="19050" dir="2700000" algn="tl" rotWithShape="0">
                  <a:schemeClr val="dk1">
                    <a:alpha val="40000"/>
                  </a:schemeClr>
                </a:outerShdw>
              </a:effectLst>
            </a:endParaRPr>
          </a:p>
        </p:txBody>
      </p:sp>
      <p:sp>
        <p:nvSpPr>
          <p:cNvPr id="37" name="Rectangle 36">
            <a:extLst>
              <a:ext uri="{FF2B5EF4-FFF2-40B4-BE49-F238E27FC236}">
                <a16:creationId xmlns:a16="http://schemas.microsoft.com/office/drawing/2014/main" id="{667E850B-0389-B50D-6514-63EA0536C1D6}"/>
              </a:ext>
            </a:extLst>
          </p:cNvPr>
          <p:cNvSpPr/>
          <p:nvPr/>
        </p:nvSpPr>
        <p:spPr>
          <a:xfrm>
            <a:off x="4734962" y="6002453"/>
            <a:ext cx="1620927" cy="3349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ln w="0"/>
                <a:solidFill>
                  <a:schemeClr val="bg1"/>
                </a:solidFill>
                <a:effectLst>
                  <a:outerShdw blurRad="38100" dist="19050" dir="2700000" algn="tl" rotWithShape="0">
                    <a:schemeClr val="dk1">
                      <a:alpha val="40000"/>
                    </a:schemeClr>
                  </a:outerShdw>
                </a:effectLst>
              </a:rPr>
              <a:t> App State (key-value)</a:t>
            </a:r>
          </a:p>
        </p:txBody>
      </p:sp>
      <p:cxnSp>
        <p:nvCxnSpPr>
          <p:cNvPr id="38" name="Straight Arrow Connector 37">
            <a:extLst>
              <a:ext uri="{FF2B5EF4-FFF2-40B4-BE49-F238E27FC236}">
                <a16:creationId xmlns:a16="http://schemas.microsoft.com/office/drawing/2014/main" id="{D57DB865-B239-9FC2-2227-3FC8F63B275C}"/>
              </a:ext>
            </a:extLst>
          </p:cNvPr>
          <p:cNvCxnSpPr/>
          <p:nvPr/>
        </p:nvCxnSpPr>
        <p:spPr>
          <a:xfrm>
            <a:off x="4622061" y="4472414"/>
            <a:ext cx="0" cy="5748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DA7C2A77-84CE-79EE-1339-837C91FCDA20}"/>
              </a:ext>
            </a:extLst>
          </p:cNvPr>
          <p:cNvCxnSpPr/>
          <p:nvPr/>
        </p:nvCxnSpPr>
        <p:spPr>
          <a:xfrm flipV="1">
            <a:off x="6980578" y="4453377"/>
            <a:ext cx="0" cy="5486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8661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DE62C9-0FB2-83F0-01C0-83AC56F63031}"/>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3C700CE-3B32-AA54-BDC6-CC16D0190516}"/>
              </a:ext>
            </a:extLst>
          </p:cNvPr>
          <p:cNvPicPr>
            <a:picLocks noGrp="1" noChangeAspect="1"/>
          </p:cNvPicPr>
          <p:nvPr>
            <p:ph idx="1"/>
          </p:nvPr>
        </p:nvPicPr>
        <p:blipFill>
          <a:blip r:embed="rId2"/>
          <a:stretch>
            <a:fillRect/>
          </a:stretch>
        </p:blipFill>
        <p:spPr>
          <a:xfrm>
            <a:off x="0" y="0"/>
            <a:ext cx="12236822" cy="6858000"/>
          </a:xfrm>
        </p:spPr>
      </p:pic>
      <p:sp>
        <p:nvSpPr>
          <p:cNvPr id="11" name="TextBox 10">
            <a:extLst>
              <a:ext uri="{FF2B5EF4-FFF2-40B4-BE49-F238E27FC236}">
                <a16:creationId xmlns:a16="http://schemas.microsoft.com/office/drawing/2014/main" id="{D6A7F4D1-C626-B115-A81D-2D69D797D2B1}"/>
              </a:ext>
            </a:extLst>
          </p:cNvPr>
          <p:cNvSpPr txBox="1"/>
          <p:nvPr/>
        </p:nvSpPr>
        <p:spPr>
          <a:xfrm>
            <a:off x="645057" y="435495"/>
            <a:ext cx="7059441" cy="707886"/>
          </a:xfrm>
          <a:prstGeom prst="rect">
            <a:avLst/>
          </a:prstGeom>
          <a:noFill/>
        </p:spPr>
        <p:txBody>
          <a:bodyPr wrap="square">
            <a:spAutoFit/>
          </a:bodyPr>
          <a:lstStyle/>
          <a:p>
            <a:r>
              <a:rPr lang="en-US" sz="4000" dirty="0">
                <a:solidFill>
                  <a:schemeClr val="bg1"/>
                </a:solidFill>
              </a:rPr>
              <a:t>Workflow of this project</a:t>
            </a:r>
          </a:p>
        </p:txBody>
      </p:sp>
      <p:sp>
        <p:nvSpPr>
          <p:cNvPr id="14" name="Rectangle 13">
            <a:extLst>
              <a:ext uri="{FF2B5EF4-FFF2-40B4-BE49-F238E27FC236}">
                <a16:creationId xmlns:a16="http://schemas.microsoft.com/office/drawing/2014/main" id="{478AA19C-AC46-E4C0-165D-9C8F330F67DA}"/>
              </a:ext>
            </a:extLst>
          </p:cNvPr>
          <p:cNvSpPr/>
          <p:nvPr/>
        </p:nvSpPr>
        <p:spPr>
          <a:xfrm>
            <a:off x="2055134" y="3087231"/>
            <a:ext cx="1122630" cy="4979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User</a:t>
            </a:r>
          </a:p>
        </p:txBody>
      </p:sp>
      <p:sp>
        <p:nvSpPr>
          <p:cNvPr id="15" name="Rectangle 14">
            <a:extLst>
              <a:ext uri="{FF2B5EF4-FFF2-40B4-BE49-F238E27FC236}">
                <a16:creationId xmlns:a16="http://schemas.microsoft.com/office/drawing/2014/main" id="{6CEB1C45-7DF6-0B47-FFE8-2493BB034690}"/>
              </a:ext>
            </a:extLst>
          </p:cNvPr>
          <p:cNvSpPr/>
          <p:nvPr/>
        </p:nvSpPr>
        <p:spPr>
          <a:xfrm>
            <a:off x="3965412" y="3087231"/>
            <a:ext cx="1195058" cy="4979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Mempool</a:t>
            </a:r>
            <a:endParaRPr lang="en-US" dirty="0"/>
          </a:p>
        </p:txBody>
      </p:sp>
      <p:sp>
        <p:nvSpPr>
          <p:cNvPr id="16" name="Rectangle 15">
            <a:extLst>
              <a:ext uri="{FF2B5EF4-FFF2-40B4-BE49-F238E27FC236}">
                <a16:creationId xmlns:a16="http://schemas.microsoft.com/office/drawing/2014/main" id="{2C5F8B6E-3160-B398-E680-5583442E4DD8}"/>
              </a:ext>
            </a:extLst>
          </p:cNvPr>
          <p:cNvSpPr/>
          <p:nvPr/>
        </p:nvSpPr>
        <p:spPr>
          <a:xfrm>
            <a:off x="5993386" y="3087231"/>
            <a:ext cx="1783533" cy="4979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ConsensusState</a:t>
            </a:r>
            <a:endParaRPr lang="en-US" dirty="0"/>
          </a:p>
        </p:txBody>
      </p:sp>
      <p:sp>
        <p:nvSpPr>
          <p:cNvPr id="17" name="Rectangle 16">
            <a:extLst>
              <a:ext uri="{FF2B5EF4-FFF2-40B4-BE49-F238E27FC236}">
                <a16:creationId xmlns:a16="http://schemas.microsoft.com/office/drawing/2014/main" id="{0CA73591-E89B-8412-618D-B8025A71D24F}"/>
              </a:ext>
            </a:extLst>
          </p:cNvPr>
          <p:cNvSpPr/>
          <p:nvPr/>
        </p:nvSpPr>
        <p:spPr>
          <a:xfrm>
            <a:off x="8609835" y="3087231"/>
            <a:ext cx="1122630" cy="4979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Network</a:t>
            </a:r>
          </a:p>
        </p:txBody>
      </p:sp>
      <p:sp>
        <p:nvSpPr>
          <p:cNvPr id="18" name="Rectangle 17">
            <a:extLst>
              <a:ext uri="{FF2B5EF4-FFF2-40B4-BE49-F238E27FC236}">
                <a16:creationId xmlns:a16="http://schemas.microsoft.com/office/drawing/2014/main" id="{D12844D4-325D-11E7-B845-8732D11183C8}"/>
              </a:ext>
            </a:extLst>
          </p:cNvPr>
          <p:cNvSpPr/>
          <p:nvPr/>
        </p:nvSpPr>
        <p:spPr>
          <a:xfrm>
            <a:off x="5993387" y="1821068"/>
            <a:ext cx="1783532" cy="4979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ValidatorSet</a:t>
            </a:r>
            <a:endParaRPr lang="en-US" dirty="0"/>
          </a:p>
        </p:txBody>
      </p:sp>
      <p:sp>
        <p:nvSpPr>
          <p:cNvPr id="22" name="Rectangle 21">
            <a:extLst>
              <a:ext uri="{FF2B5EF4-FFF2-40B4-BE49-F238E27FC236}">
                <a16:creationId xmlns:a16="http://schemas.microsoft.com/office/drawing/2014/main" id="{150C589A-932D-ADD6-F441-11C37E5EFCE8}"/>
              </a:ext>
            </a:extLst>
          </p:cNvPr>
          <p:cNvSpPr/>
          <p:nvPr/>
        </p:nvSpPr>
        <p:spPr>
          <a:xfrm>
            <a:off x="5993387" y="4353394"/>
            <a:ext cx="1783532" cy="4979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StateStore</a:t>
            </a:r>
            <a:endParaRPr lang="en-US" dirty="0"/>
          </a:p>
        </p:txBody>
      </p:sp>
      <p:sp>
        <p:nvSpPr>
          <p:cNvPr id="23" name="Rectangle 22">
            <a:extLst>
              <a:ext uri="{FF2B5EF4-FFF2-40B4-BE49-F238E27FC236}">
                <a16:creationId xmlns:a16="http://schemas.microsoft.com/office/drawing/2014/main" id="{097C338A-0947-C317-680A-E729C14743D9}"/>
              </a:ext>
            </a:extLst>
          </p:cNvPr>
          <p:cNvSpPr/>
          <p:nvPr/>
        </p:nvSpPr>
        <p:spPr>
          <a:xfrm>
            <a:off x="3965412" y="4353394"/>
            <a:ext cx="1195058" cy="4979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SimpleApp</a:t>
            </a:r>
            <a:endParaRPr lang="en-US" dirty="0"/>
          </a:p>
        </p:txBody>
      </p:sp>
      <p:cxnSp>
        <p:nvCxnSpPr>
          <p:cNvPr id="25" name="Straight Arrow Connector 24">
            <a:extLst>
              <a:ext uri="{FF2B5EF4-FFF2-40B4-BE49-F238E27FC236}">
                <a16:creationId xmlns:a16="http://schemas.microsoft.com/office/drawing/2014/main" id="{515F74DD-B85A-3EBD-F5F9-62FA4EDA9E6A}"/>
              </a:ext>
            </a:extLst>
          </p:cNvPr>
          <p:cNvCxnSpPr>
            <a:stCxn id="14" idx="3"/>
            <a:endCxn id="15" idx="1"/>
          </p:cNvCxnSpPr>
          <p:nvPr/>
        </p:nvCxnSpPr>
        <p:spPr>
          <a:xfrm>
            <a:off x="3177764" y="3336201"/>
            <a:ext cx="7876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EE2D4AD-1654-563C-4306-29689F1B5E5A}"/>
              </a:ext>
            </a:extLst>
          </p:cNvPr>
          <p:cNvCxnSpPr>
            <a:stCxn id="15" idx="3"/>
            <a:endCxn id="16" idx="1"/>
          </p:cNvCxnSpPr>
          <p:nvPr/>
        </p:nvCxnSpPr>
        <p:spPr>
          <a:xfrm>
            <a:off x="5160470" y="3336201"/>
            <a:ext cx="83291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C6E7B696-6DFE-CB5C-AF83-561812B482F9}"/>
              </a:ext>
            </a:extLst>
          </p:cNvPr>
          <p:cNvCxnSpPr>
            <a:stCxn id="16" idx="0"/>
            <a:endCxn id="18" idx="2"/>
          </p:cNvCxnSpPr>
          <p:nvPr/>
        </p:nvCxnSpPr>
        <p:spPr>
          <a:xfrm flipV="1">
            <a:off x="6885153" y="2319008"/>
            <a:ext cx="0" cy="7682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939F3A5F-B7E1-9BD0-FBB0-5C9A33DADF77}"/>
              </a:ext>
            </a:extLst>
          </p:cNvPr>
          <p:cNvCxnSpPr>
            <a:stCxn id="16" idx="2"/>
            <a:endCxn id="22" idx="0"/>
          </p:cNvCxnSpPr>
          <p:nvPr/>
        </p:nvCxnSpPr>
        <p:spPr>
          <a:xfrm>
            <a:off x="6885153" y="3585171"/>
            <a:ext cx="0" cy="7682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EE5F0ACB-A008-36BF-B8CD-FD5A0ED4E84D}"/>
              </a:ext>
            </a:extLst>
          </p:cNvPr>
          <p:cNvCxnSpPr>
            <a:stCxn id="16" idx="3"/>
            <a:endCxn id="17" idx="1"/>
          </p:cNvCxnSpPr>
          <p:nvPr/>
        </p:nvCxnSpPr>
        <p:spPr>
          <a:xfrm>
            <a:off x="7776919" y="3336201"/>
            <a:ext cx="832916"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AC41FFA2-1FC1-2918-0581-2CC118FDB82A}"/>
              </a:ext>
            </a:extLst>
          </p:cNvPr>
          <p:cNvCxnSpPr>
            <a:stCxn id="23" idx="3"/>
            <a:endCxn id="22" idx="1"/>
          </p:cNvCxnSpPr>
          <p:nvPr/>
        </p:nvCxnSpPr>
        <p:spPr>
          <a:xfrm>
            <a:off x="5160470" y="4602364"/>
            <a:ext cx="832917"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7317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2590</Words>
  <Application>Microsoft Office PowerPoint</Application>
  <PresentationFormat>Widescreen</PresentationFormat>
  <Paragraphs>318</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Gate_Sans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XIAOFENG ZHANG</cp:lastModifiedBy>
  <cp:revision>174</cp:revision>
  <dcterms:created xsi:type="dcterms:W3CDTF">2013-01-27T09:14:16Z</dcterms:created>
  <dcterms:modified xsi:type="dcterms:W3CDTF">2024-12-16T15:01:18Z</dcterms:modified>
  <cp:category/>
</cp:coreProperties>
</file>