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41"/>
  </p:notesMasterIdLst>
  <p:handoutMasterIdLst>
    <p:handoutMasterId r:id="rId42"/>
  </p:handoutMasterIdLst>
  <p:sldIdLst>
    <p:sldId id="256" r:id="rId4"/>
    <p:sldId id="298" r:id="rId5"/>
    <p:sldId id="299" r:id="rId6"/>
    <p:sldId id="313" r:id="rId7"/>
    <p:sldId id="300" r:id="rId8"/>
    <p:sldId id="301" r:id="rId9"/>
    <p:sldId id="302" r:id="rId10"/>
    <p:sldId id="259" r:id="rId11"/>
    <p:sldId id="262" r:id="rId12"/>
    <p:sldId id="264" r:id="rId13"/>
    <p:sldId id="267" r:id="rId14"/>
    <p:sldId id="304" r:id="rId15"/>
    <p:sldId id="303" r:id="rId16"/>
    <p:sldId id="269" r:id="rId17"/>
    <p:sldId id="270" r:id="rId18"/>
    <p:sldId id="272" r:id="rId19"/>
    <p:sldId id="278" r:id="rId20"/>
    <p:sldId id="320" r:id="rId21"/>
    <p:sldId id="279" r:id="rId22"/>
    <p:sldId id="280" r:id="rId23"/>
    <p:sldId id="321" r:id="rId24"/>
    <p:sldId id="322" r:id="rId25"/>
    <p:sldId id="323" r:id="rId26"/>
    <p:sldId id="324" r:id="rId27"/>
    <p:sldId id="282" r:id="rId28"/>
    <p:sldId id="283" r:id="rId29"/>
    <p:sldId id="311" r:id="rId30"/>
    <p:sldId id="286" r:id="rId31"/>
    <p:sldId id="290" r:id="rId32"/>
    <p:sldId id="292" r:id="rId33"/>
    <p:sldId id="293" r:id="rId34"/>
    <p:sldId id="318" r:id="rId35"/>
    <p:sldId id="319" r:id="rId36"/>
    <p:sldId id="296" r:id="rId37"/>
    <p:sldId id="316" r:id="rId38"/>
    <p:sldId id="317" r:id="rId39"/>
    <p:sldId id="297" r:id="rId4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9" autoAdjust="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F21977-7A53-37EB-6E6B-0822BE5C95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B26B1-6733-3651-B309-CDCDCA5E5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B9E683A-FF8C-409E-A6C8-EC34DE2EA216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E7B86-F92D-21C6-2DAD-04E9A2E0D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EE51F-34F0-9C52-A4F3-E4353B55C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3DDCBA-36BB-4DBE-9FF0-DD59131167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9AC77F-80D9-3AB5-49CB-6BE76DDAD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E66AA-5CCA-B8B3-23AE-B4F41549E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AE6697F-054F-4428-A616-AA5F4A8C306A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599D40-EC2B-BB03-87E3-05DE7E5CFC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906A0DE-780D-43DE-F322-D7E4894CA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390C-5DA4-5110-581E-2C90206487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20D13-10CA-5CFF-FABD-BDF8E7721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CAE1614-AF8E-4767-A2F2-B437AF96BE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2E56FAC-BD85-9989-67AF-DA6440066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0E4F67-7928-4A18-8C0F-273A1AEAA73F}" type="slidenum">
              <a:rPr lang="en-AU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4F4D459-23B3-2218-47C3-A74B85F13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E70807F-7946-AE70-41E6-28945B529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5E70A55-8E64-645B-1419-9C8E24F19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7F6975-9E1B-4B77-B3BC-B32AB00F865C}" type="slidenum">
              <a:rPr lang="en-AU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9F0D64B-8827-9049-1122-703A95A5B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B3FD98F-C712-8438-DCF5-F0B3C801C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CDFAE0C-C5A9-675E-0BFE-F0857E2DE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A0000D-2B53-4E97-8743-2D0A4D58F576}" type="slidenum">
              <a:rPr lang="en-AU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C479552-4783-8B76-8FC5-C3C08DB9D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78F8187-8B86-A71D-C9FE-A8DEC5C9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B6147A5-1EEC-CF4C-E6E7-1A6F632C7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44ED63-2A56-4B4B-9D86-2FB487188996}" type="slidenum">
              <a:rPr lang="en-AU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5159B44-75F2-2988-120A-6246AEA4C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5090F76-3894-E99C-E02A-7F8D7E9AF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1775" indent="-231775"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102D49F-0627-A610-6B1C-1DBCD47FF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BBE51F-D06A-435D-8EC5-B1C113F1BCCA}" type="slidenum">
              <a:rPr lang="en-AU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C56D8AC-2D06-9896-098C-7F98B67B4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DBBC44C-B6A3-A8A5-76B8-3D258B9F5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1775" indent="-231775" eaLnBrk="1" hangingPunct="1">
              <a:spcBef>
                <a:spcPct val="0"/>
              </a:spcBef>
            </a:pPr>
            <a:endParaRPr lang="en-AU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3AD2095-C029-3240-6978-5E0FB6A8F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08CA7E-4DC0-4C77-942A-30FEE7910786}" type="slidenum">
              <a:rPr lang="en-AU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DFCD217-101C-53CF-1947-62B4A926E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369DBC8E-C3E5-55A2-2158-C1D4486F4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7C35085-8F96-645E-6DAC-D46AD82A1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0831B1-C727-42B3-A437-56E22A7425A1}" type="slidenum">
              <a:rPr lang="en-AU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3AFDA45-38F4-ED0B-CFB0-7C8A19DBC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F44ADD4-8623-4281-DA44-3084ED65F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42FEFFF-857F-3F0F-FCF9-C847B7667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B79945-338A-4699-884E-6623C867BB6A}" type="slidenum">
              <a:rPr lang="en-AU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72F77D2-B65F-29ED-9538-29A67ED9C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EE608C5-A7BE-495B-3E0B-2DD88D19E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5758927-E70C-F1D5-A2A6-0BB90B4C2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4F7B92-C8E4-4B65-8670-5A79918BE265}" type="slidenum">
              <a:rPr lang="en-AU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1ADA305-AE0C-F04D-6F0C-EDA657BA3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C7A0A86-04A2-7B97-F7F0-581AB308E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660DA7B-A68E-33B4-C399-0D3B38B2A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9F1E86-2323-43EC-AC03-879CA358B3B5}" type="slidenum">
              <a:rPr lang="en-AU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9F3F309-BCAE-D323-FABA-A39EAE043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B884ED8-3A6D-0548-CF03-93F1E8955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83A5DC1-E2D5-6CB2-E292-6E90AE882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FA40DA-FB05-4839-A885-D8B96BAF9862}" type="slidenum">
              <a:rPr lang="en-AU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8373A6D-854C-5BA9-09FF-8CA19501C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F707F14-267E-4B95-C894-1F805B23A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810081"/>
              </a:solidFill>
              <a:latin typeface="Times-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50AF133-9EB9-7387-3435-F999729DA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3585DA-E900-431A-9E93-567A66A97EE8}" type="slidenum">
              <a:rPr lang="en-AU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2484CD6-E3FE-5F23-E328-0AC95A776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BB56F8C-F223-D543-EE88-08B173BC5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B44C02E-7CED-F26A-1949-34DE25280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F6248-A6C9-480E-BD4B-088ACF2EEA54}" type="slidenum">
              <a:rPr lang="en-AU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3DCDD37-E7CA-4896-EEBA-511743278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640C585-22BC-D46D-7C67-023A7D64B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D8E19B16-835A-54DE-7C66-9024CE777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E87CE7-CB2B-4FF7-AF01-F0919FB1E29B}" type="slidenum">
              <a:rPr lang="en-AU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0BC749C-F58D-1CF8-9517-D000863B4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865FFF7-AED0-3768-EA6C-54D924665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6CD8411-2FE8-4AD4-986B-F968DEF4B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642DA8-4575-46F8-B6BB-0B9BE2A3688A}" type="slidenum">
              <a:rPr lang="en-AU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97EF5D5-F02B-AD92-A7F5-9312EEBFE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9BB028E-F85D-721E-C734-F7DE63B73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271F1BC-620C-D971-AF03-614F2189B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0E13-9DFE-4005-9252-750B6D5115FC}" type="slidenum">
              <a:rPr lang="en-AU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3491" name="Rectangle 1026">
            <a:extLst>
              <a:ext uri="{FF2B5EF4-FFF2-40B4-BE49-F238E27FC236}">
                <a16:creationId xmlns:a16="http://schemas.microsoft.com/office/drawing/2014/main" id="{0EB86CCE-4AB4-FEF7-25A1-A9D7D6185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1027">
            <a:extLst>
              <a:ext uri="{FF2B5EF4-FFF2-40B4-BE49-F238E27FC236}">
                <a16:creationId xmlns:a16="http://schemas.microsoft.com/office/drawing/2014/main" id="{FEC8EFDC-815B-99C8-51EA-ED043C200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D6BFA1A-5C58-F897-066E-20756902C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53A350-7C0D-4DCC-BB40-77883FEA3E56}" type="slidenum">
              <a:rPr lang="en-AU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4515" name="Rectangle 1026">
            <a:extLst>
              <a:ext uri="{FF2B5EF4-FFF2-40B4-BE49-F238E27FC236}">
                <a16:creationId xmlns:a16="http://schemas.microsoft.com/office/drawing/2014/main" id="{38137957-D3ED-931D-C322-1C31164B6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id="{E8A6C0F6-98A6-00DF-48A8-10D0AE38B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9BA87A3-634E-6EAB-D590-6D5A404D1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FE4AC9-3128-4286-9394-175DC5A92711}" type="slidenum">
              <a:rPr lang="en-AU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5539" name="Rectangle 1026">
            <a:extLst>
              <a:ext uri="{FF2B5EF4-FFF2-40B4-BE49-F238E27FC236}">
                <a16:creationId xmlns:a16="http://schemas.microsoft.com/office/drawing/2014/main" id="{215DDB1B-C81F-7AAD-4C2F-4EC54E9BF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1027">
            <a:extLst>
              <a:ext uri="{FF2B5EF4-FFF2-40B4-BE49-F238E27FC236}">
                <a16:creationId xmlns:a16="http://schemas.microsoft.com/office/drawing/2014/main" id="{93FBC194-448D-CB2D-B90B-13278A517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98854E9-D00E-34EF-D277-7F9F612D41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232FAD-542F-46AF-9076-51ADFCD4D5F6}" type="slidenum">
              <a:rPr lang="en-AU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6984DC5-E459-CAEB-FAF0-914B048DD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C893883-600A-D314-3A8D-CCAABC27A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6159AC9-374D-084F-EF0F-62D876FDB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DE0E26-BBC9-43B9-B54B-64E8363B1B62}" type="slidenum">
              <a:rPr lang="en-AU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697EC3B-DC8B-575B-80BE-C29046088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968CB97-41FF-4581-339A-26601BBCA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032F804-9B33-DBBB-38E1-BDED84242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B61639-EE44-4ADC-9C23-2318A481D0F1}" type="slidenum">
              <a:rPr lang="en-AU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8DD9675-A6F2-C6DC-2517-51822CA10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E19061F-796B-7086-358E-9E4872454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396F-BD07-F710-D645-9B0DF012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574A5-D1FB-41EF-91B8-9B1F19BB6A1F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E959-C3BD-51A6-0E95-C5EBA4B6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421E-3DE3-1100-A276-8115003C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7D35-6213-4AB1-82D8-680D45624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6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0FE1-2FB9-4F47-22CD-37E5D6EF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044DB-C063-4FE7-9818-6E4E94C267C5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54DE-B4E5-0ADE-4541-ADDAC6A5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492A-C0E0-67CD-E70C-DD47A733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D8476-F050-4CBD-BBD0-3D6A2DEC6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0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38CB-55A5-0A67-BE3C-2B0C0C01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960F-4442-41EA-B097-12DDB53968F6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59FD-26F2-B1C0-203D-2820D5DC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109C-B0C7-585D-A6D8-1BAC8EB5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C6F24-9693-4B87-A8EE-877958854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58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E3FB-C36D-902A-CD0C-6F261BE0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F891-6D19-4880-BDC9-46296A9FA8DD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F47-A261-15FB-06E8-41E32A08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A66C-7AAD-9999-157F-972EF7C2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E4110-A214-49BF-A7DA-AE5DA9760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15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D2C4-2699-C203-0D50-425D2E7B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B07A9-AB42-4166-AC4D-9D6117E6FABA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65AC-D47A-76D5-7ED6-1B884B53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2212-1938-A9D4-E0C9-5D5ED7AC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27A2A-5257-4AC3-88F4-3A69A99F3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41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05A2-7D71-4136-2AB5-8FDE19DA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4557A-DDC5-4D45-87E0-5CD27CED7E81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92F7-D6D0-5139-DBA7-4C2751FA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8020-70FC-F411-6CE0-270D1893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E2ECA-28EC-4CAF-8B0B-67EC4383ED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95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8621B3-FE81-D148-DC35-661ED1D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7C28A-613D-4993-9EA9-A06632D0B244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923DF3-CE5B-25A6-9B41-9FA66589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728630-1C4C-AEA1-75C1-B821B494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36E1C-BA26-4432-BCD3-4A59388F6A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36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11207A-0CB6-4DC0-3CE5-FEB84FBE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3A9F-6300-44CF-AB6F-BA1E35299B95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3668934-03B0-13B5-88BB-B41E3910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A6EA09-33E0-C59C-5F1E-C3F55156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450F8-2D59-4BC0-81B6-F88EF8AEA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719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76BAF-625E-CFB2-BAA8-333FF9B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C8B3E-39A6-4527-847E-5EE46920B700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A231B3-8B4D-3BA5-4D0C-A8E55286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92A0E6-1BA4-D0AA-F90C-2ED024F1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B29C6-1A46-4C96-91FB-F2B15642C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80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DC67C4-94B7-35C4-BD82-C93D342A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1C74-C891-41A9-8897-17A6CAD5A308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8AA3C73-2BE4-DEA8-098B-69C22538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F99DF7-342E-0877-267D-C629D10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F205E-A2AA-469E-990D-CA9FBEC65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24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7FE789-7FE9-CA9E-A8D8-B0322B98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28EF-3887-4A10-9893-D1E3371AB95C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0D48B5-8DEB-4448-78C2-563B7686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73FC7-93AD-C45B-6A68-1625B6D9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0866B-2E2D-4A29-90E1-2BB27675F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4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3BDD-9731-840C-0413-9C90606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A6126-4F79-468D-A435-45C25F4F03D1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9E11-2C63-FB58-F97D-DFEB337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C167-B86E-D3AC-B25B-178077E1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3897A-164D-486F-965E-E1612FC60C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234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E4D037-43A4-AC3A-52EC-EDF60659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5447-26F8-4105-8E48-D7AE12FE3325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913978-83B8-7913-60BD-217BD9F1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27EDF6-2365-1C7E-3344-F290345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106A1-C33C-4EE6-B596-93822B3E42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921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FD57-E390-343F-6B76-78A138F1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A53A2-A478-4638-B1DD-678164A53D04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4E74-785A-4E5A-12C5-DC5311BC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74BB-366E-0A8F-3E2B-B356B5FD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07FD9-C48B-483D-9C3B-D9F78B5F8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434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5E27-16C4-372B-ECCB-7BFAE26F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538A-A62C-4581-BF88-88C86F906E07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A452-56F9-3EF1-DA37-C80A7D00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9532-4DFE-E7C5-2228-4F839C2A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B89F7-AC66-43D6-9844-5BBA8AB69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7076-A263-F105-6DA3-D6A46A0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8B0AF-16DC-45E8-A7A7-3D435D0485F3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E75D-C0A7-9C68-7061-1E732CA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5998-460B-6290-3ED3-FAD72A0C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2D0A8-92E9-4DC2-99B2-F923FCF94F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011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059B-4FDC-0EF0-84FF-D7D5BBA8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CC8B0-1AA0-444B-83A2-D77FFEB76E11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E93B-950D-9F40-7380-171222D5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95E78-6826-96CA-D36C-3E173A0B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517F-B5CC-46B9-8FB4-049C5B27F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062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81AC-EB14-B6EC-34F4-3A584040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B3D6F-8906-42E7-8B1C-BB21D41C0547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39EB-6900-2057-DD72-BCAF803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54C8-986A-3398-E510-3D96C4AA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576FA-C95C-4B22-8A61-E58829993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10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40531E-A7F0-37A4-A3B7-D0928C15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039EF-9CAE-413E-B2D2-CCBB4085E080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9DD54D-9AC1-7CA1-6209-316BA61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DB51F-B56A-5544-B952-1EF8DD8B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04A1-8BFD-4E5F-B728-3C94696D6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0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BF53FF9-CD0F-692F-6294-D845F2F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0A3D-FDDA-4A27-BB1C-D5C16BE03632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6C5577-185D-2106-1302-74D37D3C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2C174A-4380-5F56-B44F-D6F58BFF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DEB75-B8DD-4909-A805-DB52F853F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70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CE3BECB-649C-5A77-24A6-F0046C20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B15F2-D8E6-4EA4-A175-7780BB27E20D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2A2D41-68C9-2F2F-924E-8B17EC4F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A83F44-C182-31C3-2541-DCA4346A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A1841-016C-4921-B009-6A0B95D5F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5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F6AFC4B-5D2B-AA90-729F-8F60B9C0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1366-475B-496B-B7EF-B9F676C74FDD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A8329-6C9F-E950-CC7A-C56B1FB5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465BE1-C872-80CB-A825-C236C3F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853FB-7E4D-40CF-A6E0-AA7292337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2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FE9C-A37F-1458-F5FC-1EE2E79A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7F88-6C01-499F-AFAD-A3C6A894C598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3990-9D0E-FABC-6D58-B0073AF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D030-EEA2-4B39-20B2-4C150EB0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866F6-EDF8-43F6-AC1E-4DAA71F5F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72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7D2E76-94B2-67E7-E48D-86F4A8E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CD34-D2EA-4290-834A-09A0F427769C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974B20-4AC4-F2BB-D4F8-3677029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4A9403-A1F0-3288-48A9-D2B3C4DB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81DA0-3265-4683-BE32-C02B37042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507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A89FE7-323D-872F-8C67-8F8BABE1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A5C1-A6B2-4D99-A2F4-AB681D668227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E01725-4E4E-05E1-E9EA-1D1A90A5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38E292-4462-E5F7-F7BD-57D2545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69416-97F7-422A-8288-516DEBAD8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514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95BD-A0F3-52DF-0241-33C6AAD8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BEBAF-33E5-40D1-AFB9-B627FB9FC361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A108-891F-0AF9-3284-2B6AD310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D54D-7787-B214-F96F-13A9EF05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F97C6-9E4C-4D98-A56A-F8BF62BDB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345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4900-E3BA-7972-747B-19716169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F4743-9AAA-4343-8322-14A6A8DEE2F9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1045-1AA8-537D-DC7C-EE9DFD30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9EAE-37D3-1312-6435-3F570CFF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FCE09-BD02-4D4E-B2AE-ABD829CCE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09D9E9-B334-EC47-DCB9-EF9FB0E6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B70D-B6F7-43A5-9A57-4C18D15E0F12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2B4A61-2981-9DED-2493-7079DFF5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7415F8-E78D-7374-DB64-CB39FF33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3871-CF62-4559-BC6C-8CD4DFC40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6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FC984C-A894-3151-D3D0-4E08811D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5994-98E2-4F1B-859C-4DCF3B8F3739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545A6F-2166-D51D-DE43-4BC92753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694F52-9222-6297-4608-091F0669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F2F1F-4C35-42FB-8F2C-9FCC19DB8B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08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E08FE6-CF6D-F9F4-AB56-F8458C9D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A7BB-D184-4FF5-8B2A-F15AC310F728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9E290B-B4E5-8375-0A72-A7338BE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519EAB-1ECA-13C6-3DB7-BDF14BC8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9C396-52DB-4A8B-9FF4-A6AA42DFB0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73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8A9F2E-2103-C667-9E4A-74C4036A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4140E-739B-40DA-8ECE-DAF14DEAEB4B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28D1998-EA1B-E8F3-61BE-0742D5DF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53F5A1-876A-08E0-FC92-1C52D8E6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ED408-DD35-45D4-913F-79B09B07F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5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CFD07C-A131-EFDC-C079-7DE975E2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AE6A1-F896-46A8-82EE-A1FEA67BCAF1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9EAE8B-48EF-0954-CBF2-0C4C36A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A3C0DA-7725-C6C9-2212-D41CE13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00DF5-9658-4C93-95E6-DE9FE3F32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E45A7F-DCDA-DAD6-C7D4-43D14549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222AC-70E2-415F-BF7B-D4C9AC3D9E81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73C5A2-B363-4026-5637-5E3FFA73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84F49B-1197-04B8-701D-3A3785A8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79AF1-4094-452F-BD1E-C6F1D0476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6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7889167-7482-91AF-E611-05D324826A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30F3AEB-FB19-6D0C-4D96-AC8181312A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9E77-7E30-E104-7689-367E3ADB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B5DFFAB-7710-45CA-A26B-5542D1233889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E091-4F0E-9234-99ED-3F96DFD7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ACF1-EBBA-5880-6312-01B49FF8B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A288D06-0E83-4A49-87A6-5FE89B4B81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FC634AF8-FA7A-D139-C58E-9C2FC8E6B6C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120F98C5-263D-141C-0220-46F3C22D4C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2084-EFBC-DA54-E596-1DE5E0874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E1E8D29-9910-40FF-83BB-7CDA1B3473D0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6AC2-8A2C-4FC8-852F-7CAD09852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6252-8915-E379-7184-9265C4478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425B06E-EB39-4E6E-98E3-211CFCAB67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D3C2A155-3A32-1267-BF10-96E4B2C138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73DF248-7E57-A50F-0D7A-8ADF14D6F9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7C51-B927-81BE-9B21-E55A2B8D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407344A-0903-404A-AD98-F0310F50D089}" type="datetime1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8FDE-A4AF-2EFC-582B-6481240B9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F658-2EC8-292F-268B-EB8F96483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E55F964-432F-4DB4-829E-B84C464663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B4637B4-917A-1821-1462-18048969C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2"/>
                </a:solidFill>
              </a:rPr>
              <a:t>Classical Encryption</a:t>
            </a:r>
            <a:br>
              <a:rPr lang="en-AU" altLang="en-US">
                <a:solidFill>
                  <a:schemeClr val="tx2"/>
                </a:solidFill>
              </a:rPr>
            </a:br>
            <a:r>
              <a:rPr lang="en-AU" altLang="en-US">
                <a:solidFill>
                  <a:schemeClr val="tx2"/>
                </a:solidFill>
              </a:rPr>
              <a:t>Techniques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E3DC4-A659-692E-777A-B5581A9D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Introduction to Network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94BD00D-79F7-E9EB-6A87-F728E67CC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Cryptanalysis</a:t>
            </a:r>
            <a:endParaRPr lang="en-AU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3DB44B0-2D64-50D6-0562-D6B3C328E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Objective: </a:t>
            </a:r>
            <a:r>
              <a:rPr lang="en-US" altLang="en-US" sz="3000">
                <a:latin typeface="Times-Roman"/>
              </a:rPr>
              <a:t>to recover the plaintext of a ciphertext </a:t>
            </a:r>
            <a:r>
              <a:rPr lang="en-US" altLang="en-US" sz="3000"/>
              <a:t>or, more typically, to recover the secret key.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/>
          </a:p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rgbClr val="C00000"/>
                </a:solidFill>
              </a:rPr>
              <a:t>Kerkhoff’s principle: </a:t>
            </a:r>
            <a:r>
              <a:rPr lang="en-US" altLang="en-US" sz="3000"/>
              <a:t>the opponent knows all details about a cryptosystem except the secret key.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Two general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C00000"/>
                </a:solidFill>
              </a:rPr>
              <a:t>brute-force</a:t>
            </a:r>
            <a:r>
              <a:rPr lang="en-US" altLang="en-US" sz="2600"/>
              <a:t>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C00000"/>
                </a:solidFill>
              </a:rPr>
              <a:t>non-brute-force</a:t>
            </a:r>
            <a:r>
              <a:rPr lang="en-US" altLang="en-US" sz="2600"/>
              <a:t> attack (cryptanalytic attack)</a:t>
            </a:r>
          </a:p>
          <a:p>
            <a:pPr eaLnBrk="1" hangingPunct="1">
              <a:lnSpc>
                <a:spcPct val="80000"/>
              </a:lnSpc>
            </a:pPr>
            <a:endParaRPr lang="en-AU" altLang="en-US" sz="300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1AAE038-1EA0-53F7-E1CB-B3157DBA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3CA4DB-B463-4D64-86FE-3FF0F8D61BE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CD76E7-742C-6688-86C8-BBE4C3D2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Brute-Force Attack</a:t>
            </a:r>
            <a:endParaRPr lang="en-AU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6FEFD17-A4CD-8EF1-DD04-AA4234F5E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Try every key to decipher the ciphertext.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On average, need to try half of all possible keys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Time needed proportional to size of </a:t>
            </a:r>
            <a:r>
              <a:rPr lang="en-AU" altLang="en-US" sz="2800">
                <a:solidFill>
                  <a:srgbClr val="C00000"/>
                </a:solidFill>
              </a:rPr>
              <a:t>key space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800" b="1">
              <a:latin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AU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800"/>
          </a:p>
          <a:p>
            <a:pPr eaLnBrk="1" hangingPunct="1">
              <a:lnSpc>
                <a:spcPct val="90000"/>
              </a:lnSpc>
            </a:pPr>
            <a:endParaRPr lang="en-AU" altLang="en-US" sz="2800"/>
          </a:p>
          <a:p>
            <a:pPr eaLnBrk="1" hangingPunct="1">
              <a:lnSpc>
                <a:spcPct val="90000"/>
              </a:lnSpc>
            </a:pPr>
            <a:endParaRPr lang="en-AU" altLang="en-US" sz="2800"/>
          </a:p>
        </p:txBody>
      </p:sp>
      <p:graphicFrame>
        <p:nvGraphicFramePr>
          <p:cNvPr id="58505" name="Group 137">
            <a:extLst>
              <a:ext uri="{FF2B5EF4-FFF2-40B4-BE49-F238E27FC236}">
                <a16:creationId xmlns:a16="http://schemas.microsoft.com/office/drawing/2014/main" id="{9596AE9F-D27D-FD52-AEC8-5E8F40BCBF0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352800"/>
          <a:ext cx="8305800" cy="3021015"/>
        </p:xfrm>
        <a:graphic>
          <a:graphicData uri="http://schemas.openxmlformats.org/drawingml/2006/table">
            <a:tbl>
              <a:tblPr/>
              <a:tblGrid>
                <a:gridCol w="154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Key Size (bits)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Number of Alternative Keys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Time required at 1 decryption/µs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Time required at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decryptions/µs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32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 = 4.3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31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µs	= 35.8 minutes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2.15 milliseconds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56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56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 = 7.2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55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µs	= 1142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10.01 hours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128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128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 = 3.4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38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127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µs	= 5.4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24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5.4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18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168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168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 = 3.7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167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µs	= 5.9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36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5.9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30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26 characters (permutation)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26! = 4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26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µs	= 6.4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6.4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cs typeface="Arial" pitchFamily="34" charset="0"/>
                        </a:rPr>
                        <a:t> 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1" name="Slide Number Placeholder 4">
            <a:extLst>
              <a:ext uri="{FF2B5EF4-FFF2-40B4-BE49-F238E27FC236}">
                <a16:creationId xmlns:a16="http://schemas.microsoft.com/office/drawing/2014/main" id="{0118F462-B8B2-9D1E-163B-BB7251B5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78764-C45F-43F1-A0E5-9AC575C08FF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F49B0B0-858A-8707-2DC3-9ED5725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45A4D1-2C73-4D03-BFD8-B2EAAC2B59C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5696482-1E47-3180-6602-4EF5C9C38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Cryptanalytic Attacks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EE8BA-3568-AAD1-8817-8CF170BB0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/>
              <a:t>May be classified by how much information needed by the attacker: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Ciphertext-only attack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Known-plaintext attack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Chosen-plaintext attack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Chosen-ciphertext attack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86DFFB7-E81A-0C23-1F3E-750D0EC83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Classical Ciphers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7BA145E-C581-F4A9-E447-2BE7A2D0D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Plaintext is viewed as a sequence of elements (e.g., bits or characters)</a:t>
            </a:r>
          </a:p>
          <a:p>
            <a:pPr eaLnBrk="1" hangingPunct="1"/>
            <a:r>
              <a:rPr lang="en-US" altLang="en-US" sz="3400">
                <a:solidFill>
                  <a:srgbClr val="FF0000"/>
                </a:solidFill>
              </a:rPr>
              <a:t>Substitution cipher:</a:t>
            </a:r>
            <a:r>
              <a:rPr lang="en-US" altLang="en-US" sz="3400"/>
              <a:t> replacing each element of the plaintext with another element.</a:t>
            </a:r>
          </a:p>
          <a:p>
            <a:pPr eaLnBrk="1" hangingPunct="1"/>
            <a:r>
              <a:rPr lang="en-US" altLang="en-US" sz="3400">
                <a:solidFill>
                  <a:srgbClr val="FF0000"/>
                </a:solidFill>
              </a:rPr>
              <a:t>Transposition (or permutation) cipher:</a:t>
            </a:r>
            <a:r>
              <a:rPr lang="en-US" altLang="en-US" sz="3400"/>
              <a:t> rearranging the order of the elements of the plaintext.</a:t>
            </a:r>
          </a:p>
          <a:p>
            <a:pPr eaLnBrk="1" hangingPunct="1"/>
            <a:endParaRPr lang="en-AU" altLang="en-US" sz="340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2E02004-9B5C-8913-B1B4-30AACC5F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839528-156B-4DA0-89FB-6D357F5D728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DAB5163-CE4D-5ED6-45B7-A8A2CA6B9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Caesar Cipher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C03D011-D16D-A958-7885-284FAE166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Earliest known substitution cipher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Invented by Julius Caesar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Ciphertext is derived from the plaintext alphabet by shifting each letter a certain number of spaces.</a:t>
            </a:r>
          </a:p>
          <a:p>
            <a:pPr eaLnBrk="1" hangingPunct="1"/>
            <a:r>
              <a:rPr lang="en-US" altLang="en-US" sz="2800"/>
              <a:t>Each letter is replaced by the letter three positions further down the alphabet.</a:t>
            </a:r>
          </a:p>
          <a:p>
            <a:pPr marL="3429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Plain:    a b c d e </a:t>
            </a:r>
            <a:r>
              <a:rPr lang="en-US" altLang="en-US" sz="2400">
                <a:solidFill>
                  <a:schemeClr val="accent2"/>
                </a:solidFill>
              </a:rPr>
              <a:t>f g h i j</a:t>
            </a:r>
            <a:r>
              <a:rPr lang="en-US" altLang="en-US" sz="2400"/>
              <a:t> k l m n o </a:t>
            </a:r>
            <a:r>
              <a:rPr lang="en-US" altLang="en-US" sz="2400">
                <a:solidFill>
                  <a:schemeClr val="accent2"/>
                </a:solidFill>
              </a:rPr>
              <a:t>p q r s t </a:t>
            </a:r>
            <a:r>
              <a:rPr lang="en-US" altLang="en-US" sz="2400"/>
              <a:t>u v w x y z</a:t>
            </a:r>
          </a:p>
          <a:p>
            <a:pPr marL="342900" lvl="1" indent="-34290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Cipher: </a:t>
            </a:r>
            <a:r>
              <a:rPr lang="en-US" altLang="en-US" sz="2100"/>
              <a:t>D E F G H </a:t>
            </a:r>
            <a:r>
              <a:rPr lang="en-US" altLang="en-US" sz="2100">
                <a:solidFill>
                  <a:schemeClr val="accent2"/>
                </a:solidFill>
              </a:rPr>
              <a:t>I J K L M </a:t>
            </a:r>
            <a:r>
              <a:rPr lang="en-US" altLang="en-US" sz="2100"/>
              <a:t>N O P Q R </a:t>
            </a:r>
            <a:r>
              <a:rPr lang="en-US" altLang="en-US" sz="2100">
                <a:solidFill>
                  <a:schemeClr val="accent2"/>
                </a:solidFill>
              </a:rPr>
              <a:t>S T U V W </a:t>
            </a:r>
            <a:r>
              <a:rPr lang="en-US" altLang="en-US" sz="2100"/>
              <a:t>X Y Z A B C</a:t>
            </a:r>
          </a:p>
          <a:p>
            <a:pPr eaLnBrk="1" hangingPunct="1"/>
            <a:r>
              <a:rPr lang="en-US" altLang="en-US" sz="2800"/>
              <a:t>Example: Meet me after the tea party </a:t>
            </a:r>
            <a:r>
              <a:rPr lang="en-US" altLang="en-US" sz="2800">
                <a:sym typeface="Wingdings" panose="05000000000000000000" pitchFamily="2" charset="2"/>
              </a:rPr>
              <a:t> phhw ph diwhu wkh sduwb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593EA00-DEBF-E94A-95AB-ED89365C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E35CA-4327-4930-B15B-5C6DBB6B631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8BF41C0-ACD3-BF60-27B0-4BD2A08B6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Caesar Cipher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1249EDC-BBB3-7C16-6A73-AA54A447B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Mathematically, map letters to numbers: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600">
                <a:latin typeface="Courier"/>
              </a:rPr>
              <a:t>a, b, c, ..., x,  y,  z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600">
                <a:latin typeface="Courier"/>
              </a:rPr>
              <a:t>0, 1, 2, ..., 23, 24, 25</a:t>
            </a:r>
          </a:p>
          <a:p>
            <a:pPr eaLnBrk="1" hangingPunct="1"/>
            <a:r>
              <a:rPr lang="en-US" altLang="en-US" sz="3000"/>
              <a:t>Then the general Caesar cipher is: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600" i="1"/>
              <a:t>c </a:t>
            </a:r>
            <a:r>
              <a:rPr lang="en-AU" altLang="en-US" sz="2600"/>
              <a:t>= </a:t>
            </a:r>
            <a:r>
              <a:rPr lang="en-US" altLang="en-US" sz="2600"/>
              <a:t>E</a:t>
            </a:r>
            <a:r>
              <a:rPr lang="en-US" altLang="en-US" sz="2200" i="1" baseline="-25000"/>
              <a:t>K</a:t>
            </a:r>
            <a:r>
              <a:rPr lang="en-AU" altLang="en-US" sz="2600"/>
              <a:t>(</a:t>
            </a:r>
            <a:r>
              <a:rPr lang="en-AU" altLang="en-US" sz="2600" i="1"/>
              <a:t>p</a:t>
            </a:r>
            <a:r>
              <a:rPr lang="en-AU" altLang="en-US" sz="2600"/>
              <a:t>) = (</a:t>
            </a:r>
            <a:r>
              <a:rPr lang="en-AU" altLang="en-US" sz="2600" i="1"/>
              <a:t>p </a:t>
            </a:r>
            <a:r>
              <a:rPr lang="en-AU" altLang="en-US" sz="2600"/>
              <a:t>+ </a:t>
            </a:r>
            <a:r>
              <a:rPr lang="en-AU" altLang="en-US" sz="2600" i="1"/>
              <a:t>k</a:t>
            </a:r>
            <a:r>
              <a:rPr lang="en-AU" altLang="en-US" sz="2600"/>
              <a:t>) mod 26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600" i="1"/>
              <a:t>p </a:t>
            </a:r>
            <a:r>
              <a:rPr lang="en-AU" altLang="en-US" sz="2600"/>
              <a:t>= </a:t>
            </a:r>
            <a:r>
              <a:rPr lang="en-US" altLang="en-US" sz="3000"/>
              <a:t>D</a:t>
            </a:r>
            <a:r>
              <a:rPr lang="en-US" altLang="en-US" sz="2600" i="1" baseline="-25000"/>
              <a:t>K</a:t>
            </a:r>
            <a:r>
              <a:rPr lang="en-AU" altLang="en-US" sz="2600"/>
              <a:t>(</a:t>
            </a:r>
            <a:r>
              <a:rPr lang="en-AU" altLang="en-US" sz="2600" i="1"/>
              <a:t>c</a:t>
            </a:r>
            <a:r>
              <a:rPr lang="en-AU" altLang="en-US" sz="2600"/>
              <a:t>) = (</a:t>
            </a:r>
            <a:r>
              <a:rPr lang="en-AU" altLang="en-US" sz="2600" i="1"/>
              <a:t>c</a:t>
            </a:r>
            <a:r>
              <a:rPr lang="en-AU" altLang="en-US" sz="2600"/>
              <a:t> – </a:t>
            </a:r>
            <a:r>
              <a:rPr lang="en-AU" altLang="en-US" sz="2600" i="1"/>
              <a:t>k</a:t>
            </a:r>
            <a:r>
              <a:rPr lang="en-AU" altLang="en-US" sz="2600"/>
              <a:t>) mod 26</a:t>
            </a:r>
          </a:p>
          <a:p>
            <a:pPr eaLnBrk="1" hangingPunct="1"/>
            <a:r>
              <a:rPr lang="en-AU" altLang="en-US" sz="3000"/>
              <a:t>Can be generalized with any alphabet.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altLang="en-US" sz="26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7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altLang="en-US" sz="1700">
              <a:latin typeface="Courier New" panose="02070309020205020404" pitchFamily="49" charset="0"/>
            </a:endParaRPr>
          </a:p>
          <a:p>
            <a:pPr eaLnBrk="1" hangingPunct="1"/>
            <a:endParaRPr lang="en-AU" altLang="en-US" sz="1900">
              <a:latin typeface="Courier New" panose="02070309020205020404" pitchFamily="49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C6A20E6F-C665-DE4B-EB95-578F79CB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F3F08C-962B-4FD5-9760-3188F8098C8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0742C93-909C-4CE5-0C82-95AD72352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err="1"/>
              <a:t>Monoalphabetic</a:t>
            </a:r>
            <a:r>
              <a:rPr lang="en-AU" dirty="0"/>
              <a:t> Substitution Cipher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2D53F90-DCCC-17FF-DEFC-5799CF2A0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endParaRPr lang="en-AU" altLang="en-US" sz="1500"/>
          </a:p>
          <a:p>
            <a:pPr eaLnBrk="1" hangingPunct="1"/>
            <a:r>
              <a:rPr lang="en-AU" altLang="en-US" sz="2800"/>
              <a:t>Shuffle the letters and map each plaintext letter to a different random ciphertext letter:</a:t>
            </a:r>
          </a:p>
          <a:p>
            <a:pPr eaLnBrk="1" hangingPunct="1"/>
            <a:endParaRPr lang="en-AU" altLang="en-US" sz="900"/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altLang="en-US" sz="2600"/>
              <a:t>Plain letters:    </a:t>
            </a:r>
            <a:r>
              <a:rPr lang="en-AU" altLang="en-US">
                <a:solidFill>
                  <a:srgbClr val="C00000"/>
                </a:solidFill>
              </a:rPr>
              <a:t>a</a:t>
            </a:r>
            <a:r>
              <a:rPr lang="en-AU" altLang="en-US"/>
              <a:t>b</a:t>
            </a:r>
            <a:r>
              <a:rPr lang="en-AU" altLang="en-US">
                <a:solidFill>
                  <a:srgbClr val="C00000"/>
                </a:solidFill>
              </a:rPr>
              <a:t>c</a:t>
            </a:r>
            <a:r>
              <a:rPr lang="en-AU" altLang="en-US"/>
              <a:t>defghijklmnopqrstuvwxyz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altLang="en-US" sz="2600"/>
              <a:t>Cipher letters: </a:t>
            </a:r>
            <a:r>
              <a:rPr lang="en-AU" altLang="en-US" sz="2600">
                <a:solidFill>
                  <a:srgbClr val="C00000"/>
                </a:solidFill>
              </a:rPr>
              <a:t>D</a:t>
            </a:r>
            <a:r>
              <a:rPr lang="en-AU" altLang="en-US" sz="2600"/>
              <a:t>K</a:t>
            </a:r>
            <a:r>
              <a:rPr lang="en-AU" altLang="en-US" sz="2600">
                <a:solidFill>
                  <a:srgbClr val="C00000"/>
                </a:solidFill>
              </a:rPr>
              <a:t>V</a:t>
            </a:r>
            <a:r>
              <a:rPr lang="en-AU" altLang="en-US" sz="2600"/>
              <a:t>QFIBJWPESCXHTMYAUOLRGZN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AU" altLang="en-US" sz="800"/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altLang="en-US" sz="2600"/>
              <a:t>Plaintext:  if</a:t>
            </a:r>
            <a:r>
              <a:rPr lang="en-AU" altLang="en-US" sz="2600">
                <a:solidFill>
                  <a:srgbClr val="FF0000"/>
                </a:solidFill>
              </a:rPr>
              <a:t>we</a:t>
            </a:r>
            <a:r>
              <a:rPr lang="en-AU" altLang="en-US" sz="2600"/>
              <a:t>wish</a:t>
            </a:r>
            <a:r>
              <a:rPr lang="en-AU" altLang="en-US" sz="2600">
                <a:solidFill>
                  <a:srgbClr val="FF0000"/>
                </a:solidFill>
              </a:rPr>
              <a:t>to</a:t>
            </a:r>
            <a:r>
              <a:rPr lang="en-AU" altLang="en-US" sz="2600"/>
              <a:t>replace</a:t>
            </a:r>
            <a:r>
              <a:rPr lang="en-AU" altLang="en-US" sz="2600">
                <a:solidFill>
                  <a:srgbClr val="FF0000"/>
                </a:solidFill>
              </a:rPr>
              <a:t>letters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altLang="en-US" sz="2600"/>
              <a:t>Ciphertext: WIRFRWAJUHYFTSDVFSFUUFYA 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AU" altLang="en-US" sz="900"/>
          </a:p>
          <a:p>
            <a:pPr eaLnBrk="1" hangingPunct="1"/>
            <a:r>
              <a:rPr lang="en-AU" altLang="en-US" sz="2600"/>
              <a:t>What does a key look like?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AU" altLang="en-US" sz="240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AU" altLang="en-US" sz="120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30A87C1-902E-8BBE-97E8-7A87B375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4C713E-4083-4031-AC01-7A7146D77FD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754093B-633C-F713-CA94-B25514D58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Playfair Cipher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86EEF32-2351-495C-2799-2548BD7A3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500"/>
              <a:t> </a:t>
            </a:r>
          </a:p>
          <a:p>
            <a:pPr eaLnBrk="1" hangingPunct="1"/>
            <a:r>
              <a:rPr lang="en-AU" altLang="en-US" sz="2000"/>
              <a:t>One approach to improving security is to </a:t>
            </a:r>
            <a:r>
              <a:rPr lang="en-AU" altLang="en-US" sz="2000">
                <a:solidFill>
                  <a:srgbClr val="0070C0"/>
                </a:solidFill>
              </a:rPr>
              <a:t>encrypt multiple letters at a time</a:t>
            </a:r>
            <a:r>
              <a:rPr lang="en-AU" altLang="en-US" sz="2000"/>
              <a:t>.</a:t>
            </a:r>
          </a:p>
          <a:p>
            <a:pPr eaLnBrk="1" hangingPunct="1"/>
            <a:endParaRPr lang="en-AU" altLang="en-US" sz="500"/>
          </a:p>
          <a:p>
            <a:pPr eaLnBrk="1" hangingPunct="1"/>
            <a:r>
              <a:rPr lang="en-AU" altLang="en-US" sz="2000"/>
              <a:t>The</a:t>
            </a:r>
            <a:r>
              <a:rPr lang="en-AU" altLang="en-US" sz="2000" b="1"/>
              <a:t> Playfair Cipher</a:t>
            </a:r>
            <a:r>
              <a:rPr lang="en-AU" altLang="en-US" sz="2000"/>
              <a:t> is the best known such cipher.</a:t>
            </a:r>
          </a:p>
          <a:p>
            <a:pPr eaLnBrk="1" hangingPunct="1"/>
            <a:endParaRPr lang="en-AU" altLang="en-US" sz="500"/>
          </a:p>
          <a:p>
            <a:pPr eaLnBrk="1" hangingPunct="1"/>
            <a:r>
              <a:rPr lang="en-AU" altLang="en-US" sz="2000"/>
              <a:t>Invented by Charles Wheatstone in 1854, but named after his friend Baron Playfair.</a:t>
            </a:r>
          </a:p>
          <a:p>
            <a:pPr eaLnBrk="1" hangingPunct="1"/>
            <a:r>
              <a:rPr lang="en-AU" altLang="en-US" sz="2000"/>
              <a:t>Simplest substitution cipher with two letters combination.</a:t>
            </a:r>
          </a:p>
          <a:p>
            <a:pPr eaLnBrk="1" hangingPunct="1"/>
            <a:r>
              <a:rPr lang="en-AU" altLang="en-US" sz="2000"/>
              <a:t>Encryption algo takes 5x5 matrix of letters.</a:t>
            </a:r>
          </a:p>
          <a:p>
            <a:pPr eaLnBrk="1" hangingPunct="1"/>
            <a:r>
              <a:rPr lang="en-AU" altLang="en-US" sz="2000"/>
              <a:t>Generate the key table. (drop any duplicate letter).</a:t>
            </a:r>
          </a:p>
          <a:p>
            <a:pPr eaLnBrk="1" hangingPunct="1"/>
            <a:r>
              <a:rPr lang="en-AU" altLang="en-US" sz="2000"/>
              <a:t>Key alphabets are filled in matrix from left to right &amp; top to bottom.</a:t>
            </a:r>
          </a:p>
          <a:p>
            <a:pPr eaLnBrk="1" hangingPunct="1"/>
            <a:r>
              <a:rPr lang="en-AU" altLang="en-US" sz="2000"/>
              <a:t>Rest of the letters are filled in matrix in remaining spaces.</a:t>
            </a:r>
          </a:p>
          <a:p>
            <a:pPr eaLnBrk="1" hangingPunct="1"/>
            <a:r>
              <a:rPr lang="en-AU" altLang="en-US" sz="2000"/>
              <a:t>Letters I &amp; j takes the same place.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07DFF58E-4CB1-74B3-CD1D-927DE8AA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A35609-D6BB-41F8-81FC-3A0B6BAF679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A4965513-6FF7-3B6D-BA68-C2ECCCD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Playfair Cipher</a:t>
            </a:r>
            <a:endParaRPr lang="en-US" altLang="en-US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260E2C15-C537-DEDB-9869-F66C9C1F9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Rules: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latin typeface="Calibri" panose="020F0502020204030204" pitchFamily="34" charset="0"/>
              </a:rPr>
              <a:t>If pair letters are same, add an X (uncommon letter) after the first letter.</a:t>
            </a:r>
          </a:p>
          <a:p>
            <a:pPr lvl="2">
              <a:lnSpc>
                <a:spcPct val="100000"/>
              </a:lnSpc>
            </a:pPr>
            <a:r>
              <a:rPr lang="en-US" altLang="en-US">
                <a:latin typeface="Calibri" panose="020F0502020204030204" pitchFamily="34" charset="0"/>
              </a:rPr>
              <a:t>Balloon  will be  (ba lx lo on).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latin typeface="Calibri" panose="020F0502020204030204" pitchFamily="34" charset="0"/>
              </a:rPr>
              <a:t>If the letter appear in same row / column of the table, replace them with the letter to immediate right respectively.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latin typeface="Calibri" panose="020F0502020204030204" pitchFamily="34" charset="0"/>
              </a:rPr>
              <a:t>If the letters are not on same row or column , replace with letter in the corners of rectangle.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108F9FA-BF0F-E2AE-6968-73D3CB255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Playfair Key Matrix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8CF1974-3887-B542-C759-3ED7E1E05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667000"/>
          </a:xfrm>
        </p:spPr>
        <p:txBody>
          <a:bodyPr/>
          <a:lstStyle/>
          <a:p>
            <a:pPr eaLnBrk="1" hangingPunct="1"/>
            <a:r>
              <a:rPr lang="en-AU" altLang="en-US"/>
              <a:t>Use a 5 x 5 matrix.</a:t>
            </a:r>
          </a:p>
          <a:p>
            <a:pPr eaLnBrk="1" hangingPunct="1"/>
            <a:r>
              <a:rPr lang="en-AU" altLang="en-US"/>
              <a:t>Fill in letters of the key (w/o duplicates). </a:t>
            </a:r>
          </a:p>
          <a:p>
            <a:pPr eaLnBrk="1" hangingPunct="1"/>
            <a:r>
              <a:rPr lang="en-AU" altLang="en-US"/>
              <a:t>Fill the rest of matrix with other letters.</a:t>
            </a:r>
          </a:p>
          <a:p>
            <a:pPr eaLnBrk="1" hangingPunct="1"/>
            <a:r>
              <a:rPr lang="en-AU" altLang="en-US"/>
              <a:t>E.g., key = </a:t>
            </a:r>
            <a:r>
              <a:rPr lang="en-AU" altLang="en-US">
                <a:solidFill>
                  <a:srgbClr val="C00000"/>
                </a:solidFill>
              </a:rPr>
              <a:t>MONARCHY</a:t>
            </a:r>
            <a:r>
              <a:rPr lang="en-AU" altLang="en-US"/>
              <a:t>.</a:t>
            </a:r>
          </a:p>
        </p:txBody>
      </p:sp>
      <p:graphicFrame>
        <p:nvGraphicFramePr>
          <p:cNvPr id="80947" name="Group 51">
            <a:extLst>
              <a:ext uri="{FF2B5EF4-FFF2-40B4-BE49-F238E27FC236}">
                <a16:creationId xmlns:a16="http://schemas.microsoft.com/office/drawing/2014/main" id="{DF61CF59-4731-CD91-4CEB-F913688974D9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4267200"/>
          <a:ext cx="4724400" cy="2230440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I/J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06" name="Slide Number Placeholder 4">
            <a:extLst>
              <a:ext uri="{FF2B5EF4-FFF2-40B4-BE49-F238E27FC236}">
                <a16:creationId xmlns:a16="http://schemas.microsoft.com/office/drawing/2014/main" id="{19FCDB1E-735D-C878-70CA-64D93028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841964-4898-4961-B42C-D9609FAF77C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04101E0-D4A1-A5AE-1344-753A1BE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Classical encryption techniques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AE7B936-B687-8B23-1E12-8C5DA23E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Encryption :-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/>
              <a:t>Encryption is something like making a secret letter by changing, swapping  or replacing characters in previously defend order. The format of the message is not changed.</a:t>
            </a:r>
          </a:p>
          <a:p>
            <a:pPr eaLnBrk="1" hangingPunct="1"/>
            <a:r>
              <a:rPr lang="en-US" altLang="en-US"/>
              <a:t>Encoding :-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/>
              <a:t>In coding the format of data is changed. For example we record a voice sample, the recorder will encode the analog voice signals into digital signals &amp; store.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7B180C1-A87D-A4A8-F9FB-D75CB02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0AFF31-8E81-4963-B3EB-B2E7B913EF1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8F97470-6179-702D-28B8-D72B33B08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Encrypting and Decrypting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959705-5B24-99DD-BBD2-0FBFFE1FC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545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AU" altLang="en-US"/>
              <a:t>Plaintext is encrypted two letters at a time. </a:t>
            </a:r>
          </a:p>
          <a:p>
            <a:pPr marL="914400" lvl="1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AU" altLang="en-US"/>
              <a:t>If a pair is a repeated letter, insert filler like 'X’.</a:t>
            </a:r>
          </a:p>
          <a:p>
            <a:pPr marL="914400" lvl="1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AU" altLang="en-US"/>
              <a:t>If both letters fall in the same row, replace each with the letter to its right (circularly). </a:t>
            </a:r>
          </a:p>
          <a:p>
            <a:pPr marL="914400" lvl="1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AU" altLang="en-US"/>
              <a:t>If both letters fall in the same column, replace each with the the letter below it (circularly).</a:t>
            </a:r>
          </a:p>
          <a:p>
            <a:pPr marL="914400" lvl="1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AU" altLang="en-US"/>
              <a:t>Otherwise, each letter is replaced by the letter in the same row but in the column of the other letter of the pair. </a:t>
            </a:r>
            <a:endParaRPr lang="en-AU" altLang="en-US" sz="240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F21F714-4B19-6590-AE27-92B3196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CF222-E10F-45C6-8F4B-5F519C298B7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A6ED07E-5DD2-E987-6920-693A020F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Hill Cipher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8B4ADA8B-B82F-A87D-800D-AB3D1429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The algo takes n x n matrix.</a:t>
            </a:r>
          </a:p>
          <a:p>
            <a:r>
              <a:rPr lang="en-US" altLang="en-US">
                <a:latin typeface="Calibri" panose="020F0502020204030204" pitchFamily="34" charset="0"/>
              </a:rPr>
              <a:t>The cipher C of P derived by multiplying P by K.</a:t>
            </a:r>
          </a:p>
          <a:p>
            <a:r>
              <a:rPr lang="en-US" altLang="en-US">
                <a:latin typeface="Calibri" panose="020F0502020204030204" pitchFamily="34" charset="0"/>
              </a:rPr>
              <a:t>When decrypt the message the inverse of K is used.</a:t>
            </a:r>
          </a:p>
          <a:p>
            <a:r>
              <a:rPr lang="en-US" altLang="en-US">
                <a:latin typeface="Calibri" panose="020F0502020204030204" pitchFamily="34" charset="0"/>
              </a:rPr>
              <a:t>C=(KP) mod (26)</a:t>
            </a:r>
          </a:p>
          <a:p>
            <a:r>
              <a:rPr lang="en-US" altLang="en-US">
                <a:latin typeface="Calibri" panose="020F0502020204030204" pitchFamily="34" charset="0"/>
              </a:rPr>
              <a:t>P= K</a:t>
            </a:r>
            <a:r>
              <a:rPr lang="en-US" altLang="en-US" baseline="30000">
                <a:latin typeface="Calibri" panose="020F0502020204030204" pitchFamily="34" charset="0"/>
              </a:rPr>
              <a:t>-1</a:t>
            </a:r>
            <a:r>
              <a:rPr lang="en-US" altLang="en-US">
                <a:latin typeface="Calibri" panose="020F0502020204030204" pitchFamily="34" charset="0"/>
              </a:rPr>
              <a:t>  C mod (26)</a:t>
            </a: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136380B-024C-E0A9-CB1C-457C4AD4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Hill Cipher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967B5EF1-0CE0-D4BA-747F-ABDB75BF2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alibri" panose="020F0502020204030204" pitchFamily="34" charset="0"/>
              </a:rPr>
              <a:t>Example :-</a:t>
            </a:r>
          </a:p>
          <a:p>
            <a:pPr lvl="1">
              <a:lnSpc>
                <a:spcPct val="10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Plaintext is “paymoremoney”  and key is</a:t>
            </a:r>
          </a:p>
          <a:p>
            <a:pPr lvl="1">
              <a:lnSpc>
                <a:spcPct val="10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 K= |17   17   5   |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		     |21   18   21|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		     |2        2   19|</a:t>
            </a:r>
          </a:p>
          <a:p>
            <a:pPr lvl="1">
              <a:lnSpc>
                <a:spcPct val="10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 0 1 2 3 4 5 6 7 8 9 10 11 12 13 14 15 16 17 18 19 </a:t>
            </a:r>
          </a:p>
          <a:p>
            <a:pPr lvl="1">
              <a:lnSpc>
                <a:spcPct val="100000"/>
              </a:lnSpc>
            </a:pPr>
            <a:r>
              <a:rPr lang="en-US" altLang="en-US" sz="2400" b="1">
                <a:latin typeface="Calibri" panose="020F0502020204030204" pitchFamily="34" charset="0"/>
              </a:rPr>
              <a:t> A B C D E F G H I J   K   L   M  N   O  P    Q  R    S  T</a:t>
            </a:r>
          </a:p>
          <a:p>
            <a:pPr lvl="1">
              <a:lnSpc>
                <a:spcPct val="10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20 21 22 23 24 25 </a:t>
            </a:r>
          </a:p>
          <a:p>
            <a:pPr lvl="1">
              <a:lnSpc>
                <a:spcPct val="10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  </a:t>
            </a:r>
            <a:r>
              <a:rPr lang="en-US" altLang="en-US" sz="2400" b="1">
                <a:latin typeface="Calibri" panose="020F0502020204030204" pitchFamily="34" charset="0"/>
              </a:rPr>
              <a:t>U   V W   X   Y    Z</a:t>
            </a:r>
          </a:p>
          <a:p>
            <a:pPr lvl="1">
              <a:lnSpc>
                <a:spcPct val="100000"/>
              </a:lnSpc>
            </a:pPr>
            <a:r>
              <a:rPr lang="en-US" altLang="en-US" sz="2400" b="1">
                <a:latin typeface="Calibri" panose="020F0502020204030204" pitchFamily="34" charset="0"/>
              </a:rPr>
              <a:t>KEY          PAY MOR EMO NEY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D61EC730-7985-9C48-3A20-E188AD9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Hill Cipher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7411DEA-9BBB-527C-7EF5-18BBB9224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PAY   = |15    0    24|,   P  =   15</a:t>
            </a:r>
          </a:p>
          <a:p>
            <a:r>
              <a:rPr lang="en-US" altLang="en-US">
                <a:latin typeface="Calibri" panose="020F0502020204030204" pitchFamily="34" charset="0"/>
              </a:rPr>
              <a:t>C = (KP) mod 26                        0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                                              24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C   =   17      17    5                15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      21      18    21    X         0       mod 26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        2         2    19              24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C=   255+0+120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315+0+504           mod 26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30+0+456</a:t>
            </a:r>
          </a:p>
        </p:txBody>
      </p:sp>
      <p:sp>
        <p:nvSpPr>
          <p:cNvPr id="133124" name="Line 4">
            <a:extLst>
              <a:ext uri="{FF2B5EF4-FFF2-40B4-BE49-F238E27FC236}">
                <a16:creationId xmlns:a16="http://schemas.microsoft.com/office/drawing/2014/main" id="{0975DB83-72BB-493A-280C-80167B186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Line 5">
            <a:extLst>
              <a:ext uri="{FF2B5EF4-FFF2-40B4-BE49-F238E27FC236}">
                <a16:creationId xmlns:a16="http://schemas.microsoft.com/office/drawing/2014/main" id="{CC4B23C2-B6C5-9A6C-85A8-80599CA5D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3528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6" name="Line 6">
            <a:extLst>
              <a:ext uri="{FF2B5EF4-FFF2-40B4-BE49-F238E27FC236}">
                <a16:creationId xmlns:a16="http://schemas.microsoft.com/office/drawing/2014/main" id="{E11854AD-3ABC-EE9D-9EE0-AEE87D6EE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4290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7" name="Line 7">
            <a:extLst>
              <a:ext uri="{FF2B5EF4-FFF2-40B4-BE49-F238E27FC236}">
                <a16:creationId xmlns:a16="http://schemas.microsoft.com/office/drawing/2014/main" id="{8A0F9062-9E26-F818-3D07-9287E1AEF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8" name="Line 8">
            <a:extLst>
              <a:ext uri="{FF2B5EF4-FFF2-40B4-BE49-F238E27FC236}">
                <a16:creationId xmlns:a16="http://schemas.microsoft.com/office/drawing/2014/main" id="{98EA1345-F16B-AF4B-0692-354042DA4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9" name="Line 9">
            <a:extLst>
              <a:ext uri="{FF2B5EF4-FFF2-40B4-BE49-F238E27FC236}">
                <a16:creationId xmlns:a16="http://schemas.microsoft.com/office/drawing/2014/main" id="{3EEBD05D-4ECD-846A-7C61-FA66B4CDB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752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0" name="Line 10">
            <a:extLst>
              <a:ext uri="{FF2B5EF4-FFF2-40B4-BE49-F238E27FC236}">
                <a16:creationId xmlns:a16="http://schemas.microsoft.com/office/drawing/2014/main" id="{8BC31B9D-77DC-ECB6-F6C7-4C97A4236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Line 11">
            <a:extLst>
              <a:ext uri="{FF2B5EF4-FFF2-40B4-BE49-F238E27FC236}">
                <a16:creationId xmlns:a16="http://schemas.microsoft.com/office/drawing/2014/main" id="{9E1ED368-5200-59C1-C679-C2833B007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00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042DF774-7D88-3580-2860-BD1F68C8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Hill Cipher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4CA0C616-0B79-244E-3AF8-1FB541751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C=  375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   819          mod 26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   486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C=   11        L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13       N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        18       S    </a:t>
            </a:r>
          </a:p>
          <a:p>
            <a:pPr>
              <a:buFont typeface="Arial" pitchFamily="34" charset="0"/>
              <a:buNone/>
            </a:pPr>
            <a:r>
              <a:rPr lang="en-US" altLang="en-US">
                <a:latin typeface="Calibri" panose="020F0502020204030204" pitchFamily="34" charset="0"/>
              </a:rPr>
              <a:t>PAY  =   LNS</a:t>
            </a:r>
          </a:p>
        </p:txBody>
      </p:sp>
      <p:sp>
        <p:nvSpPr>
          <p:cNvPr id="134148" name="Line 4">
            <a:extLst>
              <a:ext uri="{FF2B5EF4-FFF2-40B4-BE49-F238E27FC236}">
                <a16:creationId xmlns:a16="http://schemas.microsoft.com/office/drawing/2014/main" id="{1E94ED53-4AA3-CC6B-9C30-BE2E9E82A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828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49" name="Line 5">
            <a:extLst>
              <a:ext uri="{FF2B5EF4-FFF2-40B4-BE49-F238E27FC236}">
                <a16:creationId xmlns:a16="http://schemas.microsoft.com/office/drawing/2014/main" id="{E7FC7D3F-D7DA-D149-760D-E2EDE8CD8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0" name="Line 6">
            <a:extLst>
              <a:ext uri="{FF2B5EF4-FFF2-40B4-BE49-F238E27FC236}">
                <a16:creationId xmlns:a16="http://schemas.microsoft.com/office/drawing/2014/main" id="{BBAA9502-AB45-9660-9344-DB181C59F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1" name="Line 7">
            <a:extLst>
              <a:ext uri="{FF2B5EF4-FFF2-40B4-BE49-F238E27FC236}">
                <a16:creationId xmlns:a16="http://schemas.microsoft.com/office/drawing/2014/main" id="{C95D6B80-D42D-BC3D-2EEA-8CA5E4BCB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C711C5F-46CC-EB6E-FB7C-C79D52096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err="1"/>
              <a:t>Polyalphabetic</a:t>
            </a:r>
            <a:r>
              <a:rPr lang="en-AU" dirty="0"/>
              <a:t> Substitution Ciphers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7A42A84-CC58-AE8F-6B5E-D8AE42EA9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A sequence of monoalphabetic ciphers (M</a:t>
            </a:r>
            <a:r>
              <a:rPr lang="en-AU" altLang="en-US" sz="2800" baseline="-25000"/>
              <a:t>1</a:t>
            </a:r>
            <a:r>
              <a:rPr lang="en-AU" altLang="en-US" sz="2800"/>
              <a:t>, M</a:t>
            </a:r>
            <a:r>
              <a:rPr lang="en-AU" altLang="en-US" sz="2800" baseline="-25000"/>
              <a:t>2</a:t>
            </a:r>
            <a:r>
              <a:rPr lang="en-AU" altLang="en-US" sz="2800"/>
              <a:t>, M</a:t>
            </a:r>
            <a:r>
              <a:rPr lang="en-AU" altLang="en-US" sz="2800" baseline="-25000"/>
              <a:t>3</a:t>
            </a:r>
            <a:r>
              <a:rPr lang="en-AU" altLang="en-US" sz="2800"/>
              <a:t>, ..., M</a:t>
            </a:r>
            <a:r>
              <a:rPr lang="en-AU" altLang="en-US" sz="2800" baseline="-25000"/>
              <a:t>k</a:t>
            </a:r>
            <a:r>
              <a:rPr lang="en-AU" altLang="en-US" sz="2800"/>
              <a:t>) is used in turn to encrypt letters.</a:t>
            </a:r>
          </a:p>
          <a:p>
            <a:pPr eaLnBrk="1" hangingPunct="1"/>
            <a:r>
              <a:rPr lang="en-AU" altLang="en-US" sz="2800"/>
              <a:t>A key determines which sequence of ciphers to use.</a:t>
            </a:r>
          </a:p>
          <a:p>
            <a:pPr eaLnBrk="1" hangingPunct="1"/>
            <a:r>
              <a:rPr lang="en-AU" altLang="en-US" sz="2800"/>
              <a:t>Each plaintext letter has multiple corresponding ciphertext letters.</a:t>
            </a:r>
          </a:p>
          <a:p>
            <a:pPr eaLnBrk="1" hangingPunct="1"/>
            <a:r>
              <a:rPr lang="en-AU" altLang="en-US" sz="2800"/>
              <a:t>This makes cryptanalysis harder since the letter frequency distribution will be flatter. 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C3F894B-228E-9E2A-7596-AFFECB61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701C8A-C107-4A19-9081-7D48FC3AE8E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61FB26F-408B-E7E9-5E29-96164177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Vigenère Cipher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3623AA7-88EF-2791-4AFB-826162B1C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Simplest </a:t>
            </a:r>
            <a:r>
              <a:rPr lang="en-AU" dirty="0" err="1"/>
              <a:t>polyalphabetic</a:t>
            </a:r>
            <a:r>
              <a:rPr lang="en-AU" dirty="0"/>
              <a:t> substitution cipher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Consider the set of all Caesar ciphers: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              { C</a:t>
            </a:r>
            <a:r>
              <a:rPr lang="en-AU" baseline="-25000" dirty="0"/>
              <a:t>a</a:t>
            </a:r>
            <a:r>
              <a:rPr lang="en-AU" dirty="0"/>
              <a:t>, </a:t>
            </a:r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, C</a:t>
            </a:r>
            <a:r>
              <a:rPr lang="en-AU" baseline="-25000" dirty="0"/>
              <a:t>c</a:t>
            </a:r>
            <a:r>
              <a:rPr lang="en-AU" dirty="0"/>
              <a:t>, ..., </a:t>
            </a:r>
            <a:r>
              <a:rPr lang="en-AU" dirty="0" err="1"/>
              <a:t>C</a:t>
            </a:r>
            <a:r>
              <a:rPr lang="en-AU" baseline="-25000" dirty="0" err="1"/>
              <a:t>z</a:t>
            </a:r>
            <a:r>
              <a:rPr lang="en-AU" dirty="0"/>
              <a:t>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Key: e.g. </a:t>
            </a:r>
            <a:r>
              <a:rPr lang="en-AU" dirty="0">
                <a:solidFill>
                  <a:srgbClr val="FF0000"/>
                </a:solidFill>
              </a:rPr>
              <a:t>security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Encrypt each letter using C</a:t>
            </a:r>
            <a:r>
              <a:rPr lang="en-AU" baseline="-25000" dirty="0">
                <a:solidFill>
                  <a:srgbClr val="FF0000"/>
                </a:solidFill>
              </a:rPr>
              <a:t>s</a:t>
            </a:r>
            <a:r>
              <a:rPr lang="en-AU" dirty="0"/>
              <a:t>, </a:t>
            </a:r>
            <a:r>
              <a:rPr lang="en-AU" dirty="0" err="1"/>
              <a:t>C</a:t>
            </a:r>
            <a:r>
              <a:rPr lang="en-AU" baseline="-25000" dirty="0" err="1">
                <a:solidFill>
                  <a:srgbClr val="FF0000"/>
                </a:solidFill>
              </a:rPr>
              <a:t>e</a:t>
            </a:r>
            <a:r>
              <a:rPr lang="en-AU" dirty="0"/>
              <a:t>, C</a:t>
            </a:r>
            <a:r>
              <a:rPr lang="en-AU" baseline="-25000" dirty="0">
                <a:solidFill>
                  <a:srgbClr val="FF0000"/>
                </a:solidFill>
              </a:rPr>
              <a:t>c</a:t>
            </a:r>
            <a:r>
              <a:rPr lang="en-AU" dirty="0"/>
              <a:t>, C</a:t>
            </a:r>
            <a:r>
              <a:rPr lang="en-AU" baseline="-25000" dirty="0">
                <a:solidFill>
                  <a:srgbClr val="FF0000"/>
                </a:solidFill>
              </a:rPr>
              <a:t>u</a:t>
            </a:r>
            <a:r>
              <a:rPr lang="en-AU" dirty="0"/>
              <a:t>,</a:t>
            </a:r>
            <a:r>
              <a:rPr lang="en-AU" baseline="-25000" dirty="0"/>
              <a:t> </a:t>
            </a:r>
            <a:r>
              <a:rPr lang="en-AU" dirty="0"/>
              <a:t>C</a:t>
            </a:r>
            <a:r>
              <a:rPr lang="en-AU" baseline="-25000" dirty="0">
                <a:solidFill>
                  <a:srgbClr val="FF0000"/>
                </a:solidFill>
              </a:rPr>
              <a:t>r</a:t>
            </a:r>
            <a:r>
              <a:rPr lang="en-AU" dirty="0"/>
              <a:t>, </a:t>
            </a:r>
            <a:r>
              <a:rPr lang="en-AU" dirty="0" err="1"/>
              <a:t>C</a:t>
            </a:r>
            <a:r>
              <a:rPr lang="en-AU" baseline="-25000" dirty="0" err="1">
                <a:solidFill>
                  <a:srgbClr val="FF0000"/>
                </a:solidFill>
              </a:rPr>
              <a:t>i</a:t>
            </a:r>
            <a:r>
              <a:rPr lang="en-AU" dirty="0"/>
              <a:t>, C</a:t>
            </a:r>
            <a:r>
              <a:rPr lang="en-AU" baseline="-25000" dirty="0">
                <a:solidFill>
                  <a:srgbClr val="FF0000"/>
                </a:solidFill>
              </a:rPr>
              <a:t>t</a:t>
            </a:r>
            <a:r>
              <a:rPr lang="en-AU" dirty="0"/>
              <a:t>, C</a:t>
            </a:r>
            <a:r>
              <a:rPr lang="en-AU" baseline="-25000" dirty="0">
                <a:solidFill>
                  <a:srgbClr val="FF0000"/>
                </a:solidFill>
              </a:rPr>
              <a:t>y</a:t>
            </a:r>
            <a:r>
              <a:rPr lang="en-AU" dirty="0"/>
              <a:t> in turn.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Repeat from start after C</a:t>
            </a:r>
            <a:r>
              <a:rPr lang="en-AU" baseline="-25000" dirty="0"/>
              <a:t>y</a:t>
            </a:r>
            <a:r>
              <a:rPr lang="en-AU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Decryption simply works in reverse. 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DF73AE9-120D-FE86-6528-0CBCCEB1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4896D-1276-420C-8883-6AE9F004C9C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9C2F1AA-D2E7-C144-39D5-2A19D03CE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</a:t>
            </a:r>
            <a:r>
              <a:rPr lang="en-AU" altLang="en-US"/>
              <a:t>Vigenère Cipher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912E24C-B2E4-64C0-C654-F59EAEFF6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altLang="en-US" sz="2800"/>
          </a:p>
          <a:p>
            <a:pPr eaLnBrk="1" hangingPunct="1"/>
            <a:r>
              <a:rPr lang="en-US" altLang="en-US" sz="2800"/>
              <a:t>Keyword:  </a:t>
            </a:r>
            <a:r>
              <a:rPr lang="en-US" altLang="en-US" sz="2800" i="1"/>
              <a:t>deceptive</a:t>
            </a:r>
            <a:endParaRPr lang="en-AU" altLang="en-US" sz="2800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400">
                <a:latin typeface="Courier"/>
              </a:rPr>
              <a:t>key:         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d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e</a:t>
            </a:r>
            <a:r>
              <a:rPr lang="en-AU" altLang="en-US" sz="2400">
                <a:latin typeface="Courier"/>
              </a:rPr>
              <a:t>ceptive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d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e</a:t>
            </a:r>
            <a:r>
              <a:rPr lang="en-AU" altLang="en-US" sz="2400">
                <a:latin typeface="Courier"/>
              </a:rPr>
              <a:t>ceptive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d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e</a:t>
            </a:r>
            <a:r>
              <a:rPr lang="en-AU" altLang="en-US" sz="2400">
                <a:latin typeface="Courier"/>
              </a:rPr>
              <a:t>ceptive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400">
                <a:latin typeface="Courier"/>
              </a:rPr>
              <a:t>plaintext: 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w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e</a:t>
            </a:r>
            <a:r>
              <a:rPr lang="en-AU" altLang="en-US" sz="2400">
                <a:latin typeface="Courier"/>
              </a:rPr>
              <a:t>aredisc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o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v</a:t>
            </a:r>
            <a:r>
              <a:rPr lang="en-AU" altLang="en-US" sz="2400">
                <a:latin typeface="Courier"/>
              </a:rPr>
              <a:t>eredsa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v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e</a:t>
            </a:r>
            <a:r>
              <a:rPr lang="en-AU" altLang="en-US" sz="2400">
                <a:latin typeface="Courier"/>
              </a:rPr>
              <a:t>yourself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400">
                <a:latin typeface="Courier"/>
              </a:rPr>
              <a:t>ciphertext: 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Z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I</a:t>
            </a:r>
            <a:r>
              <a:rPr lang="en-AU" altLang="en-US" sz="2400">
                <a:latin typeface="Courier"/>
              </a:rPr>
              <a:t>CVTWQNG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R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Z</a:t>
            </a:r>
            <a:r>
              <a:rPr lang="en-AU" altLang="en-US" sz="2400">
                <a:latin typeface="Courier"/>
              </a:rPr>
              <a:t>GVTWAVZ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H</a:t>
            </a:r>
            <a:r>
              <a:rPr lang="en-AU" altLang="en-US" sz="2400">
                <a:solidFill>
                  <a:srgbClr val="0070C0"/>
                </a:solidFill>
                <a:latin typeface="Courier"/>
              </a:rPr>
              <a:t>C</a:t>
            </a:r>
            <a:r>
              <a:rPr lang="en-AU" altLang="en-US" sz="2400">
                <a:latin typeface="Courier"/>
              </a:rPr>
              <a:t>QYGLMGJ</a:t>
            </a:r>
          </a:p>
          <a:p>
            <a:pPr eaLnBrk="1" hangingPunct="1">
              <a:buFont typeface="Arial" pitchFamily="34" charset="0"/>
              <a:buNone/>
            </a:pPr>
            <a:endParaRPr lang="en-AU" altLang="en-US" sz="2800">
              <a:latin typeface="Courier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400"/>
              <a:t> 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B55014EB-1FEB-8CA9-81D8-E51A911E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4F2D2E-CED8-4A89-A1AB-BB7ECBDF9FA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F659639-92FE-1EB4-D1EF-AD13B738A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of </a:t>
            </a:r>
            <a:r>
              <a:rPr lang="en-AU" altLang="en-US"/>
              <a:t>Vigenère Ciphers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60BC37-21A1-63F0-C53A-3782F8C10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/>
              <a:t>There are multiple (how many?) ciphertext letters corresponding to each plaintext letter.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900"/>
          </a:p>
          <a:p>
            <a:pPr eaLnBrk="1" hangingPunct="1">
              <a:lnSpc>
                <a:spcPct val="80000"/>
              </a:lnSpc>
            </a:pPr>
            <a:r>
              <a:rPr lang="en-US" altLang="en-US" sz="2700"/>
              <a:t>So, letter frequencies are obscured but not totally lost.</a:t>
            </a:r>
          </a:p>
          <a:p>
            <a:pPr eaLnBrk="1" hangingPunct="1">
              <a:lnSpc>
                <a:spcPct val="80000"/>
              </a:lnSpc>
            </a:pPr>
            <a:endParaRPr lang="en-US" altLang="en-US" sz="900"/>
          </a:p>
          <a:p>
            <a:pPr eaLnBrk="1" hangingPunct="1">
              <a:lnSpc>
                <a:spcPct val="80000"/>
              </a:lnSpc>
            </a:pPr>
            <a:r>
              <a:rPr lang="en-US" altLang="en-US" sz="2700"/>
              <a:t>To break Vigenere cipher:</a:t>
            </a:r>
          </a:p>
          <a:p>
            <a:pPr eaLnBrk="1" hangingPunct="1">
              <a:lnSpc>
                <a:spcPct val="80000"/>
              </a:lnSpc>
            </a:pPr>
            <a:endParaRPr lang="en-US" altLang="en-US" sz="900"/>
          </a:p>
          <a:p>
            <a:pPr marL="914400" lvl="1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/>
              <a:t>Try to guess the key length.  How?</a:t>
            </a:r>
            <a:endParaRPr lang="en-US" altLang="en-US" sz="800"/>
          </a:p>
          <a:p>
            <a:pPr marL="914400" lvl="1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/>
              <a:t>If key length is N, the cipher consists of N Caesar ciphers.   Plaintext letters at positions k, N+k, 2N+k, 3N+k, etc., are encoded by the same cipher.</a:t>
            </a:r>
          </a:p>
          <a:p>
            <a:pPr marL="914400" lvl="1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/>
              <a:t>Attack each individual cipher as before.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8C856DA-C0E4-E930-E126-ED6DF5D0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87819C-35C6-46C3-A3FF-19A5C8286BF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C5B807D-3B2A-9B7F-B23A-6E0263C41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Transposition Ciphers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3E7BF02-45A7-468B-52F3-17C3A23BC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Also called </a:t>
            </a:r>
            <a:r>
              <a:rPr lang="en-AU" altLang="en-US" b="1"/>
              <a:t>permutation</a:t>
            </a:r>
            <a:r>
              <a:rPr lang="en-AU" altLang="en-US"/>
              <a:t> ciphers.</a:t>
            </a:r>
          </a:p>
          <a:p>
            <a:pPr eaLnBrk="1" hangingPunct="1"/>
            <a:endParaRPr lang="en-AU" altLang="en-US" sz="800"/>
          </a:p>
          <a:p>
            <a:pPr eaLnBrk="1" hangingPunct="1"/>
            <a:r>
              <a:rPr lang="en-AU" altLang="en-US"/>
              <a:t>Shuffle the plaintext, without altering the actual letters used. </a:t>
            </a:r>
          </a:p>
          <a:p>
            <a:pPr eaLnBrk="1" hangingPunct="1"/>
            <a:r>
              <a:rPr lang="en-AU" altLang="en-US"/>
              <a:t>Example:  Row Transposition Ciphers</a:t>
            </a:r>
          </a:p>
          <a:p>
            <a:pPr eaLnBrk="1" hangingPunct="1">
              <a:buFont typeface="Arial" pitchFamily="34" charset="0"/>
              <a:buNone/>
            </a:pPr>
            <a:endParaRPr lang="en-AU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1C35E331-CE26-091D-2B51-212E06F0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BB7BBF-DDF7-452F-8CF5-F9087B7BD62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B834382-38F5-69AE-A06B-F97BD24B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terminology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6FE0D7C-0AE3-7B51-48A2-6E2EF302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Plaintext:</a:t>
            </a:r>
            <a:r>
              <a:rPr lang="en-US" altLang="en-US"/>
              <a:t>  original message to be encrypted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Ciphertext:  </a:t>
            </a:r>
            <a:r>
              <a:rPr lang="en-US" altLang="en-US"/>
              <a:t>the encrypted message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Enciphering or encryption: </a:t>
            </a:r>
            <a:r>
              <a:rPr lang="en-US" altLang="en-US"/>
              <a:t>the process of converting  plaintext into ciphertext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Encryption algorithm:  </a:t>
            </a:r>
            <a:r>
              <a:rPr lang="en-US" altLang="en-US"/>
              <a:t>performs encryption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Two inputs: a </a:t>
            </a:r>
            <a:r>
              <a:rPr lang="en-US" altLang="en-US">
                <a:solidFill>
                  <a:srgbClr val="C00000"/>
                </a:solidFill>
              </a:rPr>
              <a:t>plaintext</a:t>
            </a:r>
            <a:r>
              <a:rPr lang="en-US" altLang="en-US"/>
              <a:t> and a </a:t>
            </a:r>
            <a:r>
              <a:rPr lang="en-US" altLang="en-US">
                <a:solidFill>
                  <a:srgbClr val="C00000"/>
                </a:solidFill>
              </a:rPr>
              <a:t>secret key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D8412CE-C67F-5DDA-32EB-D7403FC1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C148AF-9960-477D-883F-7BCFEE0526E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F7DFFE1-8A3A-0F23-4A8B-95863F828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Row Transposition Ciphers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7A9D37-350D-D7EF-1FF7-53A284020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3000"/>
              <a:t>Plaintext is written row by row in a rectangle.</a:t>
            </a:r>
          </a:p>
          <a:p>
            <a:pPr eaLnBrk="1" hangingPunct="1">
              <a:lnSpc>
                <a:spcPct val="70000"/>
              </a:lnSpc>
              <a:buFont typeface="Arial" pitchFamily="34" charset="0"/>
              <a:buNone/>
            </a:pPr>
            <a:endParaRPr lang="en-AU" altLang="en-US" sz="900"/>
          </a:p>
          <a:p>
            <a:pPr eaLnBrk="1" hangingPunct="1">
              <a:lnSpc>
                <a:spcPct val="110000"/>
              </a:lnSpc>
            </a:pPr>
            <a:r>
              <a:rPr lang="en-AU" altLang="en-US" sz="3000"/>
              <a:t>Ciphertext: write out the </a:t>
            </a:r>
            <a:r>
              <a:rPr lang="en-AU" altLang="en-US" sz="3000">
                <a:solidFill>
                  <a:srgbClr val="FF0000"/>
                </a:solidFill>
              </a:rPr>
              <a:t>columns</a:t>
            </a:r>
            <a:r>
              <a:rPr lang="en-AU" altLang="en-US" sz="3000"/>
              <a:t> in an order specified by a key.</a:t>
            </a:r>
          </a:p>
          <a:p>
            <a:pPr eaLnBrk="1" hangingPunct="1">
              <a:lnSpc>
                <a:spcPct val="110000"/>
              </a:lnSpc>
            </a:pPr>
            <a:endParaRPr lang="en-AU" altLang="en-US" sz="800"/>
          </a:p>
          <a:p>
            <a:pPr eaLnBrk="1" hangingPunct="1">
              <a:lnSpc>
                <a:spcPct val="110000"/>
              </a:lnSpc>
            </a:pPr>
            <a:endParaRPr lang="en-AU" altLang="en-US" sz="900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Courier"/>
              </a:rPr>
              <a:t>Key: 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3</a:t>
            </a:r>
            <a:r>
              <a:rPr lang="en-AU" altLang="en-US" sz="2400">
                <a:latin typeface="Courier"/>
              </a:rPr>
              <a:t> </a:t>
            </a:r>
            <a:r>
              <a:rPr lang="en-AU" altLang="en-US" sz="2400">
                <a:solidFill>
                  <a:srgbClr val="002060"/>
                </a:solidFill>
                <a:latin typeface="Courier"/>
              </a:rPr>
              <a:t>4</a:t>
            </a:r>
            <a:r>
              <a:rPr lang="en-AU" altLang="en-US" sz="2400">
                <a:latin typeface="Courier"/>
              </a:rPr>
              <a:t> 2 1 5 6 7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AU" altLang="en-US" sz="2400">
              <a:latin typeface="Courier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AU" altLang="en-US" sz="2400">
              <a:latin typeface="Courier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Courier"/>
              </a:rPr>
              <a:t>Plaintext: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AU" altLang="en-US" sz="2400">
              <a:latin typeface="Courier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AU" altLang="en-US" sz="2400">
              <a:latin typeface="Courier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Courier"/>
              </a:rPr>
              <a:t>Ciphertext: </a:t>
            </a:r>
            <a:r>
              <a:rPr lang="en-AU" altLang="en-US" sz="2400">
                <a:solidFill>
                  <a:srgbClr val="FF0000"/>
                </a:solidFill>
                <a:latin typeface="Courier"/>
              </a:rPr>
              <a:t>TTNA</a:t>
            </a:r>
            <a:r>
              <a:rPr lang="en-AU" altLang="en-US" sz="2400">
                <a:solidFill>
                  <a:srgbClr val="002060"/>
                </a:solidFill>
                <a:latin typeface="Courier"/>
              </a:rPr>
              <a:t>APTM</a:t>
            </a:r>
            <a:r>
              <a:rPr lang="en-AU" altLang="en-US" sz="2400">
                <a:latin typeface="Courier"/>
              </a:rPr>
              <a:t>TSUOAODWCOIXKNLYPETZ</a:t>
            </a:r>
            <a:r>
              <a:rPr lang="en-AU" altLang="en-US" sz="220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7D58D-7A7D-EAF8-9DAF-E94E34EFE46F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3276600"/>
          <a:ext cx="2743200" cy="2103438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70" name="Slide Number Placeholder 4">
            <a:extLst>
              <a:ext uri="{FF2B5EF4-FFF2-40B4-BE49-F238E27FC236}">
                <a16:creationId xmlns:a16="http://schemas.microsoft.com/office/drawing/2014/main" id="{11163B6F-BB26-F3BC-8D1A-8455D176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FD2EEC-3BF8-4FB9-9A23-431459FD502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5CFAB28-74FF-E6D9-96A7-4D0436E34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 Ciphers</a:t>
            </a:r>
            <a:endParaRPr lang="en-AU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B506C20-4D41-FD58-1936-C88E1BE07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AU" altLang="en-US" sz="2800"/>
              <a:t>Uses a sequence of substitutions and transpositions</a:t>
            </a:r>
          </a:p>
          <a:p>
            <a:pPr lvl="1" eaLnBrk="1" hangingPunct="1"/>
            <a:r>
              <a:rPr lang="en-AU" altLang="en-US" sz="2400"/>
              <a:t>Harder to break than just substitutions or transpositions</a:t>
            </a:r>
          </a:p>
          <a:p>
            <a:pPr eaLnBrk="1" hangingPunct="1"/>
            <a:r>
              <a:rPr lang="en-US" altLang="en-US" sz="2800"/>
              <a:t>This is a bridge from classical to modern ciphers.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AU" altLang="en-US" sz="280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05C83E39-0B6E-620F-72FF-2E647A99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4AC9B-8F9E-488C-B77D-D135B2968D7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8BBE59F-6294-C3C1-CCA6-A059A80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Unconditional &amp; Computational Security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E9E04A9B-9558-EA05-96CC-7F14EB25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cipher is </a:t>
            </a:r>
            <a:r>
              <a:rPr lang="en-US" altLang="en-US">
                <a:solidFill>
                  <a:srgbClr val="FF0000"/>
                </a:solidFill>
              </a:rPr>
              <a:t>unconditionally secure </a:t>
            </a:r>
            <a:r>
              <a:rPr lang="en-US" altLang="en-US"/>
              <a:t>if it is secure no matter how much resources (time, space) the attacker has.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cipher is </a:t>
            </a:r>
            <a:r>
              <a:rPr lang="en-US" altLang="en-US">
                <a:solidFill>
                  <a:srgbClr val="FF0000"/>
                </a:solidFill>
              </a:rPr>
              <a:t>computationally secure </a:t>
            </a:r>
            <a:r>
              <a:rPr lang="en-US" altLang="en-US"/>
              <a:t>if the best algorithm for breaking it will require so much resources (e.g., 1000 years) that practically the cryptosystem is secure.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the ciphers we have examined are not unconditionally secure.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A83006B-FCAD-5390-B3C1-C68BDBC3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4D3FE-8713-42AA-8FD8-879B7970D07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2B9DD531-94B6-1D70-577D-5EB05DD6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r>
              <a:rPr lang="en-US" altLang="en-US"/>
              <a:t>An unconditionally Secure Cipher</a:t>
            </a:r>
          </a:p>
        </p:txBody>
      </p:sp>
      <p:sp>
        <p:nvSpPr>
          <p:cNvPr id="1028" name="Slide Number Placeholder 3">
            <a:extLst>
              <a:ext uri="{FF2B5EF4-FFF2-40B4-BE49-F238E27FC236}">
                <a16:creationId xmlns:a16="http://schemas.microsoft.com/office/drawing/2014/main" id="{97D0D250-03B5-F90A-9FB4-3879738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9A87B4-93F8-4FAF-A64A-489174B2B0D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82DAB992-EA1B-9652-F2D8-E5D5CAAD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6BA7D65B-3824-A47E-7C13-ECBED479F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05000"/>
          <a:ext cx="7011988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1676160" progId="Equation.DSMT4">
                  <p:embed/>
                </p:oleObj>
              </mc:Choice>
              <mc:Fallback>
                <p:oleObj name="Equation" r:id="rId2" imgW="3085920" imgH="1676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011988" cy="380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78E7BED-6130-6D51-0937-326FC7CF0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Steganography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FB5D62C-01A5-1595-4EA9-6D1FEC8AA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Hide a message in another message.</a:t>
            </a:r>
            <a:endParaRPr lang="en-US" altLang="en-US" b="1"/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E.g., hide your plaintext in a graphic image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pixel has 3 bytes specifying the RGB color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least significant bits of pixels can be changed w/o greatly affecting the image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 can hide messages in these LSBs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Advantage: hiding existence of messages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Drawback: high overhead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24CF88C-F333-E806-3D90-31383C3E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613261-B87D-4F93-B665-4A7BCD7CDBA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>
            <a:extLst>
              <a:ext uri="{FF2B5EF4-FFF2-40B4-BE49-F238E27FC236}">
                <a16:creationId xmlns:a16="http://schemas.microsoft.com/office/drawing/2014/main" id="{AC97B290-6EB9-F0BA-88E9-CC1535D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3B789F-D13C-4B0A-AAE6-08F912B4150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8A62316F-CFD6-C915-8CA5-D93DE180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02488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3">
            <a:extLst>
              <a:ext uri="{FF2B5EF4-FFF2-40B4-BE49-F238E27FC236}">
                <a16:creationId xmlns:a16="http://schemas.microsoft.com/office/drawing/2014/main" id="{5D522D62-7FE9-E952-8F9C-3D60CD066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6773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 Take a 640x480 (=30,7200) pixel image.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 Using only 1 LSB, can hide 115,200 characters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 Using 4 LSBs, can hide 460,800 characters.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603CBF7B-EC2B-08FF-CFB4-3572D227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55ACDD-20E2-42DC-B626-324B3764096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AEA20297-265E-9345-1F0D-F6B46342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28600"/>
            <a:ext cx="7285037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82F07F2-A05D-64C5-9ED0-4632863A2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en-AU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E27165C-008C-C7D8-AA5E-B576AE75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/>
              <a:t>Have considered: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classical cipher techniques and terminology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monoalphabetic substitution ciphers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cryptanalysis using letter frequencies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Playfair cipher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polyalphabetic ciphers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transposition ciphers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product ciphers and rotor machines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stenography</a:t>
            </a:r>
            <a:endParaRPr lang="en-AU" altLang="en-US" sz="2400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62FB7A5D-B48C-F472-A90A-36F8112A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72C322-0E0F-4998-B450-F60AC729970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A64F68-BCC6-E820-9782-3CA882013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Cipher Model</a:t>
            </a:r>
            <a:endParaRPr lang="en-AU" altLang="en-US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950BF1D7-2857-61C5-89DB-A820E410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284BA2-FF34-4583-8F09-6A55B9C0CAF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B93297B4-5C7D-C0F1-ED6A-62732AE1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783513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9FAA38D0-6593-FDDD-E873-696BA3B3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Deciphering or decryption: </a:t>
            </a:r>
            <a:r>
              <a:rPr lang="en-US" altLang="en-US"/>
              <a:t>recovering plaintext from ciphertext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z="1000"/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Decryption algorithm:  </a:t>
            </a:r>
            <a:r>
              <a:rPr lang="en-US" altLang="en-US"/>
              <a:t>performs decryption</a:t>
            </a:r>
          </a:p>
          <a:p>
            <a:pPr lvl="1" eaLnBrk="1" hangingPunct="1"/>
            <a:r>
              <a:rPr lang="en-US" altLang="en-US"/>
              <a:t>Two inputs</a:t>
            </a:r>
            <a:r>
              <a:rPr lang="en-US" altLang="en-US">
                <a:solidFill>
                  <a:srgbClr val="C00000"/>
                </a:solidFill>
              </a:rPr>
              <a:t>: ciphertext </a:t>
            </a:r>
            <a:r>
              <a:rPr lang="en-US" altLang="en-US"/>
              <a:t>and </a:t>
            </a:r>
            <a:r>
              <a:rPr lang="en-US" altLang="en-US">
                <a:solidFill>
                  <a:srgbClr val="C00000"/>
                </a:solidFill>
              </a:rPr>
              <a:t>secret key</a:t>
            </a:r>
          </a:p>
          <a:p>
            <a:pPr eaLnBrk="1" hangingPunct="1"/>
            <a:endParaRPr lang="en-US" altLang="en-US" sz="100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Secret key: </a:t>
            </a:r>
            <a:r>
              <a:rPr lang="en-US" altLang="en-US"/>
              <a:t>same key used for encryption and decryption</a:t>
            </a:r>
          </a:p>
          <a:p>
            <a:pPr lvl="1" eaLnBrk="1" hangingPunct="1"/>
            <a:r>
              <a:rPr lang="en-US" altLang="en-US"/>
              <a:t>Also referred to as a </a:t>
            </a:r>
            <a:r>
              <a:rPr lang="en-US" altLang="en-US">
                <a:solidFill>
                  <a:srgbClr val="C00000"/>
                </a:solidFill>
              </a:rPr>
              <a:t>symmetric key</a:t>
            </a:r>
          </a:p>
          <a:p>
            <a:pPr eaLnBrk="1" hangingPunct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4E654301-9C43-A5EC-1402-C85A7029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AFA652-0523-4C9E-9604-C3134B942C8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C6A6DF42-6780-A29E-A91D-F1F3663B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5165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Cipher </a:t>
            </a:r>
            <a:r>
              <a:rPr lang="en-US" altLang="en-US"/>
              <a:t>or</a:t>
            </a:r>
            <a:r>
              <a:rPr lang="en-US" altLang="en-US">
                <a:solidFill>
                  <a:srgbClr val="C00000"/>
                </a:solidFill>
              </a:rPr>
              <a:t> cryptographic system : </a:t>
            </a:r>
            <a:r>
              <a:rPr lang="en-US" altLang="en-US"/>
              <a:t>a scheme for encryption and decryption </a:t>
            </a:r>
          </a:p>
          <a:p>
            <a:pPr eaLnBrk="1" hangingPunct="1"/>
            <a:endParaRPr lang="en-US" altLang="en-US" sz="100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Cryptography: </a:t>
            </a:r>
            <a:r>
              <a:rPr lang="en-US" altLang="en-US"/>
              <a:t>science of studying ciphers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Cryptanalysis:</a:t>
            </a:r>
            <a:r>
              <a:rPr lang="en-AU" altLang="en-US" b="1"/>
              <a:t> </a:t>
            </a:r>
            <a:r>
              <a:rPr lang="en-AU" altLang="en-US"/>
              <a:t>science of studying attacks against cryptographic systems</a:t>
            </a:r>
            <a:endParaRPr lang="en-AU" altLang="en-US">
              <a:solidFill>
                <a:srgbClr val="C00000"/>
              </a:solidFill>
            </a:endParaRPr>
          </a:p>
          <a:p>
            <a:pPr eaLnBrk="1" hangingPunct="1"/>
            <a:endParaRPr lang="en-AU" altLang="en-US" sz="100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Cryptology: </a:t>
            </a:r>
            <a:r>
              <a:rPr lang="en-AU" altLang="en-US"/>
              <a:t>cryptography + cryptanalysis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C00000"/>
              </a:solidFill>
            </a:endParaRPr>
          </a:p>
          <a:p>
            <a:pPr eaLnBrk="1" hangingPunct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FBBF56A3-3F09-2161-4996-75795A6C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248880-A243-4423-8AFE-80A15E8BB59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A0B2A42-9FEB-A644-80F9-FF13135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Ciphers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1D0C1F3-94DC-10C2-A5B9-5EFB9141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rgbClr val="C00000"/>
                </a:solidFill>
              </a:rPr>
              <a:t>Symmetric cipher: </a:t>
            </a:r>
            <a:r>
              <a:rPr lang="en-US" altLang="en-US" sz="3000"/>
              <a:t>same key used for encryption and decryption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>
                <a:solidFill>
                  <a:srgbClr val="C00000"/>
                </a:solidFill>
              </a:rPr>
              <a:t>Block cipher: </a:t>
            </a:r>
            <a:r>
              <a:rPr lang="en-US" altLang="en-US" sz="2600"/>
              <a:t>encrypts a block of plaintext at a time (typically 64 or 128 bits)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600">
                <a:solidFill>
                  <a:srgbClr val="C00000"/>
                </a:solidFill>
              </a:rPr>
              <a:t>Stream cipher: </a:t>
            </a:r>
            <a:r>
              <a:rPr lang="en-US" altLang="en-US" sz="2600"/>
              <a:t>encrypts data one bit or one byte at a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/>
          </a:p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rgbClr val="C00000"/>
                </a:solidFill>
              </a:rPr>
              <a:t>Asymmetric cipher:  </a:t>
            </a:r>
            <a:r>
              <a:rPr lang="en-US" altLang="en-US" sz="3000"/>
              <a:t>different keys used for encryption and decryption</a:t>
            </a:r>
          </a:p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altLang="en-US" sz="2600">
              <a:solidFill>
                <a:srgbClr val="C00000"/>
              </a:solidFill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5707626-B0C7-5EA4-251C-667AC25A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749A3B-50B8-407F-B718-45F82E905F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7E81D8-E369-0174-1E8C-C26BFA4BD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Symmetric Encryption</a:t>
            </a:r>
            <a:endParaRPr lang="en-AU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5DA60A4-B1CD-2E0C-80C5-E0EE780DE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conventional / </a:t>
            </a:r>
            <a:r>
              <a:rPr lang="en-AU" altLang="en-US"/>
              <a:t>secret-key</a:t>
            </a:r>
            <a:r>
              <a:rPr lang="en-US" altLang="en-US"/>
              <a:t> / single-key</a:t>
            </a:r>
          </a:p>
          <a:p>
            <a:pPr eaLnBrk="1" hangingPunct="1"/>
            <a:r>
              <a:rPr lang="en-AU" altLang="en-US"/>
              <a:t>sender and recipient share a common key</a:t>
            </a:r>
          </a:p>
          <a:p>
            <a:pPr eaLnBrk="1" hangingPunct="1"/>
            <a:r>
              <a:rPr lang="en-AU" altLang="en-US"/>
              <a:t>all classical encryption algorithms are symmetric</a:t>
            </a:r>
          </a:p>
          <a:p>
            <a:pPr eaLnBrk="1" hangingPunct="1"/>
            <a:endParaRPr lang="en-AU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E8E0FC81-2E7E-D08E-1215-AAF991DD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81F1BE-C61B-49E1-A5C8-C157B32C806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9E7D84-AA50-6A18-5812-B551B8512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Encryption</a:t>
            </a:r>
            <a:endParaRPr lang="en-AU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F507358-D7E4-B4A9-B769-9A19F8EA4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Mathematically: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	  Y </a:t>
            </a:r>
            <a:r>
              <a:rPr lang="en-US" altLang="en-US"/>
              <a:t>= E</a:t>
            </a:r>
            <a:r>
              <a:rPr lang="en-US" altLang="en-US" sz="2400" i="1" baseline="-25000"/>
              <a:t>K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    or     </a:t>
            </a:r>
            <a:r>
              <a:rPr lang="en-US" altLang="en-US" i="1"/>
              <a:t>Y</a:t>
            </a:r>
            <a:r>
              <a:rPr lang="en-US" altLang="en-US"/>
              <a:t> = E(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	  X </a:t>
            </a:r>
            <a:r>
              <a:rPr lang="en-US" altLang="en-US"/>
              <a:t>= D</a:t>
            </a:r>
            <a:r>
              <a:rPr lang="en-US" altLang="en-US" sz="2400" i="1" baseline="-25000"/>
              <a:t>K</a:t>
            </a:r>
            <a:r>
              <a:rPr lang="en-US" altLang="en-US"/>
              <a:t>(</a:t>
            </a:r>
            <a:r>
              <a:rPr lang="en-US" altLang="en-US" i="1"/>
              <a:t>Y</a:t>
            </a:r>
            <a:r>
              <a:rPr lang="en-US" altLang="en-US"/>
              <a:t>)     or     </a:t>
            </a:r>
            <a:r>
              <a:rPr lang="en-US" altLang="en-US" i="1"/>
              <a:t>X</a:t>
            </a:r>
            <a:r>
              <a:rPr lang="en-US" altLang="en-US"/>
              <a:t> = D(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X</a:t>
            </a:r>
            <a:r>
              <a:rPr lang="en-US" altLang="en-US"/>
              <a:t> = plaintext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Y </a:t>
            </a:r>
            <a:r>
              <a:rPr lang="en-US" altLang="en-US"/>
              <a:t>= ciphertext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K</a:t>
            </a:r>
            <a:r>
              <a:rPr lang="en-US" altLang="en-US"/>
              <a:t> = secret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E = encryption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 = decryption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Both E and D are known to public</a:t>
            </a:r>
            <a:endParaRPr lang="en-A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12F5E6E-519E-1727-C568-D315D5D7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51F3C5-C6A6-4592-B813-60586101CB1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1963</Words>
  <Application>Microsoft Office PowerPoint</Application>
  <PresentationFormat>On-screen Show (4:3)</PresentationFormat>
  <Paragraphs>384</Paragraphs>
  <Slides>37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Wingdings</vt:lpstr>
      <vt:lpstr>Times-Roman</vt:lpstr>
      <vt:lpstr>Times</vt:lpstr>
      <vt:lpstr>Symbol</vt:lpstr>
      <vt:lpstr>Courier</vt:lpstr>
      <vt:lpstr>Courier New</vt:lpstr>
      <vt:lpstr>Office Theme</vt:lpstr>
      <vt:lpstr>1_Custom Design</vt:lpstr>
      <vt:lpstr>Custom Design</vt:lpstr>
      <vt:lpstr>MathType 6.0 Equation</vt:lpstr>
      <vt:lpstr>Classical Encryption Techniques</vt:lpstr>
      <vt:lpstr>Classical encryption techniques</vt:lpstr>
      <vt:lpstr>Basic terminology</vt:lpstr>
      <vt:lpstr>Symmetric Cipher Model</vt:lpstr>
      <vt:lpstr>PowerPoint Presentation</vt:lpstr>
      <vt:lpstr>PowerPoint Presentation</vt:lpstr>
      <vt:lpstr>Ciphers</vt:lpstr>
      <vt:lpstr>Symmetric Encryption</vt:lpstr>
      <vt:lpstr>Symmetric Encryption</vt:lpstr>
      <vt:lpstr>Cryptanalysis</vt:lpstr>
      <vt:lpstr>Brute-Force Attack</vt:lpstr>
      <vt:lpstr>Cryptanalytic Attacks</vt:lpstr>
      <vt:lpstr>Classical Ciphers </vt:lpstr>
      <vt:lpstr>Caesar Cipher</vt:lpstr>
      <vt:lpstr>Caesar Cipher</vt:lpstr>
      <vt:lpstr>Monoalphabetic Substitution Cipher</vt:lpstr>
      <vt:lpstr>Playfair Cipher</vt:lpstr>
      <vt:lpstr>Playfair Cipher</vt:lpstr>
      <vt:lpstr>Playfair Key Matrix</vt:lpstr>
      <vt:lpstr>Encrypting and Decrypting</vt:lpstr>
      <vt:lpstr>Hill Cipher</vt:lpstr>
      <vt:lpstr>Hill Cipher</vt:lpstr>
      <vt:lpstr>Hill Cipher</vt:lpstr>
      <vt:lpstr>Hill Cipher</vt:lpstr>
      <vt:lpstr>Polyalphabetic Substitution Ciphers</vt:lpstr>
      <vt:lpstr>Vigenère Cipher</vt:lpstr>
      <vt:lpstr>Example of Vigenère Cipher</vt:lpstr>
      <vt:lpstr>Security of Vigenère Ciphers</vt:lpstr>
      <vt:lpstr>Transposition Ciphers</vt:lpstr>
      <vt:lpstr>Row Transposition Ciphers</vt:lpstr>
      <vt:lpstr>Product Ciphers</vt:lpstr>
      <vt:lpstr>Unconditional &amp; Computational Security</vt:lpstr>
      <vt:lpstr>An unconditionally Secure Cipher</vt:lpstr>
      <vt:lpstr>Steganography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Encryption Techniques</dc:title>
  <dc:creator>lai</dc:creator>
  <cp:lastModifiedBy>Adebola Omopariola</cp:lastModifiedBy>
  <cp:revision>215</cp:revision>
  <dcterms:created xsi:type="dcterms:W3CDTF">2008-09-09T19:19:38Z</dcterms:created>
  <dcterms:modified xsi:type="dcterms:W3CDTF">2024-05-07T10:20:35Z</dcterms:modified>
</cp:coreProperties>
</file>