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bin" ContentType="application/vnd.openxmlformats-officedocument.oleObject"/>
  <Default Extension="png" ContentType="image/png"/>
  <Default Extension="doc" ContentType="application/msword"/>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Slides/notesSlide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type="screen4x3" cy="6858000" cx="9144000"/>
  <p:notesSz cx="7315200" cy="9601200"/>
  <p:defaultTex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slideViewPr>
    <p:cSldViewPr showGuides="0" snapToGrid="1" snapToObjects="0">
      <p:cViewPr varScale="1">
        <p:scale>
          <a:sx n="77" d="100"/>
          <a:sy n="77" d="100"/>
        </p:scale>
        <p:origin x="-1524" y="-90"/>
      </p:cViewPr>
      <p:guideLst>
        <p:guide orient="horz" pos="3024"/>
        <p:guide orient="vert" pos="2304"/>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tableStyles" Target="tableStyles.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97" name=""/>
        <p:cNvGrpSpPr/>
        <p:nvPr/>
      </p:nvGrpSpPr>
      <p:grpSpPr>
        <a:xfrm rot="0">
          <a:off x="0" y="0"/>
          <a:ext cx="0" cy="0"/>
          <a:chOff x="0" y="0"/>
          <a:chExt cx="0" cy="0"/>
        </a:xfrm>
      </p:grpSpPr>
      <p:sp>
        <p:nvSpPr>
          <p:cNvPr id="1048759" name=""/>
          <p:cNvSpPr/>
          <p:nvPr>
            <p:ph type="hdr" sz="quarter" idx="0"/>
          </p:nvPr>
        </p:nvSpPr>
        <p:spPr>
          <a:xfrm rot="0">
            <a:off x="0" y="0"/>
            <a:ext cx="3170237" cy="479425"/>
          </a:xfrm>
          <a:prstGeom prst="rect"/>
          <a:noFill/>
          <a:ln>
            <a:noFill/>
          </a:ln>
        </p:spPr>
        <p:txBody>
          <a:bodyPr anchor="t" bIns="48331" lIns="96661" rIns="96661" tIns="48331" vert="horz"/>
          <a:p>
            <a:pPr lvl="0"/>
            <a:endParaRPr altLang="en-US" sz="1300" lang="en-US"/>
          </a:p>
        </p:txBody>
      </p:sp>
      <p:sp>
        <p:nvSpPr>
          <p:cNvPr id="1048760" name=""/>
          <p:cNvSpPr/>
          <p:nvPr>
            <p:ph type="dt" sz="full" idx="1"/>
          </p:nvPr>
        </p:nvSpPr>
        <p:spPr>
          <a:xfrm rot="0">
            <a:off x="4144962" y="0"/>
            <a:ext cx="3170237" cy="479425"/>
          </a:xfrm>
          <a:prstGeom prst="rect"/>
          <a:noFill/>
          <a:ln>
            <a:noFill/>
          </a:ln>
        </p:spPr>
        <p:txBody>
          <a:bodyPr anchor="t" bIns="48331" lIns="96661" rIns="96661" tIns="48331" vert="horz"/>
          <a:p>
            <a:pPr algn="r" lvl="0"/>
            <a:r>
              <a:rPr altLang="en-US" sz="1300" lang="en-US"/>
              <a:t/>
            </a:r>
            <a:endParaRPr altLang="en-US" sz="1300" lang="en-US"/>
          </a:p>
        </p:txBody>
      </p:sp>
      <p:sp>
        <p:nvSpPr>
          <p:cNvPr id="1048761" name=""/>
          <p:cNvSpPr/>
          <p:nvPr>
            <p:ph type="sldImg" sz="full" idx="2"/>
          </p:nvPr>
        </p:nvSpPr>
        <p:spPr>
          <a:xfrm rot="0">
            <a:off x="1257300" y="720725"/>
            <a:ext cx="4800600" cy="3600450"/>
          </a:xfrm>
          <a:prstGeom prst="rect"/>
          <a:solidFill>
            <a:srgbClr val="FFFFFF"/>
          </a:solidFill>
          <a:ln w="9525" cap="flat" cmpd="sng">
            <a:solidFill>
              <a:srgbClr val="000000">
                <a:alpha val="100000"/>
              </a:srgbClr>
            </a:solidFill>
            <a:prstDash val="solid"/>
            <a:round/>
          </a:ln>
        </p:spPr>
        <p:txBody>
          <a:bodyPr anchor="ctr" bIns="45720" lIns="91440" rIns="91440" tIns="45720" vert="horz"/>
          <a:p/>
        </p:txBody>
      </p:sp>
      <p:sp>
        <p:nvSpPr>
          <p:cNvPr id="1048762" name=""/>
          <p:cNvSpPr/>
          <p:nvPr>
            <p:ph type="body" sz="quarter" idx="3"/>
          </p:nvPr>
        </p:nvSpPr>
        <p:spPr>
          <a:xfrm rot="0">
            <a:off x="974725" y="4560887"/>
            <a:ext cx="5365750" cy="4319587"/>
          </a:xfrm>
          <a:prstGeom prst="rect"/>
          <a:noFill/>
          <a:ln>
            <a:noFill/>
          </a:ln>
        </p:spPr>
        <p:txBody>
          <a:bodyPr anchor="t" bIns="48331" lIns="96661" rIns="96661" tIns="48331"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763" name=""/>
          <p:cNvSpPr/>
          <p:nvPr>
            <p:ph type="ftr" sz="quarter" idx="4"/>
          </p:nvPr>
        </p:nvSpPr>
        <p:spPr>
          <a:xfrm rot="0">
            <a:off x="0" y="9121775"/>
            <a:ext cx="3170237" cy="479425"/>
          </a:xfrm>
          <a:prstGeom prst="rect"/>
          <a:noFill/>
          <a:ln>
            <a:noFill/>
          </a:ln>
        </p:spPr>
        <p:txBody>
          <a:bodyPr anchor="b" bIns="48331" lIns="96661" rIns="96661" tIns="48331" vert="horz"/>
          <a:p>
            <a:pPr lvl="0"/>
            <a:endParaRPr altLang="en-US" sz="1300" lang="en-US"/>
          </a:p>
        </p:txBody>
      </p:sp>
      <p:sp>
        <p:nvSpPr>
          <p:cNvPr id="1048764" name=""/>
          <p:cNvSpPr/>
          <p:nvPr>
            <p:ph type="sldNum" sz="quarter" idx="5"/>
          </p:nvPr>
        </p:nvSpPr>
        <p:spPr>
          <a:xfrm rot="0">
            <a:off x="4144962" y="9121775"/>
            <a:ext cx="3170237" cy="479425"/>
          </a:xfrm>
          <a:prstGeom prst="rect"/>
          <a:noFill/>
          <a:ln>
            <a:noFill/>
          </a:ln>
        </p:spPr>
        <p:txBody>
          <a:bodyPr anchor="b" bIns="48331" lIns="96661" rIns="96661" tIns="48331" vert="horz"/>
          <a:p>
            <a:pPr algn="r" lvl="0"/>
            <a:fld id="{566ABCEB-ACFC-4714-9973-3DA970169C29}" type="slidenum">
              <a:rPr altLang="en-US" sz="1300" lang="en-US"/>
              <a:pPr algn="r" lvl="0"/>
            </a:fld>
            <a:endParaRPr altLang="en-US" sz="1300" lang="en-US"/>
          </a:p>
        </p:txBody>
      </p:sp>
    </p:spTree>
  </p:cSld>
  <p:clrMap accent1="dk1" accent2="dk1" accent3="dk1" accent4="dk1" accent5="dk1" accent6="dk1" bg1="dk1" bg2="dk1" tx1="dk1" tx2="dk1" hlink="dk1" folHlink="dk1"/>
  <p:notesStyle>
    <a:lvl1pPr algn="l" eaLnBrk="0" fontAlgn="base" hangingPunct="0" indent="0" latinLnBrk="0" marL="0" rtl="0">
      <a:lnSpc>
        <a:spcPct val="100000"/>
      </a:lnSpc>
      <a:spcBef>
        <a:spcPct val="30000"/>
      </a:spcBef>
      <a:spcAft>
        <a:spcPct val="0"/>
      </a:spcAft>
      <a:buFontTx/>
      <a:buNone/>
      <a:defRPr baseline="0" b="0" sz="12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30000"/>
      </a:spcBef>
      <a:spcAft>
        <a:spcPct val="0"/>
      </a:spcAft>
      <a:buFontTx/>
      <a:buNone/>
      <a:defRPr baseline="0" b="0" sz="12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30000"/>
      </a:spcBef>
      <a:spcAft>
        <a:spcPct val="0"/>
      </a:spcAft>
      <a:buFontTx/>
      <a:buNone/>
      <a:defRPr baseline="0" b="0" sz="12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30000"/>
      </a:spcBef>
      <a:spcAft>
        <a:spcPct val="0"/>
      </a:spcAft>
      <a:buFontTx/>
      <a:buNone/>
      <a:defRPr baseline="0" b="0" sz="12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30000"/>
      </a:spcBef>
      <a:spcAft>
        <a:spcPct val="0"/>
      </a:spcAft>
      <a:buFontTx/>
      <a:buNone/>
      <a:defRPr baseline="0" b="0" sz="1200" i="0" u="none">
        <a:solidFill>
          <a:schemeClr val="dk1"/>
        </a:solidFill>
        <a:latin typeface="Times New Roman" pitchFamily="18" charset="0"/>
        <a:sym typeface="Times New Roman" pitchFamily="18"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77" name=""/>
        <p:cNvGrpSpPr/>
        <p:nvPr/>
      </p:nvGrpSpPr>
      <p:grpSpPr>
        <a:xfrm rot="0">
          <a:off x="0" y="0"/>
          <a:ext cx="0" cy="0"/>
          <a:chOff x="0" y="0"/>
          <a:chExt cx="0" cy="0"/>
        </a:xfrm>
      </p:grpSpPr>
      <p:sp>
        <p:nvSpPr>
          <p:cNvPr id="1048736" name=""/>
          <p:cNvSpPr/>
          <p:nvPr>
            <p:ph type="sldImg" sz="full" idx="0"/>
          </p:nvPr>
        </p:nvSpPr>
        <p:spPr>
          <a:xfrm rot="0">
            <a:off x="1257300" y="720725"/>
            <a:ext cx="4800600" cy="3600450"/>
          </a:xfrm>
          <a:prstGeom prst="rect"/>
        </p:spPr>
        <p:txBody>
          <a:bodyPr anchor="t" bIns="45720" lIns="91440" rIns="91440" tIns="45720" vert="horz"/>
          <a:p/>
        </p:txBody>
      </p:sp>
      <p:sp>
        <p:nvSpPr>
          <p:cNvPr id="1048737" name=""/>
          <p:cNvSpPr/>
          <p:nvPr>
            <p:ph type="body" sz="full" idx="1"/>
          </p:nvPr>
        </p:nvSpPr>
        <p:spPr>
          <a:xfrm rot="0">
            <a:off x="974725" y="4560887"/>
            <a:ext cx="5365750" cy="4319587"/>
          </a:xfrm>
          <a:prstGeom prst="rect"/>
        </p:spPr>
        <p:txBody>
          <a:bodyPr anchor="t" bIns="45720" lIns="91440" rIns="91440" tIns="45720" vert="horz"/>
          <a:p>
            <a:endParaRPr altLang="en-US"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 name=""/>
        <p:cNvGrpSpPr/>
        <p:nvPr/>
      </p:nvGrpSpPr>
      <p:grpSpPr>
        <a:xfrm>
          <a:off x="0" y="0"/>
          <a:ext cx="0" cy="0"/>
          <a:chOff x="0" y="0"/>
          <a:chExt cx="0" cy="0"/>
        </a:xfrm>
      </p:grpSpPr>
      <p:sp>
        <p:nvSpPr>
          <p:cNvPr id="1048583" name="Title 1"/>
          <p:cNvSpPr>
            <a:spLocks noGrp="1"/>
          </p:cNvSpPr>
          <p:nvPr>
            <p:ph type="ctrTitle"/>
          </p:nvPr>
        </p:nvSpPr>
        <p:spPr>
          <a:xfrm>
            <a:off x="1143000" y="1122363"/>
            <a:ext cx="6858000" cy="2387600"/>
          </a:xfrm>
        </p:spPr>
        <p:txBody>
          <a:bodyPr anchor="b"/>
          <a:lstStyle>
            <a:lvl1pPr>
              <a:defRPr sz="6000"/>
            </a:lvl1pPr>
          </a:lstStyle>
          <a:p>
            <a:r>
              <a:rPr altLang="zh-CN" lang="en-US" smtClean="0"/>
              <a:t>Click to edit Master title style</a:t>
            </a:r>
            <a:endParaRPr altLang="en-US" lang="zh-CN"/>
          </a:p>
        </p:txBody>
      </p:sp>
      <p:sp>
        <p:nvSpPr>
          <p:cNvPr id="1048584"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fld id="{566ABCEB-ACFC-4714-9973-3DA970169C29}" type="datetime1">
              <a:rPr sz="1400"/>
              <a:pPr lvl="0"/>
            </a:fld>
            <a:endParaRPr sz="1400"/>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fld>
            <a:endParaRPr sz="1400"/>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endParaRPr sz="14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3" name=""/>
        <p:cNvGrpSpPr/>
        <p:nvPr/>
      </p:nvGrpSpPr>
      <p:grpSpPr>
        <a:xfrm>
          <a:off x="0" y="0"/>
          <a:ext cx="0" cy="0"/>
          <a:chOff x="0" y="0"/>
          <a:chExt cx="0" cy="0"/>
        </a:xfrm>
      </p:grpSpPr>
      <p:sp>
        <p:nvSpPr>
          <p:cNvPr id="1048755" name="Title 1"/>
          <p:cNvSpPr>
            <a:spLocks noGrp="1"/>
          </p:cNvSpPr>
          <p:nvPr>
            <p:ph type="title"/>
          </p:nvPr>
        </p:nvSpPr>
        <p:spPr/>
        <p:txBody>
          <a:bodyPr/>
          <a:p>
            <a:r>
              <a:rPr altLang="zh-CN" lang="en-US" smtClean="0"/>
              <a:t>Click to edit Master title style</a:t>
            </a:r>
            <a:endParaRPr altLang="en-US" lang="zh-CN"/>
          </a:p>
        </p:txBody>
      </p:sp>
      <p:sp>
        <p:nvSpPr>
          <p:cNvPr id="104875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fld id="{566ABCEB-ACFC-4714-9973-3DA970169C29}" type="datetime1">
              <a:rPr sz="1400"/>
              <a:pPr lvl="0"/>
            </a:fld>
            <a:endParaRPr sz="1400"/>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fld>
            <a:endParaRPr sz="1400"/>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endParaRPr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5" name=""/>
        <p:cNvGrpSpPr/>
        <p:nvPr/>
      </p:nvGrpSpPr>
      <p:grpSpPr>
        <a:xfrm>
          <a:off x="0" y="0"/>
          <a:ext cx="0" cy="0"/>
          <a:chOff x="0" y="0"/>
          <a:chExt cx="0" cy="0"/>
        </a:xfrm>
      </p:grpSpPr>
      <p:sp>
        <p:nvSpPr>
          <p:cNvPr id="1048757"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altLang="en-US" lang="zh-CN"/>
          </a:p>
        </p:txBody>
      </p:sp>
      <p:sp>
        <p:nvSpPr>
          <p:cNvPr id="1048758"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fld id="{566ABCEB-ACFC-4714-9973-3DA970169C29}" type="datetime1">
              <a:rPr sz="1400"/>
              <a:pPr lvl="0"/>
            </a:fld>
            <a:endParaRPr sz="1400"/>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fld>
            <a:endParaRPr sz="1400"/>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endParaRPr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591" name="Title 1"/>
          <p:cNvSpPr>
            <a:spLocks noGrp="1"/>
          </p:cNvSpPr>
          <p:nvPr>
            <p:ph type="title"/>
          </p:nvPr>
        </p:nvSpPr>
        <p:spPr/>
        <p:txBody>
          <a:bodyPr/>
          <a:p>
            <a:r>
              <a:rPr altLang="zh-CN" lang="en-US" smtClean="0"/>
              <a:t>Click to edit Master title style</a:t>
            </a:r>
            <a:endParaRPr altLang="en-US" lang="zh-CN"/>
          </a:p>
        </p:txBody>
      </p:sp>
      <p:sp>
        <p:nvSpPr>
          <p:cNvPr id="104859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fld id="{566ABCEB-ACFC-4714-9973-3DA970169C29}" type="datetime1">
              <a:rPr sz="1400"/>
              <a:pPr lvl="0"/>
            </a:fld>
            <a:endParaRPr sz="1400"/>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fld>
            <a:endParaRPr sz="1400"/>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endParaRPr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9" name=""/>
        <p:cNvGrpSpPr/>
        <p:nvPr/>
      </p:nvGrpSpPr>
      <p:grpSpPr>
        <a:xfrm>
          <a:off x="0" y="0"/>
          <a:ext cx="0" cy="0"/>
          <a:chOff x="0" y="0"/>
          <a:chExt cx="0" cy="0"/>
        </a:xfrm>
      </p:grpSpPr>
      <p:sp>
        <p:nvSpPr>
          <p:cNvPr id="1048738" name="Title 1"/>
          <p:cNvSpPr>
            <a:spLocks noGrp="1"/>
          </p:cNvSpPr>
          <p:nvPr>
            <p:ph type="title"/>
          </p:nvPr>
        </p:nvSpPr>
        <p:spPr>
          <a:xfrm>
            <a:off x="623887" y="1709738"/>
            <a:ext cx="7886700" cy="2852737"/>
          </a:xfrm>
        </p:spPr>
        <p:txBody>
          <a:bodyPr anchor="b"/>
          <a:lstStyle>
            <a:lvl1pPr>
              <a:defRPr sz="6000"/>
            </a:lvl1pPr>
          </a:lstStyle>
          <a:p>
            <a:r>
              <a:rPr altLang="zh-CN" lang="en-US" smtClean="0"/>
              <a:t>Click to edit Master title style</a:t>
            </a:r>
            <a:endParaRPr altLang="en-US" lang="zh-CN"/>
          </a:p>
        </p:txBody>
      </p:sp>
      <p:sp>
        <p:nvSpPr>
          <p:cNvPr id="1048739" name="Text Placeholder 2"/>
          <p:cNvSpPr>
            <a:spLocks noGrp="1"/>
          </p:cNvSpPr>
          <p:nvPr>
            <p:ph type="body" idx="1"/>
          </p:nvPr>
        </p:nvSpPr>
        <p:spPr>
          <a:xfrm>
            <a:off x="623887" y="4589463"/>
            <a:ext cx="78867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fld id="{566ABCEB-ACFC-4714-9973-3DA970169C29}" type="datetime1">
              <a:rPr sz="1400"/>
              <a:pPr lvl="0"/>
            </a:fld>
            <a:endParaRPr sz="1400"/>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fld>
            <a:endParaRPr sz="1400"/>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endParaRPr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1" name=""/>
        <p:cNvGrpSpPr/>
        <p:nvPr/>
      </p:nvGrpSpPr>
      <p:grpSpPr>
        <a:xfrm>
          <a:off x="0" y="0"/>
          <a:ext cx="0" cy="0"/>
          <a:chOff x="0" y="0"/>
          <a:chExt cx="0" cy="0"/>
        </a:xfrm>
      </p:grpSpPr>
      <p:sp>
        <p:nvSpPr>
          <p:cNvPr id="1048740" name="Title 1"/>
          <p:cNvSpPr>
            <a:spLocks noGrp="1"/>
          </p:cNvSpPr>
          <p:nvPr>
            <p:ph type="title"/>
          </p:nvPr>
        </p:nvSpPr>
        <p:spPr/>
        <p:txBody>
          <a:bodyPr/>
          <a:p>
            <a:r>
              <a:rPr altLang="zh-CN" lang="en-US" smtClean="0"/>
              <a:t>Click to edit Master title style</a:t>
            </a:r>
            <a:endParaRPr altLang="en-US" lang="zh-CN"/>
          </a:p>
        </p:txBody>
      </p:sp>
      <p:sp>
        <p:nvSpPr>
          <p:cNvPr id="1048741"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42"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fld id="{566ABCEB-ACFC-4714-9973-3DA970169C29}" type="datetime1">
              <a:rPr sz="1400"/>
              <a:pPr lvl="0"/>
            </a:fld>
            <a:endParaRPr sz="1400"/>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fld>
            <a:endParaRPr sz="1400"/>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endParaRPr sz="1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3" name=""/>
        <p:cNvGrpSpPr/>
        <p:nvPr/>
      </p:nvGrpSpPr>
      <p:grpSpPr>
        <a:xfrm>
          <a:off x="0" y="0"/>
          <a:ext cx="0" cy="0"/>
          <a:chOff x="0" y="0"/>
          <a:chExt cx="0" cy="0"/>
        </a:xfrm>
      </p:grpSpPr>
      <p:sp>
        <p:nvSpPr>
          <p:cNvPr id="1048743" name="Title 1"/>
          <p:cNvSpPr>
            <a:spLocks noGrp="1"/>
          </p:cNvSpPr>
          <p:nvPr>
            <p:ph type="title"/>
          </p:nvPr>
        </p:nvSpPr>
        <p:spPr>
          <a:xfrm>
            <a:off x="629841" y="365125"/>
            <a:ext cx="7886700" cy="1325563"/>
          </a:xfrm>
        </p:spPr>
        <p:txBody>
          <a:bodyPr/>
          <a:p>
            <a:r>
              <a:rPr altLang="zh-CN" lang="en-US" smtClean="0"/>
              <a:t>Click to edit Master title style</a:t>
            </a:r>
            <a:endParaRPr altLang="en-US" lang="zh-CN"/>
          </a:p>
        </p:txBody>
      </p:sp>
      <p:sp>
        <p:nvSpPr>
          <p:cNvPr id="1048744" name="Text Placeholder 2"/>
          <p:cNvSpPr>
            <a:spLocks noGrp="1"/>
          </p:cNvSpPr>
          <p:nvPr>
            <p:ph type="body" idx="1"/>
          </p:nvPr>
        </p:nvSpPr>
        <p:spPr>
          <a:xfrm>
            <a:off x="629841"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45" name="Content Placeholder 3"/>
          <p:cNvSpPr>
            <a:spLocks noGrp="1"/>
          </p:cNvSpPr>
          <p:nvPr>
            <p:ph sz="half" idx="2"/>
          </p:nvPr>
        </p:nvSpPr>
        <p:spPr>
          <a:xfrm>
            <a:off x="629841"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46"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47"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fld id="{566ABCEB-ACFC-4714-9973-3DA970169C29}" type="datetime1">
              <a:rPr sz="1400"/>
              <a:pPr lvl="0"/>
            </a:fld>
            <a:endParaRPr sz="1400"/>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fld>
            <a:endParaRPr sz="1400"/>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endParaRPr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5" name=""/>
        <p:cNvGrpSpPr/>
        <p:nvPr/>
      </p:nvGrpSpPr>
      <p:grpSpPr>
        <a:xfrm>
          <a:off x="0" y="0"/>
          <a:ext cx="0" cy="0"/>
          <a:chOff x="0" y="0"/>
          <a:chExt cx="0" cy="0"/>
        </a:xfrm>
      </p:grpSpPr>
      <p:sp>
        <p:nvSpPr>
          <p:cNvPr id="1048748" name="Title 1"/>
          <p:cNvSpPr>
            <a:spLocks noGrp="1"/>
          </p:cNvSpPr>
          <p:nvPr>
            <p:ph type="title"/>
          </p:nvPr>
        </p:nvSpPr>
        <p:spPr/>
        <p:txBody>
          <a:bodyPr/>
          <a:p>
            <a:r>
              <a:rPr altLang="zh-CN" lang="en-US" smtClean="0"/>
              <a:t>Click to edit Master title style</a:t>
            </a:r>
            <a:endParaRPr altLang="en-US" lang="zh-CN"/>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fld id="{566ABCEB-ACFC-4714-9973-3DA970169C29}" type="datetime1">
              <a:rPr sz="1400"/>
              <a:pPr lvl="0"/>
            </a:fld>
            <a:endParaRPr sz="1400"/>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fld>
            <a:endParaRPr sz="1400"/>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endParaRPr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7" name=""/>
        <p:cNvGrpSpPr/>
        <p:nvPr/>
      </p:nvGrpSpPr>
      <p:grpSpPr>
        <a:xfrm>
          <a:off x="0" y="0"/>
          <a:ext cx="0" cy="0"/>
          <a:chOff x="0" y="0"/>
          <a:chExt cx="0" cy="0"/>
        </a:xfrm>
      </p:grpSpPr>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fld id="{566ABCEB-ACFC-4714-9973-3DA970169C29}" type="datetime1">
              <a:rPr sz="1400"/>
              <a:pPr lvl="0"/>
            </a:fld>
            <a:endParaRPr sz="1400"/>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fld>
            <a:endParaRPr sz="1400"/>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endParaRPr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9" name=""/>
        <p:cNvGrpSpPr/>
        <p:nvPr/>
      </p:nvGrpSpPr>
      <p:grpSpPr>
        <a:xfrm>
          <a:off x="0" y="0"/>
          <a:ext cx="0" cy="0"/>
          <a:chOff x="0" y="0"/>
          <a:chExt cx="0" cy="0"/>
        </a:xfrm>
      </p:grpSpPr>
      <p:sp>
        <p:nvSpPr>
          <p:cNvPr id="1048749"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750"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51" name="Content Placeholder 2"/>
          <p:cNvSpPr>
            <a:spLocks noGrp="1"/>
          </p:cNvSpPr>
          <p:nvPr>
            <p:ph idx="1"/>
          </p:nvPr>
        </p:nvSpPr>
        <p:spPr>
          <a:xfrm>
            <a:off x="3887391" y="987424"/>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fld id="{566ABCEB-ACFC-4714-9973-3DA970169C29}" type="datetime1">
              <a:rPr sz="1400"/>
              <a:pPr lvl="0"/>
            </a:fld>
            <a:endParaRPr sz="1400"/>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fld>
            <a:endParaRPr sz="1400"/>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endParaRPr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1" name=""/>
        <p:cNvGrpSpPr/>
        <p:nvPr/>
      </p:nvGrpSpPr>
      <p:grpSpPr>
        <a:xfrm>
          <a:off x="0" y="0"/>
          <a:ext cx="0" cy="0"/>
          <a:chOff x="0" y="0"/>
          <a:chExt cx="0" cy="0"/>
        </a:xfrm>
      </p:grpSpPr>
      <p:sp>
        <p:nvSpPr>
          <p:cNvPr id="1048752"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753"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54" name="Picture Placeholder 2"/>
          <p:cNvSpPr>
            <a:spLocks noGrp="1"/>
          </p:cNvSpPr>
          <p:nvPr>
            <p:ph type="pic" idx="1"/>
          </p:nvPr>
        </p:nvSpPr>
        <p:spPr>
          <a:xfrm>
            <a:off x="3887391" y="987424"/>
            <a:ext cx="4629150"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fld id="{566ABCEB-ACFC-4714-9973-3DA970169C29}" type="datetime1">
              <a:rPr sz="1400"/>
              <a:pPr lvl="0"/>
            </a:fld>
            <a:endParaRPr sz="1400"/>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fld>
            <a:endParaRPr sz="1400"/>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endParaRPr sz="140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1" name=""/>
        <p:cNvGrpSpPr/>
        <p:nvPr/>
      </p:nvGrpSpPr>
      <p:grpSpPr>
        <a:xfrm rot="0">
          <a:off x="0" y="0"/>
          <a:ext cx="0" cy="0"/>
          <a:chOff x="0" y="0"/>
          <a:chExt cx="0" cy="0"/>
        </a:xfrm>
      </p:grpSpPr>
      <p:sp>
        <p:nvSpPr>
          <p:cNvPr id="1048576" name=""/>
          <p:cNvSpPr/>
          <p:nvPr>
            <p:ph type="title" sz="full" idx="0"/>
          </p:nvPr>
        </p:nvSpPr>
        <p:spPr>
          <a:xfrm rot="0">
            <a:off x="685800" y="609600"/>
            <a:ext cx="7772400" cy="914400"/>
          </a:xfrm>
          <a:prstGeom prst="rect"/>
          <a:noFill/>
          <a:ln>
            <a:noFill/>
          </a:ln>
        </p:spPr>
        <p:txBody>
          <a:bodyPr anchor="ctr" bIns="45720" lIns="91440" rIns="91440" tIns="45720" vert="horz"/>
          <a:p>
            <a:pPr lvl="0"/>
            <a:r>
              <a:rPr altLang="en-US" lang="en-US"/>
              <a:t>Click to edit Master title style</a:t>
            </a:r>
          </a:p>
        </p:txBody>
      </p:sp>
      <p:sp>
        <p:nvSpPr>
          <p:cNvPr id="1048577" name=""/>
          <p:cNvSpPr/>
          <p:nvPr>
            <p:ph type="body" sz="full" idx="1"/>
          </p:nvPr>
        </p:nvSpPr>
        <p:spPr>
          <a:xfrm rot="0">
            <a:off x="685800" y="1676400"/>
            <a:ext cx="7772400" cy="44196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fld id="{566ABCEB-ACFC-4714-9973-3DA970169C29}" type="datetime1">
              <a:rPr sz="1400"/>
              <a:pPr lvl="0"/>
            </a:fld>
            <a:endParaRPr sz="1400"/>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endParaRPr sz="1400"/>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fld>
            <a:endParaRPr sz="1400"/>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1"/>
  <p:txStyles>
    <p:title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p:titleStyle>
    <p:body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p:bodyStyle>
    <p:other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oleObject" Target="../embeddings/Microsoft_Word_97_-_2003___1.doc"/><Relationship Id="rId2" Type="http://schemas.openxmlformats.org/officeDocument/2006/relationships/image" Target="../media/image3.emf"/><Relationship Id="rId3" Type="http://schemas.openxmlformats.org/officeDocument/2006/relationships/image" Target="../media/image4.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oleObject" Target="../embeddings/oleObject2.bin"/><Relationship Id="rId2" Type="http://schemas.openxmlformats.org/officeDocument/2006/relationships/image" Target="../media/image5.emf"/><Relationship Id="rId3"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oleObject" Target="../embeddings/oleObject3.bin"/><Relationship Id="rId2" Type="http://schemas.openxmlformats.org/officeDocument/2006/relationships/image" Target="../media/image6.wmf"/><Relationship Id="rId3"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oleObject" Target="../embeddings/Microsoft_Word_97_-_2003___4.doc"/><Relationship Id="rId2" Type="http://schemas.openxmlformats.org/officeDocument/2006/relationships/image" Target="../media/image7.emf"/><Relationship Id="rId3"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oleObject" Target="../embeddings/Microsoft_Word_97_-_2003___5.doc"/><Relationship Id="rId2" Type="http://schemas.openxmlformats.org/officeDocument/2006/relationships/image" Target="../media/image8.emf"/><Relationship Id="rId3"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oleObject" Target="../embeddings/Microsoft_Word_97_-_2003___0.doc"/><Relationship Id="rId2" Type="http://schemas.openxmlformats.org/officeDocument/2006/relationships/image" Target="../media/image2.emf"/><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12" name=""/>
        <p:cNvGrpSpPr/>
        <p:nvPr/>
      </p:nvGrpSpPr>
      <p:grpSpPr>
        <a:xfrm rot="0">
          <a:off x="0" y="0"/>
          <a:ext cx="0" cy="0"/>
          <a:chOff x="0" y="0"/>
          <a:chExt cx="0" cy="0"/>
        </a:xfrm>
      </p:grpSpPr>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fld id="{566ABCEB-ACFC-4714-9973-3DA970169C29}" type="datetime4">
              <a:rPr sz="1400"/>
              <a:pPr lvl="0"/>
              <a:t>May 01, 2024</a:t>
            </a:fld>
            <a:endParaRPr sz="1400"/>
          </a:p>
        </p:txBody>
      </p:sp>
      <p:sp>
        <p:nvSpPr>
          <p:cNvPr id="1048587"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1</a:t>
            </a:fld>
            <a:endParaRPr sz="1400"/>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r>
              <a:rPr sz="1400"/>
              <a:t>©2004, Bryan J. Higgs</a:t>
            </a:r>
            <a:endParaRPr sz="1400"/>
          </a:p>
        </p:txBody>
      </p:sp>
      <p:sp>
        <p:nvSpPr>
          <p:cNvPr id="1048581" name=""/>
          <p:cNvSpPr/>
          <p:nvPr>
            <p:ph type="ctrTitle" sz="full" idx="0"/>
          </p:nvPr>
        </p:nvSpPr>
        <p:spPr>
          <a:xfrm rot="0">
            <a:off x="2057400" y="1752600"/>
            <a:ext cx="5715000" cy="762000"/>
          </a:xfrm>
          <a:prstGeom prst="rect"/>
          <a:noFill/>
          <a:ln>
            <a:noFill/>
          </a:ln>
        </p:spPr>
        <p:txBody>
          <a:bodyPr anchor="t" bIns="45720" lIns="91440" rIns="91440" tIns="45720" vert="horz"/>
          <a:lstStyle>
            <a:lvl1pPr algn="ctr">
              <a:defRPr sz="4000"/>
            </a:lvl1pPr>
          </a:lstStyle>
          <a:p>
            <a:r>
              <a:t>Computer Security</a:t>
            </a:r>
          </a:p>
        </p:txBody>
      </p:sp>
      <p:sp>
        <p:nvSpPr>
          <p:cNvPr id="1048582" name=""/>
          <p:cNvSpPr/>
          <p:nvPr>
            <p:ph type="subTitle" sz="full" idx="1"/>
          </p:nvPr>
        </p:nvSpPr>
        <p:spPr>
          <a:xfrm rot="0">
            <a:off x="1676400" y="3200400"/>
            <a:ext cx="6400800" cy="1752600"/>
          </a:xfrm>
          <a:prstGeom prst="rect"/>
          <a:noFill/>
          <a:ln>
            <a:noFill/>
          </a:ln>
        </p:spPr>
        <p:txBody>
          <a:bodyPr anchor="t" bIns="45720" lIns="91440" rIns="91440" tIns="45720" vert="horz"/>
          <a:lstStyle>
            <a:lvl1pPr algn="ctr" marL="0">
              <a:buFontTx/>
              <a:buNone/>
              <a:defRPr sz="2800">
                <a:solidFill>
                  <a:schemeClr val="dk1"/>
                </a:solidFill>
              </a:defRPr>
            </a:lvl1pPr>
            <a:lvl2pPr algn="ctr" marL="346075">
              <a:buFontTx/>
              <a:buNone/>
            </a:lvl2pPr>
            <a:lvl3pPr algn="ctr" marL="687387">
              <a:buFontTx/>
              <a:buNone/>
            </a:lvl3pPr>
            <a:lvl4pPr algn="ctr" marL="974725">
              <a:buFontTx/>
              <a:buNone/>
            </a:lvl4pPr>
            <a:lvl5pPr algn="ctr" marL="1260475">
              <a:buFontTx/>
              <a:buNone/>
            </a:lvl5pPr>
          </a:lstStyle>
          <a:p>
            <a:r>
              <a:t>Cryptology:</a:t>
            </a:r>
          </a:p>
          <a:p>
            <a:r>
              <a:t>Cryptography and Cryptanalysis;</a:t>
            </a:r>
          </a:p>
          <a:p>
            <a:r>
              <a:t>Classical Cryptosystems</a:t>
            </a:r>
          </a:p>
        </p:txBody>
      </p:sp>
      <p:pic>
        <p:nvPicPr>
          <p:cNvPr id="2097152" name=""/>
          <p:cNvPicPr>
            <a:picLocks/>
          </p:cNvPicPr>
          <p:nvPr/>
        </p:nvPicPr>
        <p:blipFill>
          <a:blip xmlns:r="http://schemas.openxmlformats.org/officeDocument/2006/relationships" r:embed="rId1"/>
          <a:srcRect l="0" t="0" r="0" b="0"/>
          <a:stretch>
            <a:fillRect/>
          </a:stretch>
        </p:blipFill>
        <p:spPr>
          <a:xfrm rot="0">
            <a:off x="533400" y="1447800"/>
            <a:ext cx="1416050" cy="1752600"/>
          </a:xfrm>
          <a:prstGeom prst="rect"/>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50" name=""/>
        <p:cNvGrpSpPr/>
        <p:nvPr/>
      </p:nvGrpSpPr>
      <p:grpSpPr>
        <a:xfrm rot="0">
          <a:off x="0" y="0"/>
          <a:ext cx="0" cy="0"/>
          <a:chOff x="0" y="0"/>
          <a:chExt cx="0" cy="0"/>
        </a:xfrm>
      </p:grpSpPr>
      <p:sp>
        <p:nvSpPr>
          <p:cNvPr id="1048627"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10</a:t>
            </a:fld>
            <a:endParaRPr sz="1400"/>
          </a:p>
        </p:txBody>
      </p:sp>
      <p:sp>
        <p:nvSpPr>
          <p:cNvPr id="1048624"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Transposition Ciphers</a:t>
            </a:r>
          </a:p>
        </p:txBody>
      </p:sp>
      <p:sp>
        <p:nvSpPr>
          <p:cNvPr id="1048625" name=""/>
          <p:cNvSpPr/>
          <p:nvPr>
            <p:ph type="body" sz="full" idx="1"/>
          </p:nvPr>
        </p:nvSpPr>
        <p:spPr>
          <a:xfrm rot="0">
            <a:off x="685800" y="1676400"/>
            <a:ext cx="77724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lang="en-US"/>
              <a:t>A </a:t>
            </a:r>
            <a:r>
              <a:rPr i="1" lang="en-US"/>
              <a:t>Transposition Cipher</a:t>
            </a:r>
            <a:r>
              <a:rPr lang="en-US"/>
              <a:t> merely rearranges the letters in the plaintext to form the ciphertext.  The letters in the plaintext are not changed.</a:t>
            </a:r>
          </a:p>
          <a:p>
            <a:pPr lvl="1"/>
            <a:r>
              <a:rPr lang="en-US"/>
              <a:t>One type of transposition cipher is the </a:t>
            </a:r>
            <a:r>
              <a:rPr i="1" lang="en-US"/>
              <a:t>rail fence</a:t>
            </a:r>
            <a:r>
              <a:rPr lang="en-US"/>
              <a:t> cipher, where the plaintext is written in two rows, first down, then across.  For example, rewriting the plaintext "WITHDRAW TROOPS" (and ignoring spaces), we get:</a:t>
            </a:r>
          </a:p>
          <a:p>
            <a:pPr indent="-292417" lvl="3" marL="974725">
              <a:buFontTx/>
              <a:buNone/>
            </a:pPr>
            <a:r>
              <a:rPr b="1" lang="en-US">
                <a:latin typeface="Courier New" pitchFamily="49" charset="0"/>
              </a:rPr>
              <a:t>WTDATOP</a:t>
            </a:r>
            <a:br>
              <a:rPr b="1" lang="en-US">
                <a:latin typeface="Courier New" pitchFamily="49" charset="0"/>
              </a:rPr>
            </a:br>
            <a:r>
              <a:rPr b="1" lang="en-US">
                <a:latin typeface="Courier New" pitchFamily="49" charset="0"/>
              </a:rPr>
              <a:t>IHRWROS</a:t>
            </a:r>
          </a:p>
          <a:p>
            <a:pPr lvl="1">
              <a:buFontTx/>
              <a:buNone/>
            </a:pPr>
            <a:r>
              <a:rPr lang="en-US"/>
              <a:t>	which results in the ciphertext </a:t>
            </a:r>
            <a:r>
              <a:rPr b="1" lang="en-US">
                <a:latin typeface="Courier New" pitchFamily="49" charset="0"/>
              </a:rPr>
              <a:t>WTDATOPIHRWROS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51" name=""/>
        <p:cNvGrpSpPr/>
        <p:nvPr/>
      </p:nvGrpSpPr>
      <p:grpSpPr>
        <a:xfrm rot="0">
          <a:off x="0" y="0"/>
          <a:ext cx="0" cy="0"/>
          <a:chOff x="0" y="0"/>
          <a:chExt cx="0" cy="0"/>
        </a:xfrm>
      </p:grpSpPr>
      <p:sp>
        <p:nvSpPr>
          <p:cNvPr id="1048631"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11</a:t>
            </a:fld>
            <a:endParaRPr sz="1400"/>
          </a:p>
        </p:txBody>
      </p:sp>
      <p:sp>
        <p:nvSpPr>
          <p:cNvPr id="1048628"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Breaking a Transposition Cipher</a:t>
            </a:r>
          </a:p>
        </p:txBody>
      </p:sp>
      <p:sp>
        <p:nvSpPr>
          <p:cNvPr id="1048629" name=""/>
          <p:cNvSpPr/>
          <p:nvPr>
            <p:ph type="body" sz="full" idx="1"/>
          </p:nvPr>
        </p:nvSpPr>
        <p:spPr>
          <a:xfrm rot="0">
            <a:off x="685800" y="1676400"/>
            <a:ext cx="77724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altLang="en-US" lang="en-US"/>
              <a:t>It is easy to </a:t>
            </a:r>
            <a:r>
              <a:rPr altLang="en-US" lang="en-US"/>
              <a:t>cryptanalyze </a:t>
            </a:r>
            <a:r>
              <a:rPr altLang="en-US" lang="en-US"/>
              <a:t>a transposition cipher, by </a:t>
            </a:r>
            <a:r>
              <a:rPr altLang="en-US" i="1" lang="en-US"/>
              <a:t>anagramming</a:t>
            </a:r>
            <a:r>
              <a:rPr altLang="en-US" lang="en-US"/>
              <a:t>:</a:t>
            </a:r>
          </a:p>
          <a:p>
            <a:pPr lvl="1"/>
            <a:r>
              <a:rPr altLang="en-US" lang="en-US"/>
              <a:t>Using tables of n-gram frequencies to identify common n-grams.</a:t>
            </a:r>
          </a:p>
          <a:p>
            <a:pPr lvl="1"/>
            <a:r>
              <a:rPr altLang="en-US" lang="en-US"/>
              <a:t>In the simple rail fence example, we would identify </a:t>
            </a:r>
            <a:r>
              <a:rPr altLang="en-US" i="1" lang="en-US"/>
              <a:t>digrams</a:t>
            </a:r>
            <a:r>
              <a:rPr altLang="en-US" lang="en-US"/>
              <a:t> ("2-grams") by looking at the relative frequencies of 2-letter occurrences in English.  Eventually, we would figure out the original plaintext.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52" name=""/>
        <p:cNvGrpSpPr/>
        <p:nvPr/>
      </p:nvGrpSpPr>
      <p:grpSpPr>
        <a:xfrm rot="0">
          <a:off x="0" y="0"/>
          <a:ext cx="0" cy="0"/>
          <a:chOff x="0" y="0"/>
          <a:chExt cx="0" cy="0"/>
        </a:xfrm>
      </p:grpSpPr>
      <p:sp>
        <p:nvSpPr>
          <p:cNvPr id="1048635"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12</a:t>
            </a:fld>
            <a:endParaRPr sz="1400"/>
          </a:p>
        </p:txBody>
      </p:sp>
      <p:sp>
        <p:nvSpPr>
          <p:cNvPr id="1048632"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Substitution Ciphers</a:t>
            </a:r>
          </a:p>
        </p:txBody>
      </p:sp>
      <p:sp>
        <p:nvSpPr>
          <p:cNvPr id="1048633" name=""/>
          <p:cNvSpPr/>
          <p:nvPr>
            <p:ph type="body" sz="full" idx="1"/>
          </p:nvPr>
        </p:nvSpPr>
        <p:spPr>
          <a:xfrm rot="0">
            <a:off x="685800" y="1676400"/>
            <a:ext cx="77724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i="1" lang="en-US"/>
              <a:t>Substitution Ciphers</a:t>
            </a:r>
            <a:r>
              <a:rPr lang="en-US"/>
              <a:t> change characters in the plaintext, to produce the ciphertext</a:t>
            </a:r>
          </a:p>
          <a:p>
            <a:pPr lvl="1"/>
            <a:r>
              <a:rPr lang="en-US"/>
              <a:t>The substitution constitutes a 1-to-1 mapping of plaintext letter to ciphertext letter.</a:t>
            </a:r>
          </a:p>
          <a:p>
            <a:pPr lvl="1"/>
            <a:r>
              <a:rPr lang="en-US"/>
              <a:t>In other words, a given letter in the plaintext always maps to the same letter in the ciphertext.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53" name=""/>
        <p:cNvGrpSpPr/>
        <p:nvPr/>
      </p:nvGrpSpPr>
      <p:grpSpPr>
        <a:xfrm rot="0">
          <a:off x="0" y="0"/>
          <a:ext cx="0" cy="0"/>
          <a:chOff x="0" y="0"/>
          <a:chExt cx="0" cy="0"/>
        </a:xfrm>
      </p:grpSpPr>
      <p:sp>
        <p:nvSpPr>
          <p:cNvPr id="1048639"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13</a:t>
            </a:fld>
            <a:endParaRPr sz="1400"/>
          </a:p>
        </p:txBody>
      </p:sp>
      <p:sp>
        <p:nvSpPr>
          <p:cNvPr id="1048636"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Shift Ciphers</a:t>
            </a:r>
          </a:p>
        </p:txBody>
      </p:sp>
      <p:sp>
        <p:nvSpPr>
          <p:cNvPr id="1048637" name=""/>
          <p:cNvSpPr/>
          <p:nvPr>
            <p:ph type="body" sz="full" idx="1"/>
          </p:nvPr>
        </p:nvSpPr>
        <p:spPr>
          <a:xfrm rot="0">
            <a:off x="685800" y="1676400"/>
            <a:ext cx="77724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sz="2400" lang="en-US"/>
              <a:t>The simplest form of Substitution Cipher is a </a:t>
            </a:r>
            <a:r>
              <a:rPr sz="2400" i="1" lang="en-US"/>
              <a:t>Shift Cipher</a:t>
            </a:r>
            <a:r>
              <a:rPr sz="2400" lang="en-US"/>
              <a:t>:</a:t>
            </a:r>
          </a:p>
          <a:p>
            <a:pPr lvl="1"/>
            <a:r>
              <a:rPr sz="2000" lang="en-US"/>
              <a:t>Each letter in the plaintext maps to a letter in ciphertext, where the ciphertext letter is at a fixed offset position in the alphabet from the original plaintext letter.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54" name=""/>
        <p:cNvGrpSpPr/>
        <p:nvPr/>
      </p:nvGrpSpPr>
      <p:grpSpPr>
        <a:xfrm rot="0">
          <a:off x="0" y="0"/>
          <a:ext cx="0" cy="0"/>
          <a:chOff x="0" y="0"/>
          <a:chExt cx="0" cy="0"/>
        </a:xfrm>
      </p:grpSpPr>
      <p:sp>
        <p:nvSpPr>
          <p:cNvPr id="1048644"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14</a:t>
            </a:fld>
            <a:endParaRPr sz="1400"/>
          </a:p>
        </p:txBody>
      </p:sp>
      <p:sp>
        <p:nvSpPr>
          <p:cNvPr id="1048640"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pPr lvl="0"/>
            <a:r>
              <a:rPr sz="3600" lang="en-US"/>
              <a:t>The Caesar Cipher</a:t>
            </a:r>
          </a:p>
        </p:txBody>
      </p:sp>
      <p:sp>
        <p:nvSpPr>
          <p:cNvPr id="1048641" name=""/>
          <p:cNvSpPr/>
          <p:nvPr>
            <p:ph type="body" sz="full" idx="1"/>
          </p:nvPr>
        </p:nvSpPr>
        <p:spPr>
          <a:xfrm rot="0">
            <a:off x="685800" y="1676400"/>
            <a:ext cx="7772400" cy="22098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sz="2000" lang="en-US"/>
              <a:t>Julius Caesar (Roman Emperor, 100 - 44 B.C.</a:t>
            </a:r>
            <a:r>
              <a:rPr sz="2400" lang="en-US"/>
              <a:t>) </a:t>
            </a:r>
            <a:r>
              <a:rPr sz="2000" lang="en-US"/>
              <a:t>needed to send messages to his generals, but he did not trust the messengers (or perhaps he thought that they might be intercepted), so he used a very simple cipher, now known as the Caesar Cipher.  He took every character in the message and </a:t>
            </a:r>
            <a:r>
              <a:rPr sz="2000" i="1" lang="en-US"/>
              <a:t>shifted</a:t>
            </a:r>
            <a:r>
              <a:rPr sz="2000" lang="en-US"/>
              <a:t> it three letters down in the alphabet (or course, he used the Latin alphabet, but we'll use our own alphabet here):</a:t>
            </a:r>
          </a:p>
        </p:txBody>
      </p:sp>
      <p:graphicFrame>
        <p:nvGraphicFramePr>
          <p:cNvPr id="4194305" name=""/>
          <p:cNvGraphicFramePr>
            <a:graphicFrameLocks/>
          </p:cNvGraphicFramePr>
          <p:nvPr/>
        </p:nvGraphicFramePr>
        <p:xfrm rot="0">
          <a:off x="1600200" y="3962400"/>
          <a:ext cx="5630862" cy="544512"/>
        </p:xfrm>
        <a:graphic>
          <a:graphicData uri="http://schemas.openxmlformats.org/presentationml/2006/ole">
            <mc:AlternateContent xmlns:mc="http://schemas.openxmlformats.org/markup-compatibility/2006">
              <mc:Choice xmlns:v="urn:schemas-microsoft-com:vml" Requires="v">
                <p:oleObj name="Document" r:id="rId1" spid="" imgH="544512" imgW="5630862" showAsIcon="0" progId="Word.Document.8">
                  <p:embed followColorScheme="full"/>
                  <p:pic>
                    <p:nvPicPr>
                      <p:cNvPr id="2097154" name=""/>
                      <p:cNvPicPr>
                        <a:picLocks/>
                      </p:cNvPicPr>
                      <p:nvPr/>
                    </p:nvPicPr>
                    <p:blipFill>
                      <a:blip xmlns:r="http://schemas.openxmlformats.org/officeDocument/2006/relationships" r:embed="rId2"/>
                      <a:srcRect l="0" t="0" r="0" b="0"/>
                      <a:stretch>
                        <a:fillRect/>
                      </a:stretch>
                    </p:blipFill>
                    <p:spPr>
                      <a:xfrm rot="0">
                        <a:off x="1600200" y="3962400"/>
                        <a:ext cx="5630862" cy="544512"/>
                      </a:xfrm>
                      <a:prstGeom prst="rect"/>
                      <a:noFill/>
                      <a:ln>
                        <a:noFill/>
                      </a:ln>
                    </p:spPr>
                  </p:pic>
                </p:oleObj>
              </mc:Choice>
              <mc:Fallback>
                <p:oleObj name="Document" r:id="rId1" spid="" imgH="544512" imgW="5630862" showAsIcon="0" progId="Word.Document.8">
                  <p:embed followColorScheme="full"/>
                  <p:pic>
                    <p:nvPicPr>
                      <p:cNvPr id="2097154" name=""/>
                      <p:cNvPicPr>
                        <a:picLocks/>
                      </p:cNvPicPr>
                      <p:nvPr/>
                    </p:nvPicPr>
                    <p:blipFill>
                      <a:blip xmlns:r="http://schemas.openxmlformats.org/officeDocument/2006/relationships" r:embed="rId2"/>
                      <a:srcRect l="0" t="0" r="0" b="0"/>
                      <a:stretch>
                        <a:fillRect/>
                      </a:stretch>
                    </p:blipFill>
                    <p:spPr>
                      <a:xfrm rot="0">
                        <a:off x="1600200" y="3962400"/>
                        <a:ext cx="5630862" cy="544512"/>
                      </a:xfrm>
                      <a:prstGeom prst="rect"/>
                      <a:noFill/>
                      <a:ln>
                        <a:noFill/>
                      </a:ln>
                    </p:spPr>
                  </p:pic>
                </p:oleObj>
              </mc:Fallback>
            </mc:AlternateContent>
          </a:graphicData>
        </a:graphic>
      </p:graphicFrame>
      <p:sp>
        <p:nvSpPr>
          <p:cNvPr id="1048642" name=""/>
          <p:cNvSpPr txBox="1"/>
          <p:nvPr/>
        </p:nvSpPr>
        <p:spPr>
          <a:xfrm rot="0">
            <a:off x="609600" y="4572000"/>
            <a:ext cx="8153400" cy="1236662"/>
          </a:xfrm>
          <a:prstGeom prst="rect"/>
          <a:noFill/>
          <a:ln>
            <a:noFill/>
          </a:ln>
        </p:spPr>
        <p:txBody>
          <a:bodyPr anchor="t" bIns="45720" lIns="91440" rIns="91440" tIns="45720" vert="horz">
            <a:spAutoFit/>
          </a:bodyPr>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231775" lvl="0" marL="231775">
              <a:spcBef>
                <a:spcPct val="50000"/>
              </a:spcBef>
            </a:pPr>
            <a:r>
              <a:rPr altLang="en-US" lang="en-US"/>
              <a:t>	</a:t>
            </a:r>
            <a:r>
              <a:rPr altLang="en-US" sz="2000" lang="en-US"/>
              <a:t>So, a message "</a:t>
            </a:r>
            <a:r>
              <a:rPr altLang="en-US" b="1" sz="1800" lang="en-US">
                <a:latin typeface="Courier New" pitchFamily="49" charset="0"/>
              </a:rPr>
              <a:t>Veni</a:t>
            </a:r>
            <a:r>
              <a:rPr altLang="en-US" b="1" sz="1800" lang="en-US">
                <a:latin typeface="Courier New" pitchFamily="49" charset="0"/>
              </a:rPr>
              <a:t>, </a:t>
            </a:r>
            <a:r>
              <a:rPr altLang="en-US" b="1" sz="1800" lang="en-US">
                <a:latin typeface="Courier New" pitchFamily="49" charset="0"/>
              </a:rPr>
              <a:t>vidi</a:t>
            </a:r>
            <a:r>
              <a:rPr altLang="en-US" b="1" sz="1800" lang="en-US">
                <a:latin typeface="Courier New" pitchFamily="49" charset="0"/>
              </a:rPr>
              <a:t>, </a:t>
            </a:r>
            <a:r>
              <a:rPr altLang="en-US" b="1" sz="1800" lang="en-US">
                <a:latin typeface="Courier New" pitchFamily="49" charset="0"/>
              </a:rPr>
              <a:t>vici</a:t>
            </a:r>
            <a:r>
              <a:rPr altLang="en-US" sz="2000" lang="en-US"/>
              <a:t>" would translate to:</a:t>
            </a:r>
          </a:p>
          <a:p>
            <a:pPr lvl="2">
              <a:spcBef>
                <a:spcPct val="50000"/>
              </a:spcBef>
            </a:pPr>
            <a:r>
              <a:rPr altLang="en-US" b="1" sz="1800" lang="en-US">
                <a:latin typeface="Courier New" pitchFamily="49" charset="0"/>
              </a:rPr>
              <a:t>Sbkf,</a:t>
            </a:r>
            <a:r>
              <a:rPr altLang="en-US" b="1" sz="1800" lang="en-US">
                <a:latin typeface="Courier New" pitchFamily="49" charset="0"/>
              </a:rPr>
              <a:t> sfaf</a:t>
            </a:r>
            <a:r>
              <a:rPr altLang="en-US" b="1" sz="1800" lang="en-US">
                <a:latin typeface="Courier New" pitchFamily="49" charset="0"/>
              </a:rPr>
              <a:t>, </a:t>
            </a:r>
            <a:r>
              <a:rPr altLang="en-US" b="1" sz="1800" lang="en-US">
                <a:latin typeface="Courier New" pitchFamily="49" charset="0"/>
              </a:rPr>
              <a:t>sfzf</a:t>
            </a:r>
          </a:p>
          <a:p>
            <a:pPr algn="ctr" indent="-231775" lvl="0" marL="231775">
              <a:spcBef>
                <a:spcPct val="50000"/>
              </a:spcBef>
            </a:pPr>
            <a:r>
              <a:rPr altLang="en-US" sz="1600" lang="en-US"/>
              <a:t>For example, see this </a:t>
            </a:r>
            <a:r>
              <a:rPr altLang="en-US" sz="1600" lang="en-US"/>
              <a:t>Java Applet</a:t>
            </a:r>
            <a:r>
              <a:rPr altLang="en-US" sz="1600" lang="en-US"/>
              <a:t>.</a:t>
            </a:r>
          </a:p>
        </p:txBody>
      </p:sp>
      <p:pic>
        <p:nvPicPr>
          <p:cNvPr id="2097155" name=""/>
          <p:cNvPicPr>
            <a:picLocks/>
          </p:cNvPicPr>
          <p:nvPr/>
        </p:nvPicPr>
        <p:blipFill>
          <a:blip xmlns:r="http://schemas.openxmlformats.org/officeDocument/2006/relationships" r:embed="rId3"/>
          <a:srcRect l="0" t="0" r="0" b="0"/>
          <a:stretch>
            <a:fillRect/>
          </a:stretch>
        </p:blipFill>
        <p:spPr>
          <a:xfrm rot="0">
            <a:off x="914400" y="457200"/>
            <a:ext cx="1566862" cy="1204912"/>
          </a:xfrm>
          <a:prstGeom prst="rect"/>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55" name=""/>
        <p:cNvGrpSpPr/>
        <p:nvPr/>
      </p:nvGrpSpPr>
      <p:grpSpPr>
        <a:xfrm rot="0">
          <a:off x="0" y="0"/>
          <a:ext cx="0" cy="0"/>
          <a:chOff x="0" y="0"/>
          <a:chExt cx="0" cy="0"/>
        </a:xfrm>
      </p:grpSpPr>
      <p:sp>
        <p:nvSpPr>
          <p:cNvPr id="1048648"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15</a:t>
            </a:fld>
            <a:endParaRPr sz="1400"/>
          </a:p>
        </p:txBody>
      </p:sp>
      <p:sp>
        <p:nvSpPr>
          <p:cNvPr id="1048645"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The Caesar Cipher</a:t>
            </a:r>
          </a:p>
        </p:txBody>
      </p:sp>
      <p:sp>
        <p:nvSpPr>
          <p:cNvPr id="1048646" name=""/>
          <p:cNvSpPr/>
          <p:nvPr>
            <p:ph type="body" sz="full" idx="1"/>
          </p:nvPr>
        </p:nvSpPr>
        <p:spPr>
          <a:xfrm rot="0">
            <a:off x="609600" y="1447800"/>
            <a:ext cx="7772400" cy="12192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sz="2400" lang="en-US"/>
              <a:t>Unfortunately, the Caesar Cipher (even with shifts other than 3) is easily breakable.</a:t>
            </a:r>
          </a:p>
          <a:p>
            <a:pPr lvl="1"/>
            <a:r>
              <a:rPr sz="2000" lang="en-US"/>
              <a:t>It is subject to a letter frequency analysis.</a:t>
            </a:r>
          </a:p>
          <a:p>
            <a:pPr lvl="2"/>
            <a:r>
              <a:rPr sz="1800" lang="en-US"/>
              <a:t>In English, here are the relative frequencies of letters in typical text:</a:t>
            </a:r>
          </a:p>
        </p:txBody>
      </p:sp>
      <p:graphicFrame>
        <p:nvGraphicFramePr>
          <p:cNvPr id="4194306" name=""/>
          <p:cNvGraphicFramePr>
            <a:graphicFrameLocks/>
          </p:cNvGraphicFramePr>
          <p:nvPr/>
        </p:nvGraphicFramePr>
        <p:xfrm rot="0">
          <a:off x="838200" y="2971800"/>
          <a:ext cx="7573962" cy="3038475"/>
        </p:xfrm>
        <a:graphic>
          <a:graphicData uri="http://schemas.openxmlformats.org/presentationml/2006/ole">
            <mc:AlternateContent xmlns:mc="http://schemas.openxmlformats.org/markup-compatibility/2006">
              <mc:Choice xmlns:v="urn:schemas-microsoft-com:vml" Requires="v">
                <p:oleObj name="Chart" r:id="rId1" spid="" imgH="3038475" imgW="7573962" showAsIcon="0" progId="Excel.Chart.8">
                  <p:embed followColorScheme="full"/>
                  <p:pic>
                    <p:nvPicPr>
                      <p:cNvPr id="2097156" name=""/>
                      <p:cNvPicPr>
                        <a:picLocks/>
                      </p:cNvPicPr>
                      <p:nvPr/>
                    </p:nvPicPr>
                    <p:blipFill>
                      <a:blip xmlns:r="http://schemas.openxmlformats.org/officeDocument/2006/relationships" r:embed="rId2"/>
                      <a:srcRect l="0" t="0" r="0" b="0"/>
                      <a:stretch>
                        <a:fillRect/>
                      </a:stretch>
                    </p:blipFill>
                    <p:spPr>
                      <a:xfrm rot="0">
                        <a:off x="838200" y="2971800"/>
                        <a:ext cx="7573962" cy="3038475"/>
                      </a:xfrm>
                      <a:prstGeom prst="rect"/>
                      <a:noFill/>
                      <a:ln>
                        <a:noFill/>
                      </a:ln>
                    </p:spPr>
                  </p:pic>
                </p:oleObj>
              </mc:Choice>
              <mc:Fallback>
                <p:oleObj name="Chart" r:id="rId1" spid="" imgH="3038475" imgW="7573962" showAsIcon="0" progId="Excel.Chart.8">
                  <p:embed followColorScheme="full"/>
                  <p:pic>
                    <p:nvPicPr>
                      <p:cNvPr id="2097156" name=""/>
                      <p:cNvPicPr>
                        <a:picLocks/>
                      </p:cNvPicPr>
                      <p:nvPr/>
                    </p:nvPicPr>
                    <p:blipFill>
                      <a:blip xmlns:r="http://schemas.openxmlformats.org/officeDocument/2006/relationships" r:embed="rId2"/>
                      <a:srcRect l="0" t="0" r="0" b="0"/>
                      <a:stretch>
                        <a:fillRect/>
                      </a:stretch>
                    </p:blipFill>
                    <p:spPr>
                      <a:xfrm rot="0">
                        <a:off x="838200" y="2971800"/>
                        <a:ext cx="7573962" cy="3038475"/>
                      </a:xfrm>
                      <a:prstGeom prst="rect"/>
                      <a:noFill/>
                      <a:ln>
                        <a:noFill/>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56" name=""/>
        <p:cNvGrpSpPr/>
        <p:nvPr/>
      </p:nvGrpSpPr>
      <p:grpSpPr>
        <a:xfrm rot="0">
          <a:off x="0" y="0"/>
          <a:ext cx="0" cy="0"/>
          <a:chOff x="0" y="0"/>
          <a:chExt cx="0" cy="0"/>
        </a:xfrm>
      </p:grpSpPr>
      <p:sp>
        <p:nvSpPr>
          <p:cNvPr id="1048652"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16</a:t>
            </a:fld>
            <a:endParaRPr sz="1400"/>
          </a:p>
        </p:txBody>
      </p:sp>
      <p:sp>
        <p:nvSpPr>
          <p:cNvPr id="1048649"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Breaking a Shift Cipher</a:t>
            </a:r>
          </a:p>
        </p:txBody>
      </p:sp>
      <p:sp>
        <p:nvSpPr>
          <p:cNvPr id="1048650" name=""/>
          <p:cNvSpPr/>
          <p:nvPr>
            <p:ph type="body" sz="full" idx="1"/>
          </p:nvPr>
        </p:nvSpPr>
        <p:spPr>
          <a:xfrm rot="0">
            <a:off x="685800" y="1676400"/>
            <a:ext cx="7772400" cy="12192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sz="2400" lang="en-US"/>
              <a:t>Given a large enough sample of ciphertext, and using a letter frequency analysis, it is relatively easy to determine the corresponding plaintext:</a:t>
            </a:r>
          </a:p>
          <a:p>
            <a:pPr lvl="1"/>
            <a:r>
              <a:rPr sz="2000" lang="en-US"/>
              <a:t>Compute the relative frequency of each letter in the ciphertext</a:t>
            </a:r>
          </a:p>
          <a:p>
            <a:pPr lvl="1"/>
            <a:r>
              <a:rPr sz="2000" lang="en-US"/>
              <a:t>Let </a:t>
            </a:r>
            <a:r>
              <a:rPr sz="2000" i="1" lang="zh-CN">
                <a:sym typeface="Symbol" pitchFamily="18" charset="2"/>
              </a:rPr>
              <a:t>(i)</a:t>
            </a:r>
            <a:r>
              <a:rPr sz="2000" lang="en-US">
                <a:sym typeface="Symbol" pitchFamily="18" charset="2"/>
              </a:rPr>
              <a:t> be the correlation of the frequency of each letter in the ciphertext with the character frequencies in English:</a:t>
            </a:r>
          </a:p>
          <a:p>
            <a:pPr lvl="1"/>
            <a:endParaRPr sz="2000" lang="en-US">
              <a:sym typeface="Symbol" pitchFamily="18" charset="2"/>
            </a:endParaRPr>
          </a:p>
          <a:p>
            <a:pPr lvl="1"/>
            <a:endParaRPr sz="2000" lang="en-US">
              <a:sym typeface="Symbol" pitchFamily="18" charset="2"/>
            </a:endParaRPr>
          </a:p>
          <a:p>
            <a:pPr lvl="1">
              <a:buFontTx/>
              <a:buNone/>
            </a:pPr>
            <a:r>
              <a:rPr sz="2000" lang="en-US"/>
              <a:t>	where </a:t>
            </a:r>
            <a:r>
              <a:rPr sz="2000" i="1" lang="en-US"/>
              <a:t>f(c)</a:t>
            </a:r>
            <a:r>
              <a:rPr sz="2000" lang="en-US"/>
              <a:t> is the frequency of the character </a:t>
            </a:r>
            <a:r>
              <a:rPr sz="2000" i="1" lang="en-US"/>
              <a:t>c</a:t>
            </a:r>
            <a:r>
              <a:rPr sz="2000" lang="en-US"/>
              <a:t> (expressed as a fraction) and </a:t>
            </a:r>
            <a:r>
              <a:rPr sz="2000" i="1" lang="en-US"/>
              <a:t>p(c - i)</a:t>
            </a:r>
            <a:r>
              <a:rPr sz="2000" lang="en-US"/>
              <a:t> is the frequency of the letter (c - i) in English.</a:t>
            </a:r>
          </a:p>
          <a:p>
            <a:pPr lvl="1"/>
            <a:r>
              <a:rPr sz="2000" lang="en-US"/>
              <a:t>The correlation, </a:t>
            </a:r>
            <a:r>
              <a:rPr sz="2000" i="1" lang="zh-CN">
                <a:sym typeface="Symbol" pitchFamily="18" charset="2"/>
              </a:rPr>
              <a:t>(i</a:t>
            </a:r>
            <a:r>
              <a:rPr sz="2000" lang="en-US">
                <a:sym typeface="Symbol" pitchFamily="18" charset="2"/>
              </a:rPr>
              <a:t>), should be a maximum when the the key (shift) translates the ciphertext into English. </a:t>
            </a:r>
          </a:p>
        </p:txBody>
      </p:sp>
      <p:graphicFrame>
        <p:nvGraphicFramePr>
          <p:cNvPr id="4194307" name=""/>
          <p:cNvGraphicFramePr>
            <a:graphicFrameLocks/>
          </p:cNvGraphicFramePr>
          <p:nvPr/>
        </p:nvGraphicFramePr>
        <p:xfrm rot="0">
          <a:off x="2819400" y="3810000"/>
          <a:ext cx="2819400" cy="862012"/>
        </p:xfrm>
        <a:graphic>
          <a:graphicData uri="http://schemas.openxmlformats.org/presentationml/2006/ole">
            <mc:AlternateContent xmlns:mc="http://schemas.openxmlformats.org/markup-compatibility/2006">
              <mc:Choice xmlns:v="urn:schemas-microsoft-com:vml" Requires="v">
                <p:oleObj name="Equation" r:id="rId1" spid="" imgH="862012" imgW="2819400" showAsIcon="0" progId="Equation.3">
                  <p:embed followColorScheme="full"/>
                  <p:pic>
                    <p:nvPicPr>
                      <p:cNvPr id="2097157" name=""/>
                      <p:cNvPicPr>
                        <a:picLocks/>
                      </p:cNvPicPr>
                      <p:nvPr/>
                    </p:nvPicPr>
                    <p:blipFill>
                      <a:blip xmlns:r="http://schemas.openxmlformats.org/officeDocument/2006/relationships" r:embed="rId2"/>
                      <a:srcRect l="0" t="0" r="0" b="0"/>
                      <a:stretch>
                        <a:fillRect/>
                      </a:stretch>
                    </p:blipFill>
                    <p:spPr>
                      <a:xfrm rot="0">
                        <a:off x="2819400" y="3810000"/>
                        <a:ext cx="2819400" cy="862012"/>
                      </a:xfrm>
                      <a:prstGeom prst="rect"/>
                      <a:noFill/>
                      <a:ln>
                        <a:noFill/>
                      </a:ln>
                    </p:spPr>
                  </p:pic>
                </p:oleObj>
              </mc:Choice>
              <mc:Fallback>
                <p:oleObj name="Equation" r:id="rId1" spid="" imgH="862012" imgW="2819400" showAsIcon="0" progId="Equation.3">
                  <p:embed followColorScheme="full"/>
                  <p:pic>
                    <p:nvPicPr>
                      <p:cNvPr id="2097157" name=""/>
                      <p:cNvPicPr>
                        <a:picLocks/>
                      </p:cNvPicPr>
                      <p:nvPr/>
                    </p:nvPicPr>
                    <p:blipFill>
                      <a:blip xmlns:r="http://schemas.openxmlformats.org/officeDocument/2006/relationships" r:embed="rId2"/>
                      <a:srcRect l="0" t="0" r="0" b="0"/>
                      <a:stretch>
                        <a:fillRect/>
                      </a:stretch>
                    </p:blipFill>
                    <p:spPr>
                      <a:xfrm rot="0">
                        <a:off x="2819400" y="3810000"/>
                        <a:ext cx="2819400" cy="862012"/>
                      </a:xfrm>
                      <a:prstGeom prst="rect"/>
                      <a:noFill/>
                      <a:ln>
                        <a:noFill/>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57" name=""/>
        <p:cNvGrpSpPr/>
        <p:nvPr/>
      </p:nvGrpSpPr>
      <p:grpSpPr>
        <a:xfrm rot="0">
          <a:off x="0" y="0"/>
          <a:ext cx="0" cy="0"/>
          <a:chOff x="0" y="0"/>
          <a:chExt cx="0" cy="0"/>
        </a:xfrm>
      </p:grpSpPr>
      <p:sp>
        <p:nvSpPr>
          <p:cNvPr id="1048656"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17</a:t>
            </a:fld>
            <a:endParaRPr sz="1400"/>
          </a:p>
        </p:txBody>
      </p:sp>
      <p:sp>
        <p:nvSpPr>
          <p:cNvPr id="1048653"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pPr lvl="0"/>
            <a:r>
              <a:rPr lang="en-US"/>
              <a:t>Breaking a Shift Cipher</a:t>
            </a:r>
          </a:p>
        </p:txBody>
      </p:sp>
      <p:sp>
        <p:nvSpPr>
          <p:cNvPr id="1048654" name=""/>
          <p:cNvSpPr/>
          <p:nvPr>
            <p:ph type="body" sz="full" idx="1"/>
          </p:nvPr>
        </p:nvSpPr>
        <p:spPr>
          <a:xfrm rot="0">
            <a:off x="685800" y="1676400"/>
            <a:ext cx="77724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sz="2400" lang="en-US"/>
              <a:t>Given computers, for a simple shift cipher, it's even easier.</a:t>
            </a:r>
          </a:p>
          <a:p>
            <a:pPr lvl="1"/>
            <a:r>
              <a:rPr sz="2000" lang="en-US"/>
              <a:t>There are only 26 possible shift keys:</a:t>
            </a:r>
          </a:p>
          <a:p>
            <a:pPr lvl="2"/>
            <a:r>
              <a:rPr sz="1800" lang="en-US"/>
              <a:t>The key (shift) can be any value in the range 0 through 25 (there are 26 letters in the English alphabet), we can simply display all the 26 possible cases, and (we hope!) easily pick out the one that gives plaintext.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58" name=""/>
        <p:cNvGrpSpPr/>
        <p:nvPr/>
      </p:nvGrpSpPr>
      <p:grpSpPr>
        <a:xfrm rot="0">
          <a:off x="0" y="0"/>
          <a:ext cx="0" cy="0"/>
          <a:chOff x="0" y="0"/>
          <a:chExt cx="0" cy="0"/>
        </a:xfrm>
      </p:grpSpPr>
      <p:sp>
        <p:nvSpPr>
          <p:cNvPr id="1048663"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18</a:t>
            </a:fld>
            <a:endParaRPr sz="1400"/>
          </a:p>
        </p:txBody>
      </p:sp>
      <p:sp>
        <p:nvSpPr>
          <p:cNvPr id="1048657"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Breaking a Shift Cipher</a:t>
            </a:r>
          </a:p>
        </p:txBody>
      </p:sp>
      <p:sp>
        <p:nvSpPr>
          <p:cNvPr id="1048658" name=""/>
          <p:cNvSpPr/>
          <p:nvPr>
            <p:ph type="body" sz="full" idx="1"/>
          </p:nvPr>
        </p:nvSpPr>
        <p:spPr>
          <a:xfrm rot="0">
            <a:off x="685800" y="1447800"/>
            <a:ext cx="7772400" cy="10668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altLang="en-US" sz="2400" lang="en-US"/>
              <a:t>Assume you're trying to decipher:</a:t>
            </a:r>
          </a:p>
          <a:p>
            <a:pPr lvl="1">
              <a:buFontTx/>
              <a:buNone/>
            </a:pPr>
            <a:r>
              <a:rPr altLang="en-US" sz="2000" lang="en-US"/>
              <a:t>"</a:t>
            </a:r>
            <a:r>
              <a:rPr altLang="en-US" b="1" sz="2000" lang="en-US">
                <a:latin typeface="Courier New" pitchFamily="49" charset="0"/>
              </a:rPr>
              <a:t>Xawi ia ql</a:t>
            </a:r>
            <a:r>
              <a:rPr altLang="en-US" b="1" sz="2000" lang="en-US">
                <a:latin typeface="Courier New" pitchFamily="49" charset="0"/>
              </a:rPr>
              <a:t>,</a:t>
            </a:r>
            <a:r>
              <a:rPr altLang="en-US" b="1" sz="2000" lang="en-US">
                <a:latin typeface="Courier New" pitchFamily="49" charset="0"/>
              </a:rPr>
              <a:t> Oykppu</a:t>
            </a:r>
            <a:r>
              <a:rPr altLang="en-US" b="1" sz="2000" lang="en-US">
                <a:latin typeface="Courier New" pitchFamily="49" charset="0"/>
              </a:rPr>
              <a:t>!</a:t>
            </a:r>
            <a:r>
              <a:rPr altLang="en-US" sz="2000" lang="en-US"/>
              <a:t>"</a:t>
            </a:r>
          </a:p>
          <a:p>
            <a:pPr lvl="0"/>
            <a:r>
              <a:rPr altLang="en-US" sz="2400" lang="en-US"/>
              <a:t>It's easy to list all the 26 possibilities:</a:t>
            </a:r>
          </a:p>
        </p:txBody>
      </p:sp>
      <p:sp>
        <p:nvSpPr>
          <p:cNvPr id="1048659" name=""/>
          <p:cNvSpPr txBox="1"/>
          <p:nvPr/>
        </p:nvSpPr>
        <p:spPr>
          <a:xfrm rot="0">
            <a:off x="1143000" y="2743200"/>
            <a:ext cx="2971800" cy="3228341"/>
          </a:xfrm>
          <a:prstGeom prst="rect"/>
          <a:noFill/>
          <a:ln>
            <a:noFill/>
          </a:ln>
        </p:spPr>
        <p:txBody>
          <a:bodyPr anchor="t" bIns="45720" lIns="91440" rIns="91440" tIns="45720" vert="horz">
            <a:spAutoFit/>
          </a:bodyPr>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latin typeface="Courier New" pitchFamily="49" charset="0"/>
              </a:rPr>
              <a:t>Xawi ia ql</a:t>
            </a:r>
            <a:r>
              <a:rPr altLang="en-US" sz="1600" lang="en-US">
                <a:latin typeface="Courier New" pitchFamily="49" charset="0"/>
              </a:rPr>
              <a:t>,</a:t>
            </a:r>
            <a:r>
              <a:rPr altLang="en-US" sz="1600" lang="en-US">
                <a:latin typeface="Courier New" pitchFamily="49" charset="0"/>
              </a:rPr>
              <a:t> Oykppu</a:t>
            </a:r>
            <a:r>
              <a:rPr altLang="en-US" sz="1600" lang="en-US">
                <a:latin typeface="Courier New" pitchFamily="49" charset="0"/>
              </a:rPr>
              <a:t>!</a:t>
            </a:r>
          </a:p>
          <a:p>
            <a:pPr lvl="0"/>
            <a:r>
              <a:rPr altLang="en-US" sz="1600" lang="en-US">
                <a:latin typeface="Courier New" pitchFamily="49" charset="0"/>
              </a:rPr>
              <a:t>Wzvh hz pk</a:t>
            </a:r>
            <a:r>
              <a:rPr altLang="en-US" sz="1600" lang="en-US">
                <a:latin typeface="Courier New" pitchFamily="49" charset="0"/>
              </a:rPr>
              <a:t>, </a:t>
            </a:r>
            <a:r>
              <a:rPr altLang="en-US" sz="1600" lang="en-US">
                <a:latin typeface="Courier New" pitchFamily="49" charset="0"/>
              </a:rPr>
              <a:t>Nxjoot</a:t>
            </a:r>
            <a:r>
              <a:rPr altLang="en-US" sz="1600" lang="en-US">
                <a:latin typeface="Courier New" pitchFamily="49" charset="0"/>
              </a:rPr>
              <a:t>!</a:t>
            </a:r>
          </a:p>
          <a:p>
            <a:pPr lvl="0"/>
            <a:r>
              <a:rPr altLang="en-US" sz="1600" lang="en-US">
                <a:latin typeface="Courier New" pitchFamily="49" charset="0"/>
              </a:rPr>
              <a:t>Vyug gy oj</a:t>
            </a:r>
            <a:r>
              <a:rPr altLang="en-US" sz="1600" lang="en-US">
                <a:latin typeface="Courier New" pitchFamily="49" charset="0"/>
              </a:rPr>
              <a:t>, </a:t>
            </a:r>
            <a:r>
              <a:rPr altLang="en-US" sz="1600" lang="en-US">
                <a:latin typeface="Courier New" pitchFamily="49" charset="0"/>
              </a:rPr>
              <a:t>Mwinns</a:t>
            </a:r>
            <a:r>
              <a:rPr altLang="en-US" sz="1600" lang="en-US">
                <a:latin typeface="Courier New" pitchFamily="49" charset="0"/>
              </a:rPr>
              <a:t>!</a:t>
            </a:r>
          </a:p>
          <a:p>
            <a:pPr lvl="0"/>
            <a:r>
              <a:rPr altLang="en-US" sz="1600" lang="en-US">
                <a:latin typeface="Courier New" pitchFamily="49" charset="0"/>
              </a:rPr>
              <a:t>Uxtf fx ni</a:t>
            </a:r>
            <a:r>
              <a:rPr altLang="en-US" sz="1600" lang="en-US">
                <a:latin typeface="Courier New" pitchFamily="49" charset="0"/>
              </a:rPr>
              <a:t>, </a:t>
            </a:r>
            <a:r>
              <a:rPr altLang="en-US" sz="1600" lang="en-US">
                <a:latin typeface="Courier New" pitchFamily="49" charset="0"/>
              </a:rPr>
              <a:t>Lvhmmr</a:t>
            </a:r>
            <a:r>
              <a:rPr altLang="en-US" sz="1600" lang="en-US">
                <a:latin typeface="Courier New" pitchFamily="49" charset="0"/>
              </a:rPr>
              <a:t>!</a:t>
            </a:r>
          </a:p>
          <a:p>
            <a:pPr lvl="0"/>
            <a:r>
              <a:rPr altLang="en-US" sz="1600" lang="en-US">
                <a:latin typeface="Courier New" pitchFamily="49" charset="0"/>
              </a:rPr>
              <a:t>Twse ew mh</a:t>
            </a:r>
            <a:r>
              <a:rPr altLang="en-US" sz="1600" lang="en-US">
                <a:latin typeface="Courier New" pitchFamily="49" charset="0"/>
              </a:rPr>
              <a:t>, </a:t>
            </a:r>
            <a:r>
              <a:rPr altLang="en-US" sz="1600" lang="en-US">
                <a:latin typeface="Courier New" pitchFamily="49" charset="0"/>
              </a:rPr>
              <a:t>Kugllq</a:t>
            </a:r>
            <a:r>
              <a:rPr altLang="en-US" sz="1600" lang="en-US">
                <a:latin typeface="Courier New" pitchFamily="49" charset="0"/>
              </a:rPr>
              <a:t>!</a:t>
            </a:r>
          </a:p>
          <a:p>
            <a:pPr lvl="0"/>
            <a:r>
              <a:rPr altLang="en-US" sz="1600" lang="en-US">
                <a:latin typeface="Courier New" pitchFamily="49" charset="0"/>
              </a:rPr>
              <a:t>Svrd dv lg</a:t>
            </a:r>
            <a:r>
              <a:rPr altLang="en-US" sz="1600" lang="en-US">
                <a:latin typeface="Courier New" pitchFamily="49" charset="0"/>
              </a:rPr>
              <a:t>, </a:t>
            </a:r>
            <a:r>
              <a:rPr altLang="en-US" sz="1600" lang="en-US">
                <a:latin typeface="Courier New" pitchFamily="49" charset="0"/>
              </a:rPr>
              <a:t>Jtfkkp</a:t>
            </a:r>
            <a:r>
              <a:rPr altLang="en-US" sz="1600" lang="en-US">
                <a:latin typeface="Courier New" pitchFamily="49" charset="0"/>
              </a:rPr>
              <a:t>!</a:t>
            </a:r>
          </a:p>
          <a:p>
            <a:pPr lvl="0"/>
            <a:r>
              <a:rPr altLang="en-US" sz="1600" lang="en-US">
                <a:latin typeface="Courier New" pitchFamily="49" charset="0"/>
              </a:rPr>
              <a:t>Ruqc</a:t>
            </a:r>
            <a:r>
              <a:rPr altLang="en-US" sz="1600" lang="en-US">
                <a:latin typeface="Courier New" pitchFamily="49" charset="0"/>
              </a:rPr>
              <a:t> cu</a:t>
            </a:r>
            <a:r>
              <a:rPr altLang="en-US" sz="1600" lang="en-US">
                <a:latin typeface="Courier New" pitchFamily="49" charset="0"/>
              </a:rPr>
              <a:t> kf</a:t>
            </a:r>
            <a:r>
              <a:rPr altLang="en-US" sz="1600" lang="en-US">
                <a:latin typeface="Courier New" pitchFamily="49" charset="0"/>
              </a:rPr>
              <a:t>, </a:t>
            </a:r>
            <a:r>
              <a:rPr altLang="en-US" sz="1600" lang="en-US">
                <a:latin typeface="Courier New" pitchFamily="49" charset="0"/>
              </a:rPr>
              <a:t>Isejjo</a:t>
            </a:r>
            <a:r>
              <a:rPr altLang="en-US" sz="1600" lang="en-US">
                <a:latin typeface="Courier New" pitchFamily="49" charset="0"/>
              </a:rPr>
              <a:t>!</a:t>
            </a:r>
          </a:p>
          <a:p>
            <a:pPr lvl="0"/>
            <a:r>
              <a:rPr altLang="en-US" sz="1600" lang="en-US">
                <a:latin typeface="Courier New" pitchFamily="49" charset="0"/>
              </a:rPr>
              <a:t>Qtpb bt je</a:t>
            </a:r>
            <a:r>
              <a:rPr altLang="en-US" sz="1600" lang="en-US">
                <a:latin typeface="Courier New" pitchFamily="49" charset="0"/>
              </a:rPr>
              <a:t>, </a:t>
            </a:r>
            <a:r>
              <a:rPr altLang="en-US" sz="1600" lang="en-US">
                <a:latin typeface="Courier New" pitchFamily="49" charset="0"/>
              </a:rPr>
              <a:t>Hrdiin</a:t>
            </a:r>
            <a:r>
              <a:rPr altLang="en-US" sz="1600" lang="en-US">
                <a:latin typeface="Courier New" pitchFamily="49" charset="0"/>
              </a:rPr>
              <a:t>!</a:t>
            </a:r>
          </a:p>
          <a:p>
            <a:pPr lvl="0"/>
            <a:r>
              <a:rPr altLang="en-US" sz="1600" lang="en-US">
                <a:latin typeface="Courier New" pitchFamily="49" charset="0"/>
              </a:rPr>
              <a:t>Psoa</a:t>
            </a:r>
            <a:r>
              <a:rPr altLang="en-US" sz="1600" lang="en-US">
                <a:latin typeface="Courier New" pitchFamily="49" charset="0"/>
              </a:rPr>
              <a:t> as id, </a:t>
            </a:r>
            <a:r>
              <a:rPr altLang="en-US" sz="1600" lang="en-US">
                <a:latin typeface="Courier New" pitchFamily="49" charset="0"/>
              </a:rPr>
              <a:t>Gqchhm</a:t>
            </a:r>
            <a:r>
              <a:rPr altLang="en-US" sz="1600" lang="en-US">
                <a:latin typeface="Courier New" pitchFamily="49" charset="0"/>
              </a:rPr>
              <a:t>!</a:t>
            </a:r>
          </a:p>
          <a:p>
            <a:pPr lvl="0"/>
            <a:r>
              <a:rPr altLang="en-US" sz="1600" lang="en-US">
                <a:latin typeface="Courier New" pitchFamily="49" charset="0"/>
              </a:rPr>
              <a:t>Ornz zr hc</a:t>
            </a:r>
            <a:r>
              <a:rPr altLang="en-US" sz="1600" lang="en-US">
                <a:latin typeface="Courier New" pitchFamily="49" charset="0"/>
              </a:rPr>
              <a:t>, </a:t>
            </a:r>
            <a:r>
              <a:rPr altLang="en-US" sz="1600" lang="en-US">
                <a:latin typeface="Courier New" pitchFamily="49" charset="0"/>
              </a:rPr>
              <a:t>Fpbggl</a:t>
            </a:r>
            <a:r>
              <a:rPr altLang="en-US" sz="1600" lang="en-US">
                <a:latin typeface="Courier New" pitchFamily="49" charset="0"/>
              </a:rPr>
              <a:t>!</a:t>
            </a:r>
          </a:p>
          <a:p>
            <a:pPr lvl="0"/>
            <a:r>
              <a:rPr altLang="en-US" sz="1600" lang="en-US">
                <a:latin typeface="Courier New" pitchFamily="49" charset="0"/>
              </a:rPr>
              <a:t>Nqmy yq gb</a:t>
            </a:r>
            <a:r>
              <a:rPr altLang="en-US" sz="1600" lang="en-US">
                <a:latin typeface="Courier New" pitchFamily="49" charset="0"/>
              </a:rPr>
              <a:t>,</a:t>
            </a:r>
            <a:r>
              <a:rPr altLang="en-US" sz="1600" lang="en-US">
                <a:latin typeface="Courier New" pitchFamily="49" charset="0"/>
              </a:rPr>
              <a:t> Eoaffk</a:t>
            </a:r>
            <a:r>
              <a:rPr altLang="en-US" sz="1600" lang="en-US">
                <a:latin typeface="Courier New" pitchFamily="49" charset="0"/>
              </a:rPr>
              <a:t>!</a:t>
            </a:r>
          </a:p>
          <a:p>
            <a:pPr lvl="0"/>
            <a:r>
              <a:rPr altLang="en-US" sz="1600" lang="en-US">
                <a:latin typeface="Courier New" pitchFamily="49" charset="0"/>
              </a:rPr>
              <a:t>Mplx xp fa</a:t>
            </a:r>
            <a:r>
              <a:rPr altLang="en-US" sz="1600" lang="en-US">
                <a:latin typeface="Courier New" pitchFamily="49" charset="0"/>
              </a:rPr>
              <a:t>,</a:t>
            </a:r>
            <a:r>
              <a:rPr altLang="en-US" sz="1600" lang="en-US">
                <a:latin typeface="Courier New" pitchFamily="49" charset="0"/>
              </a:rPr>
              <a:t> Dnzeej</a:t>
            </a:r>
            <a:r>
              <a:rPr altLang="en-US" sz="1600" lang="en-US">
                <a:latin typeface="Courier New" pitchFamily="49" charset="0"/>
              </a:rPr>
              <a:t>!</a:t>
            </a:r>
          </a:p>
          <a:p>
            <a:pPr lvl="0"/>
            <a:r>
              <a:rPr altLang="en-US" sz="1600" lang="en-US">
                <a:latin typeface="Courier New" pitchFamily="49" charset="0"/>
              </a:rPr>
              <a:t>Lokw wo ez</a:t>
            </a:r>
            <a:r>
              <a:rPr altLang="en-US" sz="1600" lang="en-US">
                <a:latin typeface="Courier New" pitchFamily="49" charset="0"/>
              </a:rPr>
              <a:t>,</a:t>
            </a:r>
            <a:r>
              <a:rPr altLang="en-US" sz="1600" lang="en-US">
                <a:latin typeface="Courier New" pitchFamily="49" charset="0"/>
              </a:rPr>
              <a:t> Cmyddi</a:t>
            </a:r>
            <a:r>
              <a:rPr altLang="en-US" sz="1600" lang="en-US">
                <a:latin typeface="Courier New" pitchFamily="49" charset="0"/>
              </a:rPr>
              <a:t>!</a:t>
            </a:r>
          </a:p>
        </p:txBody>
      </p:sp>
      <p:sp>
        <p:nvSpPr>
          <p:cNvPr id="1048660" name=""/>
          <p:cNvSpPr txBox="1"/>
          <p:nvPr/>
        </p:nvSpPr>
        <p:spPr>
          <a:xfrm rot="0">
            <a:off x="4419600" y="2743200"/>
            <a:ext cx="2971800" cy="3228341"/>
          </a:xfrm>
          <a:prstGeom prst="rect"/>
          <a:noFill/>
          <a:ln>
            <a:noFill/>
          </a:ln>
        </p:spPr>
        <p:txBody>
          <a:bodyPr anchor="t" bIns="45720" lIns="91440" rIns="91440" tIns="45720" vert="horz">
            <a:spAutoFit/>
          </a:bodyPr>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latin typeface="Courier New" pitchFamily="49" charset="0"/>
              </a:rPr>
              <a:t>Knjv vn dy</a:t>
            </a:r>
            <a:r>
              <a:rPr altLang="en-US" sz="1600" lang="en-US">
                <a:latin typeface="Courier New" pitchFamily="49" charset="0"/>
              </a:rPr>
              <a:t>,</a:t>
            </a:r>
            <a:r>
              <a:rPr altLang="en-US" sz="1600" lang="en-US">
                <a:latin typeface="Courier New" pitchFamily="49" charset="0"/>
              </a:rPr>
              <a:t> Blxcch</a:t>
            </a:r>
            <a:r>
              <a:rPr altLang="en-US" sz="1600" lang="en-US">
                <a:latin typeface="Courier New" pitchFamily="49" charset="0"/>
              </a:rPr>
              <a:t>!</a:t>
            </a:r>
          </a:p>
          <a:p>
            <a:pPr lvl="0"/>
            <a:r>
              <a:rPr altLang="en-US" sz="1600" lang="en-US">
                <a:latin typeface="Courier New" pitchFamily="49" charset="0"/>
              </a:rPr>
              <a:t>Jmiu</a:t>
            </a:r>
            <a:r>
              <a:rPr altLang="en-US" sz="1600" lang="en-US">
                <a:latin typeface="Courier New" pitchFamily="49" charset="0"/>
              </a:rPr>
              <a:t> um</a:t>
            </a:r>
            <a:r>
              <a:rPr altLang="en-US" sz="1600" lang="en-US">
                <a:latin typeface="Courier New" pitchFamily="49" charset="0"/>
              </a:rPr>
              <a:t> cx</a:t>
            </a:r>
            <a:r>
              <a:rPr altLang="en-US" sz="1600" lang="en-US">
                <a:latin typeface="Courier New" pitchFamily="49" charset="0"/>
              </a:rPr>
              <a:t>,</a:t>
            </a:r>
            <a:r>
              <a:rPr altLang="en-US" sz="1600" lang="en-US">
                <a:latin typeface="Courier New" pitchFamily="49" charset="0"/>
              </a:rPr>
              <a:t> Akwbbg</a:t>
            </a:r>
            <a:r>
              <a:rPr altLang="en-US" sz="1600" lang="en-US">
                <a:latin typeface="Courier New" pitchFamily="49" charset="0"/>
              </a:rPr>
              <a:t>!</a:t>
            </a:r>
          </a:p>
          <a:p>
            <a:pPr lvl="0"/>
            <a:r>
              <a:rPr altLang="en-US" sz="1600" lang="en-US">
                <a:latin typeface="Courier New" pitchFamily="49" charset="0"/>
              </a:rPr>
              <a:t>Ilht tl bw</a:t>
            </a:r>
            <a:r>
              <a:rPr altLang="en-US" sz="1600" lang="en-US">
                <a:latin typeface="Courier New" pitchFamily="49" charset="0"/>
              </a:rPr>
              <a:t>,</a:t>
            </a:r>
            <a:r>
              <a:rPr altLang="en-US" sz="1600" lang="en-US">
                <a:latin typeface="Courier New" pitchFamily="49" charset="0"/>
              </a:rPr>
              <a:t> Zjvaaf</a:t>
            </a:r>
            <a:r>
              <a:rPr altLang="en-US" sz="1600" lang="en-US">
                <a:latin typeface="Courier New" pitchFamily="49" charset="0"/>
              </a:rPr>
              <a:t>!</a:t>
            </a:r>
          </a:p>
          <a:p>
            <a:pPr lvl="0"/>
            <a:r>
              <a:rPr altLang="en-US" sz="1600" lang="en-US">
                <a:latin typeface="Courier New" pitchFamily="49" charset="0"/>
              </a:rPr>
              <a:t>Hkgs sk av</a:t>
            </a:r>
            <a:r>
              <a:rPr altLang="en-US" sz="1600" lang="en-US">
                <a:latin typeface="Courier New" pitchFamily="49" charset="0"/>
              </a:rPr>
              <a:t>,</a:t>
            </a:r>
            <a:r>
              <a:rPr altLang="en-US" sz="1600" lang="en-US">
                <a:latin typeface="Courier New" pitchFamily="49" charset="0"/>
              </a:rPr>
              <a:t> Yiuzze</a:t>
            </a:r>
            <a:r>
              <a:rPr altLang="en-US" sz="1600" lang="en-US">
                <a:latin typeface="Courier New" pitchFamily="49" charset="0"/>
              </a:rPr>
              <a:t>!</a:t>
            </a:r>
          </a:p>
          <a:p>
            <a:pPr lvl="0"/>
            <a:r>
              <a:rPr altLang="en-US" sz="1600" lang="en-US">
                <a:latin typeface="Courier New" pitchFamily="49" charset="0"/>
              </a:rPr>
              <a:t>Gjfr rj zu</a:t>
            </a:r>
            <a:r>
              <a:rPr altLang="en-US" sz="1600" lang="en-US">
                <a:latin typeface="Courier New" pitchFamily="49" charset="0"/>
              </a:rPr>
              <a:t>,</a:t>
            </a:r>
            <a:r>
              <a:rPr altLang="en-US" sz="1600" lang="en-US">
                <a:latin typeface="Courier New" pitchFamily="49" charset="0"/>
              </a:rPr>
              <a:t> Xhtyyd</a:t>
            </a:r>
            <a:r>
              <a:rPr altLang="en-US" sz="1600" lang="en-US">
                <a:latin typeface="Courier New" pitchFamily="49" charset="0"/>
              </a:rPr>
              <a:t>!</a:t>
            </a:r>
          </a:p>
          <a:p>
            <a:pPr lvl="0"/>
            <a:r>
              <a:rPr altLang="en-US" sz="1600" lang="en-US">
                <a:latin typeface="Courier New" pitchFamily="49" charset="0"/>
              </a:rPr>
              <a:t>Fieq qi yt</a:t>
            </a:r>
            <a:r>
              <a:rPr altLang="en-US" sz="1600" lang="en-US">
                <a:latin typeface="Courier New" pitchFamily="49" charset="0"/>
              </a:rPr>
              <a:t>,</a:t>
            </a:r>
            <a:r>
              <a:rPr altLang="en-US" sz="1600" lang="en-US">
                <a:latin typeface="Courier New" pitchFamily="49" charset="0"/>
              </a:rPr>
              <a:t> Wgsxxc</a:t>
            </a:r>
            <a:r>
              <a:rPr altLang="en-US" sz="1600" lang="en-US">
                <a:latin typeface="Courier New" pitchFamily="49" charset="0"/>
              </a:rPr>
              <a:t>!</a:t>
            </a:r>
          </a:p>
          <a:p>
            <a:pPr lvl="0"/>
            <a:r>
              <a:rPr altLang="en-US" sz="1600" lang="en-US">
                <a:latin typeface="Courier New" pitchFamily="49" charset="0"/>
              </a:rPr>
              <a:t>Ehdp ph xs</a:t>
            </a:r>
            <a:r>
              <a:rPr altLang="en-US" sz="1600" lang="en-US">
                <a:latin typeface="Courier New" pitchFamily="49" charset="0"/>
              </a:rPr>
              <a:t>,</a:t>
            </a:r>
            <a:r>
              <a:rPr altLang="en-US" sz="1600" lang="en-US">
                <a:latin typeface="Courier New" pitchFamily="49" charset="0"/>
              </a:rPr>
              <a:t> Vfrwwb</a:t>
            </a:r>
            <a:r>
              <a:rPr altLang="en-US" sz="1600" lang="en-US">
                <a:latin typeface="Courier New" pitchFamily="49" charset="0"/>
              </a:rPr>
              <a:t>!</a:t>
            </a:r>
          </a:p>
          <a:p>
            <a:pPr lvl="0"/>
            <a:r>
              <a:rPr altLang="en-US" sz="1600" lang="en-US">
                <a:latin typeface="Courier New" pitchFamily="49" charset="0"/>
              </a:rPr>
              <a:t>Dgco og wr</a:t>
            </a:r>
            <a:r>
              <a:rPr altLang="en-US" sz="1600" lang="en-US">
                <a:latin typeface="Courier New" pitchFamily="49" charset="0"/>
              </a:rPr>
              <a:t>,</a:t>
            </a:r>
            <a:r>
              <a:rPr altLang="en-US" sz="1600" lang="en-US">
                <a:latin typeface="Courier New" pitchFamily="49" charset="0"/>
              </a:rPr>
              <a:t> Ueqvva</a:t>
            </a:r>
            <a:r>
              <a:rPr altLang="en-US" sz="1600" lang="en-US">
                <a:latin typeface="Courier New" pitchFamily="49" charset="0"/>
              </a:rPr>
              <a:t>!</a:t>
            </a:r>
          </a:p>
          <a:p>
            <a:pPr lvl="0"/>
            <a:r>
              <a:rPr altLang="en-US" sz="1600" lang="en-US">
                <a:latin typeface="Courier New" pitchFamily="49" charset="0"/>
              </a:rPr>
              <a:t>Cfbn nf vq</a:t>
            </a:r>
            <a:r>
              <a:rPr altLang="en-US" sz="1600" lang="en-US">
                <a:latin typeface="Courier New" pitchFamily="49" charset="0"/>
              </a:rPr>
              <a:t>,</a:t>
            </a:r>
            <a:r>
              <a:rPr altLang="en-US" sz="1600" lang="en-US">
                <a:latin typeface="Courier New" pitchFamily="49" charset="0"/>
              </a:rPr>
              <a:t> Tdpuuz</a:t>
            </a:r>
            <a:r>
              <a:rPr altLang="en-US" sz="1600" lang="en-US">
                <a:latin typeface="Courier New" pitchFamily="49" charset="0"/>
              </a:rPr>
              <a:t>!</a:t>
            </a:r>
          </a:p>
          <a:p>
            <a:pPr lvl="0"/>
            <a:r>
              <a:rPr altLang="en-US" b="1" sz="1600" lang="en-US">
                <a:latin typeface="Courier New" pitchFamily="49" charset="0"/>
              </a:rPr>
              <a:t>Beam me up, Scotty!</a:t>
            </a:r>
          </a:p>
          <a:p>
            <a:pPr lvl="0"/>
            <a:r>
              <a:rPr altLang="en-US" sz="1600" lang="en-US">
                <a:latin typeface="Courier New" pitchFamily="49" charset="0"/>
              </a:rPr>
              <a:t>Adzl ld</a:t>
            </a:r>
            <a:r>
              <a:rPr altLang="en-US" sz="1600" lang="en-US">
                <a:latin typeface="Courier New" pitchFamily="49" charset="0"/>
              </a:rPr>
              <a:t> to,</a:t>
            </a:r>
            <a:r>
              <a:rPr altLang="en-US" sz="1600" lang="en-US">
                <a:latin typeface="Courier New" pitchFamily="49" charset="0"/>
              </a:rPr>
              <a:t> Rbnssx</a:t>
            </a:r>
            <a:r>
              <a:rPr altLang="en-US" sz="1600" lang="en-US">
                <a:latin typeface="Courier New" pitchFamily="49" charset="0"/>
              </a:rPr>
              <a:t>!</a:t>
            </a:r>
          </a:p>
          <a:p>
            <a:pPr lvl="0"/>
            <a:r>
              <a:rPr altLang="en-US" sz="1600" lang="en-US">
                <a:latin typeface="Courier New" pitchFamily="49" charset="0"/>
              </a:rPr>
              <a:t>Zcyk kc sn</a:t>
            </a:r>
            <a:r>
              <a:rPr altLang="en-US" sz="1600" lang="en-US">
                <a:latin typeface="Courier New" pitchFamily="49" charset="0"/>
              </a:rPr>
              <a:t>,</a:t>
            </a:r>
            <a:r>
              <a:rPr altLang="en-US" sz="1600" lang="en-US">
                <a:latin typeface="Courier New" pitchFamily="49" charset="0"/>
              </a:rPr>
              <a:t> Qamrrw</a:t>
            </a:r>
            <a:r>
              <a:rPr altLang="en-US" sz="1600" lang="en-US">
                <a:latin typeface="Courier New" pitchFamily="49" charset="0"/>
              </a:rPr>
              <a:t>!</a:t>
            </a:r>
          </a:p>
          <a:p>
            <a:pPr lvl="0"/>
            <a:r>
              <a:rPr altLang="en-US" sz="1600" lang="en-US">
                <a:latin typeface="Courier New" pitchFamily="49" charset="0"/>
              </a:rPr>
              <a:t>Ybxj jb rm</a:t>
            </a:r>
            <a:r>
              <a:rPr altLang="en-US" sz="1600" lang="en-US">
                <a:latin typeface="Courier New" pitchFamily="49" charset="0"/>
              </a:rPr>
              <a:t>,</a:t>
            </a:r>
            <a:r>
              <a:rPr altLang="en-US" sz="1600" lang="en-US">
                <a:latin typeface="Courier New" pitchFamily="49" charset="0"/>
              </a:rPr>
              <a:t> Pzlqqv</a:t>
            </a:r>
            <a:r>
              <a:rPr altLang="en-US" sz="1600" lang="en-US">
                <a:latin typeface="Courier New" pitchFamily="49" charset="0"/>
              </a:rPr>
              <a:t>!</a:t>
            </a:r>
          </a:p>
        </p:txBody>
      </p:sp>
      <p:sp>
        <p:nvSpPr>
          <p:cNvPr id="1048661" name=""/>
          <p:cNvSpPr txBox="1"/>
          <p:nvPr/>
        </p:nvSpPr>
        <p:spPr>
          <a:xfrm rot="0">
            <a:off x="1752600" y="6096000"/>
            <a:ext cx="4419600" cy="336550"/>
          </a:xfrm>
          <a:prstGeom prst="rect"/>
          <a:noFill/>
          <a:ln>
            <a:noFill/>
          </a:ln>
        </p:spPr>
        <p:txBody>
          <a:bodyPr anchor="t" bIns="45720" lIns="91440" rIns="91440" tIns="45720" vert="horz">
            <a:spAutoFit/>
          </a:bodyPr>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1"/>
            <a:r>
              <a:rPr sz="1600" lang="en-US"/>
              <a:t>For example, see this Java Applet.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59" name=""/>
        <p:cNvGrpSpPr/>
        <p:nvPr/>
      </p:nvGrpSpPr>
      <p:grpSpPr>
        <a:xfrm rot="0">
          <a:off x="0" y="0"/>
          <a:ext cx="0" cy="0"/>
          <a:chOff x="0" y="0"/>
          <a:chExt cx="0" cy="0"/>
        </a:xfrm>
      </p:grpSpPr>
      <p:sp>
        <p:nvSpPr>
          <p:cNvPr id="1048668"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19</a:t>
            </a:fld>
            <a:endParaRPr sz="1400"/>
          </a:p>
        </p:txBody>
      </p:sp>
      <p:sp>
        <p:nvSpPr>
          <p:cNvPr id="1048664"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More Complex Substitution Ciphers</a:t>
            </a:r>
          </a:p>
        </p:txBody>
      </p:sp>
      <p:sp>
        <p:nvSpPr>
          <p:cNvPr id="1048665" name=""/>
          <p:cNvSpPr/>
          <p:nvPr>
            <p:ph type="body" sz="full" idx="1"/>
          </p:nvPr>
        </p:nvSpPr>
        <p:spPr>
          <a:xfrm rot="0">
            <a:off x="685800" y="1676400"/>
            <a:ext cx="77724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sz="2000" lang="en-US"/>
              <a:t>Of course, it's not necessary to restrict ourselves to a simple shift;  we can map the plaintext letters to the ciphertext letters using any </a:t>
            </a:r>
            <a:r>
              <a:rPr sz="2000" i="1" lang="en-US"/>
              <a:t>permutation</a:t>
            </a:r>
            <a:r>
              <a:rPr sz="2000" lang="en-US"/>
              <a:t> of the alphabet.</a:t>
            </a:r>
          </a:p>
          <a:p>
            <a:pPr lvl="1"/>
            <a:r>
              <a:rPr sz="1800" lang="en-US"/>
              <a:t>This gives us, not 26 possibilities, but 26! possibilities:</a:t>
            </a:r>
          </a:p>
          <a:p>
            <a:pPr lvl="2">
              <a:buFontTx/>
              <a:buNone/>
            </a:pPr>
            <a:r>
              <a:rPr sz="1600" lang="en-US"/>
              <a:t>		26! = 403291461126605635584000000 </a:t>
            </a:r>
            <a:r>
              <a:rPr sz="1600" lang="zh-CN">
                <a:sym typeface="Math B" pitchFamily="2" charset="2"/>
              </a:rPr>
              <a:t> 4  10</a:t>
            </a:r>
            <a:r>
              <a:rPr baseline="30000" sz="1600" lang="en-US">
                <a:sym typeface="Math B" pitchFamily="2" charset="2"/>
              </a:rPr>
              <a:t>26</a:t>
            </a:r>
            <a:r>
              <a:rPr sz="1600" lang="en-US">
                <a:sym typeface="Math B" pitchFamily="2" charset="2"/>
              </a:rPr>
              <a:t> possible keys</a:t>
            </a:r>
          </a:p>
          <a:p>
            <a:pPr lvl="1">
              <a:buFontTx/>
              <a:buNone/>
            </a:pPr>
            <a:r>
              <a:rPr sz="1800" lang="en-US"/>
              <a:t>	which is a smidgen more than 26 different keys!  </a:t>
            </a:r>
          </a:p>
          <a:p>
            <a:pPr lvl="2"/>
            <a:r>
              <a:rPr sz="1600" lang="en-US"/>
              <a:t>If we tried 1 microsecond to try each key, to try them all it would take</a:t>
            </a:r>
            <a:r>
              <a:rPr sz="1600" lang="en-US"/>
              <a:t>:</a:t>
            </a:r>
          </a:p>
          <a:p>
            <a:pPr lvl="3">
              <a:buFontTx/>
              <a:buNone/>
            </a:pPr>
            <a:r>
              <a:rPr sz="1400" lang="en-US"/>
              <a:t>4 </a:t>
            </a:r>
            <a:r>
              <a:rPr sz="1400" lang="zh-CN">
                <a:sym typeface="Math B" pitchFamily="2" charset="2"/>
              </a:rPr>
              <a:t> 10</a:t>
            </a:r>
            <a:r>
              <a:rPr baseline="30000" sz="1400" lang="en-US">
                <a:sym typeface="Math B" pitchFamily="2" charset="2"/>
              </a:rPr>
              <a:t>26</a:t>
            </a:r>
            <a:r>
              <a:rPr sz="1400" lang="en-US"/>
              <a:t> / (10</a:t>
            </a:r>
            <a:r>
              <a:rPr baseline="30000" sz="1400" lang="en-US"/>
              <a:t>6</a:t>
            </a:r>
            <a:r>
              <a:rPr sz="1400" lang="en-US"/>
              <a:t> </a:t>
            </a:r>
            <a:r>
              <a:rPr sz="1400" lang="zh-CN">
                <a:sym typeface="Math B" pitchFamily="2" charset="2"/>
              </a:rPr>
              <a:t></a:t>
            </a:r>
            <a:r>
              <a:rPr sz="1400" lang="en-US">
                <a:sym typeface="Math B" pitchFamily="2" charset="2"/>
              </a:rPr>
              <a:t> 60 </a:t>
            </a:r>
            <a:r>
              <a:rPr sz="1400" lang="zh-CN">
                <a:sym typeface="Math B" pitchFamily="2" charset="2"/>
              </a:rPr>
              <a:t></a:t>
            </a:r>
            <a:r>
              <a:rPr sz="1400" lang="en-US">
                <a:sym typeface="Math B" pitchFamily="2" charset="2"/>
              </a:rPr>
              <a:t> 60 </a:t>
            </a:r>
            <a:r>
              <a:rPr sz="1400" lang="zh-CN">
                <a:sym typeface="Math B" pitchFamily="2" charset="2"/>
              </a:rPr>
              <a:t></a:t>
            </a:r>
            <a:r>
              <a:rPr sz="1400" lang="en-US">
                <a:sym typeface="Math B" pitchFamily="2" charset="2"/>
              </a:rPr>
              <a:t> 24 </a:t>
            </a:r>
            <a:r>
              <a:rPr sz="1400" lang="zh-CN">
                <a:sym typeface="Math B" pitchFamily="2" charset="2"/>
              </a:rPr>
              <a:t></a:t>
            </a:r>
            <a:r>
              <a:rPr sz="1400" lang="en-US">
                <a:sym typeface="Math B" pitchFamily="2" charset="2"/>
              </a:rPr>
              <a:t> 365) = 1.7 </a:t>
            </a:r>
            <a:r>
              <a:rPr sz="1400" lang="zh-CN">
                <a:sym typeface="Math B" pitchFamily="2" charset="2"/>
              </a:rPr>
              <a:t></a:t>
            </a:r>
            <a:r>
              <a:rPr sz="1400" lang="en-US">
                <a:sym typeface="Math B" pitchFamily="2" charset="2"/>
              </a:rPr>
              <a:t> 10</a:t>
            </a:r>
            <a:r>
              <a:rPr baseline="30000" sz="1400" lang="en-US">
                <a:sym typeface="Math B" pitchFamily="2" charset="2"/>
              </a:rPr>
              <a:t>13</a:t>
            </a:r>
            <a:r>
              <a:rPr sz="1400" lang="en-US"/>
              <a:t> </a:t>
            </a:r>
            <a:r>
              <a:rPr sz="1400" lang="zh-CN">
                <a:sym typeface="Math B" pitchFamily="2" charset="2"/>
              </a:rPr>
              <a:t></a:t>
            </a:r>
            <a:r>
              <a:rPr sz="1400" lang="en-US"/>
              <a:t> 1</a:t>
            </a:r>
            <a:r>
              <a:rPr sz="1400" lang="en-US"/>
              <a:t>7</a:t>
            </a:r>
            <a:r>
              <a:rPr sz="1400" lang="en-US"/>
              <a:t> trillion years!</a:t>
            </a:r>
          </a:p>
          <a:p>
            <a:pPr lvl="0"/>
            <a:r>
              <a:rPr sz="2000" lang="en-US"/>
              <a:t>This type of cipher is called a </a:t>
            </a:r>
            <a:r>
              <a:rPr sz="2000" i="1" lang="en-US"/>
              <a:t>MonoAlphabetic Substitution Cipher</a:t>
            </a:r>
            <a:r>
              <a:rPr sz="2000" lang="en-US"/>
              <a:t>, because a single cipher alphabet (i.e. a mapping from plaintext to ciphertext) is used per message.</a:t>
            </a:r>
          </a:p>
          <a:p>
            <a:pPr lvl="1"/>
            <a:r>
              <a:rPr sz="1800" lang="en-US"/>
              <a:t>A shift cipher is merely a special case of this kind of cipher.</a:t>
            </a:r>
          </a:p>
        </p:txBody>
      </p:sp>
      <p:sp>
        <p:nvSpPr>
          <p:cNvPr id="1048666" name=""/>
          <p:cNvSpPr txBox="1"/>
          <p:nvPr/>
        </p:nvSpPr>
        <p:spPr>
          <a:xfrm rot="0">
            <a:off x="2057400" y="5715000"/>
            <a:ext cx="4419600" cy="336550"/>
          </a:xfrm>
          <a:prstGeom prst="rect"/>
          <a:noFill/>
          <a:ln>
            <a:noFill/>
          </a:ln>
        </p:spPr>
        <p:txBody>
          <a:bodyPr anchor="t" bIns="45720" lIns="91440" rIns="91440" tIns="45720" vert="horz">
            <a:spAutoFit/>
          </a:bodyPr>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1"/>
            <a:r>
              <a:rPr sz="1600" lang="en-US"/>
              <a:t>For example, see this Java Applet.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40" name=""/>
        <p:cNvGrpSpPr/>
        <p:nvPr/>
      </p:nvGrpSpPr>
      <p:grpSpPr>
        <a:xfrm rot="0">
          <a:off x="0" y="0"/>
          <a:ext cx="0" cy="0"/>
          <a:chOff x="0" y="0"/>
          <a:chExt cx="0" cy="0"/>
        </a:xfrm>
      </p:grpSpPr>
      <p:sp>
        <p:nvSpPr>
          <p:cNvPr id="1048594"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2</a:t>
            </a:fld>
            <a:endParaRPr sz="1400"/>
          </a:p>
        </p:txBody>
      </p:sp>
      <p:sp>
        <p:nvSpPr>
          <p:cNvPr id="1048589"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Cryptology</a:t>
            </a:r>
          </a:p>
        </p:txBody>
      </p:sp>
      <p:sp>
        <p:nvSpPr>
          <p:cNvPr id="1048590" name=""/>
          <p:cNvSpPr/>
          <p:nvPr>
            <p:ph type="body" sz="full" idx="1"/>
          </p:nvPr>
        </p:nvSpPr>
        <p:spPr>
          <a:xfrm rot="0">
            <a:off x="685800" y="1676400"/>
            <a:ext cx="80772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altLang="en-US" sz="2400" i="1" lang="en-US"/>
              <a:t>Cryptology </a:t>
            </a:r>
            <a:r>
              <a:rPr altLang="en-US" sz="2400" lang="en-US"/>
              <a:t>is the scientific study of:</a:t>
            </a:r>
          </a:p>
          <a:p>
            <a:pPr lvl="1"/>
            <a:r>
              <a:rPr altLang="en-US" sz="2000" i="1" lang="en-US"/>
              <a:t>Cryptography</a:t>
            </a:r>
            <a:r>
              <a:rPr altLang="en-US" sz="2000" lang="en-US"/>
              <a:t> -- The study of concealing information with the use of mathematical transformations; performed by </a:t>
            </a:r>
            <a:r>
              <a:rPr altLang="en-US" sz="2000" i="1" lang="en-US"/>
              <a:t>cryptographers</a:t>
            </a:r>
          </a:p>
          <a:p>
            <a:pPr lvl="1"/>
            <a:r>
              <a:rPr altLang="en-US" sz="2000" i="1" lang="en-US"/>
              <a:t>Cryptanalysis</a:t>
            </a:r>
            <a:r>
              <a:rPr altLang="en-US" sz="2000" lang="en-US"/>
              <a:t> -- The practice of revealing information from cryptographically hidden data, using mathematical, analytical and heuristic techniques (usually without the consent of the cryptographer);  performed by </a:t>
            </a:r>
            <a:r>
              <a:rPr altLang="en-US" sz="2000" i="1" lang="en-US"/>
              <a:t>cryptanalysts</a:t>
            </a:r>
          </a:p>
          <a:p>
            <a:pPr lvl="0"/>
            <a:r>
              <a:rPr altLang="en-US" sz="2200" i="1" lang="en-US"/>
              <a:t>Cryptology</a:t>
            </a:r>
            <a:r>
              <a:rPr altLang="en-US" sz="2200" lang="en-US"/>
              <a:t> is concerned with conveying messages from one place to another while hiding those messages from potentially prying eyes.  </a:t>
            </a:r>
            <a:r>
              <a:rPr altLang="en-US" sz="2200" i="1" lang="en-US"/>
              <a:t>Plaintext</a:t>
            </a:r>
            <a:r>
              <a:rPr altLang="en-US" sz="2200" lang="en-US"/>
              <a:t> (a.k.a. </a:t>
            </a:r>
            <a:r>
              <a:rPr altLang="en-US" sz="2200" i="1" lang="en-US"/>
              <a:t>cleartext</a:t>
            </a:r>
            <a:r>
              <a:rPr altLang="en-US" sz="2200" lang="en-US"/>
              <a:t>) is the message that will be put into secret form.  Usually, plaintext is in the native language of the sender/receiver.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60" name=""/>
        <p:cNvGrpSpPr/>
        <p:nvPr/>
      </p:nvGrpSpPr>
      <p:grpSpPr>
        <a:xfrm rot="0">
          <a:off x="0" y="0"/>
          <a:ext cx="0" cy="0"/>
          <a:chOff x="0" y="0"/>
          <a:chExt cx="0" cy="0"/>
        </a:xfrm>
      </p:grpSpPr>
      <p:sp>
        <p:nvSpPr>
          <p:cNvPr id="1048672"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20</a:t>
            </a:fld>
            <a:endParaRPr sz="1400"/>
          </a:p>
        </p:txBody>
      </p:sp>
      <p:sp>
        <p:nvSpPr>
          <p:cNvPr id="1048669"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pPr lvl="0"/>
            <a:r>
              <a:rPr sz="3600" lang="en-US"/>
              <a:t>MonoAlphabetic Substitution Ciphers</a:t>
            </a:r>
          </a:p>
        </p:txBody>
      </p:sp>
      <p:sp>
        <p:nvSpPr>
          <p:cNvPr id="1048670" name=""/>
          <p:cNvSpPr/>
          <p:nvPr>
            <p:ph type="body" sz="full" idx="1"/>
          </p:nvPr>
        </p:nvSpPr>
        <p:spPr>
          <a:xfrm rot="0">
            <a:off x="685800" y="1676400"/>
            <a:ext cx="77724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sz="2400" lang="en-US"/>
              <a:t>You would think that, with this number of key possibilities, that the cipher would be pretty secure, right?</a:t>
            </a:r>
          </a:p>
          <a:p>
            <a:pPr lvl="1"/>
            <a:r>
              <a:rPr lang="en-US"/>
              <a:t>Unfortunately, monoalphabetic substitution ciphers are also subject to a letter frequency analysis...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61" name=""/>
        <p:cNvGrpSpPr/>
        <p:nvPr/>
      </p:nvGrpSpPr>
      <p:grpSpPr>
        <a:xfrm rot="0">
          <a:off x="0" y="0"/>
          <a:ext cx="0" cy="0"/>
          <a:chOff x="0" y="0"/>
          <a:chExt cx="0" cy="0"/>
        </a:xfrm>
      </p:grpSpPr>
      <p:sp>
        <p:nvSpPr>
          <p:cNvPr id="1048676"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21</a:t>
            </a:fld>
            <a:endParaRPr sz="1400"/>
          </a:p>
        </p:txBody>
      </p:sp>
      <p:sp>
        <p:nvSpPr>
          <p:cNvPr id="1048673"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pPr lvl="0"/>
            <a:r>
              <a:rPr sz="3600" lang="en-US"/>
              <a:t>Breaking a MonoAlphabetic </a:t>
            </a:r>
            <a:br>
              <a:rPr sz="3600" lang="en-US"/>
            </a:br>
            <a:r>
              <a:rPr sz="3600" lang="en-US"/>
              <a:t>Substitution Cipher</a:t>
            </a:r>
          </a:p>
        </p:txBody>
      </p:sp>
      <p:sp>
        <p:nvSpPr>
          <p:cNvPr id="1048674" name=""/>
          <p:cNvSpPr/>
          <p:nvPr>
            <p:ph type="body" sz="full" idx="1"/>
          </p:nvPr>
        </p:nvSpPr>
        <p:spPr>
          <a:xfrm rot="0">
            <a:off x="685800" y="1676400"/>
            <a:ext cx="77724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sz="2000" lang="en-US"/>
              <a:t>First, determine the relative frequency of the letters in the ciphertext, and compare them with the known frequency distribution of letters in the English language.</a:t>
            </a:r>
          </a:p>
          <a:p>
            <a:pPr lvl="1"/>
            <a:r>
              <a:rPr sz="1800" lang="en-US"/>
              <a:t>Depending on the amount of ciphertext, and how well its original plaintext represents English letter frequencies (there are always some statistical variations), this can lead you to some, possibly provisional, letter mapping assignments.  </a:t>
            </a:r>
          </a:p>
          <a:p>
            <a:pPr lvl="1"/>
            <a:r>
              <a:rPr sz="1800" lang="en-US"/>
              <a:t>You could then start to fill in the plaintext to see whether it looks like a skeleton of something recognizable.</a:t>
            </a:r>
          </a:p>
          <a:p>
            <a:pPr lvl="1"/>
            <a:r>
              <a:rPr sz="1800" lang="en-US"/>
              <a:t>You could also look for other regularities;  certain words (like '</a:t>
            </a:r>
            <a:r>
              <a:rPr sz="1800" lang="en-US">
                <a:latin typeface="Courier New" pitchFamily="49" charset="0"/>
              </a:rPr>
              <a:t>the</a:t>
            </a:r>
            <a:r>
              <a:rPr sz="1800" lang="en-US"/>
              <a:t>', '</a:t>
            </a:r>
            <a:r>
              <a:rPr sz="1800" lang="en-US">
                <a:latin typeface="Courier New" pitchFamily="49" charset="0"/>
              </a:rPr>
              <a:t>a</a:t>
            </a:r>
            <a:r>
              <a:rPr sz="1800" lang="en-US"/>
              <a:t>', '</a:t>
            </a:r>
            <a:r>
              <a:rPr sz="1800" lang="en-US">
                <a:latin typeface="Courier New" pitchFamily="49" charset="0"/>
              </a:rPr>
              <a:t>if</a:t>
            </a:r>
            <a:r>
              <a:rPr sz="1800" lang="en-US"/>
              <a:t>', '</a:t>
            </a:r>
            <a:r>
              <a:rPr sz="1800" lang="en-US">
                <a:latin typeface="Courier New" pitchFamily="49" charset="0"/>
              </a:rPr>
              <a:t>of</a:t>
            </a:r>
            <a:r>
              <a:rPr sz="1800" lang="en-US"/>
              <a:t>', etc.) might be known, or guessed at, based on repeating sequences of ciphertext letters.  This is more apparent if spaces in the plaintext are preserved in the ciphertext (which is why spaces are often removed)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62" name=""/>
        <p:cNvGrpSpPr/>
        <p:nvPr/>
      </p:nvGrpSpPr>
      <p:grpSpPr>
        <a:xfrm rot="0">
          <a:off x="0" y="0"/>
          <a:ext cx="0" cy="0"/>
          <a:chOff x="0" y="0"/>
          <a:chExt cx="0" cy="0"/>
        </a:xfrm>
      </p:grpSpPr>
      <p:sp>
        <p:nvSpPr>
          <p:cNvPr id="10486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22</a:t>
            </a:fld>
            <a:endParaRPr sz="1400"/>
          </a:p>
        </p:txBody>
      </p:sp>
      <p:sp>
        <p:nvSpPr>
          <p:cNvPr id="1048677"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pPr lvl="0"/>
            <a:r>
              <a:rPr sz="3600" lang="en-US"/>
              <a:t>Breaking a MonoAlphabetic </a:t>
            </a:r>
            <a:br>
              <a:rPr sz="3600" lang="en-US"/>
            </a:br>
            <a:r>
              <a:rPr sz="3600" lang="en-US"/>
              <a:t>Substitution Cipher</a:t>
            </a:r>
          </a:p>
        </p:txBody>
      </p:sp>
      <p:sp>
        <p:nvSpPr>
          <p:cNvPr id="1048678" name=""/>
          <p:cNvSpPr/>
          <p:nvPr>
            <p:ph type="body" sz="full" idx="1"/>
          </p:nvPr>
        </p:nvSpPr>
        <p:spPr>
          <a:xfrm rot="0">
            <a:off x="685800" y="1676400"/>
            <a:ext cx="79248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altLang="en-US" sz="2000" lang="en-US"/>
              <a:t>You could also look for the frequency of 2-letter combinations, known as </a:t>
            </a:r>
            <a:r>
              <a:rPr altLang="en-US" sz="2000" i="1" lang="en-US"/>
              <a:t>digrams</a:t>
            </a:r>
            <a:r>
              <a:rPr altLang="en-US" sz="2000" lang="en-US"/>
              <a:t>.</a:t>
            </a:r>
            <a:r>
              <a:rPr altLang="en-US" sz="1800" lang="en-US"/>
              <a:t>  For example, the most common English digram is '</a:t>
            </a:r>
            <a:r>
              <a:rPr altLang="en-US" sz="1800" lang="en-US">
                <a:latin typeface="Courier New" pitchFamily="49" charset="0"/>
              </a:rPr>
              <a:t>th</a:t>
            </a:r>
            <a:r>
              <a:rPr altLang="en-US" sz="1800" lang="en-US"/>
              <a:t>'</a:t>
            </a:r>
          </a:p>
          <a:p>
            <a:pPr lvl="1"/>
            <a:r>
              <a:rPr altLang="en-US" sz="1600" lang="en-US"/>
              <a:t>For a particular ciphertext, we might observe that the most common digram is ZW, so we could try mapping Z to '</a:t>
            </a:r>
            <a:r>
              <a:rPr altLang="en-US" sz="1600" lang="en-US">
                <a:latin typeface="Courier New" pitchFamily="49" charset="0"/>
              </a:rPr>
              <a:t>t</a:t>
            </a:r>
            <a:r>
              <a:rPr altLang="en-US" sz="1600" lang="en-US"/>
              <a:t>' and W to '</a:t>
            </a:r>
            <a:r>
              <a:rPr altLang="en-US" sz="1600" lang="en-US">
                <a:latin typeface="Courier New" pitchFamily="49" charset="0"/>
              </a:rPr>
              <a:t>h</a:t>
            </a:r>
            <a:r>
              <a:rPr altLang="en-US" sz="1600" lang="en-US"/>
              <a:t>'.</a:t>
            </a:r>
          </a:p>
          <a:p>
            <a:pPr lvl="1"/>
            <a:r>
              <a:rPr altLang="en-US" sz="1600" lang="en-US"/>
              <a:t>Assume that we see a 3-letter sequence ZWP;  this might correspond to plaintext '</a:t>
            </a:r>
            <a:r>
              <a:rPr altLang="en-US" sz="1600" lang="en-US">
                <a:latin typeface="Courier New" pitchFamily="49" charset="0"/>
              </a:rPr>
              <a:t>the</a:t>
            </a:r>
            <a:r>
              <a:rPr altLang="en-US" sz="1600" lang="en-US"/>
              <a:t>', so we would then try mapping P to '</a:t>
            </a:r>
            <a:r>
              <a:rPr altLang="en-US" sz="1600" lang="en-US">
                <a:latin typeface="Courier New" pitchFamily="49" charset="0"/>
              </a:rPr>
              <a:t>e</a:t>
            </a:r>
            <a:r>
              <a:rPr altLang="en-US" sz="1600" lang="en-US"/>
              <a:t>';  perhaps P is high on the list of frequent characters in the ciphertext.</a:t>
            </a:r>
          </a:p>
          <a:p>
            <a:pPr lvl="1"/>
            <a:r>
              <a:rPr altLang="en-US" sz="1600" lang="en-US"/>
              <a:t>We might now see a four letter sequence ZWSZ in the ciphertext, and with our previous assumptions/guesses, this is of the form '</a:t>
            </a:r>
            <a:r>
              <a:rPr altLang="en-US" sz="1600" lang="en-US">
                <a:latin typeface="Courier New" pitchFamily="49" charset="0"/>
              </a:rPr>
              <a:t>th?t</a:t>
            </a:r>
            <a:r>
              <a:rPr altLang="en-US" sz="1600" lang="en-US"/>
              <a:t>";  most likely, this corresponds to plaintext '</a:t>
            </a:r>
            <a:r>
              <a:rPr altLang="en-US" sz="1600" lang="en-US">
                <a:latin typeface="Courier New" pitchFamily="49" charset="0"/>
              </a:rPr>
              <a:t>that</a:t>
            </a:r>
            <a:r>
              <a:rPr altLang="en-US" sz="1600" lang="en-US"/>
              <a:t>'.</a:t>
            </a:r>
          </a:p>
          <a:p>
            <a:pPr lvl="1"/>
            <a:r>
              <a:rPr altLang="en-US" sz="1600" lang="en-US"/>
              <a:t>Following similar analyses and some trial and error, it is often possible (or even easy) to break the ciphertext.</a:t>
            </a:r>
          </a:p>
          <a:p>
            <a:pPr lvl="1"/>
            <a:endParaRPr altLang="en-US" sz="1600" lang="en-US"/>
          </a:p>
          <a:p>
            <a:pPr algn="ctr" lvl="1">
              <a:buFontTx/>
              <a:buNone/>
            </a:pPr>
            <a:r>
              <a:rPr altLang="en-US" sz="1400" lang="en-US"/>
              <a:t>Here</a:t>
            </a:r>
            <a:r>
              <a:rPr altLang="en-US" sz="1400" lang="en-US"/>
              <a:t>'s a potentially useful web site which lists English letter and word frequencies.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63" name=""/>
        <p:cNvGrpSpPr/>
        <p:nvPr/>
      </p:nvGrpSpPr>
      <p:grpSpPr>
        <a:xfrm rot="0">
          <a:off x="0" y="0"/>
          <a:ext cx="0" cy="0"/>
          <a:chOff x="0" y="0"/>
          <a:chExt cx="0" cy="0"/>
        </a:xfrm>
      </p:grpSpPr>
      <p:sp>
        <p:nvSpPr>
          <p:cNvPr id="1048684"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23</a:t>
            </a:fld>
            <a:endParaRPr sz="1400"/>
          </a:p>
        </p:txBody>
      </p:sp>
      <p:sp>
        <p:nvSpPr>
          <p:cNvPr id="1048681"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rPr altLang="en-US" lang="en-US"/>
              <a:t>Polygram </a:t>
            </a:r>
            <a:r>
              <a:rPr altLang="en-US" lang="en-US"/>
              <a:t>Substitution Ciphers</a:t>
            </a:r>
          </a:p>
        </p:txBody>
      </p:sp>
      <p:sp>
        <p:nvSpPr>
          <p:cNvPr id="1048682" name=""/>
          <p:cNvSpPr/>
          <p:nvPr>
            <p:ph type="body" sz="full" idx="1"/>
          </p:nvPr>
        </p:nvSpPr>
        <p:spPr>
          <a:xfrm rot="0">
            <a:off x="685800" y="1676400"/>
            <a:ext cx="77724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sz="2000" lang="en-US"/>
              <a:t>Mapping single letters to single letters is not secure, so cryptographers came up with the concept of mapping </a:t>
            </a:r>
            <a:r>
              <a:rPr sz="2000" i="1" lang="en-US"/>
              <a:t>entire blocks</a:t>
            </a:r>
            <a:r>
              <a:rPr sz="2000" lang="en-US"/>
              <a:t> of plaintext letters to blocks of ciphertext letters.</a:t>
            </a:r>
          </a:p>
          <a:p>
            <a:pPr lvl="1"/>
            <a:r>
              <a:rPr sz="1800" lang="en-US"/>
              <a:t>For example, using a block size of 8, we could map blocks of 8 letters at a time: </a:t>
            </a:r>
            <a:r>
              <a:rPr sz="1800" lang="en-US">
                <a:latin typeface="Courier New" pitchFamily="49" charset="0"/>
              </a:rPr>
              <a:t>AAAAAAAA</a:t>
            </a:r>
            <a:r>
              <a:rPr sz="1800" lang="en-US"/>
              <a:t> through </a:t>
            </a:r>
            <a:r>
              <a:rPr sz="1800" lang="en-US">
                <a:latin typeface="Courier New" pitchFamily="49" charset="0"/>
              </a:rPr>
              <a:t>ZZZZZZZZ</a:t>
            </a:r>
            <a:r>
              <a:rPr sz="1800" lang="en-US"/>
              <a:t> -- there are 26</a:t>
            </a:r>
            <a:r>
              <a:rPr baseline="30000" sz="1800" lang="en-US"/>
              <a:t>8</a:t>
            </a:r>
            <a:r>
              <a:rPr sz="1800" lang="en-US"/>
              <a:t> distinct possibilities.</a:t>
            </a:r>
          </a:p>
          <a:p>
            <a:pPr lvl="1"/>
            <a:r>
              <a:rPr sz="1800" lang="en-US"/>
              <a:t>To break such a cipher, you would have to have a table of size 26</a:t>
            </a:r>
            <a:r>
              <a:rPr baseline="30000" sz="1800" lang="en-US"/>
              <a:t>8</a:t>
            </a:r>
            <a:r>
              <a:rPr sz="1800" lang="en-US"/>
              <a:t> = 208,827,064,576 blocks, and also know the relative frequencies of the occurrence of 8-letter blocks in the plaintext.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64" name=""/>
        <p:cNvGrpSpPr/>
        <p:nvPr/>
      </p:nvGrpSpPr>
      <p:grpSpPr>
        <a:xfrm rot="0">
          <a:off x="0" y="0"/>
          <a:ext cx="0" cy="0"/>
          <a:chOff x="0" y="0"/>
          <a:chExt cx="0" cy="0"/>
        </a:xfrm>
      </p:grpSpPr>
      <p:sp>
        <p:nvSpPr>
          <p:cNvPr id="1048688"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24</a:t>
            </a:fld>
            <a:endParaRPr sz="1400"/>
          </a:p>
        </p:txBody>
      </p:sp>
      <p:sp>
        <p:nvSpPr>
          <p:cNvPr id="1048685"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The Playfair Cipher</a:t>
            </a:r>
          </a:p>
        </p:txBody>
      </p:sp>
      <p:sp>
        <p:nvSpPr>
          <p:cNvPr id="1048686" name=""/>
          <p:cNvSpPr/>
          <p:nvPr>
            <p:ph type="body" sz="full" idx="1"/>
          </p:nvPr>
        </p:nvSpPr>
        <p:spPr>
          <a:xfrm rot="0">
            <a:off x="533400" y="1676400"/>
            <a:ext cx="80772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altLang="en-US" sz="2000" lang="en-US"/>
              <a:t>In 1854, Sir Charles Wheatstone invented the </a:t>
            </a:r>
            <a:r>
              <a:rPr altLang="en-US" sz="2000" i="1" lang="en-US"/>
              <a:t>Playfair Cipher</a:t>
            </a:r>
            <a:r>
              <a:rPr altLang="en-US" sz="2000" lang="en-US"/>
              <a:t>, which is a polygram substitution cipher using a block size of 2 (which is not very secure)</a:t>
            </a:r>
          </a:p>
          <a:p>
            <a:pPr lvl="1"/>
            <a:r>
              <a:rPr altLang="en-US" sz="1800" lang="en-US"/>
              <a:t>Based on the use of a 5 </a:t>
            </a:r>
            <a:r>
              <a:rPr altLang="en-US" sz="1800" lang="en-US">
                <a:sym typeface="Math B" pitchFamily="2" charset="2"/>
              </a:rPr>
              <a:t> 5 square matrix of letters, constructed starting from a keyword or keyphrase</a:t>
            </a:r>
            <a:r>
              <a:rPr altLang="en-US" sz="1800" lang="en-US">
                <a:sym typeface="Math B" pitchFamily="2" charset="2"/>
              </a:rPr>
              <a:t>.</a:t>
            </a:r>
            <a:r>
              <a:rPr altLang="en-US" sz="1800" lang="en-US">
                <a:sym typeface="Math B" pitchFamily="2" charset="2"/>
              </a:rPr>
              <a:t>  </a:t>
            </a:r>
            <a:r>
              <a:rPr altLang="en-US" sz="1800" lang="en-US">
                <a:sym typeface="Math B" pitchFamily="2" charset="2"/>
              </a:rPr>
              <a:t>Each unique letter from the phrase is inserted into the square, until there are no more letters, and then the remaining letters of the alphabet are added to fill the square. </a:t>
            </a:r>
          </a:p>
          <a:p>
            <a:pPr lvl="1"/>
            <a:r>
              <a:rPr altLang="en-US" sz="1800" lang="en-US">
                <a:sym typeface="Math B" pitchFamily="2" charset="2"/>
              </a:rPr>
              <a:t>For example, the phrase "Cynicism is the last refuge of the romantic" produces the matrix:</a:t>
            </a:r>
          </a:p>
        </p:txBody>
      </p:sp>
      <p:graphicFrame>
        <p:nvGraphicFramePr>
          <p:cNvPr id="4194308" name=""/>
          <p:cNvGraphicFramePr>
            <a:graphicFrameLocks/>
          </p:cNvGraphicFramePr>
          <p:nvPr/>
        </p:nvGraphicFramePr>
        <p:xfrm rot="0">
          <a:off x="1524000" y="4191000"/>
          <a:ext cx="5621337" cy="2155825"/>
        </p:xfrm>
        <a:graphic>
          <a:graphicData uri="http://schemas.openxmlformats.org/presentationml/2006/ole">
            <mc:AlternateContent xmlns:mc="http://schemas.openxmlformats.org/markup-compatibility/2006">
              <mc:Choice xmlns:v="urn:schemas-microsoft-com:vml" Requires="v">
                <p:oleObj name="Document" r:id="rId1" spid="" imgH="2155825" imgW="5621337" showAsIcon="0" progId="Word.Document.8">
                  <p:embed followColorScheme="full"/>
                  <p:pic>
                    <p:nvPicPr>
                      <p:cNvPr id="2097158" name=""/>
                      <p:cNvPicPr>
                        <a:picLocks/>
                      </p:cNvPicPr>
                      <p:nvPr/>
                    </p:nvPicPr>
                    <p:blipFill>
                      <a:blip xmlns:r="http://schemas.openxmlformats.org/officeDocument/2006/relationships" r:embed="rId2"/>
                      <a:srcRect l="0" t="0" r="0" b="0"/>
                      <a:stretch>
                        <a:fillRect/>
                      </a:stretch>
                    </p:blipFill>
                    <p:spPr>
                      <a:xfrm rot="0">
                        <a:off x="1524000" y="4191000"/>
                        <a:ext cx="5621337" cy="2155825"/>
                      </a:xfrm>
                      <a:prstGeom prst="rect"/>
                      <a:noFill/>
                      <a:ln>
                        <a:noFill/>
                      </a:ln>
                    </p:spPr>
                  </p:pic>
                </p:oleObj>
              </mc:Choice>
              <mc:Fallback>
                <p:oleObj name="Document" r:id="rId1" spid="" imgH="2155825" imgW="5621337" showAsIcon="0" progId="Word.Document.8">
                  <p:embed followColorScheme="full"/>
                  <p:pic>
                    <p:nvPicPr>
                      <p:cNvPr id="2097158" name=""/>
                      <p:cNvPicPr>
                        <a:picLocks/>
                      </p:cNvPicPr>
                      <p:nvPr/>
                    </p:nvPicPr>
                    <p:blipFill>
                      <a:blip xmlns:r="http://schemas.openxmlformats.org/officeDocument/2006/relationships" r:embed="rId2"/>
                      <a:srcRect l="0" t="0" r="0" b="0"/>
                      <a:stretch>
                        <a:fillRect/>
                      </a:stretch>
                    </p:blipFill>
                    <p:spPr>
                      <a:xfrm rot="0">
                        <a:off x="1524000" y="4191000"/>
                        <a:ext cx="5621337" cy="2155825"/>
                      </a:xfrm>
                      <a:prstGeom prst="rect"/>
                      <a:noFill/>
                      <a:ln>
                        <a:noFill/>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65" name=""/>
        <p:cNvGrpSpPr/>
        <p:nvPr/>
      </p:nvGrpSpPr>
      <p:grpSpPr>
        <a:xfrm rot="0">
          <a:off x="0" y="0"/>
          <a:ext cx="0" cy="0"/>
          <a:chOff x="0" y="0"/>
          <a:chExt cx="0" cy="0"/>
        </a:xfrm>
      </p:grpSpPr>
      <p:sp>
        <p:nvSpPr>
          <p:cNvPr id="1048692"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25</a:t>
            </a:fld>
            <a:endParaRPr sz="1400"/>
          </a:p>
        </p:txBody>
      </p:sp>
      <p:sp>
        <p:nvSpPr>
          <p:cNvPr id="1048689"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The Playfair Cipher</a:t>
            </a:r>
          </a:p>
        </p:txBody>
      </p:sp>
      <p:sp>
        <p:nvSpPr>
          <p:cNvPr id="1048690" name=""/>
          <p:cNvSpPr/>
          <p:nvPr>
            <p:ph type="body" sz="full" idx="1"/>
          </p:nvPr>
        </p:nvSpPr>
        <p:spPr>
          <a:xfrm rot="0">
            <a:off x="533400" y="1676400"/>
            <a:ext cx="80010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altLang="en-US" sz="2400" lang="en-US"/>
              <a:t>Here are the rules to encipher a piece of plaintext:</a:t>
            </a:r>
          </a:p>
          <a:p>
            <a:pPr lvl="3">
              <a:buFontTx/>
              <a:buNone/>
            </a:pPr>
            <a:r>
              <a:rPr altLang="en-US" sz="1600" lang="en-US">
                <a:latin typeface="Courier New" pitchFamily="49" charset="0"/>
              </a:rPr>
              <a:t>Massachusetts goes Republican!</a:t>
            </a:r>
          </a:p>
          <a:p>
            <a:pPr lvl="1"/>
            <a:r>
              <a:rPr altLang="en-US" sz="2000" lang="en-US"/>
              <a:t>First, eliminate all non-letter characters, and upcase </a:t>
            </a:r>
            <a:r>
              <a:rPr altLang="en-US" sz="2000" lang="en-US"/>
              <a:t>all letters:</a:t>
            </a:r>
          </a:p>
          <a:p>
            <a:pPr lvl="3">
              <a:buFontTx/>
              <a:buNone/>
            </a:pPr>
            <a:r>
              <a:rPr altLang="en-US" sz="1600" lang="en-US">
                <a:latin typeface="Courier New" pitchFamily="49" charset="0"/>
              </a:rPr>
              <a:t>MASSACHUSETTSGOESREPUBLICAN</a:t>
            </a:r>
          </a:p>
          <a:p>
            <a:pPr lvl="1"/>
            <a:r>
              <a:rPr altLang="en-US" sz="2000" lang="en-US"/>
              <a:t>Then, arrange the plaintext in pairs of letters.  If any pair of letters contains the same letter (for example, 'SS'), then insert an 'X':</a:t>
            </a:r>
          </a:p>
          <a:p>
            <a:pPr lvl="3">
              <a:buFontTx/>
              <a:buNone/>
            </a:pPr>
            <a:r>
              <a:rPr altLang="en-US" sz="1600" lang="en-US">
                <a:latin typeface="Courier New" pitchFamily="49" charset="0"/>
              </a:rPr>
              <a:t>MA SX SA CH US ET TS GO ES RE PU BL IC AN</a:t>
            </a:r>
          </a:p>
          <a:p>
            <a:pPr lvl="1">
              <a:buFontTx/>
              <a:buNone/>
            </a:pPr>
            <a:r>
              <a:rPr altLang="en-US" sz="2000" lang="en-US"/>
              <a:t>	If there is a last character not paired, add an 'X'.</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66" name=""/>
        <p:cNvGrpSpPr/>
        <p:nvPr/>
      </p:nvGrpSpPr>
      <p:grpSpPr>
        <a:xfrm rot="0">
          <a:off x="0" y="0"/>
          <a:ext cx="0" cy="0"/>
          <a:chOff x="0" y="0"/>
          <a:chExt cx="0" cy="0"/>
        </a:xfrm>
      </p:grpSpPr>
      <p:sp>
        <p:nvSpPr>
          <p:cNvPr id="1048697"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26</a:t>
            </a:fld>
            <a:endParaRPr sz="1400"/>
          </a:p>
        </p:txBody>
      </p:sp>
      <p:sp>
        <p:nvSpPr>
          <p:cNvPr id="1048693"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The Playfair Cipher</a:t>
            </a:r>
          </a:p>
        </p:txBody>
      </p:sp>
      <p:sp>
        <p:nvSpPr>
          <p:cNvPr id="1048694" name=""/>
          <p:cNvSpPr/>
          <p:nvPr>
            <p:ph type="body" sz="full" idx="1"/>
          </p:nvPr>
        </p:nvSpPr>
        <p:spPr>
          <a:xfrm rot="0">
            <a:off x="609600" y="1676400"/>
            <a:ext cx="78486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sz="2000" lang="en-US"/>
              <a:t>For each pair of plaintext characters, call the first </a:t>
            </a:r>
            <a:r>
              <a:rPr sz="2000" lang="en-US">
                <a:latin typeface="Courier New" pitchFamily="49" charset="0"/>
              </a:rPr>
              <a:t>p</a:t>
            </a:r>
            <a:r>
              <a:rPr sz="2000" lang="en-US"/>
              <a:t>, and the second </a:t>
            </a:r>
            <a:r>
              <a:rPr sz="2000" lang="en-US">
                <a:latin typeface="Courier New" pitchFamily="49" charset="0"/>
              </a:rPr>
              <a:t>q</a:t>
            </a:r>
            <a:r>
              <a:rPr sz="2000" lang="en-US"/>
              <a:t>; the corresponding ciphertext characters </a:t>
            </a:r>
            <a:r>
              <a:rPr sz="2000" lang="en-US">
                <a:latin typeface="Courier New" pitchFamily="49" charset="0"/>
              </a:rPr>
              <a:t>c</a:t>
            </a:r>
            <a:r>
              <a:rPr sz="2000" lang="en-US"/>
              <a:t> and </a:t>
            </a:r>
            <a:r>
              <a:rPr sz="2000" lang="en-US">
                <a:latin typeface="Courier New" pitchFamily="49" charset="0"/>
              </a:rPr>
              <a:t>d</a:t>
            </a:r>
            <a:r>
              <a:rPr sz="2000" lang="en-US"/>
              <a:t>:</a:t>
            </a:r>
          </a:p>
          <a:p>
            <a:pPr lvl="1"/>
            <a:r>
              <a:rPr sz="1800" lang="en-US"/>
              <a:t>If </a:t>
            </a:r>
            <a:r>
              <a:rPr sz="1800" lang="en-US">
                <a:latin typeface="Courier New" pitchFamily="49" charset="0"/>
              </a:rPr>
              <a:t>p</a:t>
            </a:r>
            <a:r>
              <a:rPr sz="1800" lang="en-US"/>
              <a:t> and </a:t>
            </a:r>
            <a:r>
              <a:rPr sz="1800" lang="en-US">
                <a:latin typeface="Courier New" pitchFamily="49" charset="0"/>
              </a:rPr>
              <a:t>q</a:t>
            </a:r>
            <a:r>
              <a:rPr sz="1800" lang="en-US"/>
              <a:t> are in the </a:t>
            </a:r>
            <a:r>
              <a:rPr sz="1800" i="1" lang="en-US"/>
              <a:t>same row</a:t>
            </a:r>
            <a:r>
              <a:rPr sz="1800" lang="en-US"/>
              <a:t> of the matrix, c is the letter </a:t>
            </a:r>
            <a:r>
              <a:rPr sz="1800" i="1" lang="en-US"/>
              <a:t>to the right of</a:t>
            </a:r>
            <a:r>
              <a:rPr sz="1800" lang="en-US"/>
              <a:t> </a:t>
            </a:r>
            <a:r>
              <a:rPr sz="1800" lang="en-US">
                <a:latin typeface="Courier New" pitchFamily="49" charset="0"/>
              </a:rPr>
              <a:t>p</a:t>
            </a:r>
            <a:r>
              <a:rPr sz="1800" lang="en-US"/>
              <a:t>, and </a:t>
            </a:r>
            <a:r>
              <a:rPr sz="1800" lang="en-US">
                <a:latin typeface="Courier New" pitchFamily="49" charset="0"/>
              </a:rPr>
              <a:t>d</a:t>
            </a:r>
            <a:r>
              <a:rPr sz="1800" lang="en-US"/>
              <a:t> is the letter </a:t>
            </a:r>
            <a:r>
              <a:rPr sz="1800" i="1" lang="en-US"/>
              <a:t>to the right of </a:t>
            </a:r>
            <a:r>
              <a:rPr sz="1800" lang="en-US">
                <a:latin typeface="Courier New" pitchFamily="49" charset="0"/>
              </a:rPr>
              <a:t>q</a:t>
            </a:r>
            <a:r>
              <a:rPr sz="1800" lang="en-US"/>
              <a:t>, wrapping around if necessary</a:t>
            </a:r>
          </a:p>
          <a:p>
            <a:pPr lvl="1"/>
            <a:r>
              <a:rPr sz="1800" lang="en-US"/>
              <a:t>If </a:t>
            </a:r>
            <a:r>
              <a:rPr sz="1800" lang="en-US">
                <a:latin typeface="Courier New" pitchFamily="49" charset="0"/>
              </a:rPr>
              <a:t>p</a:t>
            </a:r>
            <a:r>
              <a:rPr sz="1800" lang="en-US"/>
              <a:t> and </a:t>
            </a:r>
            <a:r>
              <a:rPr sz="1800" lang="en-US">
                <a:latin typeface="Courier New" pitchFamily="49" charset="0"/>
              </a:rPr>
              <a:t>q</a:t>
            </a:r>
            <a:r>
              <a:rPr sz="1800" lang="en-US"/>
              <a:t> are in the </a:t>
            </a:r>
            <a:r>
              <a:rPr sz="1800" i="1" lang="en-US"/>
              <a:t>same column</a:t>
            </a:r>
            <a:r>
              <a:rPr sz="1800" lang="en-US"/>
              <a:t> of the matrix, </a:t>
            </a:r>
            <a:r>
              <a:rPr sz="1800" lang="en-US">
                <a:latin typeface="Courier New" pitchFamily="49" charset="0"/>
              </a:rPr>
              <a:t>c</a:t>
            </a:r>
            <a:r>
              <a:rPr sz="1800" lang="en-US"/>
              <a:t> is the letter </a:t>
            </a:r>
            <a:r>
              <a:rPr sz="1800" i="1" lang="en-US"/>
              <a:t>below</a:t>
            </a:r>
            <a:r>
              <a:rPr sz="1800" lang="en-US"/>
              <a:t> </a:t>
            </a:r>
            <a:r>
              <a:rPr sz="1800" lang="en-US">
                <a:latin typeface="Courier New" pitchFamily="49" charset="0"/>
              </a:rPr>
              <a:t>p</a:t>
            </a:r>
            <a:r>
              <a:rPr sz="1800" lang="en-US"/>
              <a:t>, and </a:t>
            </a:r>
            <a:r>
              <a:rPr sz="1800" lang="en-US">
                <a:latin typeface="Courier New" pitchFamily="49" charset="0"/>
              </a:rPr>
              <a:t>d</a:t>
            </a:r>
            <a:r>
              <a:rPr sz="1800" lang="en-US"/>
              <a:t> is the letter </a:t>
            </a:r>
            <a:r>
              <a:rPr sz="1800" i="1" lang="en-US"/>
              <a:t>below</a:t>
            </a:r>
            <a:r>
              <a:rPr sz="1800" lang="en-US"/>
              <a:t> </a:t>
            </a:r>
            <a:r>
              <a:rPr sz="1800" lang="en-US">
                <a:latin typeface="Courier New" pitchFamily="49" charset="0"/>
              </a:rPr>
              <a:t>q</a:t>
            </a:r>
            <a:r>
              <a:rPr sz="1800" lang="en-US"/>
              <a:t>, wrapping around if necessary</a:t>
            </a:r>
          </a:p>
          <a:p>
            <a:pPr lvl="1"/>
            <a:r>
              <a:rPr sz="1800" lang="en-US"/>
              <a:t>If </a:t>
            </a:r>
            <a:r>
              <a:rPr sz="1800" lang="en-US">
                <a:latin typeface="Courier New" pitchFamily="49" charset="0"/>
              </a:rPr>
              <a:t>p</a:t>
            </a:r>
            <a:r>
              <a:rPr sz="1800" lang="en-US"/>
              <a:t> and </a:t>
            </a:r>
            <a:r>
              <a:rPr sz="1800" lang="en-US">
                <a:latin typeface="Courier New" pitchFamily="49" charset="0"/>
              </a:rPr>
              <a:t>q</a:t>
            </a:r>
            <a:r>
              <a:rPr sz="1800" lang="en-US"/>
              <a:t> share neither the same row nor column, they define the corners of a square.  The other two corners of the square are </a:t>
            </a:r>
            <a:r>
              <a:rPr sz="1800" lang="en-US">
                <a:latin typeface="Courier New" pitchFamily="49" charset="0"/>
              </a:rPr>
              <a:t>c</a:t>
            </a:r>
            <a:r>
              <a:rPr sz="1800" lang="en-US"/>
              <a:t> and </a:t>
            </a:r>
            <a:r>
              <a:rPr sz="1800" lang="en-US">
                <a:latin typeface="Courier New" pitchFamily="49" charset="0"/>
              </a:rPr>
              <a:t>d</a:t>
            </a:r>
            <a:r>
              <a:rPr sz="1800" lang="en-US"/>
              <a:t>, with </a:t>
            </a:r>
            <a:r>
              <a:rPr sz="1800" lang="en-US">
                <a:latin typeface="Courier New" pitchFamily="49" charset="0"/>
              </a:rPr>
              <a:t>c</a:t>
            </a:r>
            <a:r>
              <a:rPr sz="1800" lang="en-US"/>
              <a:t> being the letter in the same column as </a:t>
            </a:r>
            <a:r>
              <a:rPr sz="1800" lang="en-US">
                <a:latin typeface="Courier New" pitchFamily="49" charset="0"/>
              </a:rPr>
              <a:t>p</a:t>
            </a:r>
            <a:r>
              <a:rPr sz="1800" lang="en-US"/>
              <a:t>.</a:t>
            </a:r>
          </a:p>
          <a:p>
            <a:pPr lvl="0">
              <a:buFontTx/>
              <a:buNone/>
            </a:pPr>
            <a:endParaRPr sz="1400">
              <a:latin typeface="Courier New" pitchFamily="49" charset="0"/>
            </a:endParaRPr>
          </a:p>
          <a:p>
            <a:pPr lvl="0">
              <a:buFontTx/>
              <a:buNone/>
            </a:pPr>
            <a:r>
              <a:rPr b="1" sz="1400" lang="en-US">
                <a:latin typeface="Courier New" pitchFamily="49" charset="0"/>
              </a:rPr>
              <a:t>MA SX SA CH US ET TS GO ES RE PU BL IC AN</a:t>
            </a:r>
          </a:p>
          <a:p>
            <a:pPr lvl="0">
              <a:buFontTx/>
              <a:buNone/>
            </a:pPr>
            <a:r>
              <a:rPr b="1" sz="1400" lang="en-US">
                <a:latin typeface="Courier New" pitchFamily="49" charset="0"/>
              </a:rPr>
              <a:t>AO ZI GC MN IG LH YL PA IL TU GK TP SY CF</a:t>
            </a:r>
            <a:br>
              <a:rPr b="1" sz="1400" lang="en-US">
                <a:latin typeface="Courier New" pitchFamily="49" charset="0"/>
              </a:rPr>
            </a:br>
            <a:endParaRPr b="1" sz="1400" lang="en-US">
              <a:latin typeface="Courier New" pitchFamily="49" charset="0"/>
            </a:endParaRPr>
          </a:p>
          <a:p>
            <a:pPr lvl="0">
              <a:buFontTx/>
              <a:buNone/>
            </a:pPr>
            <a:r>
              <a:rPr sz="1800" lang="en-US">
                <a:solidFill>
                  <a:srgbClr val="FF0066"/>
                </a:solidFill>
              </a:rPr>
              <a:t>	How would you decipher this message?</a:t>
            </a:r>
          </a:p>
        </p:txBody>
      </p:sp>
      <p:graphicFrame>
        <p:nvGraphicFramePr>
          <p:cNvPr id="4194309" name=""/>
          <p:cNvGraphicFramePr>
            <a:graphicFrameLocks/>
          </p:cNvGraphicFramePr>
          <p:nvPr/>
        </p:nvGraphicFramePr>
        <p:xfrm rot="0">
          <a:off x="3962400" y="4267200"/>
          <a:ext cx="4953000" cy="1900237"/>
        </p:xfrm>
        <a:graphic>
          <a:graphicData uri="http://schemas.openxmlformats.org/presentationml/2006/ole">
            <mc:AlternateContent xmlns:mc="http://schemas.openxmlformats.org/markup-compatibility/2006">
              <mc:Choice xmlns:v="urn:schemas-microsoft-com:vml" Requires="v">
                <p:oleObj name="Document" r:id="rId1" spid="" imgH="1900237" imgW="4953000" showAsIcon="0" progId="Word.Document.8">
                  <p:embed followColorScheme="full"/>
                  <p:pic>
                    <p:nvPicPr>
                      <p:cNvPr id="2097159" name=""/>
                      <p:cNvPicPr>
                        <a:picLocks/>
                      </p:cNvPicPr>
                      <p:nvPr/>
                    </p:nvPicPr>
                    <p:blipFill>
                      <a:blip xmlns:r="http://schemas.openxmlformats.org/officeDocument/2006/relationships" r:embed="rId2"/>
                      <a:srcRect l="0" t="0" r="0" b="0"/>
                      <a:stretch>
                        <a:fillRect/>
                      </a:stretch>
                    </p:blipFill>
                    <p:spPr>
                      <a:xfrm rot="0">
                        <a:off x="3962400" y="4267200"/>
                        <a:ext cx="4953000" cy="1900237"/>
                      </a:xfrm>
                      <a:prstGeom prst="rect"/>
                      <a:noFill/>
                      <a:ln>
                        <a:noFill/>
                      </a:ln>
                    </p:spPr>
                  </p:pic>
                </p:oleObj>
              </mc:Choice>
              <mc:Fallback>
                <p:oleObj name="Document" r:id="rId1" spid="" imgH="1900237" imgW="4953000" showAsIcon="0" progId="Word.Document.8">
                  <p:embed followColorScheme="full"/>
                  <p:pic>
                    <p:nvPicPr>
                      <p:cNvPr id="2097159" name=""/>
                      <p:cNvPicPr>
                        <a:picLocks/>
                      </p:cNvPicPr>
                      <p:nvPr/>
                    </p:nvPicPr>
                    <p:blipFill>
                      <a:blip xmlns:r="http://schemas.openxmlformats.org/officeDocument/2006/relationships" r:embed="rId2"/>
                      <a:srcRect l="0" t="0" r="0" b="0"/>
                      <a:stretch>
                        <a:fillRect/>
                      </a:stretch>
                    </p:blipFill>
                    <p:spPr>
                      <a:xfrm rot="0">
                        <a:off x="3962400" y="4267200"/>
                        <a:ext cx="4953000" cy="1900237"/>
                      </a:xfrm>
                      <a:prstGeom prst="rect"/>
                      <a:noFill/>
                      <a:ln>
                        <a:noFill/>
                      </a:ln>
                    </p:spPr>
                  </p:pic>
                </p:oleObj>
              </mc:Fallback>
            </mc:AlternateContent>
          </a:graphicData>
        </a:graphic>
      </p:graphicFrame>
      <p:sp>
        <p:nvSpPr>
          <p:cNvPr id="1048695" name=""/>
          <p:cNvSpPr txBox="1"/>
          <p:nvPr/>
        </p:nvSpPr>
        <p:spPr>
          <a:xfrm rot="0">
            <a:off x="2438400" y="5867400"/>
            <a:ext cx="2971800" cy="574040"/>
          </a:xfrm>
          <a:prstGeom prst="rect"/>
          <a:noFill/>
          <a:ln>
            <a:noFill/>
          </a:ln>
        </p:spPr>
        <p:txBody>
          <a:bodyPr anchor="t" bIns="45720" lIns="91440" rIns="91440" tIns="45720" vert="horz">
            <a:spAutoFit/>
          </a:bodyPr>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buFontTx/>
              <a:buNone/>
            </a:pPr>
            <a:r>
              <a:rPr sz="1600" lang="en-US"/>
              <a:t>Try a Playfair Cipher Java applet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67" name=""/>
        <p:cNvGrpSpPr/>
        <p:nvPr/>
      </p:nvGrpSpPr>
      <p:grpSpPr>
        <a:xfrm rot="0">
          <a:off x="0" y="0"/>
          <a:ext cx="0" cy="0"/>
          <a:chOff x="0" y="0"/>
          <a:chExt cx="0" cy="0"/>
        </a:xfrm>
      </p:grpSpPr>
      <p:sp>
        <p:nvSpPr>
          <p:cNvPr id="1048701"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27</a:t>
            </a:fld>
            <a:endParaRPr sz="1400"/>
          </a:p>
        </p:txBody>
      </p:sp>
      <p:sp>
        <p:nvSpPr>
          <p:cNvPr id="1048698"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PolyAlphabetic Substitution Ciphers</a:t>
            </a:r>
          </a:p>
        </p:txBody>
      </p:sp>
      <p:sp>
        <p:nvSpPr>
          <p:cNvPr id="1048699" name=""/>
          <p:cNvSpPr/>
          <p:nvPr>
            <p:ph type="body" sz="full" idx="1"/>
          </p:nvPr>
        </p:nvSpPr>
        <p:spPr>
          <a:xfrm rot="0">
            <a:off x="685800" y="1676400"/>
            <a:ext cx="77724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sz="2000" lang="en-US"/>
              <a:t>Because monoalphabetic substitution ciphers are so notoriously insecure, cryptographers invented </a:t>
            </a:r>
            <a:r>
              <a:rPr sz="2000" i="1" lang="en-US"/>
              <a:t>PolyAlphabetic Substitution Ciphers</a:t>
            </a:r>
          </a:p>
          <a:p>
            <a:pPr lvl="0"/>
            <a:endParaRPr sz="2000"/>
          </a:p>
          <a:p>
            <a:pPr lvl="0"/>
            <a:r>
              <a:rPr sz="2000" lang="en-US"/>
              <a:t>A PolyAlphabetic Substitution Cipher has:</a:t>
            </a:r>
          </a:p>
          <a:p>
            <a:pPr lvl="1"/>
            <a:r>
              <a:rPr sz="1800" lang="en-US"/>
              <a:t>A set of related monoalphabetic substitution rules, and</a:t>
            </a:r>
          </a:p>
          <a:p>
            <a:pPr lvl="1"/>
            <a:r>
              <a:rPr sz="1800" lang="en-US"/>
              <a:t>A key to determine which particular rule is chosen for a given transformation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68" name=""/>
        <p:cNvGrpSpPr/>
        <p:nvPr/>
      </p:nvGrpSpPr>
      <p:grpSpPr>
        <a:xfrm rot="0">
          <a:off x="0" y="0"/>
          <a:ext cx="0" cy="0"/>
          <a:chOff x="0" y="0"/>
          <a:chExt cx="0" cy="0"/>
        </a:xfrm>
      </p:grpSpPr>
      <p:sp>
        <p:nvSpPr>
          <p:cNvPr id="1048705"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28</a:t>
            </a:fld>
            <a:endParaRPr sz="1400"/>
          </a:p>
        </p:txBody>
      </p:sp>
      <p:sp>
        <p:nvSpPr>
          <p:cNvPr id="1048702"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The Vigenère Cipher</a:t>
            </a:r>
          </a:p>
        </p:txBody>
      </p:sp>
      <p:sp>
        <p:nvSpPr>
          <p:cNvPr id="1048703" name=""/>
          <p:cNvSpPr/>
          <p:nvPr>
            <p:ph type="body" sz="full" idx="1"/>
          </p:nvPr>
        </p:nvSpPr>
        <p:spPr>
          <a:xfrm rot="0">
            <a:off x="685800" y="1676400"/>
            <a:ext cx="41910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sz="2000" lang="en-US"/>
              <a:t>The best known (and one of the simplest) polyalphabetic substitution cipher is the </a:t>
            </a:r>
            <a:r>
              <a:rPr sz="2000" i="1" lang="en-US"/>
              <a:t>Vigenère Cipher</a:t>
            </a:r>
          </a:p>
          <a:p>
            <a:pPr lvl="0">
              <a:buFontTx/>
              <a:buNone/>
            </a:pPr>
            <a:r>
              <a:rPr sz="2000" lang="en-US"/>
              <a:t>	It uses a </a:t>
            </a:r>
            <a:r>
              <a:rPr sz="2000" i="1" lang="en-US"/>
              <a:t>Vigenère Tableau</a:t>
            </a:r>
            <a:r>
              <a:rPr sz="2000" lang="en-US"/>
              <a:t> (table in French) or </a:t>
            </a:r>
            <a:r>
              <a:rPr sz="2000" i="1" lang="en-US"/>
              <a:t>Vigenère Square</a:t>
            </a:r>
            <a:r>
              <a:rPr sz="2000" lang="en-US"/>
              <a:t>:</a:t>
            </a:r>
          </a:p>
        </p:txBody>
      </p:sp>
      <p:pic>
        <p:nvPicPr>
          <p:cNvPr id="2097160" name=""/>
          <p:cNvPicPr>
            <a:picLocks/>
          </p:cNvPicPr>
          <p:nvPr/>
        </p:nvPicPr>
        <p:blipFill>
          <a:blip xmlns:r="http://schemas.openxmlformats.org/officeDocument/2006/relationships" r:embed="rId1"/>
          <a:srcRect l="0" t="0" r="0" b="0"/>
          <a:stretch>
            <a:fillRect/>
          </a:stretch>
        </p:blipFill>
        <p:spPr>
          <a:xfrm rot="0">
            <a:off x="4724400" y="1524000"/>
            <a:ext cx="4027487" cy="4481512"/>
          </a:xfrm>
          <a:prstGeom prst="rect"/>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69" name=""/>
        <p:cNvGrpSpPr/>
        <p:nvPr/>
      </p:nvGrpSpPr>
      <p:grpSpPr>
        <a:xfrm rot="0">
          <a:off x="0" y="0"/>
          <a:ext cx="0" cy="0"/>
          <a:chOff x="0" y="0"/>
          <a:chExt cx="0" cy="0"/>
        </a:xfrm>
      </p:grpSpPr>
      <p:sp>
        <p:nvSpPr>
          <p:cNvPr id="104871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29</a:t>
            </a:fld>
            <a:endParaRPr sz="1400"/>
          </a:p>
        </p:txBody>
      </p:sp>
      <p:sp>
        <p:nvSpPr>
          <p:cNvPr id="1048706"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The Vigenère Cipher</a:t>
            </a:r>
          </a:p>
        </p:txBody>
      </p:sp>
      <p:sp>
        <p:nvSpPr>
          <p:cNvPr id="1048707" name=""/>
          <p:cNvSpPr/>
          <p:nvPr>
            <p:ph type="body" sz="full" idx="1"/>
          </p:nvPr>
        </p:nvSpPr>
        <p:spPr>
          <a:xfrm rot="0">
            <a:off x="533400" y="1676400"/>
            <a:ext cx="43434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sz="2400" lang="en-US"/>
              <a:t>To encrypt a plaintext message:</a:t>
            </a:r>
          </a:p>
          <a:p>
            <a:pPr lvl="1"/>
            <a:r>
              <a:rPr sz="1800" lang="en-US"/>
              <a:t>C</a:t>
            </a:r>
            <a:r>
              <a:rPr sz="1800" lang="en-US"/>
              <a:t>hoose a key.</a:t>
            </a:r>
          </a:p>
          <a:p>
            <a:pPr lvl="1"/>
            <a:r>
              <a:rPr sz="1800" lang="en-US"/>
              <a:t>Extract </a:t>
            </a:r>
            <a:r>
              <a:rPr sz="1800" lang="en-US"/>
              <a:t>the first letter in the plaintext, </a:t>
            </a:r>
            <a:r>
              <a:rPr sz="1800" lang="en-US">
                <a:latin typeface="Courier New" pitchFamily="49" charset="0"/>
              </a:rPr>
              <a:t>p</a:t>
            </a:r>
            <a:r>
              <a:rPr sz="1800" lang="en-US"/>
              <a:t>, </a:t>
            </a:r>
            <a:r>
              <a:rPr sz="1800" lang="en-US"/>
              <a:t>and</a:t>
            </a:r>
            <a:r>
              <a:rPr sz="1800" lang="en-US"/>
              <a:t> the first letter in the key, </a:t>
            </a:r>
            <a:r>
              <a:rPr sz="1800" lang="en-US">
                <a:latin typeface="Courier New" pitchFamily="49" charset="0"/>
              </a:rPr>
              <a:t>q</a:t>
            </a:r>
          </a:p>
          <a:p>
            <a:pPr lvl="1"/>
            <a:r>
              <a:rPr sz="1800" lang="en-US"/>
              <a:t>Use </a:t>
            </a:r>
            <a:r>
              <a:rPr sz="1800" lang="en-US">
                <a:latin typeface="Courier New" pitchFamily="49" charset="0"/>
              </a:rPr>
              <a:t>p</a:t>
            </a:r>
            <a:r>
              <a:rPr sz="1800" lang="en-US"/>
              <a:t> to select a column in the tableau and </a:t>
            </a:r>
            <a:r>
              <a:rPr sz="1800" lang="en-US">
                <a:latin typeface="Courier New" pitchFamily="49" charset="0"/>
              </a:rPr>
              <a:t>q</a:t>
            </a:r>
            <a:r>
              <a:rPr sz="1800" lang="en-US"/>
              <a:t> to select a row in the tableau.  The character in the corresponding cell is the ciphertext character</a:t>
            </a:r>
          </a:p>
          <a:p>
            <a:pPr lvl="1"/>
            <a:r>
              <a:rPr sz="1800" lang="en-US"/>
              <a:t>Repeat for the second plaintext character, and second key letter, and so on.  When you come to the end of the key, you wrap around to the first letter of the key.</a:t>
            </a:r>
          </a:p>
          <a:p>
            <a:pPr lvl="1"/>
            <a:r>
              <a:rPr sz="1800" lang="en-US"/>
              <a:t>The length of the key is called the </a:t>
            </a:r>
            <a:r>
              <a:rPr sz="1800" i="1" lang="en-US"/>
              <a:t>period of the cipher.</a:t>
            </a:r>
          </a:p>
        </p:txBody>
      </p:sp>
      <p:pic>
        <p:nvPicPr>
          <p:cNvPr id="2097161" name=""/>
          <p:cNvPicPr>
            <a:picLocks/>
          </p:cNvPicPr>
          <p:nvPr/>
        </p:nvPicPr>
        <p:blipFill>
          <a:blip xmlns:r="http://schemas.openxmlformats.org/officeDocument/2006/relationships" r:embed="rId1"/>
          <a:srcRect l="0" t="0" r="0" b="0"/>
          <a:stretch>
            <a:fillRect/>
          </a:stretch>
        </p:blipFill>
        <p:spPr>
          <a:xfrm rot="0">
            <a:off x="4724400" y="1524000"/>
            <a:ext cx="4027487" cy="4481512"/>
          </a:xfrm>
          <a:prstGeom prst="rect"/>
          <a:noFill/>
          <a:ln>
            <a:noFill/>
          </a:ln>
        </p:spPr>
      </p:pic>
      <p:sp>
        <p:nvSpPr>
          <p:cNvPr id="1048708" name=""/>
          <p:cNvSpPr txBox="1"/>
          <p:nvPr/>
        </p:nvSpPr>
        <p:spPr>
          <a:xfrm rot="0">
            <a:off x="3200400" y="6019800"/>
            <a:ext cx="4800600" cy="624839"/>
          </a:xfrm>
          <a:prstGeom prst="rect"/>
          <a:noFill/>
          <a:ln>
            <a:noFill/>
          </a:ln>
        </p:spPr>
        <p:txBody>
          <a:bodyPr anchor="t" bIns="45720" lIns="91440" rIns="91440" tIns="45720" vert="horz">
            <a:spAutoFit/>
          </a:bodyPr>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sz="1800" lang="en-US">
                <a:solidFill>
                  <a:srgbClr val="FF0066"/>
                </a:solidFill>
              </a:rPr>
              <a:t>How would you decipher the resulting ciphertext?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43" name=""/>
        <p:cNvGrpSpPr/>
        <p:nvPr/>
      </p:nvGrpSpPr>
      <p:grpSpPr>
        <a:xfrm rot="0">
          <a:off x="0" y="0"/>
          <a:ext cx="0" cy="0"/>
          <a:chOff x="0" y="0"/>
          <a:chExt cx="0" cy="0"/>
        </a:xfrm>
      </p:grpSpPr>
      <p:sp>
        <p:nvSpPr>
          <p:cNvPr id="1048598"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3</a:t>
            </a:fld>
            <a:endParaRPr sz="1400"/>
          </a:p>
        </p:txBody>
      </p:sp>
      <p:sp>
        <p:nvSpPr>
          <p:cNvPr id="1048595"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Types of Cryptographic Attacks</a:t>
            </a:r>
          </a:p>
        </p:txBody>
      </p:sp>
      <p:sp>
        <p:nvSpPr>
          <p:cNvPr id="1048596" name=""/>
          <p:cNvSpPr/>
          <p:nvPr>
            <p:ph type="body" sz="full" idx="1"/>
          </p:nvPr>
        </p:nvSpPr>
        <p:spPr>
          <a:xfrm rot="0">
            <a:off x="685800" y="1676400"/>
            <a:ext cx="77724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sz="1800" lang="en-US"/>
              <a:t>Ciphertext Only</a:t>
            </a:r>
          </a:p>
          <a:p>
            <a:pPr lvl="1"/>
            <a:r>
              <a:rPr sz="1600" lang="en-US"/>
              <a:t>Attacker knows only the ciphertext</a:t>
            </a:r>
          </a:p>
          <a:p>
            <a:pPr lvl="1"/>
            <a:r>
              <a:rPr sz="1600" lang="en-US"/>
              <a:t>Most difficult, because least amount of information available</a:t>
            </a:r>
          </a:p>
          <a:p>
            <a:pPr lvl="0"/>
            <a:r>
              <a:rPr sz="1800" lang="en-US"/>
              <a:t>Known Plaintext</a:t>
            </a:r>
          </a:p>
          <a:p>
            <a:pPr lvl="1"/>
            <a:r>
              <a:rPr sz="1600" lang="en-US"/>
              <a:t>Attacker knows both the plaintext (or part of it, such as a known or repeated header) and the ciphertext -- goal is to find the key</a:t>
            </a:r>
          </a:p>
          <a:p>
            <a:pPr lvl="1"/>
            <a:r>
              <a:rPr sz="1600" lang="en-US"/>
              <a:t>More powerful than Ciphertext Only</a:t>
            </a:r>
          </a:p>
          <a:p>
            <a:pPr lvl="0"/>
            <a:r>
              <a:rPr sz="1800" lang="en-US"/>
              <a:t>Chosen Plaintext</a:t>
            </a:r>
          </a:p>
          <a:p>
            <a:pPr lvl="1"/>
            <a:r>
              <a:rPr sz="1600" lang="en-US"/>
              <a:t>Attacker chooses the plaintext(s), and observes the corresponding ciphertext(s)</a:t>
            </a:r>
          </a:p>
          <a:p>
            <a:pPr lvl="1"/>
            <a:r>
              <a:rPr sz="1600" lang="en-US"/>
              <a:t>More powerful than Known Plaintext</a:t>
            </a:r>
          </a:p>
          <a:p>
            <a:pPr lvl="0"/>
            <a:r>
              <a:rPr sz="1800" lang="en-US"/>
              <a:t>Chosen Ciphertext</a:t>
            </a:r>
          </a:p>
          <a:p>
            <a:pPr lvl="1"/>
            <a:r>
              <a:rPr sz="1600" lang="en-US"/>
              <a:t>Really Chosen Ciphertext and Plaintext</a:t>
            </a:r>
          </a:p>
          <a:p>
            <a:pPr lvl="1"/>
            <a:r>
              <a:rPr sz="1600" lang="en-US"/>
              <a:t>Attacker chooses both plaintext and ciphertext values</a:t>
            </a:r>
          </a:p>
          <a:p>
            <a:pPr lvl="1"/>
            <a:r>
              <a:rPr sz="1600" lang="en-US"/>
              <a:t>More powerful than Chosen Plaintext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70" name=""/>
        <p:cNvGrpSpPr/>
        <p:nvPr/>
      </p:nvGrpSpPr>
      <p:grpSpPr>
        <a:xfrm rot="0">
          <a:off x="0" y="0"/>
          <a:ext cx="0" cy="0"/>
          <a:chOff x="0" y="0"/>
          <a:chExt cx="0" cy="0"/>
        </a:xfrm>
      </p:grpSpPr>
      <p:sp>
        <p:nvSpPr>
          <p:cNvPr id="1048714"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30</a:t>
            </a:fld>
            <a:endParaRPr sz="1400"/>
          </a:p>
        </p:txBody>
      </p:sp>
      <p:sp>
        <p:nvSpPr>
          <p:cNvPr id="1048711"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The Vigenère Cipher</a:t>
            </a:r>
          </a:p>
        </p:txBody>
      </p:sp>
      <p:sp>
        <p:nvSpPr>
          <p:cNvPr id="1048712" name=""/>
          <p:cNvSpPr/>
          <p:nvPr>
            <p:ph type="body" sz="full" idx="1"/>
          </p:nvPr>
        </p:nvSpPr>
        <p:spPr>
          <a:xfrm rot="0">
            <a:off x="685800" y="1676400"/>
            <a:ext cx="77724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altLang="en-US" sz="2000" lang="en-US"/>
              <a:t>The strength of this cipher is that there are multiple ciphertext letters for each plaintext letter, and so the letter frequency information is obscured.</a:t>
            </a:r>
          </a:p>
          <a:p>
            <a:pPr lvl="0"/>
            <a:r>
              <a:rPr altLang="en-US" sz="2000" lang="en-US"/>
              <a:t>For a long time, the Vigenère Cipher was considered unbreakable. </a:t>
            </a:r>
          </a:p>
          <a:p>
            <a:pPr lvl="1"/>
            <a:r>
              <a:rPr altLang="en-US" sz="1800" lang="en-US"/>
              <a:t>Then a retired Prussian cavalry officer named Kasiski </a:t>
            </a:r>
            <a:r>
              <a:rPr altLang="en-US" sz="1800" lang="en-US"/>
              <a:t>noticed that repetitions occur in the ciphertext when characters of the key appear over the same characters in the ciphertext.  The number of characters between the repetitions is a multiple of the period.</a:t>
            </a:r>
          </a:p>
          <a:p>
            <a:pPr lvl="1"/>
            <a:r>
              <a:rPr altLang="en-US" sz="1800" lang="en-US"/>
              <a:t>The longer the period, the more secure is the cipher -- preferably the key value should be chosen to be as long as the plaintext, and should have no statistical relationship with it.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71" name=""/>
        <p:cNvGrpSpPr/>
        <p:nvPr/>
      </p:nvGrpSpPr>
      <p:grpSpPr>
        <a:xfrm rot="0">
          <a:off x="0" y="0"/>
          <a:ext cx="0" cy="0"/>
          <a:chOff x="0" y="0"/>
          <a:chExt cx="0" cy="0"/>
        </a:xfrm>
      </p:grpSpPr>
      <p:sp>
        <p:nvSpPr>
          <p:cNvPr id="1048718"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31</a:t>
            </a:fld>
            <a:endParaRPr sz="1400"/>
          </a:p>
        </p:txBody>
      </p:sp>
      <p:sp>
        <p:nvSpPr>
          <p:cNvPr id="1048715"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pPr lvl="0"/>
            <a:r>
              <a:rPr lang="en-US"/>
              <a:t>The Vigenère Cipher</a:t>
            </a:r>
          </a:p>
        </p:txBody>
      </p:sp>
      <p:sp>
        <p:nvSpPr>
          <p:cNvPr id="1048716" name=""/>
          <p:cNvSpPr/>
          <p:nvPr>
            <p:ph type="body" sz="full" idx="1"/>
          </p:nvPr>
        </p:nvSpPr>
        <p:spPr>
          <a:xfrm rot="0">
            <a:off x="685800" y="1676400"/>
            <a:ext cx="77724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sz="2400" lang="en-US"/>
              <a:t>Variations of the Vigenère Cipher were introduced:</a:t>
            </a:r>
          </a:p>
          <a:p>
            <a:pPr lvl="1"/>
            <a:r>
              <a:rPr sz="2000" lang="en-US"/>
              <a:t>The </a:t>
            </a:r>
            <a:r>
              <a:rPr sz="2000" i="1" lang="en-US"/>
              <a:t>Full Vigenère Cipher</a:t>
            </a:r>
          </a:p>
          <a:p>
            <a:pPr lvl="2"/>
            <a:r>
              <a:rPr sz="1800" lang="en-US"/>
              <a:t>Use of a tableau with each line representing a permutation of the alphabet, not just a simple shift</a:t>
            </a:r>
          </a:p>
          <a:p>
            <a:pPr lvl="1"/>
            <a:r>
              <a:rPr sz="2000" lang="en-US"/>
              <a:t>The </a:t>
            </a:r>
            <a:r>
              <a:rPr sz="2000" i="1" lang="en-US"/>
              <a:t>Auto-Key Vigenère Cipher</a:t>
            </a:r>
          </a:p>
          <a:p>
            <a:pPr lvl="2"/>
            <a:r>
              <a:rPr sz="1800" lang="en-US"/>
              <a:t>Both the key and [part of] the plaintext are the used as the real key</a:t>
            </a:r>
          </a:p>
          <a:p>
            <a:pPr lvl="1"/>
            <a:r>
              <a:rPr sz="2000" lang="en-US"/>
              <a:t>The </a:t>
            </a:r>
            <a:r>
              <a:rPr sz="2000" i="1" lang="en-US"/>
              <a:t>Running Key Vigenère Cipher (Vernam Cipher)</a:t>
            </a:r>
          </a:p>
          <a:p>
            <a:pPr lvl="2"/>
            <a:r>
              <a:rPr sz="1800" lang="en-US"/>
              <a:t>Makes use of a very long key -- for example, a passage from a book, or a running loop of tape.</a:t>
            </a:r>
          </a:p>
          <a:p>
            <a:pPr lvl="0">
              <a:buFontTx/>
              <a:buNone/>
            </a:pPr>
            <a:r>
              <a:rPr sz="2400" i="1" lang="en-US"/>
              <a:t>	</a:t>
            </a:r>
            <a:r>
              <a:rPr sz="2400" lang="en-US"/>
              <a:t>but each one of them is still vulnerable to a letter frequency analysis.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72" name=""/>
        <p:cNvGrpSpPr/>
        <p:nvPr/>
      </p:nvGrpSpPr>
      <p:grpSpPr>
        <a:xfrm rot="0">
          <a:off x="0" y="0"/>
          <a:ext cx="0" cy="0"/>
          <a:chOff x="0" y="0"/>
          <a:chExt cx="0" cy="0"/>
        </a:xfrm>
      </p:grpSpPr>
      <p:sp>
        <p:nvSpPr>
          <p:cNvPr id="1048722"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32</a:t>
            </a:fld>
            <a:endParaRPr sz="1400"/>
          </a:p>
        </p:txBody>
      </p:sp>
      <p:sp>
        <p:nvSpPr>
          <p:cNvPr id="1048719"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The One-Time Pad</a:t>
            </a:r>
          </a:p>
        </p:txBody>
      </p:sp>
      <p:sp>
        <p:nvSpPr>
          <p:cNvPr id="1048720" name=""/>
          <p:cNvSpPr/>
          <p:nvPr>
            <p:ph type="body" sz="full" idx="1"/>
          </p:nvPr>
        </p:nvSpPr>
        <p:spPr>
          <a:xfrm rot="0">
            <a:off x="685800" y="1676400"/>
            <a:ext cx="77724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sz="2200" lang="en-US"/>
              <a:t>A U.S. Army Signal Officer, Joseph Mauborgne, proposed an improvement on the Vernam Cipher -- the </a:t>
            </a:r>
            <a:r>
              <a:rPr sz="2200" i="1" lang="en-US"/>
              <a:t>One-Time Pad.</a:t>
            </a:r>
            <a:r>
              <a:rPr sz="2200" lang="en-US"/>
              <a:t> </a:t>
            </a:r>
          </a:p>
          <a:p>
            <a:pPr lvl="1"/>
            <a:r>
              <a:rPr sz="2000" lang="en-US"/>
              <a:t>Uses a random key that is truly as long as the message, with no repetitions.</a:t>
            </a:r>
          </a:p>
          <a:p>
            <a:pPr lvl="1"/>
            <a:r>
              <a:rPr sz="2000" lang="en-US"/>
              <a:t>This type of cipher is </a:t>
            </a:r>
            <a:r>
              <a:rPr sz="2000" i="1" lang="en-US"/>
              <a:t>provably unbreakable</a:t>
            </a:r>
            <a:r>
              <a:rPr sz="2000" lang="en-US"/>
              <a:t>.</a:t>
            </a:r>
          </a:p>
          <a:p>
            <a:pPr lvl="1"/>
            <a:r>
              <a:rPr sz="2000" lang="en-US"/>
              <a:t>It produces random output that bears no statistical relationship to the plaintext, and so there is no way to break the cipher.</a:t>
            </a:r>
          </a:p>
          <a:p>
            <a:pPr lvl="0"/>
            <a:r>
              <a:rPr sz="2200" lang="en-US"/>
              <a:t>In practice, the one-time pad has problems:</a:t>
            </a:r>
          </a:p>
          <a:p>
            <a:pPr lvl="1"/>
            <a:r>
              <a:rPr sz="2000" lang="en-US"/>
              <a:t>No practical way of making large quantities of random keys.</a:t>
            </a:r>
          </a:p>
          <a:p>
            <a:pPr lvl="1"/>
            <a:r>
              <a:rPr sz="2000" lang="en-US"/>
              <a:t>Key distribution is a truly daunting task.</a:t>
            </a:r>
          </a:p>
          <a:p>
            <a:pPr lvl="1"/>
            <a:r>
              <a:rPr sz="2000" lang="en-US"/>
              <a:t>For these reasons, the one-time pad is not used today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73" name=""/>
        <p:cNvGrpSpPr/>
        <p:nvPr/>
      </p:nvGrpSpPr>
      <p:grpSpPr>
        <a:xfrm rot="0">
          <a:off x="0" y="0"/>
          <a:ext cx="0" cy="0"/>
          <a:chOff x="0" y="0"/>
          <a:chExt cx="0" cy="0"/>
        </a:xfrm>
      </p:grpSpPr>
      <p:sp>
        <p:nvSpPr>
          <p:cNvPr id="1048727"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33</a:t>
            </a:fld>
            <a:endParaRPr sz="1400"/>
          </a:p>
        </p:txBody>
      </p:sp>
      <p:sp>
        <p:nvSpPr>
          <p:cNvPr id="1048723"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Homophonic Substitution Ciphers</a:t>
            </a:r>
          </a:p>
        </p:txBody>
      </p:sp>
      <p:sp>
        <p:nvSpPr>
          <p:cNvPr id="1048724" name=""/>
          <p:cNvSpPr/>
          <p:nvPr>
            <p:ph type="body" sz="full" idx="1"/>
          </p:nvPr>
        </p:nvSpPr>
        <p:spPr>
          <a:xfrm rot="0">
            <a:off x="685800" y="1676400"/>
            <a:ext cx="77724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sz="2000" lang="en-US"/>
              <a:t>One approach to thwarting letter frequency analysis cipher attacks was the use of homophones</a:t>
            </a:r>
            <a:r>
              <a:rPr sz="2000" lang="en-US"/>
              <a:t>*</a:t>
            </a:r>
          </a:p>
          <a:p>
            <a:pPr lvl="1"/>
            <a:r>
              <a:rPr sz="1800" lang="en-US"/>
              <a:t>Letters which occurred more frequently in the language were given multiple choices of ciphertext symbols.</a:t>
            </a:r>
          </a:p>
          <a:p>
            <a:pPr lvl="1"/>
            <a:r>
              <a:rPr sz="1800" lang="en-US"/>
              <a:t>Each letter of the plaintext alphabet was allocated a number of 2-letter ciphertext translations;  the number was roughly proportional to the frequency of occurrence of the letter in typical plaintext.</a:t>
            </a:r>
          </a:p>
          <a:p>
            <a:pPr lvl="1"/>
            <a:r>
              <a:rPr sz="1800" lang="en-US"/>
              <a:t>Each translation for a given letter should be chosen as randomly as possible.</a:t>
            </a:r>
          </a:p>
          <a:p>
            <a:pPr lvl="1"/>
            <a:r>
              <a:rPr sz="1800" lang="en-US"/>
              <a:t>The resulting ciphertext is larger than the corresponding plaintext.</a:t>
            </a:r>
          </a:p>
          <a:p>
            <a:pPr lvl="1"/>
            <a:r>
              <a:rPr sz="1800" lang="en-US"/>
              <a:t>Were effective, but not used much now because of dependency on the language, and the larger ciphertext size.</a:t>
            </a:r>
          </a:p>
        </p:txBody>
      </p:sp>
      <p:sp>
        <p:nvSpPr>
          <p:cNvPr id="1048725" name=""/>
          <p:cNvSpPr txBox="1"/>
          <p:nvPr/>
        </p:nvSpPr>
        <p:spPr>
          <a:xfrm rot="0">
            <a:off x="990600" y="5334000"/>
            <a:ext cx="7010400" cy="802640"/>
          </a:xfrm>
          <a:prstGeom prst="rect"/>
          <a:noFill/>
          <a:ln w="9525" cap="flat" cmpd="sng">
            <a:solidFill>
              <a:schemeClr val="dk1">
                <a:alpha val="100000"/>
              </a:schemeClr>
            </a:solidFill>
            <a:prstDash val="solid"/>
            <a:round/>
          </a:ln>
        </p:spPr>
        <p:txBody>
          <a:bodyPr anchor="t" bIns="45720" lIns="91440" rIns="91440" tIns="45720" vert="horz">
            <a:spAutoFit/>
          </a:bodyPr>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ts val="500"/>
              </a:spcBef>
              <a:spcAft>
                <a:spcPts val="500"/>
              </a:spcAft>
            </a:pPr>
            <a:r>
              <a:rPr altLang="en-US" b="1" sz="1200" lang="en-US"/>
              <a:t>*ho·</a:t>
            </a:r>
            <a:r>
              <a:rPr altLang="en-US" b="1" sz="1200" lang="en-US"/>
              <a:t>mo</a:t>
            </a:r>
            <a:r>
              <a:rPr altLang="en-US" b="1" sz="1200" lang="en-US"/>
              <a:t>·phone</a:t>
            </a:r>
            <a:r>
              <a:rPr altLang="en-US" sz="1200" lang="en-US"/>
              <a:t> </a:t>
            </a:r>
            <a:br>
              <a:rPr altLang="en-US" sz="1200" lang="en-US"/>
            </a:br>
            <a:r>
              <a:rPr altLang="en-US" b="1" sz="1200" lang="en-US">
                <a:latin typeface="Courier New" pitchFamily="49" charset="0"/>
              </a:rPr>
              <a:t>1</a:t>
            </a:r>
            <a:r>
              <a:rPr altLang="en-US" sz="1200" lang="en-US">
                <a:latin typeface="Courier New" pitchFamily="49" charset="0"/>
              </a:rPr>
              <a:t> </a:t>
            </a:r>
            <a:r>
              <a:rPr altLang="en-US" b="1" sz="1200" lang="en-US">
                <a:latin typeface="Courier New" pitchFamily="49" charset="0"/>
              </a:rPr>
              <a:t>:</a:t>
            </a:r>
            <a:r>
              <a:rPr altLang="en-US" sz="1200" lang="en-US">
                <a:latin typeface="Courier New" pitchFamily="49" charset="0"/>
              </a:rPr>
              <a:t> one of two or more words pronounced alike but different in meaning or derivation or spelling (as the words </a:t>
            </a:r>
            <a:r>
              <a:rPr altLang="en-US" sz="1200" i="1" lang="en-US">
                <a:latin typeface="Courier New" pitchFamily="49" charset="0"/>
              </a:rPr>
              <a:t>to, too, </a:t>
            </a:r>
            <a:r>
              <a:rPr altLang="en-US" sz="1200" lang="en-US">
                <a:latin typeface="Courier New" pitchFamily="49" charset="0"/>
              </a:rPr>
              <a:t>and </a:t>
            </a:r>
            <a:r>
              <a:rPr altLang="en-US" sz="1200" i="1" lang="en-US">
                <a:latin typeface="Courier New" pitchFamily="49" charset="0"/>
              </a:rPr>
              <a:t>two</a:t>
            </a:r>
            <a:r>
              <a:rPr altLang="en-US" sz="1200" lang="en-US">
                <a:latin typeface="Courier New" pitchFamily="49" charset="0"/>
              </a:rPr>
              <a:t>)</a:t>
            </a:r>
            <a:br>
              <a:rPr altLang="en-US" sz="1200" lang="en-US">
                <a:latin typeface="Courier New" pitchFamily="49" charset="0"/>
              </a:rPr>
            </a:br>
            <a:r>
              <a:rPr altLang="en-US" b="1" sz="1200" lang="en-US">
                <a:latin typeface="Courier New" pitchFamily="49" charset="0"/>
              </a:rPr>
              <a:t>2</a:t>
            </a:r>
            <a:r>
              <a:rPr altLang="en-US" sz="1200" lang="en-US">
                <a:latin typeface="Courier New" pitchFamily="49" charset="0"/>
              </a:rPr>
              <a:t> </a:t>
            </a:r>
            <a:r>
              <a:rPr altLang="en-US" b="1" sz="1200" lang="en-US">
                <a:latin typeface="Courier New" pitchFamily="49" charset="0"/>
              </a:rPr>
              <a:t>:</a:t>
            </a:r>
            <a:r>
              <a:rPr altLang="en-US" sz="1200" lang="en-US">
                <a:latin typeface="Courier New" pitchFamily="49" charset="0"/>
              </a:rPr>
              <a:t> a character or group of characters pronounced the same as another character or group</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74" name=""/>
        <p:cNvGrpSpPr/>
        <p:nvPr/>
      </p:nvGrpSpPr>
      <p:grpSpPr>
        <a:xfrm rot="0">
          <a:off x="0" y="0"/>
          <a:ext cx="0" cy="0"/>
          <a:chOff x="0" y="0"/>
          <a:chExt cx="0" cy="0"/>
        </a:xfrm>
      </p:grpSpPr>
      <p:sp>
        <p:nvSpPr>
          <p:cNvPr id="1048731"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34</a:t>
            </a:fld>
            <a:endParaRPr sz="1400"/>
          </a:p>
        </p:txBody>
      </p:sp>
      <p:sp>
        <p:nvSpPr>
          <p:cNvPr id="1048728"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Combining Substitution and Transposition Ciphers</a:t>
            </a:r>
          </a:p>
        </p:txBody>
      </p:sp>
      <p:sp>
        <p:nvSpPr>
          <p:cNvPr id="1048729" name=""/>
          <p:cNvSpPr/>
          <p:nvPr>
            <p:ph type="body" sz="full" idx="1"/>
          </p:nvPr>
        </p:nvSpPr>
        <p:spPr>
          <a:xfrm rot="0">
            <a:off x="685800" y="1676400"/>
            <a:ext cx="77724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sz="2400" lang="en-US"/>
              <a:t>You can, of course, combine different cipher techniques to produce a (hopefully) more secure cipher.</a:t>
            </a:r>
          </a:p>
          <a:p>
            <a:pPr lvl="1"/>
            <a:r>
              <a:rPr sz="2000" lang="en-US"/>
              <a:t>Typically, you would have multiple stages, each using a different technique, and working on the output of the previous stage.</a:t>
            </a:r>
          </a:p>
          <a:p>
            <a:pPr lvl="1"/>
            <a:r>
              <a:rPr sz="2000" lang="en-US"/>
              <a:t>The German ADFGVX cipher used such techniques.  It was a surprisingly simple cipher, but was only broken after considerable time and effort.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75" name=""/>
        <p:cNvGrpSpPr/>
        <p:nvPr/>
      </p:nvGrpSpPr>
      <p:grpSpPr>
        <a:xfrm rot="0">
          <a:off x="0" y="0"/>
          <a:ext cx="0" cy="0"/>
          <a:chOff x="0" y="0"/>
          <a:chExt cx="0" cy="0"/>
        </a:xfrm>
      </p:grpSpPr>
      <p:sp>
        <p:nvSpPr>
          <p:cNvPr id="1048735"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35</a:t>
            </a:fld>
            <a:endParaRPr sz="1400"/>
          </a:p>
        </p:txBody>
      </p:sp>
      <p:sp>
        <p:nvSpPr>
          <p:cNvPr id="1048732"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Summary</a:t>
            </a:r>
          </a:p>
        </p:txBody>
      </p:sp>
      <p:sp>
        <p:nvSpPr>
          <p:cNvPr id="1048733" name=""/>
          <p:cNvSpPr/>
          <p:nvPr>
            <p:ph type="body" sz="full" idx="1"/>
          </p:nvPr>
        </p:nvSpPr>
        <p:spPr>
          <a:xfrm rot="0">
            <a:off x="685800" y="1676400"/>
            <a:ext cx="77724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sz="2400" lang="en-US"/>
              <a:t>We defined some cryptographic terms and concepts</a:t>
            </a:r>
          </a:p>
          <a:p>
            <a:pPr lvl="0"/>
            <a:r>
              <a:rPr sz="2400" lang="en-US"/>
              <a:t>We reviewed some general principles of cryptography</a:t>
            </a:r>
          </a:p>
          <a:p>
            <a:pPr lvl="0"/>
            <a:r>
              <a:rPr sz="2400" lang="en-US"/>
              <a:t>We took a look at a representative set of classical ciphers</a:t>
            </a:r>
          </a:p>
          <a:p>
            <a:pPr lvl="0"/>
            <a:r>
              <a:rPr sz="2400" lang="en-US"/>
              <a:t>Soon, we will go further, and learn more about modern day cryptographic ciphers.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44" name=""/>
        <p:cNvGrpSpPr/>
        <p:nvPr/>
      </p:nvGrpSpPr>
      <p:grpSpPr>
        <a:xfrm rot="0">
          <a:off x="0" y="0"/>
          <a:ext cx="0" cy="0"/>
          <a:chOff x="0" y="0"/>
          <a:chExt cx="0" cy="0"/>
        </a:xfrm>
      </p:grpSpPr>
      <p:sp>
        <p:nvSpPr>
          <p:cNvPr id="1048602"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4</a:t>
            </a:fld>
            <a:endParaRPr sz="1400"/>
          </a:p>
        </p:txBody>
      </p:sp>
      <p:sp>
        <p:nvSpPr>
          <p:cNvPr id="1048599"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pPr lvl="0"/>
            <a:r>
              <a:rPr sz="3600" lang="en-US"/>
              <a:t>Message Hiding Techniques</a:t>
            </a:r>
          </a:p>
        </p:txBody>
      </p:sp>
      <p:sp>
        <p:nvSpPr>
          <p:cNvPr id="1048600" name=""/>
          <p:cNvSpPr/>
          <p:nvPr>
            <p:ph type="body" sz="full" idx="1"/>
          </p:nvPr>
        </p:nvSpPr>
        <p:spPr>
          <a:xfrm rot="0">
            <a:off x="685800" y="1676400"/>
            <a:ext cx="77724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lang="en-US"/>
              <a:t>There are two major ways by which a message can be hidden:</a:t>
            </a:r>
          </a:p>
          <a:p>
            <a:pPr lvl="1"/>
            <a:r>
              <a:rPr sz="2600" lang="en-US"/>
              <a:t>Steganography</a:t>
            </a:r>
          </a:p>
          <a:p>
            <a:pPr lvl="1"/>
            <a:r>
              <a:rPr sz="2600" lang="en-US"/>
              <a:t>Cryptography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45" name=""/>
        <p:cNvGrpSpPr/>
        <p:nvPr/>
      </p:nvGrpSpPr>
      <p:grpSpPr>
        <a:xfrm rot="0">
          <a:off x="0" y="0"/>
          <a:ext cx="0" cy="0"/>
          <a:chOff x="0" y="0"/>
          <a:chExt cx="0" cy="0"/>
        </a:xfrm>
      </p:grpSpPr>
      <p:sp>
        <p:nvSpPr>
          <p:cNvPr id="1048607"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5</a:t>
            </a:fld>
            <a:endParaRPr sz="1400"/>
          </a:p>
        </p:txBody>
      </p:sp>
      <p:sp>
        <p:nvSpPr>
          <p:cNvPr id="1048603" name=""/>
          <p:cNvSpPr/>
          <p:nvPr>
            <p:ph type="title" sz="full" idx="0"/>
          </p:nvPr>
        </p:nvSpPr>
        <p:spPr>
          <a:xfrm rot="0">
            <a:off x="685800" y="609600"/>
            <a:ext cx="7772400" cy="6858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Steganography</a:t>
            </a:r>
          </a:p>
        </p:txBody>
      </p:sp>
      <p:sp>
        <p:nvSpPr>
          <p:cNvPr id="1048604" name=""/>
          <p:cNvSpPr/>
          <p:nvPr>
            <p:ph type="body" sz="full" idx="1"/>
          </p:nvPr>
        </p:nvSpPr>
        <p:spPr>
          <a:xfrm rot="0">
            <a:off x="685800" y="1295400"/>
            <a:ext cx="7848600" cy="28194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sz="2400" lang="en-US"/>
              <a:t>Conceals the very existence of the message</a:t>
            </a:r>
          </a:p>
          <a:p>
            <a:pPr lvl="1"/>
            <a:r>
              <a:rPr sz="2000" lang="en-US"/>
              <a:t>Invisible ink</a:t>
            </a:r>
          </a:p>
          <a:p>
            <a:pPr lvl="1"/>
            <a:r>
              <a:rPr sz="2000" lang="en-US"/>
              <a:t>Microdots</a:t>
            </a:r>
          </a:p>
          <a:p>
            <a:pPr lvl="1"/>
            <a:r>
              <a:rPr sz="2000" lang="en-US"/>
              <a:t>Acrostics </a:t>
            </a:r>
            <a:r>
              <a:rPr sz="1600" lang="en-US"/>
              <a:t>(An </a:t>
            </a:r>
            <a:r>
              <a:rPr sz="1600" i="1" lang="en-US"/>
              <a:t>acrostic</a:t>
            </a:r>
            <a:r>
              <a:rPr sz="1600" lang="en-US"/>
              <a:t> is a composition, usually in verse, in which sets of letters (as the initial or final letters of the lines), taken in order, form a word or phrase or a regular sequence of letters of the alphabet)</a:t>
            </a:r>
          </a:p>
          <a:p>
            <a:pPr lvl="1"/>
            <a:r>
              <a:rPr sz="2000" lang="en-US"/>
              <a:t>Hiding information in image and sound files, etc.</a:t>
            </a:r>
          </a:p>
          <a:p>
            <a:pPr lvl="1"/>
            <a:r>
              <a:rPr sz="2000" lang="en-US"/>
              <a:t>Digital watermarking </a:t>
            </a:r>
            <a:r>
              <a:rPr sz="1600" lang="en-US"/>
              <a:t>(Encoding an identifying code into digitized music, video, picture, or other file is known as a digital watermark.)</a:t>
            </a:r>
          </a:p>
        </p:txBody>
      </p:sp>
      <p:sp>
        <p:nvSpPr>
          <p:cNvPr id="1048605" name=""/>
          <p:cNvSpPr txBox="1"/>
          <p:nvPr/>
        </p:nvSpPr>
        <p:spPr>
          <a:xfrm rot="0">
            <a:off x="1219200" y="4495800"/>
            <a:ext cx="6477000" cy="1996440"/>
          </a:xfrm>
          <a:prstGeom prst="rect"/>
          <a:noFill/>
          <a:ln w="9525" cap="flat" cmpd="sng">
            <a:solidFill>
              <a:schemeClr val="dk1">
                <a:alpha val="100000"/>
              </a:schemeClr>
            </a:solidFill>
            <a:prstDash val="solid"/>
            <a:round/>
          </a:ln>
        </p:spPr>
        <p:txBody>
          <a:bodyPr anchor="t" bIns="45720" lIns="91440" rIns="91440" tIns="45720" vert="horz">
            <a:spAutoFit/>
          </a:bodyPr>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ts val="500"/>
              </a:spcBef>
              <a:spcAft>
                <a:spcPts val="500"/>
              </a:spcAft>
            </a:pPr>
            <a:r>
              <a:rPr altLang="en-US" sz="1800" lang="en-US"/>
              <a:t>"Steganography (literally meaning </a:t>
            </a:r>
            <a:r>
              <a:rPr altLang="en-US" sz="1800" i="1" lang="en-US"/>
              <a:t>covered writing</a:t>
            </a:r>
            <a:r>
              <a:rPr altLang="en-US" sz="1800" lang="en-US"/>
              <a:t>) dates back to ancient Greece, where common practices consisted of etching messages in wooden tablets and covering them with wax, and tattooing a shaved messenger's head, letting his hair grow back, then shaving it again when he arrived at his contact point." </a:t>
            </a:r>
          </a:p>
          <a:p>
            <a:pPr algn="r" lvl="0">
              <a:spcBef>
                <a:spcPts val="500"/>
              </a:spcBef>
              <a:spcAft>
                <a:spcPts val="500"/>
              </a:spcAft>
            </a:pPr>
            <a:r>
              <a:rPr altLang="en-US" b="1" sz="1200" lang="en-US">
                <a:latin typeface="Courier New" pitchFamily="49" charset="0"/>
              </a:rPr>
              <a:t>http://www.webopedia</a:t>
            </a:r>
            <a:r>
              <a:rPr altLang="en-US" b="1" sz="1200" lang="en-US">
                <a:latin typeface="Courier New" pitchFamily="49" charset="0"/>
              </a:rPr>
              <a:t>.com/TERM/S/</a:t>
            </a:r>
            <a:r>
              <a:rPr altLang="en-US" b="1" sz="1200" lang="en-US">
                <a:latin typeface="Courier New" pitchFamily="49" charset="0"/>
              </a:rPr>
              <a:t>steganography</a:t>
            </a:r>
            <a:r>
              <a:rPr altLang="en-US" b="1" sz="1200" lang="en-US">
                <a:latin typeface="Courier New" pitchFamily="49" charset="0"/>
              </a:rPr>
              <a:t>.html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46" name=""/>
        <p:cNvGrpSpPr/>
        <p:nvPr/>
      </p:nvGrpSpPr>
      <p:grpSpPr>
        <a:xfrm rot="0">
          <a:off x="0" y="0"/>
          <a:ext cx="0" cy="0"/>
          <a:chOff x="0" y="0"/>
          <a:chExt cx="0" cy="0"/>
        </a:xfrm>
      </p:grpSpPr>
      <p:sp>
        <p:nvSpPr>
          <p:cNvPr id="1048611"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6</a:t>
            </a:fld>
            <a:endParaRPr sz="1400"/>
          </a:p>
        </p:txBody>
      </p:sp>
      <p:sp>
        <p:nvSpPr>
          <p:cNvPr id="1048608"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Steganography</a:t>
            </a:r>
          </a:p>
        </p:txBody>
      </p:sp>
      <p:sp>
        <p:nvSpPr>
          <p:cNvPr id="1048609" name=""/>
          <p:cNvSpPr/>
          <p:nvPr>
            <p:ph type="body" sz="full" idx="1"/>
          </p:nvPr>
        </p:nvSpPr>
        <p:spPr>
          <a:xfrm rot="0">
            <a:off x="685800" y="1676400"/>
            <a:ext cx="80010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altLang="en-US" sz="2400" lang="en-US"/>
              <a:t>Can you find the secret message hidden in the following text?</a:t>
            </a:r>
          </a:p>
          <a:p>
            <a:pPr lvl="0">
              <a:lnSpc>
                <a:spcPct val="50000"/>
              </a:lnSpc>
            </a:pPr>
            <a:endParaRPr altLang="en-US" lang="en-US"/>
          </a:p>
          <a:p>
            <a:pPr indent="-207645" lvl="1" marL="346075">
              <a:buFontTx/>
              <a:buNone/>
            </a:pPr>
            <a:r>
              <a:rPr altLang="en-US" sz="2000" lang="en-US"/>
              <a:t>Because there are many unscrupulous individuals and organizations out there, security is paramount. Regular security checks are strongly encouraged. You would be well advised to make them part of your daily routine. Aggressive application of security techniques is called for in all circumstances. Not applying these techniques can be the source of serious problems.</a:t>
            </a:r>
          </a:p>
          <a:p>
            <a:pPr indent="-207645" lvl="1" marL="346075">
              <a:buFontTx/>
              <a:buNone/>
            </a:pPr>
            <a:endParaRPr altLang="en-US" sz="2000" lang="en-US"/>
          </a:p>
          <a:p>
            <a:pPr algn="ctr" indent="-207645" lvl="1" marL="346075">
              <a:buFontTx/>
              <a:buNone/>
            </a:pPr>
            <a:endParaRPr altLang="en-US" sz="20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47" name=""/>
        <p:cNvGrpSpPr/>
        <p:nvPr/>
      </p:nvGrpSpPr>
      <p:grpSpPr>
        <a:xfrm rot="0">
          <a:off x="0" y="0"/>
          <a:ext cx="0" cy="0"/>
          <a:chOff x="0" y="0"/>
          <a:chExt cx="0" cy="0"/>
        </a:xfrm>
      </p:grpSpPr>
      <p:sp>
        <p:nvSpPr>
          <p:cNvPr id="1048615"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7</a:t>
            </a:fld>
            <a:endParaRPr sz="1400"/>
          </a:p>
        </p:txBody>
      </p:sp>
      <p:sp>
        <p:nvSpPr>
          <p:cNvPr id="1048612"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Cryptography</a:t>
            </a:r>
          </a:p>
        </p:txBody>
      </p:sp>
      <p:sp>
        <p:nvSpPr>
          <p:cNvPr id="1048613" name=""/>
          <p:cNvSpPr/>
          <p:nvPr>
            <p:ph type="body" sz="full" idx="1"/>
          </p:nvPr>
        </p:nvSpPr>
        <p:spPr>
          <a:xfrm rot="0">
            <a:off x="685800" y="1676400"/>
            <a:ext cx="7848600" cy="4419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sz="2400" lang="en-US"/>
              <a:t>Does not conceal the presence of the message</a:t>
            </a:r>
          </a:p>
          <a:p>
            <a:pPr lvl="0"/>
            <a:r>
              <a:rPr sz="2400" lang="en-US"/>
              <a:t>Renders the contents of a message unintelligible to outsiders</a:t>
            </a:r>
          </a:p>
          <a:p>
            <a:pPr lvl="0"/>
            <a:r>
              <a:rPr sz="2400" lang="en-US"/>
              <a:t>There are two major methods of cryptography:</a:t>
            </a:r>
          </a:p>
          <a:p>
            <a:pPr lvl="1"/>
            <a:r>
              <a:rPr sz="2000" i="1" lang="en-US"/>
              <a:t>Codes</a:t>
            </a:r>
          </a:p>
          <a:p>
            <a:pPr lvl="2"/>
            <a:r>
              <a:rPr sz="1800" lang="en-US"/>
              <a:t>Usually map words to words, so depend on the language being used.</a:t>
            </a:r>
          </a:p>
          <a:p>
            <a:pPr lvl="2"/>
            <a:r>
              <a:rPr sz="1800" lang="en-US"/>
              <a:t>Encoding is through a large reference, called a code-book, which specifies how the mapping is done.</a:t>
            </a:r>
          </a:p>
          <a:p>
            <a:pPr lvl="1"/>
            <a:r>
              <a:rPr sz="2000" i="1" lang="en-US"/>
              <a:t>Ciphers</a:t>
            </a:r>
          </a:p>
          <a:p>
            <a:pPr lvl="2"/>
            <a:r>
              <a:rPr sz="1800" lang="en-US"/>
              <a:t>Usually transform units of a fixed length, by means of some mathematical function.</a:t>
            </a:r>
          </a:p>
          <a:p>
            <a:pPr lvl="2"/>
            <a:r>
              <a:rPr sz="1800" lang="en-US"/>
              <a:t>Can be relatively independent of the language being used in the message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48" name=""/>
        <p:cNvGrpSpPr/>
        <p:nvPr/>
      </p:nvGrpSpPr>
      <p:grpSpPr>
        <a:xfrm rot="0">
          <a:off x="0" y="0"/>
          <a:ext cx="0" cy="0"/>
          <a:chOff x="0" y="0"/>
          <a:chExt cx="0" cy="0"/>
        </a:xfrm>
      </p:grpSpPr>
      <p:sp>
        <p:nvSpPr>
          <p:cNvPr id="1048619"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8</a:t>
            </a:fld>
            <a:endParaRPr sz="1400"/>
          </a:p>
        </p:txBody>
      </p:sp>
      <p:sp>
        <p:nvSpPr>
          <p:cNvPr id="1048616"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Simple Example of a Code</a:t>
            </a:r>
          </a:p>
        </p:txBody>
      </p:sp>
      <p:sp>
        <p:nvSpPr>
          <p:cNvPr id="1048617" name=""/>
          <p:cNvSpPr/>
          <p:nvPr>
            <p:ph type="body" sz="full" idx="1"/>
          </p:nvPr>
        </p:nvSpPr>
        <p:spPr>
          <a:xfrm rot="0">
            <a:off x="2819400" y="1524000"/>
            <a:ext cx="5791200" cy="32766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lang="en-US"/>
              <a:t>Using the code-book to the left, we would encode:</a:t>
            </a:r>
          </a:p>
          <a:p>
            <a:pPr lvl="1">
              <a:buFontTx/>
              <a:buNone/>
            </a:pPr>
            <a:endParaRPr b="1">
              <a:latin typeface="Courier New" pitchFamily="49" charset="0"/>
            </a:endParaRPr>
          </a:p>
          <a:p>
            <a:pPr lvl="1">
              <a:buFontTx/>
              <a:buNone/>
            </a:pPr>
            <a:r>
              <a:rPr b="1" lang="en-US">
                <a:latin typeface="Courier New" pitchFamily="49" charset="0"/>
              </a:rPr>
              <a:t>Attack enemy at dawn</a:t>
            </a:r>
          </a:p>
          <a:p>
            <a:pPr lvl="0">
              <a:buFontTx/>
              <a:buNone/>
            </a:pPr>
            <a:r>
              <a:rPr lang="en-US"/>
              <a:t>	</a:t>
            </a:r>
          </a:p>
          <a:p>
            <a:pPr lvl="0">
              <a:buFontTx/>
              <a:buNone/>
            </a:pPr>
            <a:r>
              <a:rPr lang="en-US"/>
              <a:t>as:</a:t>
            </a:r>
          </a:p>
          <a:p>
            <a:pPr lvl="1">
              <a:buFontTx/>
              <a:buNone/>
            </a:pPr>
            <a:endParaRPr b="1">
              <a:latin typeface="Courier New" pitchFamily="49" charset="0"/>
            </a:endParaRPr>
          </a:p>
          <a:p>
            <a:pPr lvl="1">
              <a:buFontTx/>
              <a:buNone/>
            </a:pPr>
            <a:r>
              <a:rPr b="1" lang="en-US">
                <a:latin typeface="Courier New" pitchFamily="49" charset="0"/>
              </a:rPr>
              <a:t>I like hot curry</a:t>
            </a:r>
          </a:p>
        </p:txBody>
      </p:sp>
      <p:graphicFrame>
        <p:nvGraphicFramePr>
          <p:cNvPr id="4194304" name=""/>
          <p:cNvGraphicFramePr>
            <a:graphicFrameLocks/>
          </p:cNvGraphicFramePr>
          <p:nvPr/>
        </p:nvGraphicFramePr>
        <p:xfrm rot="0">
          <a:off x="762000" y="1600200"/>
          <a:ext cx="5643562" cy="2247900"/>
        </p:xfrm>
        <a:graphic>
          <a:graphicData uri="http://schemas.openxmlformats.org/presentationml/2006/ole">
            <mc:AlternateContent xmlns:mc="http://schemas.openxmlformats.org/markup-compatibility/2006">
              <mc:Choice xmlns:v="urn:schemas-microsoft-com:vml" Requires="v">
                <p:oleObj name="Document" r:id="rId1" spid="" imgH="2247900" imgW="5643562" showAsIcon="0" progId="Word.Document.8">
                  <p:embed followColorScheme="full"/>
                  <p:pic>
                    <p:nvPicPr>
                      <p:cNvPr id="2097153" name=""/>
                      <p:cNvPicPr>
                        <a:picLocks/>
                      </p:cNvPicPr>
                      <p:nvPr/>
                    </p:nvPicPr>
                    <p:blipFill>
                      <a:blip xmlns:r="http://schemas.openxmlformats.org/officeDocument/2006/relationships" r:embed="rId2"/>
                      <a:srcRect l="0" t="0" r="0" b="0"/>
                      <a:stretch>
                        <a:fillRect/>
                      </a:stretch>
                    </p:blipFill>
                    <p:spPr>
                      <a:xfrm rot="0">
                        <a:off x="762000" y="1600200"/>
                        <a:ext cx="5643562" cy="2247900"/>
                      </a:xfrm>
                      <a:prstGeom prst="rect"/>
                      <a:noFill/>
                      <a:ln>
                        <a:noFill/>
                      </a:ln>
                    </p:spPr>
                  </p:pic>
                </p:oleObj>
              </mc:Choice>
              <mc:Fallback>
                <p:oleObj name="Document" r:id="rId1" spid="" imgH="2247900" imgW="5643562" showAsIcon="0" progId="Word.Document.8">
                  <p:embed followColorScheme="full"/>
                  <p:pic>
                    <p:nvPicPr>
                      <p:cNvPr id="2097153" name=""/>
                      <p:cNvPicPr>
                        <a:picLocks/>
                      </p:cNvPicPr>
                      <p:nvPr/>
                    </p:nvPicPr>
                    <p:blipFill>
                      <a:blip xmlns:r="http://schemas.openxmlformats.org/officeDocument/2006/relationships" r:embed="rId2"/>
                      <a:srcRect l="0" t="0" r="0" b="0"/>
                      <a:stretch>
                        <a:fillRect/>
                      </a:stretch>
                    </p:blipFill>
                    <p:spPr>
                      <a:xfrm rot="0">
                        <a:off x="762000" y="1600200"/>
                        <a:ext cx="5643562" cy="2247900"/>
                      </a:xfrm>
                      <a:prstGeom prst="rect"/>
                      <a:noFill/>
                      <a:ln>
                        <a:noFill/>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49" name=""/>
        <p:cNvGrpSpPr/>
        <p:nvPr/>
      </p:nvGrpSpPr>
      <p:grpSpPr>
        <a:xfrm rot="0">
          <a:off x="0" y="0"/>
          <a:ext cx="0" cy="0"/>
          <a:chOff x="0" y="0"/>
          <a:chExt cx="0" cy="0"/>
        </a:xfrm>
      </p:grpSpPr>
      <p:sp>
        <p:nvSpPr>
          <p:cNvPr id="1048623"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eaLnBrk="0" fontAlgn="base" hangingPunct="0" indent="0" latinLnBrk="0"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eaLnBrk="0" fontAlgn="base" hangingPunct="0" indent="0" latinLnBrk="0"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eaLnBrk="0" fontAlgn="base" hangingPunct="0" indent="0" latinLnBrk="0"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eaLnBrk="0" fontAlgn="base" hangingPunct="0" indent="0" latinLnBrk="0"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lvl="0"/>
            <a:fld id="{566ABCEB-ACFC-4714-9973-3DA970169C29}" type="slidenum">
              <a:rPr sz="1400"/>
              <a:pPr algn="r" lvl="0"/>
              <a:t>9</a:t>
            </a:fld>
            <a:endParaRPr sz="1400"/>
          </a:p>
        </p:txBody>
      </p:sp>
      <p:sp>
        <p:nvSpPr>
          <p:cNvPr id="1048620" name=""/>
          <p:cNvSpPr/>
          <p:nvPr>
            <p:ph type="title" sz="full" idx="0"/>
          </p:nvPr>
        </p:nvSpPr>
        <p:spPr>
          <a:xfrm rot="0">
            <a:off x="685800" y="609600"/>
            <a:ext cx="7772400" cy="9144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4000" i="0" u="none">
                <a:solidFill>
                  <a:schemeClr val="lt2"/>
                </a:solidFill>
                <a:latin typeface="Times New Roman" pitchFamily="18" charset="0"/>
                <a:sym typeface="Times New Roman" pitchFamily="18" charset="0"/>
              </a:defRPr>
            </a:lvl1pPr>
          </a:lstStyle>
          <a:p>
            <a:r>
              <a:t>Ciphers</a:t>
            </a:r>
          </a:p>
        </p:txBody>
      </p:sp>
      <p:sp>
        <p:nvSpPr>
          <p:cNvPr id="1048621" name=""/>
          <p:cNvSpPr/>
          <p:nvPr>
            <p:ph type="body" sz="full" idx="1"/>
          </p:nvPr>
        </p:nvSpPr>
        <p:spPr>
          <a:xfrm rot="0">
            <a:off x="685800" y="1676400"/>
            <a:ext cx="7772400" cy="2819400"/>
          </a:xfrm>
          <a:prstGeom prst="rect"/>
          <a:noFill/>
          <a:ln>
            <a:noFill/>
          </a:ln>
        </p:spPr>
        <p:txBody>
          <a:bodyPr anchor="t" bIns="45720" lIns="91440" rIns="91440" tIns="45720" vert="horz"/>
          <a:lstStyle>
            <a:lvl1pPr algn="l" eaLnBrk="0" fontAlgn="base" hangingPunct="0" indent="-231775" latinLnBrk="0" marL="231775"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eaLnBrk="0" fontAlgn="base" hangingPunct="0" indent="-227012" latinLnBrk="0" marL="573087" rtl="0">
              <a:lnSpc>
                <a:spcPct val="100000"/>
              </a:lnSpc>
              <a:spcBef>
                <a:spcPct val="20000"/>
              </a:spcBef>
              <a:spcAft>
                <a:spcPct val="0"/>
              </a:spcAft>
              <a:buSzPct val="100000"/>
              <a:buFontTx/>
              <a:buChar char="–"/>
              <a:defRPr baseline="0" b="0" sz="2400" i="0" u="none">
                <a:solidFill>
                  <a:schemeClr val="dk1"/>
                </a:solidFill>
                <a:latin typeface="Times New Roman" pitchFamily="18" charset="0"/>
                <a:sym typeface="Times New Roman" pitchFamily="18" charset="0"/>
              </a:defRPr>
            </a:lvl2pPr>
            <a:lvl3pPr algn="l" eaLnBrk="0" fontAlgn="base" hangingPunct="0" indent="-173038" latinLnBrk="0" marL="860425" rtl="0">
              <a:lnSpc>
                <a:spcPct val="100000"/>
              </a:lnSpc>
              <a:spcBef>
                <a:spcPct val="20000"/>
              </a:spcBef>
              <a:spcAft>
                <a:spcPct val="0"/>
              </a:spcAft>
              <a:buSzPct val="100000"/>
              <a:buFontTx/>
              <a:buChar char="•"/>
              <a:defRPr baseline="0" b="0" sz="2000" i="0" u="none">
                <a:solidFill>
                  <a:schemeClr val="dk1"/>
                </a:solidFill>
                <a:latin typeface="Times New Roman" pitchFamily="18" charset="0"/>
                <a:sym typeface="Times New Roman" pitchFamily="18" charset="0"/>
              </a:defRPr>
            </a:lvl3pPr>
            <a:lvl4pPr algn="l" eaLnBrk="0" fontAlgn="base" hangingPunct="0" indent="-171450" latinLnBrk="0" marL="1146175"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4pPr>
            <a:lvl5pPr algn="l" eaLnBrk="0" fontAlgn="base" hangingPunct="0" indent="-173037" latinLnBrk="0" marL="1433512" rtl="0">
              <a:lnSpc>
                <a:spcPct val="100000"/>
              </a:lnSpc>
              <a:spcBef>
                <a:spcPct val="20000"/>
              </a:spcBef>
              <a:spcAft>
                <a:spcPct val="0"/>
              </a:spcAft>
              <a:buSzPct val="100000"/>
              <a:buFontTx/>
              <a:buChar char="»"/>
              <a:defRPr baseline="0" b="0" sz="1800" i="0" u="none">
                <a:solidFill>
                  <a:schemeClr val="dk1"/>
                </a:solidFill>
                <a:latin typeface="Times New Roman" pitchFamily="18" charset="0"/>
                <a:sym typeface="Times New Roman" pitchFamily="18" charset="0"/>
              </a:defRPr>
            </a:lvl5pPr>
          </a:lstStyle>
          <a:p>
            <a:pPr lvl="0"/>
            <a:r>
              <a:rPr lang="en-US"/>
              <a:t>Early ciphers were based on mapping alphabetic letters to other letters in the alphabet.</a:t>
            </a:r>
          </a:p>
          <a:p>
            <a:pPr lvl="0"/>
            <a:r>
              <a:rPr lang="en-US"/>
              <a:t>The simplest ciphers can be broken down into:</a:t>
            </a:r>
          </a:p>
          <a:p>
            <a:pPr lvl="1"/>
            <a:r>
              <a:rPr lang="en-US"/>
              <a:t>Transposition ciphers</a:t>
            </a:r>
          </a:p>
          <a:p>
            <a:pPr lvl="1"/>
            <a:r>
              <a:rPr lang="en-US"/>
              <a:t>Substitution ciphers</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0099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Computer Security</dc:title>
  <dc:creator>Bryan J. Higgs</dc:creator>
  <cp:lastModifiedBy>Bryan J. Higgs</cp:lastModifiedBy>
  <dcterms:created xsi:type="dcterms:W3CDTF">2004-01-04T19:21:08Z</dcterms:created>
  <dcterms:modified xsi:type="dcterms:W3CDTF">2024-05-01T12:09:33Z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cd7a51caab5e4fd88fdafe848e6fae3b</vt:lpwstr>
  </property>
</Properties>
</file>