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66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1C62-697B-4A7B-DF2C-4CFAFE465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49CE0E-88A1-2B30-4AEB-73CA19D06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82AA85-8AB8-7C1B-4513-63CA65D4F841}"/>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5" name="Footer Placeholder 4">
            <a:extLst>
              <a:ext uri="{FF2B5EF4-FFF2-40B4-BE49-F238E27FC236}">
                <a16:creationId xmlns:a16="http://schemas.microsoft.com/office/drawing/2014/main" id="{108FD1EA-13FA-29A7-4A79-4BB8DBC41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55984-CC87-ECD5-9B93-F1DE0127A01B}"/>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101905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6C7E-B489-737C-FCEC-B4694A06BF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AD741-F0D1-C162-88A6-1781D5BBB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64B37-2DBC-3942-A197-2E3034381BD3}"/>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5" name="Footer Placeholder 4">
            <a:extLst>
              <a:ext uri="{FF2B5EF4-FFF2-40B4-BE49-F238E27FC236}">
                <a16:creationId xmlns:a16="http://schemas.microsoft.com/office/drawing/2014/main" id="{6A24E815-D3BF-17E2-B7FB-A8AC06C9B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AF735-D398-5F09-9DC7-2A72C713CC0F}"/>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404163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52FC22-0263-439A-37F4-005F278ECE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68DAF2-E3D5-7087-F47B-F613D384A5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B568E-23F0-A594-CF71-985BA2867E36}"/>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5" name="Footer Placeholder 4">
            <a:extLst>
              <a:ext uri="{FF2B5EF4-FFF2-40B4-BE49-F238E27FC236}">
                <a16:creationId xmlns:a16="http://schemas.microsoft.com/office/drawing/2014/main" id="{E44AB4D8-D25E-91A0-2985-5BA3DAC17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9065A-BB3D-9223-546B-14DF40616643}"/>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317158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25B8-1035-9FD8-15A3-1C1B7FA12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7C2E45-0361-58B0-66EE-B65BFF0D56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9E49F-578E-6EB7-82A2-0799B7D554C9}"/>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5" name="Footer Placeholder 4">
            <a:extLst>
              <a:ext uri="{FF2B5EF4-FFF2-40B4-BE49-F238E27FC236}">
                <a16:creationId xmlns:a16="http://schemas.microsoft.com/office/drawing/2014/main" id="{DB9FC158-6DF8-546F-E923-5C7A03D63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401C-CB7B-5959-5925-63532E68889D}"/>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389933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4B45-9BA5-A8F8-9F5E-231B1F22B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6B604F-A0E6-08C4-5C3E-0441286A2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A27F4-E798-A50D-F2A7-9C234E35D7F0}"/>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5" name="Footer Placeholder 4">
            <a:extLst>
              <a:ext uri="{FF2B5EF4-FFF2-40B4-BE49-F238E27FC236}">
                <a16:creationId xmlns:a16="http://schemas.microsoft.com/office/drawing/2014/main" id="{058715DF-B9C4-35E4-4939-09A79FDE4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4AE5F-7ED4-DDFA-3AF1-347C865B291A}"/>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66906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25A3-BC65-DA60-D19C-3F22F0445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195F7-6454-62E6-F3C7-55ECEE8387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5D21FD-A64C-2F7C-725B-0B74501362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64017B-919F-A6D8-D710-7C2BA9FBCF39}"/>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6" name="Footer Placeholder 5">
            <a:extLst>
              <a:ext uri="{FF2B5EF4-FFF2-40B4-BE49-F238E27FC236}">
                <a16:creationId xmlns:a16="http://schemas.microsoft.com/office/drawing/2014/main" id="{DDFCC1F1-CA6A-01D9-D618-96C919801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42420-5ECB-E8FE-B158-A8A303375DB5}"/>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140076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BACE-7701-926E-AF9F-1632748497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0AEDBA-13F5-D795-6B07-6DE13FE1B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E9421B-E656-C487-DCBA-D55FBDB22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010A37-0F42-2CFA-D4BC-8A9322503C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1CACD-39C2-EB70-9DF9-4A99E7E727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190C2F-F4AA-1B02-3B4C-18153F5FACCC}"/>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8" name="Footer Placeholder 7">
            <a:extLst>
              <a:ext uri="{FF2B5EF4-FFF2-40B4-BE49-F238E27FC236}">
                <a16:creationId xmlns:a16="http://schemas.microsoft.com/office/drawing/2014/main" id="{8E2D297D-969F-0CE7-FDBB-8F63056474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EFD647-A3B4-D3FD-5AA7-1EA1CC81E6DA}"/>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151088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C570-E2FC-A1C2-4924-F9CFA2AD27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E2E39-C572-AFE3-1F50-92588401D024}"/>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4" name="Footer Placeholder 3">
            <a:extLst>
              <a:ext uri="{FF2B5EF4-FFF2-40B4-BE49-F238E27FC236}">
                <a16:creationId xmlns:a16="http://schemas.microsoft.com/office/drawing/2014/main" id="{D6D434BA-B7F5-055B-453F-0500B89C98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A00C91-9D53-53DB-E22B-01C1C16216F3}"/>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316496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6A53F-FD03-3037-EC83-2E8E1E1F07F1}"/>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3" name="Footer Placeholder 2">
            <a:extLst>
              <a:ext uri="{FF2B5EF4-FFF2-40B4-BE49-F238E27FC236}">
                <a16:creationId xmlns:a16="http://schemas.microsoft.com/office/drawing/2014/main" id="{5D4D9DFE-7B8F-3446-B625-C4F5BF7994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0E42A9-C4EE-DD06-E9FE-97A4D5F3FEBB}"/>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173099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DF76-7961-32CD-B666-2188931B1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C988F2-D8E4-82B8-EA04-E38B28126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9353C3-99EA-DDF6-3D49-79B257A67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69EDD-8F94-0C58-6DDF-B85A4B1B9776}"/>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6" name="Footer Placeholder 5">
            <a:extLst>
              <a:ext uri="{FF2B5EF4-FFF2-40B4-BE49-F238E27FC236}">
                <a16:creationId xmlns:a16="http://schemas.microsoft.com/office/drawing/2014/main" id="{AA742C32-3A55-24E7-2D33-994DF0379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FBBC1-9589-3FF6-2069-54B27DA0ABF7}"/>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337405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BA0F-EC5C-7D70-BB28-5E044A03A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1F1AB2-9D07-486C-8A7D-09E74DADF7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77108D-39F1-2D38-141B-EE98F2376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93FCD-F688-5CD6-F0B8-7AF2C471B5A4}"/>
              </a:ext>
            </a:extLst>
          </p:cNvPr>
          <p:cNvSpPr>
            <a:spLocks noGrp="1"/>
          </p:cNvSpPr>
          <p:nvPr>
            <p:ph type="dt" sz="half" idx="10"/>
          </p:nvPr>
        </p:nvSpPr>
        <p:spPr/>
        <p:txBody>
          <a:bodyPr/>
          <a:lstStyle/>
          <a:p>
            <a:fld id="{F166A823-2AD0-4928-8A77-9343E9E694DD}" type="datetimeFigureOut">
              <a:rPr lang="en-US" smtClean="0"/>
              <a:t>4/16/2024</a:t>
            </a:fld>
            <a:endParaRPr lang="en-US"/>
          </a:p>
        </p:txBody>
      </p:sp>
      <p:sp>
        <p:nvSpPr>
          <p:cNvPr id="6" name="Footer Placeholder 5">
            <a:extLst>
              <a:ext uri="{FF2B5EF4-FFF2-40B4-BE49-F238E27FC236}">
                <a16:creationId xmlns:a16="http://schemas.microsoft.com/office/drawing/2014/main" id="{61A39B67-15CA-F80D-508A-104A0BD2E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69361-E9D5-28A2-2118-A454597BFD6E}"/>
              </a:ext>
            </a:extLst>
          </p:cNvPr>
          <p:cNvSpPr>
            <a:spLocks noGrp="1"/>
          </p:cNvSpPr>
          <p:nvPr>
            <p:ph type="sldNum" sz="quarter" idx="12"/>
          </p:nvPr>
        </p:nvSpPr>
        <p:spPr/>
        <p:txBody>
          <a:bodyPr/>
          <a:lstStyle/>
          <a:p>
            <a:fld id="{770679C9-6105-458F-AC22-9A7E8CAD0C76}" type="slidenum">
              <a:rPr lang="en-US" smtClean="0"/>
              <a:t>‹#›</a:t>
            </a:fld>
            <a:endParaRPr lang="en-US"/>
          </a:p>
        </p:txBody>
      </p:sp>
    </p:spTree>
    <p:extLst>
      <p:ext uri="{BB962C8B-B14F-4D97-AF65-F5344CB8AC3E}">
        <p14:creationId xmlns:p14="http://schemas.microsoft.com/office/powerpoint/2010/main" val="379601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471B12-A18F-4E1F-BD25-8D9FCA29D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9C328A-7A05-514C-EF22-AA8DE39AF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391A5-0F9F-6C46-CA83-9264C9542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6A823-2AD0-4928-8A77-9343E9E694DD}" type="datetimeFigureOut">
              <a:rPr lang="en-US" smtClean="0"/>
              <a:t>4/16/2024</a:t>
            </a:fld>
            <a:endParaRPr lang="en-US"/>
          </a:p>
        </p:txBody>
      </p:sp>
      <p:sp>
        <p:nvSpPr>
          <p:cNvPr id="5" name="Footer Placeholder 4">
            <a:extLst>
              <a:ext uri="{FF2B5EF4-FFF2-40B4-BE49-F238E27FC236}">
                <a16:creationId xmlns:a16="http://schemas.microsoft.com/office/drawing/2014/main" id="{162D4BFD-7D76-C595-7BAF-032ABA3F7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FC62F8-BEF9-A73F-5CF8-1150453E6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679C9-6105-458F-AC22-9A7E8CAD0C76}" type="slidenum">
              <a:rPr lang="en-US" smtClean="0"/>
              <a:t>‹#›</a:t>
            </a:fld>
            <a:endParaRPr lang="en-US"/>
          </a:p>
        </p:txBody>
      </p:sp>
    </p:spTree>
    <p:extLst>
      <p:ext uri="{BB962C8B-B14F-4D97-AF65-F5344CB8AC3E}">
        <p14:creationId xmlns:p14="http://schemas.microsoft.com/office/powerpoint/2010/main" val="888450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C258D0-DE63-623A-7753-73710C979863}"/>
              </a:ext>
            </a:extLst>
          </p:cNvPr>
          <p:cNvSpPr/>
          <p:nvPr/>
        </p:nvSpPr>
        <p:spPr>
          <a:xfrm>
            <a:off x="791151" y="514421"/>
            <a:ext cx="10890161" cy="6230103"/>
          </a:xfrm>
          <a:prstGeom prst="rect">
            <a:avLst/>
          </a:prstGeom>
          <a:noFill/>
        </p:spPr>
        <p:txBody>
          <a:bodyPr wrap="none" lIns="91440" tIns="45720" rIns="91440" bIns="45720">
            <a:spAutoFit/>
          </a:bodyPr>
          <a:lstStyle/>
          <a:p>
            <a:pPr marL="350520" marR="0" indent="-6350" algn="l">
              <a:lnSpc>
                <a:spcPct val="107000"/>
              </a:lnSpc>
              <a:spcBef>
                <a:spcPts val="0"/>
              </a:spcBef>
              <a:spcAft>
                <a:spcPts val="1235"/>
              </a:spcAft>
            </a:pPr>
            <a:r>
              <a:rPr lang="en-US" sz="3200" b="1" kern="100" dirty="0">
                <a:solidFill>
                  <a:srgbClr val="000000"/>
                </a:solidFill>
                <a:effectLst/>
                <a:latin typeface="Times New Roman" panose="02020603050405020304" pitchFamily="18" charset="0"/>
                <a:ea typeface="Times New Roman" panose="02020603050405020304" pitchFamily="18" charset="0"/>
              </a:rPr>
              <a:t>Cyber security Fundamentals – Confidentiality:</a:t>
            </a:r>
            <a:r>
              <a:rPr lang="en-US" sz="3200" kern="100" dirty="0">
                <a:solidFill>
                  <a:srgbClr val="000000"/>
                </a:solidFill>
                <a:effectLst/>
                <a:latin typeface="Times New Roman" panose="02020603050405020304" pitchFamily="18" charset="0"/>
                <a:ea typeface="Times New Roman" panose="02020603050405020304" pitchFamily="18" charset="0"/>
              </a:rPr>
              <a:t> </a:t>
            </a:r>
          </a:p>
          <a:p>
            <a:pPr marL="350520" marR="240665"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Confidentiality is about preventing the disclosure of data to unauthorized parties.  </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It also means trying to keep the identity of authorized parties involved in sharing</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 and holding data private and anonymous. </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Often confidentiality is compromised by cracking poorly encrypted data,</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Man-in-the-middle (MITM) attacks, disclosing sensitive data. </a:t>
            </a:r>
          </a:p>
          <a:p>
            <a:pPr marL="350520" marR="240665"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measures to establish confidentiality include: </a:t>
            </a:r>
          </a:p>
          <a:p>
            <a:pPr marL="342900" marR="240665" lvl="0" indent="-342900" algn="just" fontAlgn="base">
              <a:lnSpc>
                <a:spcPct val="103000"/>
              </a:lnSpc>
              <a:spcBef>
                <a:spcPts val="0"/>
              </a:spcBef>
              <a:spcAft>
                <a:spcPts val="60"/>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encryption </a:t>
            </a:r>
          </a:p>
          <a:p>
            <a:pPr marL="342900" marR="240665" lvl="0" indent="-342900" algn="just" fontAlgn="base">
              <a:lnSpc>
                <a:spcPct val="103000"/>
              </a:lnSpc>
              <a:spcBef>
                <a:spcPts val="0"/>
              </a:spcBef>
              <a:spcAft>
                <a:spcPts val="60"/>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Two-factor authentication </a:t>
            </a:r>
          </a:p>
          <a:p>
            <a:pPr marL="342900" marR="240665" lvl="0" indent="-342900" algn="just" fontAlgn="base">
              <a:lnSpc>
                <a:spcPct val="103000"/>
              </a:lnSpc>
              <a:spcBef>
                <a:spcPts val="0"/>
              </a:spcBef>
              <a:spcAft>
                <a:spcPts val="60"/>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Biometric verification </a:t>
            </a:r>
          </a:p>
          <a:p>
            <a:pPr marL="342900" marR="240665" lvl="0" indent="-342900" algn="just" fontAlgn="base">
              <a:lnSpc>
                <a:spcPct val="103000"/>
              </a:lnSpc>
              <a:spcBef>
                <a:spcPts val="0"/>
              </a:spcBef>
              <a:spcAft>
                <a:spcPts val="1355"/>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Security tokens </a:t>
            </a:r>
          </a:p>
          <a:p>
            <a:pPr marL="350520" marR="0" indent="-6350" algn="just">
              <a:lnSpc>
                <a:spcPct val="103000"/>
              </a:lnSpc>
              <a:spcBef>
                <a:spcPts val="0"/>
              </a:spcBef>
              <a:spcAft>
                <a:spcPts val="1355"/>
              </a:spcAft>
            </a:pPr>
            <a:endParaRPr lang="en-US" sz="24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238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8EE73C-1D3B-2204-D1A1-D1FE6A6E34BE}"/>
              </a:ext>
            </a:extLst>
          </p:cNvPr>
          <p:cNvSpPr/>
          <p:nvPr/>
        </p:nvSpPr>
        <p:spPr>
          <a:xfrm>
            <a:off x="145155" y="150779"/>
            <a:ext cx="11672683" cy="6707221"/>
          </a:xfrm>
          <a:prstGeom prst="rect">
            <a:avLst/>
          </a:prstGeom>
          <a:noFill/>
        </p:spPr>
        <p:txBody>
          <a:bodyPr wrap="none" lIns="91440" tIns="45720" rIns="91440" bIns="45720">
            <a:spAutoFit/>
          </a:bodyPr>
          <a:lstStyle/>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Integrity</a:t>
            </a:r>
            <a:r>
              <a:rPr lang="en-US" sz="24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0520" marR="240665"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Integrity refers to protecting information from being modified by unauthorized parties. </a:t>
            </a:r>
          </a:p>
          <a:p>
            <a:pPr marL="350520" marR="240665"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measures to guarantee integrity include: </a:t>
            </a:r>
          </a:p>
          <a:p>
            <a:pPr marL="342900" marR="240665" lvl="0" indent="-342900" algn="just" fontAlgn="base">
              <a:lnSpc>
                <a:spcPct val="103000"/>
              </a:lnSpc>
              <a:spcBef>
                <a:spcPts val="0"/>
              </a:spcBef>
              <a:spcAft>
                <a:spcPts val="60"/>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Cryptographic checksums </a:t>
            </a:r>
          </a:p>
          <a:p>
            <a:pPr marL="342900" marR="240665" lvl="0" indent="-342900" algn="just" fontAlgn="base">
              <a:lnSpc>
                <a:spcPct val="103000"/>
              </a:lnSpc>
              <a:spcBef>
                <a:spcPts val="0"/>
              </a:spcBef>
              <a:spcAft>
                <a:spcPts val="60"/>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Using file permissions </a:t>
            </a:r>
          </a:p>
          <a:p>
            <a:pPr marL="342900" marR="240665" lvl="0" indent="-342900" algn="just" fontAlgn="base">
              <a:lnSpc>
                <a:spcPct val="103000"/>
              </a:lnSpc>
              <a:spcBef>
                <a:spcPts val="0"/>
              </a:spcBef>
              <a:spcAft>
                <a:spcPts val="60"/>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Uninterrupted power supplies </a:t>
            </a:r>
          </a:p>
          <a:p>
            <a:pPr marL="342900" marR="240665" lvl="0" indent="-342900" algn="just" fontAlgn="base">
              <a:lnSpc>
                <a:spcPct val="103000"/>
              </a:lnSpc>
              <a:spcBef>
                <a:spcPts val="0"/>
              </a:spcBef>
              <a:spcAft>
                <a:spcPts val="1355"/>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backups </a:t>
            </a:r>
          </a:p>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Availability</a:t>
            </a:r>
            <a:r>
              <a:rPr lang="en-US" sz="24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is making sure that authorized parties are able to access the information when </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needed.  Standard measures to guarantee availability include: </a:t>
            </a:r>
          </a:p>
          <a:p>
            <a:pPr marL="342900" marR="240665" lvl="0" indent="-342900" algn="just" fontAlgn="base">
              <a:lnSpc>
                <a:spcPct val="103000"/>
              </a:lnSpc>
              <a:spcBef>
                <a:spcPts val="0"/>
              </a:spcBef>
              <a:spcAft>
                <a:spcPts val="60"/>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Backing up data to external drives </a:t>
            </a:r>
          </a:p>
          <a:p>
            <a:pPr marL="342900" marR="240665" lvl="0" indent="-342900" algn="just" fontAlgn="base">
              <a:lnSpc>
                <a:spcPct val="103000"/>
              </a:lnSpc>
              <a:spcBef>
                <a:spcPts val="0"/>
              </a:spcBef>
              <a:spcAft>
                <a:spcPts val="60"/>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Implementing firewalls </a:t>
            </a:r>
          </a:p>
          <a:p>
            <a:pPr marL="342900" marR="240665" lvl="0" indent="-342900" algn="just" fontAlgn="base">
              <a:lnSpc>
                <a:spcPct val="103000"/>
              </a:lnSpc>
              <a:spcBef>
                <a:spcPts val="0"/>
              </a:spcBef>
              <a:spcAft>
                <a:spcPts val="60"/>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Having backup power supplies </a:t>
            </a:r>
          </a:p>
          <a:p>
            <a:pPr marL="342900" marR="240665" lvl="0" indent="-342900" algn="just" fontAlgn="base">
              <a:lnSpc>
                <a:spcPct val="103000"/>
              </a:lnSpc>
              <a:spcBef>
                <a:spcPts val="0"/>
              </a:spcBef>
              <a:spcAft>
                <a:spcPts val="1355"/>
              </a:spcAft>
              <a:buClr>
                <a:srgbClr val="000000"/>
              </a:buClr>
              <a:buSzPts val="1000"/>
              <a:buFont typeface="Arial" panose="020B0604020202020204" pitchFamily="34" charset="0"/>
              <a:buChar char="•"/>
            </a:pPr>
            <a:r>
              <a:rPr lang="en-US"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redundancy </a:t>
            </a:r>
          </a:p>
        </p:txBody>
      </p:sp>
    </p:spTree>
    <p:extLst>
      <p:ext uri="{BB962C8B-B14F-4D97-AF65-F5344CB8AC3E}">
        <p14:creationId xmlns:p14="http://schemas.microsoft.com/office/powerpoint/2010/main" val="253794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A30FFA-38FD-1550-9701-520247A36310}"/>
              </a:ext>
            </a:extLst>
          </p:cNvPr>
          <p:cNvSpPr/>
          <p:nvPr/>
        </p:nvSpPr>
        <p:spPr>
          <a:xfrm>
            <a:off x="0" y="0"/>
            <a:ext cx="11777263" cy="7685694"/>
          </a:xfrm>
          <a:prstGeom prst="rect">
            <a:avLst/>
          </a:prstGeom>
          <a:noFill/>
        </p:spPr>
        <p:txBody>
          <a:bodyPr wrap="none" lIns="91440" tIns="45720" rIns="91440" bIns="45720">
            <a:spAutoFit/>
          </a:bodyPr>
          <a:lstStyle/>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Types of Cyber Attacks </a:t>
            </a:r>
          </a:p>
          <a:p>
            <a:pPr marL="350520" marR="11430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cyber-attack is an exploitation of computer systems and networks.</a:t>
            </a:r>
          </a:p>
          <a:p>
            <a:pPr marL="350520" marR="11430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uses malicious code to alter computer code, logic or data and lead to cybercrimes, </a:t>
            </a:r>
          </a:p>
          <a:p>
            <a:pPr marL="350520" marR="11430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such as information and identity theft. </a:t>
            </a:r>
          </a:p>
          <a:p>
            <a:pPr marL="350520" marR="240665"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Cyber-attacks can be classified into the following categories: </a:t>
            </a:r>
          </a:p>
          <a:p>
            <a:pPr marL="579120" marR="0" indent="-6350" algn="l">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4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Web-based attacks 2)</a:t>
            </a:r>
            <a:r>
              <a:rPr lang="en-US" sz="24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System-based attacks </a:t>
            </a:r>
            <a:endPar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Web-based attacks </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are the attacks which occur on a website or web applications.</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Some of the important web-based attacks are as follows:</a:t>
            </a:r>
          </a:p>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rPr>
              <a:t>1. Injection attacks</a:t>
            </a:r>
            <a:r>
              <a:rPr lang="en-US" sz="2400" b="0" kern="100" dirty="0">
                <a:solidFill>
                  <a:srgbClr val="000000"/>
                </a:solidFill>
                <a:effectLst/>
                <a:latin typeface="Times New Roman" panose="02020603050405020304" pitchFamily="18" charset="0"/>
                <a:ea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endParaRP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It is the attack in which some data will be injected into a web application to manipulate the </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application and fetch the required information. </a:t>
            </a:r>
            <a:r>
              <a:rPr lang="en-US" sz="2400" b="1" kern="100" dirty="0">
                <a:solidFill>
                  <a:srgbClr val="000000"/>
                </a:solidFill>
                <a:effectLst/>
                <a:latin typeface="Times New Roman" panose="02020603050405020304" pitchFamily="18" charset="0"/>
                <a:ea typeface="Times New Roman" panose="02020603050405020304" pitchFamily="18" charset="0"/>
              </a:rPr>
              <a:t>Example-</a:t>
            </a:r>
            <a:r>
              <a:rPr lang="en-US" sz="2400" kern="100" dirty="0">
                <a:solidFill>
                  <a:srgbClr val="000000"/>
                </a:solidFill>
                <a:effectLst/>
                <a:latin typeface="Times New Roman" panose="02020603050405020304" pitchFamily="18" charset="0"/>
                <a:ea typeface="Times New Roman" panose="02020603050405020304" pitchFamily="18" charset="0"/>
              </a:rPr>
              <a:t> SQL Injection, code Injection,</a:t>
            </a:r>
          </a:p>
          <a:p>
            <a:pPr marL="350520" marR="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 log Injection, XML Injection etc. </a:t>
            </a:r>
          </a:p>
          <a:p>
            <a:pPr marL="350520" marR="0" indent="-6350" algn="just">
              <a:lnSpc>
                <a:spcPct val="103000"/>
              </a:lnSpc>
              <a:spcBef>
                <a:spcPts val="0"/>
              </a:spcBef>
              <a:spcAft>
                <a:spcPts val="1355"/>
              </a:spcAft>
            </a:pPr>
            <a:endPar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40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BEFA8-A8A1-3F50-4C80-4A1E54C949B2}"/>
              </a:ext>
            </a:extLst>
          </p:cNvPr>
          <p:cNvSpPr txBox="1"/>
          <p:nvPr/>
        </p:nvSpPr>
        <p:spPr>
          <a:xfrm>
            <a:off x="507999" y="400131"/>
            <a:ext cx="11451771" cy="6260304"/>
          </a:xfrm>
          <a:prstGeom prst="rect">
            <a:avLst/>
          </a:prstGeom>
          <a:noFill/>
        </p:spPr>
        <p:txBody>
          <a:bodyPr wrap="square">
            <a:spAutoFit/>
          </a:bodyPr>
          <a:lstStyle/>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rPr>
              <a:t>2. DNS Spoofing</a:t>
            </a:r>
            <a:r>
              <a:rPr lang="en-US" sz="2400" b="0" kern="100" dirty="0">
                <a:solidFill>
                  <a:srgbClr val="000000"/>
                </a:solidFill>
                <a:effectLst/>
                <a:latin typeface="Times New Roman" panose="02020603050405020304" pitchFamily="18" charset="0"/>
                <a:ea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endParaRPr>
          </a:p>
          <a:p>
            <a:pPr marL="350520" marR="114935"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DNS Spoofing is a type of computer security hacking. Whereby a data is introduced into a DNS resolver's cache causing the name server to return an incorrect IP address, diverting traffic to the attackers  computer or any other computer. The DNS spoofing attacks can go on for a long period of time without being detected and can cause serious security issues. </a:t>
            </a:r>
          </a:p>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rPr>
              <a:t>3. Session Hijacking</a:t>
            </a:r>
            <a:r>
              <a:rPr lang="en-US" sz="2400" b="0" kern="100" dirty="0">
                <a:solidFill>
                  <a:srgbClr val="000000"/>
                </a:solidFill>
                <a:effectLst/>
                <a:latin typeface="Times New Roman" panose="02020603050405020304" pitchFamily="18" charset="0"/>
                <a:ea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endParaRPr>
          </a:p>
          <a:p>
            <a:pPr marL="350520" marR="109855"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It is a security attack on a user session over a protected network. Web applications create cookies to store the state and user sessions. By stealing the cookies, an attacker can have access to all of the user data. </a:t>
            </a:r>
          </a:p>
          <a:p>
            <a:pPr marL="350520" marR="0" indent="-6350">
              <a:lnSpc>
                <a:spcPct val="107000"/>
              </a:lnSpc>
              <a:spcBef>
                <a:spcPts val="0"/>
              </a:spcBef>
              <a:spcAft>
                <a:spcPts val="1235"/>
              </a:spcAft>
            </a:pPr>
            <a:r>
              <a:rPr lang="en-US" sz="2400" b="1" kern="100" dirty="0">
                <a:solidFill>
                  <a:srgbClr val="000000"/>
                </a:solidFill>
                <a:effectLst/>
                <a:latin typeface="Times New Roman" panose="02020603050405020304" pitchFamily="18" charset="0"/>
                <a:ea typeface="Times New Roman" panose="02020603050405020304" pitchFamily="18" charset="0"/>
              </a:rPr>
              <a:t>4. Phishing</a:t>
            </a:r>
            <a:r>
              <a:rPr lang="en-US" sz="2400" b="0" kern="100" dirty="0">
                <a:solidFill>
                  <a:srgbClr val="000000"/>
                </a:solidFill>
                <a:effectLst/>
                <a:latin typeface="Times New Roman" panose="02020603050405020304" pitchFamily="18" charset="0"/>
                <a:ea typeface="Times New Roman" panose="02020603050405020304" pitchFamily="18" charset="0"/>
              </a:rPr>
              <a:t> </a:t>
            </a:r>
            <a:endParaRPr lang="en-US" sz="2400" b="1" kern="100" dirty="0">
              <a:solidFill>
                <a:srgbClr val="000000"/>
              </a:solidFill>
              <a:effectLst/>
              <a:latin typeface="Times New Roman" panose="02020603050405020304" pitchFamily="18" charset="0"/>
              <a:ea typeface="Times New Roman" panose="02020603050405020304" pitchFamily="18" charset="0"/>
            </a:endParaRPr>
          </a:p>
          <a:p>
            <a:pPr marL="350520" marR="120650" indent="-6350" algn="just">
              <a:lnSpc>
                <a:spcPct val="103000"/>
              </a:lnSpc>
              <a:spcBef>
                <a:spcPts val="0"/>
              </a:spcBef>
              <a:spcAft>
                <a:spcPts val="1355"/>
              </a:spcAft>
            </a:pPr>
            <a:r>
              <a:rPr lang="en-US" sz="2400" kern="100" dirty="0">
                <a:solidFill>
                  <a:srgbClr val="000000"/>
                </a:solidFill>
                <a:effectLst/>
                <a:latin typeface="Times New Roman" panose="02020603050405020304" pitchFamily="18" charset="0"/>
                <a:ea typeface="Times New Roman" panose="02020603050405020304" pitchFamily="18" charset="0"/>
              </a:rPr>
              <a:t>Phishing is a type of attack which attempts to steal sensitive information like user login credentials and credit card number. It occurs when an attacker is masquerading as a trustworthy entity in electronic communication. </a:t>
            </a:r>
          </a:p>
        </p:txBody>
      </p:sp>
    </p:spTree>
    <p:extLst>
      <p:ext uri="{BB962C8B-B14F-4D97-AF65-F5344CB8AC3E}">
        <p14:creationId xmlns:p14="http://schemas.microsoft.com/office/powerpoint/2010/main" val="144283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16061-67E6-2462-977F-CC9CC4E577E1}"/>
              </a:ext>
            </a:extLst>
          </p:cNvPr>
          <p:cNvSpPr txBox="1"/>
          <p:nvPr/>
        </p:nvSpPr>
        <p:spPr>
          <a:xfrm>
            <a:off x="0" y="0"/>
            <a:ext cx="11408899" cy="7226337"/>
          </a:xfrm>
          <a:prstGeom prst="rect">
            <a:avLst/>
          </a:prstGeom>
          <a:noFill/>
        </p:spPr>
        <p:txBody>
          <a:bodyPr wrap="square">
            <a:spAutoFit/>
          </a:bodyPr>
          <a:lstStyle/>
          <a:p>
            <a:pPr marL="350520" marR="0" indent="-6350">
              <a:lnSpc>
                <a:spcPct val="107000"/>
              </a:lnSpc>
              <a:spcBef>
                <a:spcPts val="0"/>
              </a:spcBef>
              <a:spcAft>
                <a:spcPts val="1235"/>
              </a:spcAft>
            </a:pPr>
            <a:r>
              <a:rPr lang="en-US" sz="2300" b="1" kern="100" dirty="0">
                <a:solidFill>
                  <a:srgbClr val="000000"/>
                </a:solidFill>
                <a:effectLst/>
                <a:latin typeface="Times New Roman" panose="02020603050405020304" pitchFamily="18" charset="0"/>
                <a:ea typeface="Times New Roman" panose="02020603050405020304" pitchFamily="18" charset="0"/>
              </a:rPr>
              <a:t>5. Brute force</a:t>
            </a:r>
            <a:r>
              <a:rPr lang="en-US" sz="2300" b="0" kern="100" dirty="0">
                <a:solidFill>
                  <a:srgbClr val="000000"/>
                </a:solidFill>
                <a:effectLst/>
                <a:latin typeface="Times New Roman" panose="02020603050405020304" pitchFamily="18" charset="0"/>
                <a:ea typeface="Times New Roman" panose="02020603050405020304" pitchFamily="18" charset="0"/>
              </a:rPr>
              <a:t> </a:t>
            </a:r>
            <a:endParaRPr lang="en-US" sz="2300" b="1" kern="100" dirty="0">
              <a:solidFill>
                <a:srgbClr val="000000"/>
              </a:solidFill>
              <a:effectLst/>
              <a:latin typeface="Times New Roman" panose="02020603050405020304" pitchFamily="18" charset="0"/>
              <a:ea typeface="Times New Roman" panose="02020603050405020304" pitchFamily="18" charset="0"/>
            </a:endParaRPr>
          </a:p>
          <a:p>
            <a:pPr marL="350520" marR="113665" indent="-6350" algn="just">
              <a:lnSpc>
                <a:spcPct val="103000"/>
              </a:lnSpc>
              <a:spcBef>
                <a:spcPts val="0"/>
              </a:spcBef>
              <a:spcAft>
                <a:spcPts val="1355"/>
              </a:spcAft>
            </a:pPr>
            <a:r>
              <a:rPr lang="en-US" sz="2300" kern="100" dirty="0">
                <a:solidFill>
                  <a:srgbClr val="000000"/>
                </a:solidFill>
                <a:effectLst/>
                <a:latin typeface="Times New Roman" panose="02020603050405020304" pitchFamily="18" charset="0"/>
                <a:ea typeface="Times New Roman" panose="02020603050405020304" pitchFamily="18" charset="0"/>
              </a:rPr>
              <a:t>It is a type of attack which uses a trial and error method. This attack generates a large number of guesses and validates them to obtain actual data like user password and personal identification number. This attack may be used by criminals to crack encrypted data, or by security, analysts to test an organization's network security. </a:t>
            </a:r>
          </a:p>
          <a:p>
            <a:pPr marL="344170" marR="0" indent="0" algn="l">
              <a:lnSpc>
                <a:spcPct val="107000"/>
              </a:lnSpc>
              <a:spcBef>
                <a:spcPts val="0"/>
              </a:spcBef>
              <a:spcAft>
                <a:spcPts val="0"/>
              </a:spcAft>
            </a:pPr>
            <a:r>
              <a:rPr lang="en-US" sz="2300" b="1" kern="100" dirty="0">
                <a:solidFill>
                  <a:srgbClr val="000000"/>
                </a:solidFill>
                <a:effectLst/>
                <a:latin typeface="Times New Roman" panose="02020603050405020304" pitchFamily="18" charset="0"/>
                <a:ea typeface="Times New Roman" panose="02020603050405020304" pitchFamily="18" charset="0"/>
              </a:rPr>
              <a:t> </a:t>
            </a:r>
            <a:endParaRPr lang="en-US" sz="2300" kern="100" dirty="0">
              <a:solidFill>
                <a:srgbClr val="000000"/>
              </a:solidFill>
              <a:effectLst/>
              <a:latin typeface="Times New Roman" panose="02020603050405020304" pitchFamily="18" charset="0"/>
              <a:ea typeface="Times New Roman" panose="02020603050405020304" pitchFamily="18" charset="0"/>
            </a:endParaRPr>
          </a:p>
          <a:p>
            <a:pPr marL="350520" marR="0" indent="-6350">
              <a:lnSpc>
                <a:spcPct val="107000"/>
              </a:lnSpc>
              <a:spcBef>
                <a:spcPts val="0"/>
              </a:spcBef>
              <a:spcAft>
                <a:spcPts val="1235"/>
              </a:spcAft>
            </a:pPr>
            <a:r>
              <a:rPr lang="en-US" sz="2300" b="1" kern="100" dirty="0">
                <a:solidFill>
                  <a:srgbClr val="000000"/>
                </a:solidFill>
                <a:effectLst/>
                <a:latin typeface="Times New Roman" panose="02020603050405020304" pitchFamily="18" charset="0"/>
                <a:ea typeface="Times New Roman" panose="02020603050405020304" pitchFamily="18" charset="0"/>
              </a:rPr>
              <a:t>6. Denial of Service</a:t>
            </a:r>
            <a:r>
              <a:rPr lang="en-US" sz="2300" b="0" kern="100" dirty="0">
                <a:solidFill>
                  <a:srgbClr val="000000"/>
                </a:solidFill>
                <a:effectLst/>
                <a:latin typeface="Times New Roman" panose="02020603050405020304" pitchFamily="18" charset="0"/>
                <a:ea typeface="Times New Roman" panose="02020603050405020304" pitchFamily="18" charset="0"/>
              </a:rPr>
              <a:t> </a:t>
            </a:r>
            <a:endParaRPr lang="en-US" sz="2300" b="1" kern="100" dirty="0">
              <a:solidFill>
                <a:srgbClr val="000000"/>
              </a:solidFill>
              <a:effectLst/>
              <a:latin typeface="Times New Roman" panose="02020603050405020304" pitchFamily="18" charset="0"/>
              <a:ea typeface="Times New Roman" panose="02020603050405020304" pitchFamily="18" charset="0"/>
            </a:endParaRPr>
          </a:p>
          <a:p>
            <a:pPr marL="350520" marR="118745" indent="-6350" algn="just">
              <a:lnSpc>
                <a:spcPct val="103000"/>
              </a:lnSpc>
              <a:spcBef>
                <a:spcPts val="0"/>
              </a:spcBef>
              <a:spcAft>
                <a:spcPts val="1355"/>
              </a:spcAft>
            </a:pPr>
            <a:r>
              <a:rPr lang="en-US" sz="2300" kern="100" dirty="0">
                <a:solidFill>
                  <a:srgbClr val="000000"/>
                </a:solidFill>
                <a:effectLst/>
                <a:latin typeface="Times New Roman" panose="02020603050405020304" pitchFamily="18" charset="0"/>
                <a:ea typeface="Times New Roman" panose="02020603050405020304" pitchFamily="18" charset="0"/>
              </a:rPr>
              <a:t>It is an attack which meant to make a server or network resource unavailable to the users. It accomplishes this by flooding the target with traffic or sending it information that triggers a crash. It uses the single system and single internet connection to attack a server. It can be classified into the following- </a:t>
            </a:r>
          </a:p>
          <a:p>
            <a:pPr marL="350520" marR="0" indent="-6350" algn="just">
              <a:lnSpc>
                <a:spcPct val="103000"/>
              </a:lnSpc>
              <a:spcBef>
                <a:spcPts val="0"/>
              </a:spcBef>
              <a:spcAft>
                <a:spcPts val="1355"/>
              </a:spcAft>
            </a:pPr>
            <a:r>
              <a:rPr lang="en-US" sz="2300" b="1" kern="100" dirty="0">
                <a:solidFill>
                  <a:srgbClr val="000000"/>
                </a:solidFill>
                <a:effectLst/>
                <a:latin typeface="Times New Roman" panose="02020603050405020304" pitchFamily="18" charset="0"/>
                <a:ea typeface="Times New Roman" panose="02020603050405020304" pitchFamily="18" charset="0"/>
              </a:rPr>
              <a:t>Volume-based attacks-</a:t>
            </a:r>
            <a:r>
              <a:rPr lang="en-US" sz="2300" kern="100" dirty="0">
                <a:solidFill>
                  <a:srgbClr val="000000"/>
                </a:solidFill>
                <a:effectLst/>
                <a:latin typeface="Times New Roman" panose="02020603050405020304" pitchFamily="18" charset="0"/>
                <a:ea typeface="Times New Roman" panose="02020603050405020304" pitchFamily="18" charset="0"/>
              </a:rPr>
              <a:t> Its goal is to saturate the bandwidth of the attacked site, and is measured in bit per second. </a:t>
            </a:r>
          </a:p>
          <a:p>
            <a:pPr marL="350520" marR="240665" indent="-6350" algn="just">
              <a:lnSpc>
                <a:spcPct val="103000"/>
              </a:lnSpc>
              <a:spcBef>
                <a:spcPts val="0"/>
              </a:spcBef>
              <a:spcAft>
                <a:spcPts val="1355"/>
              </a:spcAft>
            </a:pPr>
            <a:r>
              <a:rPr lang="en-US" sz="2300" b="1" kern="100" dirty="0">
                <a:solidFill>
                  <a:srgbClr val="000000"/>
                </a:solidFill>
                <a:effectLst/>
                <a:latin typeface="Times New Roman" panose="02020603050405020304" pitchFamily="18" charset="0"/>
                <a:ea typeface="Times New Roman" panose="02020603050405020304" pitchFamily="18" charset="0"/>
              </a:rPr>
              <a:t>Protocol attacks-</a:t>
            </a:r>
            <a:r>
              <a:rPr lang="en-US" sz="2300" kern="100" dirty="0">
                <a:solidFill>
                  <a:srgbClr val="000000"/>
                </a:solidFill>
                <a:effectLst/>
                <a:latin typeface="Times New Roman" panose="02020603050405020304" pitchFamily="18" charset="0"/>
                <a:ea typeface="Times New Roman" panose="02020603050405020304" pitchFamily="18" charset="0"/>
              </a:rPr>
              <a:t> It consumes actual server resources, and is measured in a packet. </a:t>
            </a:r>
          </a:p>
          <a:p>
            <a:pPr marL="350520" marR="0" indent="-6350" algn="just">
              <a:lnSpc>
                <a:spcPct val="103000"/>
              </a:lnSpc>
              <a:spcBef>
                <a:spcPts val="0"/>
              </a:spcBef>
              <a:spcAft>
                <a:spcPts val="1355"/>
              </a:spcAft>
            </a:pPr>
            <a:r>
              <a:rPr lang="en-US" sz="2300" b="1" kern="100" dirty="0">
                <a:solidFill>
                  <a:srgbClr val="000000"/>
                </a:solidFill>
                <a:effectLst/>
                <a:latin typeface="Times New Roman" panose="02020603050405020304" pitchFamily="18" charset="0"/>
                <a:ea typeface="Times New Roman" panose="02020603050405020304" pitchFamily="18" charset="0"/>
              </a:rPr>
              <a:t>Application layer attacks-</a:t>
            </a:r>
            <a:r>
              <a:rPr lang="en-US" sz="2300" kern="100" dirty="0">
                <a:solidFill>
                  <a:srgbClr val="000000"/>
                </a:solidFill>
                <a:effectLst/>
                <a:latin typeface="Times New Roman" panose="02020603050405020304" pitchFamily="18" charset="0"/>
                <a:ea typeface="Times New Roman" panose="02020603050405020304" pitchFamily="18" charset="0"/>
              </a:rPr>
              <a:t> Its goal is to crash the web server and is measured in request per second. </a:t>
            </a:r>
          </a:p>
        </p:txBody>
      </p:sp>
    </p:spTree>
    <p:extLst>
      <p:ext uri="{BB962C8B-B14F-4D97-AF65-F5344CB8AC3E}">
        <p14:creationId xmlns:p14="http://schemas.microsoft.com/office/powerpoint/2010/main" val="429011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68CA05-B0DB-C1FB-05CC-737AAEC05B3B}"/>
              </a:ext>
            </a:extLst>
          </p:cNvPr>
          <p:cNvSpPr txBox="1"/>
          <p:nvPr/>
        </p:nvSpPr>
        <p:spPr>
          <a:xfrm>
            <a:off x="140677" y="363427"/>
            <a:ext cx="11844997" cy="6385146"/>
          </a:xfrm>
          <a:prstGeom prst="rect">
            <a:avLst/>
          </a:prstGeom>
          <a:noFill/>
        </p:spPr>
        <p:txBody>
          <a:bodyPr wrap="square">
            <a:spAutoFit/>
          </a:bodyPr>
          <a:lstStyle/>
          <a:p>
            <a:pPr marL="350520" marR="0" indent="-6350">
              <a:lnSpc>
                <a:spcPct val="107000"/>
              </a:lnSpc>
              <a:spcBef>
                <a:spcPts val="0"/>
              </a:spcBef>
              <a:spcAft>
                <a:spcPts val="1235"/>
              </a:spcAft>
            </a:pPr>
            <a:r>
              <a:rPr lang="en-US" sz="2300" b="1" kern="100" dirty="0">
                <a:solidFill>
                  <a:srgbClr val="000000"/>
                </a:solidFill>
                <a:effectLst/>
                <a:latin typeface="Times New Roman" panose="02020603050405020304" pitchFamily="18" charset="0"/>
                <a:ea typeface="Times New Roman" panose="02020603050405020304" pitchFamily="18" charset="0"/>
              </a:rPr>
              <a:t>7. Dictionary attacks</a:t>
            </a:r>
            <a:r>
              <a:rPr lang="en-US" sz="2300" b="0" kern="100" dirty="0">
                <a:solidFill>
                  <a:srgbClr val="000000"/>
                </a:solidFill>
                <a:effectLst/>
                <a:latin typeface="Times New Roman" panose="02020603050405020304" pitchFamily="18" charset="0"/>
                <a:ea typeface="Times New Roman" panose="02020603050405020304" pitchFamily="18" charset="0"/>
              </a:rPr>
              <a:t> </a:t>
            </a:r>
            <a:endParaRPr lang="en-US" sz="2300" b="1" kern="100" dirty="0">
              <a:solidFill>
                <a:srgbClr val="000000"/>
              </a:solidFill>
              <a:effectLst/>
              <a:latin typeface="Times New Roman" panose="02020603050405020304" pitchFamily="18" charset="0"/>
              <a:ea typeface="Times New Roman" panose="02020603050405020304" pitchFamily="18" charset="0"/>
            </a:endParaRPr>
          </a:p>
          <a:p>
            <a:pPr marL="350520" marR="0" indent="-6350" algn="just">
              <a:lnSpc>
                <a:spcPct val="103000"/>
              </a:lnSpc>
              <a:spcBef>
                <a:spcPts val="0"/>
              </a:spcBef>
              <a:spcAft>
                <a:spcPts val="1355"/>
              </a:spcAft>
            </a:pPr>
            <a:r>
              <a:rPr lang="en-US" sz="2300" kern="100" dirty="0">
                <a:solidFill>
                  <a:srgbClr val="000000"/>
                </a:solidFill>
                <a:effectLst/>
                <a:latin typeface="Times New Roman" panose="02020603050405020304" pitchFamily="18" charset="0"/>
                <a:ea typeface="Times New Roman" panose="02020603050405020304" pitchFamily="18" charset="0"/>
              </a:rPr>
              <a:t>This type of attack stored the list of a commonly used password and validated them to get original password. </a:t>
            </a:r>
          </a:p>
          <a:p>
            <a:pPr marL="350520" marR="0" indent="-6350">
              <a:lnSpc>
                <a:spcPct val="107000"/>
              </a:lnSpc>
              <a:spcBef>
                <a:spcPts val="0"/>
              </a:spcBef>
              <a:spcAft>
                <a:spcPts val="1235"/>
              </a:spcAft>
            </a:pPr>
            <a:r>
              <a:rPr lang="en-US" sz="2300" b="1" kern="100" dirty="0">
                <a:solidFill>
                  <a:srgbClr val="000000"/>
                </a:solidFill>
                <a:effectLst/>
                <a:latin typeface="Times New Roman" panose="02020603050405020304" pitchFamily="18" charset="0"/>
                <a:ea typeface="Times New Roman" panose="02020603050405020304" pitchFamily="18" charset="0"/>
              </a:rPr>
              <a:t>8. URL Interpretation</a:t>
            </a:r>
            <a:r>
              <a:rPr lang="en-US" sz="2300" b="0" kern="100" dirty="0">
                <a:solidFill>
                  <a:srgbClr val="000000"/>
                </a:solidFill>
                <a:effectLst/>
                <a:latin typeface="Times New Roman" panose="02020603050405020304" pitchFamily="18" charset="0"/>
                <a:ea typeface="Times New Roman" panose="02020603050405020304" pitchFamily="18" charset="0"/>
              </a:rPr>
              <a:t> </a:t>
            </a:r>
            <a:endParaRPr lang="en-US" sz="2300" b="1" kern="100" dirty="0">
              <a:solidFill>
                <a:srgbClr val="000000"/>
              </a:solidFill>
              <a:effectLst/>
              <a:latin typeface="Times New Roman" panose="02020603050405020304" pitchFamily="18" charset="0"/>
              <a:ea typeface="Times New Roman" panose="02020603050405020304" pitchFamily="18" charset="0"/>
            </a:endParaRPr>
          </a:p>
          <a:p>
            <a:pPr marL="350520" marR="0" indent="-6350" algn="just">
              <a:lnSpc>
                <a:spcPct val="103000"/>
              </a:lnSpc>
              <a:spcBef>
                <a:spcPts val="0"/>
              </a:spcBef>
              <a:spcAft>
                <a:spcPts val="1355"/>
              </a:spcAft>
            </a:pPr>
            <a:r>
              <a:rPr lang="en-US" sz="2300" kern="100" dirty="0">
                <a:solidFill>
                  <a:srgbClr val="000000"/>
                </a:solidFill>
                <a:effectLst/>
                <a:latin typeface="Times New Roman" panose="02020603050405020304" pitchFamily="18" charset="0"/>
                <a:ea typeface="Times New Roman" panose="02020603050405020304" pitchFamily="18" charset="0"/>
              </a:rPr>
              <a:t>It is a type of attack where we can change the certain parts of a URL, and one can make a web server to deliver web pages for which he is not authorized to browse. </a:t>
            </a:r>
          </a:p>
          <a:p>
            <a:pPr marL="350520" marR="0" indent="-6350">
              <a:lnSpc>
                <a:spcPct val="107000"/>
              </a:lnSpc>
              <a:spcBef>
                <a:spcPts val="0"/>
              </a:spcBef>
              <a:spcAft>
                <a:spcPts val="1235"/>
              </a:spcAft>
            </a:pPr>
            <a:r>
              <a:rPr lang="en-US" sz="2300" b="1" kern="100" dirty="0">
                <a:solidFill>
                  <a:srgbClr val="000000"/>
                </a:solidFill>
                <a:effectLst/>
                <a:latin typeface="Times New Roman" panose="02020603050405020304" pitchFamily="18" charset="0"/>
                <a:ea typeface="Times New Roman" panose="02020603050405020304" pitchFamily="18" charset="0"/>
              </a:rPr>
              <a:t>9. File Inclusion attacks</a:t>
            </a:r>
            <a:r>
              <a:rPr lang="en-US" sz="2300" b="0" kern="100" dirty="0">
                <a:solidFill>
                  <a:srgbClr val="000000"/>
                </a:solidFill>
                <a:effectLst/>
                <a:latin typeface="Times New Roman" panose="02020603050405020304" pitchFamily="18" charset="0"/>
                <a:ea typeface="Times New Roman" panose="02020603050405020304" pitchFamily="18" charset="0"/>
              </a:rPr>
              <a:t> </a:t>
            </a:r>
            <a:endParaRPr lang="en-US" sz="2300" b="1" kern="100" dirty="0">
              <a:solidFill>
                <a:srgbClr val="000000"/>
              </a:solidFill>
              <a:effectLst/>
              <a:latin typeface="Times New Roman" panose="02020603050405020304" pitchFamily="18" charset="0"/>
              <a:ea typeface="Times New Roman" panose="02020603050405020304" pitchFamily="18" charset="0"/>
            </a:endParaRPr>
          </a:p>
          <a:p>
            <a:pPr marL="350520" marR="114935" indent="-6350" algn="just">
              <a:lnSpc>
                <a:spcPct val="103000"/>
              </a:lnSpc>
              <a:spcBef>
                <a:spcPts val="0"/>
              </a:spcBef>
              <a:spcAft>
                <a:spcPts val="1355"/>
              </a:spcAft>
            </a:pPr>
            <a:r>
              <a:rPr lang="en-US" sz="2300" kern="100" dirty="0">
                <a:solidFill>
                  <a:srgbClr val="000000"/>
                </a:solidFill>
                <a:effectLst/>
                <a:latin typeface="Times New Roman" panose="02020603050405020304" pitchFamily="18" charset="0"/>
                <a:ea typeface="Times New Roman" panose="02020603050405020304" pitchFamily="18" charset="0"/>
              </a:rPr>
              <a:t>It is a type of attack that allows an attacker to access unauthorized or essential files which is available on the web server or to execute malicious files on the web server by making use of the include functionality. </a:t>
            </a:r>
          </a:p>
          <a:p>
            <a:pPr marL="350520" marR="0" indent="-6350">
              <a:lnSpc>
                <a:spcPct val="107000"/>
              </a:lnSpc>
              <a:spcBef>
                <a:spcPts val="0"/>
              </a:spcBef>
              <a:spcAft>
                <a:spcPts val="1235"/>
              </a:spcAft>
            </a:pPr>
            <a:r>
              <a:rPr lang="en-US" sz="2300" b="1" kern="100" dirty="0">
                <a:solidFill>
                  <a:srgbClr val="000000"/>
                </a:solidFill>
                <a:effectLst/>
                <a:latin typeface="Times New Roman" panose="02020603050405020304" pitchFamily="18" charset="0"/>
                <a:ea typeface="Times New Roman" panose="02020603050405020304" pitchFamily="18" charset="0"/>
              </a:rPr>
              <a:t>10. Man in the middle attacks</a:t>
            </a:r>
            <a:r>
              <a:rPr lang="en-US" sz="2300" b="0" kern="100" dirty="0">
                <a:solidFill>
                  <a:srgbClr val="000000"/>
                </a:solidFill>
                <a:effectLst/>
                <a:latin typeface="Times New Roman" panose="02020603050405020304" pitchFamily="18" charset="0"/>
                <a:ea typeface="Times New Roman" panose="02020603050405020304" pitchFamily="18" charset="0"/>
              </a:rPr>
              <a:t> </a:t>
            </a:r>
            <a:endParaRPr lang="en-US" sz="2300" b="1" kern="100" dirty="0">
              <a:solidFill>
                <a:srgbClr val="000000"/>
              </a:solidFill>
              <a:effectLst/>
              <a:latin typeface="Times New Roman" panose="02020603050405020304" pitchFamily="18" charset="0"/>
              <a:ea typeface="Times New Roman" panose="02020603050405020304" pitchFamily="18" charset="0"/>
            </a:endParaRPr>
          </a:p>
          <a:p>
            <a:pPr marL="350520" marR="120650" indent="-6350" algn="just">
              <a:lnSpc>
                <a:spcPct val="103000"/>
              </a:lnSpc>
              <a:spcBef>
                <a:spcPts val="0"/>
              </a:spcBef>
              <a:spcAft>
                <a:spcPts val="1355"/>
              </a:spcAft>
            </a:pPr>
            <a:r>
              <a:rPr lang="en-US" sz="2300" kern="100" dirty="0">
                <a:solidFill>
                  <a:srgbClr val="000000"/>
                </a:solidFill>
                <a:effectLst/>
                <a:latin typeface="Times New Roman" panose="02020603050405020304" pitchFamily="18" charset="0"/>
                <a:ea typeface="Times New Roman" panose="02020603050405020304" pitchFamily="18" charset="0"/>
              </a:rPr>
              <a:t>It is a type of attack that allows an attacker to intercepts the connection between client and server and acts as a bridge between them. Due to this, an attacker will be able to read, insert and modify the data in the intercepted connection. </a:t>
            </a:r>
          </a:p>
        </p:txBody>
      </p:sp>
    </p:spTree>
    <p:extLst>
      <p:ext uri="{BB962C8B-B14F-4D97-AF65-F5344CB8AC3E}">
        <p14:creationId xmlns:p14="http://schemas.microsoft.com/office/powerpoint/2010/main" val="1253022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775</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Adebola Omopariola</dc:creator>
  <cp:lastModifiedBy>Adebola Omopariola</cp:lastModifiedBy>
  <cp:revision>2</cp:revision>
  <dcterms:created xsi:type="dcterms:W3CDTF">2024-04-16T08:09:38Z</dcterms:created>
  <dcterms:modified xsi:type="dcterms:W3CDTF">2024-04-16T08:19:19Z</dcterms:modified>
</cp:coreProperties>
</file>