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0" d="100"/>
          <a:sy n="80" d="100"/>
        </p:scale>
        <p:origin x="33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7329-3183-F6C5-3A63-9FE685471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7E5E85-11A2-5C37-7F1B-C2AC2F3D1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BBB220-7C46-62E0-645E-D0F059D06FDD}"/>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5" name="Footer Placeholder 4">
            <a:extLst>
              <a:ext uri="{FF2B5EF4-FFF2-40B4-BE49-F238E27FC236}">
                <a16:creationId xmlns:a16="http://schemas.microsoft.com/office/drawing/2014/main" id="{04551D9D-E82F-8CAF-D690-0033DA8B7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748E-59A9-67DC-9459-754991F52A7A}"/>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400449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2867-BA54-5FD5-A40B-D17C3CFA5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C2731-09C4-3E73-90DC-88CA29A3B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E9A8D-9430-1F95-BEC2-3DEDFC47DCFF}"/>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5" name="Footer Placeholder 4">
            <a:extLst>
              <a:ext uri="{FF2B5EF4-FFF2-40B4-BE49-F238E27FC236}">
                <a16:creationId xmlns:a16="http://schemas.microsoft.com/office/drawing/2014/main" id="{BBA147BD-C0DA-351D-15E6-C8A338347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F3352-52A9-B3AB-06D7-B5BA685A28C3}"/>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220649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D4094-BFE6-CA2F-C3A9-81D885B4C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117E9E-7BA4-86D7-75AC-4A4E440F94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EB52-83F7-2E4C-33A8-DD0397C980A3}"/>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5" name="Footer Placeholder 4">
            <a:extLst>
              <a:ext uri="{FF2B5EF4-FFF2-40B4-BE49-F238E27FC236}">
                <a16:creationId xmlns:a16="http://schemas.microsoft.com/office/drawing/2014/main" id="{864D8FB8-7976-F3F1-5034-D6AB45245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7ADD3-AE40-7E93-48D3-350003FD5639}"/>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116524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3DED-A09B-FFDE-B1E0-AC62C89D8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506961-00E1-0571-EAA0-3C4D49734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87512-3B92-7E2B-294C-911662595411}"/>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5" name="Footer Placeholder 4">
            <a:extLst>
              <a:ext uri="{FF2B5EF4-FFF2-40B4-BE49-F238E27FC236}">
                <a16:creationId xmlns:a16="http://schemas.microsoft.com/office/drawing/2014/main" id="{D86ED1A9-4FA4-D57C-2B26-83BF59007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559C1-6CA3-492F-9997-F5C268B1D7B0}"/>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252244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E8AD-ABF6-E49A-0D6F-5E55CF601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89336-F2CB-6A9F-FCF7-929C4F79D5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76D634-D85D-6D5D-BEC0-C4FDBA6C3171}"/>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5" name="Footer Placeholder 4">
            <a:extLst>
              <a:ext uri="{FF2B5EF4-FFF2-40B4-BE49-F238E27FC236}">
                <a16:creationId xmlns:a16="http://schemas.microsoft.com/office/drawing/2014/main" id="{04E074F8-2AE5-F06D-4D8A-9137F05E5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F21E-560C-254A-6E86-4CFC812A2B23}"/>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378178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C5EA-39D3-E107-F3BF-C3446A518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5427B-62A5-B7CA-0265-DB7B40903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BE71FF-F321-3837-4A54-BF982E0EC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459FB5-1885-1B35-FBDC-72FFF3DB1CBE}"/>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6" name="Footer Placeholder 5">
            <a:extLst>
              <a:ext uri="{FF2B5EF4-FFF2-40B4-BE49-F238E27FC236}">
                <a16:creationId xmlns:a16="http://schemas.microsoft.com/office/drawing/2014/main" id="{162A8BB6-B8F9-F8E2-9950-8EC788924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3DF40-1AF2-4B87-7F6D-F5CDD0281523}"/>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223776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72E0-909B-2285-AA6B-7397A249DA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668B4D-53CB-E1C7-7E74-57D7B9BCE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F0D538-360C-049C-4106-4081CF6C0E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1643A2-EF38-7E79-C68D-025C329BB1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543AE-733F-518E-A334-268A62CDB4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3B8455-5C48-3D67-A7A5-AFB3471A0DA5}"/>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8" name="Footer Placeholder 7">
            <a:extLst>
              <a:ext uri="{FF2B5EF4-FFF2-40B4-BE49-F238E27FC236}">
                <a16:creationId xmlns:a16="http://schemas.microsoft.com/office/drawing/2014/main" id="{D82EADAA-ABD3-C356-9D45-42A4552BF4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DDEE6D-FF3B-33B6-FBD9-AEA3B93504AC}"/>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57454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29B5-1ED2-4C56-DDDE-11EDD2726B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43A9D2-0410-65EE-B2D3-370AD0EC5C23}"/>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4" name="Footer Placeholder 3">
            <a:extLst>
              <a:ext uri="{FF2B5EF4-FFF2-40B4-BE49-F238E27FC236}">
                <a16:creationId xmlns:a16="http://schemas.microsoft.com/office/drawing/2014/main" id="{4117383D-4366-BDDF-7144-DC0326B3AB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CBF9B8-1571-2923-EDCD-40686CF08975}"/>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99336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08006-EEFD-106E-099B-78733DC6FE27}"/>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3" name="Footer Placeholder 2">
            <a:extLst>
              <a:ext uri="{FF2B5EF4-FFF2-40B4-BE49-F238E27FC236}">
                <a16:creationId xmlns:a16="http://schemas.microsoft.com/office/drawing/2014/main" id="{2F8F5320-8382-1CDB-9A5A-49FC8CCAE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2174EA-C633-FC26-967A-921FD1D34BA1}"/>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66417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33CA-8971-7CDA-7C2F-5654E5754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043D60-6BBD-7F40-0791-9775DA010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754245-46E7-AAE1-0254-983BE72E9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70B49-EB8C-1473-380D-8396F5717222}"/>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6" name="Footer Placeholder 5">
            <a:extLst>
              <a:ext uri="{FF2B5EF4-FFF2-40B4-BE49-F238E27FC236}">
                <a16:creationId xmlns:a16="http://schemas.microsoft.com/office/drawing/2014/main" id="{5102EB24-0E47-5CB6-EC02-AB6B5A1DB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1B071-14DF-6B1F-C726-DBED811D1044}"/>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156655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FE5F-BED3-93A3-8C7E-A94EB951A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940962-91ED-A020-1768-E9CAA9746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FE5DE-7C7E-514A-3AEA-B49C5058D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3CAC5-4901-3F2D-B0F9-F9899739ED91}"/>
              </a:ext>
            </a:extLst>
          </p:cNvPr>
          <p:cNvSpPr>
            <a:spLocks noGrp="1"/>
          </p:cNvSpPr>
          <p:nvPr>
            <p:ph type="dt" sz="half" idx="10"/>
          </p:nvPr>
        </p:nvSpPr>
        <p:spPr/>
        <p:txBody>
          <a:bodyPr/>
          <a:lstStyle/>
          <a:p>
            <a:fld id="{A826C129-8D4C-4C30-A711-CBF4C2DA1DAA}" type="datetimeFigureOut">
              <a:rPr lang="en-US" smtClean="0"/>
              <a:t>4/23/2024</a:t>
            </a:fld>
            <a:endParaRPr lang="en-US"/>
          </a:p>
        </p:txBody>
      </p:sp>
      <p:sp>
        <p:nvSpPr>
          <p:cNvPr id="6" name="Footer Placeholder 5">
            <a:extLst>
              <a:ext uri="{FF2B5EF4-FFF2-40B4-BE49-F238E27FC236}">
                <a16:creationId xmlns:a16="http://schemas.microsoft.com/office/drawing/2014/main" id="{AC7035EE-D0A3-0246-9CBC-BF9777551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A4256-04F6-97CD-522B-F602C22CE8A3}"/>
              </a:ext>
            </a:extLst>
          </p:cNvPr>
          <p:cNvSpPr>
            <a:spLocks noGrp="1"/>
          </p:cNvSpPr>
          <p:nvPr>
            <p:ph type="sldNum" sz="quarter" idx="12"/>
          </p:nvPr>
        </p:nvSpPr>
        <p:spPr/>
        <p:txBody>
          <a:bodyPr/>
          <a:lstStyle/>
          <a:p>
            <a:fld id="{0143D28E-1574-4576-B0FE-6220E7D23ED7}" type="slidenum">
              <a:rPr lang="en-US" smtClean="0"/>
              <a:t>‹#›</a:t>
            </a:fld>
            <a:endParaRPr lang="en-US"/>
          </a:p>
        </p:txBody>
      </p:sp>
    </p:spTree>
    <p:extLst>
      <p:ext uri="{BB962C8B-B14F-4D97-AF65-F5344CB8AC3E}">
        <p14:creationId xmlns:p14="http://schemas.microsoft.com/office/powerpoint/2010/main" val="357494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227476-4473-775C-BD74-4405A7663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35A6A4-11CC-6C98-96A1-7F58689D6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6FB70-1CA3-7248-FC24-04ACB9F24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6C129-8D4C-4C30-A711-CBF4C2DA1DAA}" type="datetimeFigureOut">
              <a:rPr lang="en-US" smtClean="0"/>
              <a:t>4/23/2024</a:t>
            </a:fld>
            <a:endParaRPr lang="en-US"/>
          </a:p>
        </p:txBody>
      </p:sp>
      <p:sp>
        <p:nvSpPr>
          <p:cNvPr id="5" name="Footer Placeholder 4">
            <a:extLst>
              <a:ext uri="{FF2B5EF4-FFF2-40B4-BE49-F238E27FC236}">
                <a16:creationId xmlns:a16="http://schemas.microsoft.com/office/drawing/2014/main" id="{82F3F1E8-8CD1-1185-1503-BBE584E6D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D38E33-91FE-ADF2-F706-55B106B12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3D28E-1574-4576-B0FE-6220E7D23ED7}" type="slidenum">
              <a:rPr lang="en-US" smtClean="0"/>
              <a:t>‹#›</a:t>
            </a:fld>
            <a:endParaRPr lang="en-US"/>
          </a:p>
        </p:txBody>
      </p:sp>
    </p:spTree>
    <p:extLst>
      <p:ext uri="{BB962C8B-B14F-4D97-AF65-F5344CB8AC3E}">
        <p14:creationId xmlns:p14="http://schemas.microsoft.com/office/powerpoint/2010/main" val="936224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SQL_injec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A2CF92-7CB6-DDBB-10BB-3F6BF46B19CC}"/>
              </a:ext>
            </a:extLst>
          </p:cNvPr>
          <p:cNvSpPr txBox="1"/>
          <p:nvPr/>
        </p:nvSpPr>
        <p:spPr>
          <a:xfrm>
            <a:off x="300789" y="533656"/>
            <a:ext cx="11032958" cy="5894627"/>
          </a:xfrm>
          <a:prstGeom prst="rect">
            <a:avLst/>
          </a:prstGeom>
          <a:noFill/>
        </p:spPr>
        <p:txBody>
          <a:bodyPr wrap="square">
            <a:spAutoFit/>
          </a:bodyPr>
          <a:lstStyle/>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System-based attacks </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These are the attacks which are intended to compromise a computer or a computer network. Some of the important system-based attacks are as follows- </a:t>
            </a:r>
          </a:p>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1. Virus</a:t>
            </a:r>
            <a:r>
              <a:rPr lang="en-US" sz="2400" b="0" kern="100" dirty="0">
                <a:solidFill>
                  <a:srgbClr val="000000"/>
                </a:solidFill>
                <a:effectLst/>
                <a:latin typeface="Times New Roman" panose="02020603050405020304" pitchFamily="18" charset="0"/>
                <a:ea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endParaRPr>
          </a:p>
          <a:p>
            <a:pPr marL="350520" marR="11430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It is a type of malicious software program that spread throughout the computer files without the knowledge of a user. It is a self-replicating malicious computer program that replicates by inserting copies of itself into other computer programs when executed. It can also execute instructions that cause harm to the system. </a:t>
            </a:r>
          </a:p>
          <a:p>
            <a:pPr marL="344170" marR="0" indent="0" algn="l">
              <a:lnSpc>
                <a:spcPct val="107000"/>
              </a:lnSpc>
              <a:spcBef>
                <a:spcPts val="0"/>
              </a:spcBef>
              <a:spcAft>
                <a:spcPts val="0"/>
              </a:spcAft>
            </a:pPr>
            <a:r>
              <a:rPr lang="en-US" sz="2400" kern="100" dirty="0">
                <a:solidFill>
                  <a:srgbClr val="000000"/>
                </a:solidFill>
                <a:effectLst/>
                <a:latin typeface="Times New Roman" panose="02020603050405020304" pitchFamily="18" charset="0"/>
                <a:ea typeface="Times New Roman" panose="02020603050405020304" pitchFamily="18" charset="0"/>
              </a:rPr>
              <a:t> </a:t>
            </a:r>
          </a:p>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2. Worm</a:t>
            </a:r>
            <a:r>
              <a:rPr lang="en-US" sz="2400" b="0" kern="100" dirty="0">
                <a:solidFill>
                  <a:srgbClr val="000000"/>
                </a:solidFill>
                <a:effectLst/>
                <a:latin typeface="Times New Roman" panose="02020603050405020304" pitchFamily="18" charset="0"/>
                <a:ea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endParaRPr>
          </a:p>
          <a:p>
            <a:pPr marL="350520" marR="11938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It is a type of malware whose primary function is to replicate itself to spread to uninfected computers. It works same as the computer virus. Worms often originate from email attachments that appear to be from trusted senders. </a:t>
            </a:r>
          </a:p>
        </p:txBody>
      </p:sp>
    </p:spTree>
    <p:extLst>
      <p:ext uri="{BB962C8B-B14F-4D97-AF65-F5344CB8AC3E}">
        <p14:creationId xmlns:p14="http://schemas.microsoft.com/office/powerpoint/2010/main" val="343483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0F6C38-C0F9-DF89-BA70-064E81303900}"/>
              </a:ext>
            </a:extLst>
          </p:cNvPr>
          <p:cNvSpPr txBox="1"/>
          <p:nvPr/>
        </p:nvSpPr>
        <p:spPr>
          <a:xfrm>
            <a:off x="216569" y="445402"/>
            <a:ext cx="11526252" cy="7056804"/>
          </a:xfrm>
          <a:prstGeom prst="rect">
            <a:avLst/>
          </a:prstGeom>
          <a:noFill/>
        </p:spPr>
        <p:txBody>
          <a:bodyPr wrap="square">
            <a:spAutoFit/>
          </a:bodyPr>
          <a:lstStyle/>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3. Trojan horse</a:t>
            </a:r>
            <a:r>
              <a:rPr lang="en-US" sz="2400" b="0" kern="100" dirty="0">
                <a:solidFill>
                  <a:srgbClr val="000000"/>
                </a:solidFill>
                <a:effectLst/>
                <a:latin typeface="Times New Roman" panose="02020603050405020304" pitchFamily="18" charset="0"/>
                <a:ea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endParaRPr>
          </a:p>
          <a:p>
            <a:pPr marL="350520" marR="11747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It is a malicious program that occurs unexpected changes to computer setting and unusual activity, even when the computer should be idle. It misleads the user of its true intent. It appears to be a normal application but when opened/executed some malicious code will run in the background. </a:t>
            </a:r>
          </a:p>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4. Backdoors</a:t>
            </a:r>
            <a:r>
              <a:rPr lang="en-US" sz="2400" b="0" kern="100" dirty="0">
                <a:solidFill>
                  <a:srgbClr val="000000"/>
                </a:solidFill>
                <a:effectLst/>
                <a:latin typeface="Times New Roman" panose="02020603050405020304" pitchFamily="18" charset="0"/>
                <a:ea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endParaRPr>
          </a:p>
          <a:p>
            <a:pPr marL="350520" marR="109855" indent="-6350" algn="just">
              <a:lnSpc>
                <a:spcPct val="133000"/>
              </a:lnSpc>
              <a:spcBef>
                <a:spcPts val="0"/>
              </a:spcBef>
              <a:spcAft>
                <a:spcPts val="880"/>
              </a:spcAft>
            </a:pPr>
            <a:r>
              <a:rPr lang="en-US" sz="2400" kern="100" dirty="0">
                <a:solidFill>
                  <a:srgbClr val="000000"/>
                </a:solidFill>
                <a:effectLst/>
                <a:latin typeface="Times New Roman" panose="02020603050405020304" pitchFamily="18" charset="0"/>
                <a:ea typeface="Times New Roman" panose="02020603050405020304" pitchFamily="18" charset="0"/>
              </a:rPr>
              <a:t>It is a method that bypasses the normal authentication process. A developer may create a backdoor so that an application or operating system can be accessed for troubleshooting or other purposes. </a:t>
            </a:r>
          </a:p>
          <a:p>
            <a:pPr marL="350520" marR="109855" indent="-6350" algn="just">
              <a:lnSpc>
                <a:spcPct val="133000"/>
              </a:lnSpc>
              <a:spcBef>
                <a:spcPts val="0"/>
              </a:spcBef>
              <a:spcAft>
                <a:spcPts val="880"/>
              </a:spcAft>
            </a:pPr>
            <a:r>
              <a:rPr lang="en-US" sz="2400" b="1" kern="100" dirty="0">
                <a:solidFill>
                  <a:srgbClr val="000000"/>
                </a:solidFill>
                <a:effectLst/>
                <a:latin typeface="Times New Roman" panose="02020603050405020304" pitchFamily="18" charset="0"/>
                <a:ea typeface="Times New Roman" panose="02020603050405020304" pitchFamily="18" charset="0"/>
              </a:rPr>
              <a:t>5. Bots</a:t>
            </a:r>
            <a:r>
              <a:rPr lang="en-US" sz="2400" kern="100" dirty="0">
                <a:solidFill>
                  <a:srgbClr val="000000"/>
                </a:solidFill>
                <a:effectLst/>
                <a:latin typeface="Times New Roman" panose="02020603050405020304" pitchFamily="18" charset="0"/>
                <a:ea typeface="Times New Roman" panose="02020603050405020304" pitchFamily="18" charset="0"/>
              </a:rPr>
              <a:t> </a:t>
            </a:r>
          </a:p>
          <a:p>
            <a:pPr marL="350520" marR="11366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A bot (short for "robot") is an automated process that interacts with other network services. Some bots program run automatically, while others only execute commands when they receive specific input. Common examples of bots program are the crawler, chatroom bots, and malicious bots. </a:t>
            </a:r>
          </a:p>
          <a:p>
            <a:pPr marL="350520" marR="117475" indent="-6350" algn="just">
              <a:lnSpc>
                <a:spcPct val="103000"/>
              </a:lnSpc>
              <a:spcBef>
                <a:spcPts val="0"/>
              </a:spcBef>
              <a:spcAft>
                <a:spcPts val="1355"/>
              </a:spcAft>
            </a:pP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15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811C00-75D0-BD05-2C5B-AFDE22B686A7}"/>
              </a:ext>
            </a:extLst>
          </p:cNvPr>
          <p:cNvPicPr/>
          <p:nvPr/>
        </p:nvPicPr>
        <p:blipFill>
          <a:blip r:embed="rId2"/>
          <a:stretch>
            <a:fillRect/>
          </a:stretch>
        </p:blipFill>
        <p:spPr>
          <a:xfrm>
            <a:off x="1010653" y="601578"/>
            <a:ext cx="9974179" cy="5859379"/>
          </a:xfrm>
          <a:prstGeom prst="rect">
            <a:avLst/>
          </a:prstGeom>
        </p:spPr>
      </p:pic>
    </p:spTree>
    <p:extLst>
      <p:ext uri="{BB962C8B-B14F-4D97-AF65-F5344CB8AC3E}">
        <p14:creationId xmlns:p14="http://schemas.microsoft.com/office/powerpoint/2010/main" val="32495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1B3277-B3B6-85D4-5EC1-4D9319C93D66}"/>
              </a:ext>
            </a:extLst>
          </p:cNvPr>
          <p:cNvSpPr txBox="1"/>
          <p:nvPr/>
        </p:nvSpPr>
        <p:spPr>
          <a:xfrm>
            <a:off x="116305" y="100311"/>
            <a:ext cx="11766884" cy="6882846"/>
          </a:xfrm>
          <a:prstGeom prst="rect">
            <a:avLst/>
          </a:prstGeom>
          <a:noFill/>
        </p:spPr>
        <p:txBody>
          <a:bodyPr wrap="square">
            <a:spAutoFit/>
          </a:bodyPr>
          <a:lstStyle/>
          <a:p>
            <a:pPr marL="0" marR="240665" indent="-6350" algn="just">
              <a:lnSpc>
                <a:spcPct val="103000"/>
              </a:lnSpc>
              <a:spcBef>
                <a:spcPts val="0"/>
              </a:spcBef>
              <a:spcAft>
                <a:spcPts val="1775"/>
              </a:spcAft>
            </a:pPr>
            <a:r>
              <a:rPr lang="en-US" sz="2400" kern="100" dirty="0">
                <a:solidFill>
                  <a:srgbClr val="000000"/>
                </a:solidFill>
                <a:effectLst/>
                <a:latin typeface="Times New Roman" panose="02020603050405020304" pitchFamily="18" charset="0"/>
                <a:ea typeface="Times New Roman" panose="02020603050405020304" pitchFamily="18" charset="0"/>
              </a:rPr>
              <a:t>The 7 layers of cyber security should </a:t>
            </a:r>
            <a:r>
              <a:rPr lang="en-US" sz="2400" kern="100" dirty="0" err="1">
                <a:solidFill>
                  <a:srgbClr val="000000"/>
                </a:solidFill>
                <a:effectLst/>
                <a:latin typeface="Times New Roman" panose="02020603050405020304" pitchFamily="18" charset="0"/>
                <a:ea typeface="Times New Roman" panose="02020603050405020304" pitchFamily="18" charset="0"/>
              </a:rPr>
              <a:t>centre</a:t>
            </a:r>
            <a:r>
              <a:rPr lang="en-US" sz="2400" kern="100" dirty="0">
                <a:solidFill>
                  <a:srgbClr val="000000"/>
                </a:solidFill>
                <a:effectLst/>
                <a:latin typeface="Times New Roman" panose="02020603050405020304" pitchFamily="18" charset="0"/>
                <a:ea typeface="Times New Roman" panose="02020603050405020304" pitchFamily="18" charset="0"/>
              </a:rPr>
              <a:t> on the mission critical assets you are seeking to protect. </a:t>
            </a:r>
          </a:p>
          <a:p>
            <a:pPr marL="0" marR="240665" indent="-6350" algn="just">
              <a:lnSpc>
                <a:spcPct val="103000"/>
              </a:lnSpc>
              <a:spcBef>
                <a:spcPts val="0"/>
              </a:spcBef>
              <a:spcAft>
                <a:spcPts val="145"/>
              </a:spcAft>
            </a:pPr>
            <a:r>
              <a:rPr lang="en-US" sz="2400" kern="100" dirty="0">
                <a:solidFill>
                  <a:srgbClr val="000000"/>
                </a:solidFill>
                <a:effectLst/>
                <a:latin typeface="Times New Roman" panose="02020603050405020304" pitchFamily="18" charset="0"/>
                <a:ea typeface="Times New Roman" panose="02020603050405020304" pitchFamily="18" charset="0"/>
              </a:rPr>
              <a:t>1: Mission Critical Assets – This is the data you need to protect </a:t>
            </a:r>
          </a:p>
          <a:p>
            <a:pPr marL="0" marR="240665" indent="-6350" algn="just">
              <a:lnSpc>
                <a:spcPct val="103000"/>
              </a:lnSpc>
              <a:spcBef>
                <a:spcPts val="0"/>
              </a:spcBef>
              <a:spcAft>
                <a:spcPts val="145"/>
              </a:spcAft>
            </a:pPr>
            <a:r>
              <a:rPr lang="en-US" sz="2400" kern="100" dirty="0">
                <a:solidFill>
                  <a:srgbClr val="000000"/>
                </a:solidFill>
                <a:effectLst/>
                <a:latin typeface="Times New Roman" panose="02020603050405020304" pitchFamily="18" charset="0"/>
                <a:ea typeface="Times New Roman" panose="02020603050405020304" pitchFamily="18" charset="0"/>
              </a:rPr>
              <a:t>2: Data Security – Data security controls protect the storage and transfer of data. </a:t>
            </a:r>
          </a:p>
          <a:p>
            <a:pPr marL="0" marR="240665" indent="-6350" algn="just">
              <a:lnSpc>
                <a:spcPct val="103000"/>
              </a:lnSpc>
              <a:spcBef>
                <a:spcPts val="0"/>
              </a:spcBef>
              <a:spcAft>
                <a:spcPts val="160"/>
              </a:spcAft>
            </a:pPr>
            <a:r>
              <a:rPr lang="en-US" sz="2400" kern="100" dirty="0">
                <a:solidFill>
                  <a:srgbClr val="000000"/>
                </a:solidFill>
                <a:effectLst/>
                <a:latin typeface="Times New Roman" panose="02020603050405020304" pitchFamily="18" charset="0"/>
                <a:ea typeface="Times New Roman" panose="02020603050405020304" pitchFamily="18" charset="0"/>
              </a:rPr>
              <a:t>3: Application Security – Applications security controls protect access to an application, an application’s access to your mission critical assets, and the internal security of the application. </a:t>
            </a:r>
          </a:p>
          <a:p>
            <a:pPr marL="0" marR="240665" indent="-6350" algn="just">
              <a:lnSpc>
                <a:spcPct val="103000"/>
              </a:lnSpc>
              <a:spcBef>
                <a:spcPts val="0"/>
              </a:spcBef>
              <a:spcAft>
                <a:spcPts val="310"/>
              </a:spcAft>
            </a:pPr>
            <a:r>
              <a:rPr lang="en-US" sz="2400" kern="100" dirty="0">
                <a:solidFill>
                  <a:srgbClr val="000000"/>
                </a:solidFill>
                <a:effectLst/>
                <a:latin typeface="Times New Roman" panose="02020603050405020304" pitchFamily="18" charset="0"/>
                <a:ea typeface="Times New Roman" panose="02020603050405020304" pitchFamily="18" charset="0"/>
              </a:rPr>
              <a:t>4: Endpoint Security – Endpoint security controls protect the connection between devices and the network. </a:t>
            </a:r>
          </a:p>
          <a:p>
            <a:pPr marL="0" marR="240665" indent="-6350" algn="just">
              <a:lnSpc>
                <a:spcPct val="103000"/>
              </a:lnSpc>
              <a:spcBef>
                <a:spcPts val="0"/>
              </a:spcBef>
              <a:spcAft>
                <a:spcPts val="130"/>
              </a:spcAft>
            </a:pPr>
            <a:r>
              <a:rPr lang="en-US" sz="2400" kern="100" dirty="0">
                <a:solidFill>
                  <a:srgbClr val="000000"/>
                </a:solidFill>
                <a:effectLst/>
                <a:latin typeface="Times New Roman" panose="02020603050405020304" pitchFamily="18" charset="0"/>
                <a:ea typeface="Times New Roman" panose="02020603050405020304" pitchFamily="18" charset="0"/>
              </a:rPr>
              <a:t>5: Network Security – Network security controls protect an organization’s network and prevent unauthorized access of the network. </a:t>
            </a:r>
          </a:p>
          <a:p>
            <a:pPr marL="0" marR="240665" indent="-6350" algn="just">
              <a:lnSpc>
                <a:spcPct val="103000"/>
              </a:lnSpc>
              <a:spcBef>
                <a:spcPts val="0"/>
              </a:spcBef>
              <a:spcAft>
                <a:spcPts val="135"/>
              </a:spcAft>
            </a:pPr>
            <a:r>
              <a:rPr lang="en-US" sz="2400" kern="100" dirty="0">
                <a:solidFill>
                  <a:srgbClr val="000000"/>
                </a:solidFill>
                <a:effectLst/>
                <a:latin typeface="Times New Roman" panose="02020603050405020304" pitchFamily="18" charset="0"/>
                <a:ea typeface="Times New Roman" panose="02020603050405020304" pitchFamily="18" charset="0"/>
              </a:rPr>
              <a:t>6: Perimeter Security – Perimeter security controls include both the physical and digital security methodologies that protect the business overall. </a:t>
            </a:r>
          </a:p>
          <a:p>
            <a:pPr marL="0" marR="240665" indent="-6350" algn="just">
              <a:lnSpc>
                <a:spcPct val="103000"/>
              </a:lnSpc>
              <a:spcBef>
                <a:spcPts val="0"/>
              </a:spcBef>
              <a:spcAft>
                <a:spcPts val="135"/>
              </a:spcAft>
            </a:pPr>
            <a:r>
              <a:rPr lang="en-US" sz="2400" kern="100" dirty="0">
                <a:solidFill>
                  <a:srgbClr val="000000"/>
                </a:solidFill>
                <a:effectLst/>
                <a:latin typeface="Times New Roman" panose="02020603050405020304" pitchFamily="18" charset="0"/>
                <a:ea typeface="Times New Roman" panose="02020603050405020304" pitchFamily="18" charset="0"/>
              </a:rPr>
              <a:t>7: The Human Layer – Humans are the weakest link in any cyber security posture. Human security controls include phishing simulations and access management controls that protect mission critical assets from a wide variety of human threats, including cyber criminals, malicious insiders, and negligent users. </a:t>
            </a:r>
          </a:p>
        </p:txBody>
      </p:sp>
    </p:spTree>
    <p:extLst>
      <p:ext uri="{BB962C8B-B14F-4D97-AF65-F5344CB8AC3E}">
        <p14:creationId xmlns:p14="http://schemas.microsoft.com/office/powerpoint/2010/main" val="405164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7D92B-A5B3-9888-73A9-187FCB29122C}"/>
              </a:ext>
            </a:extLst>
          </p:cNvPr>
          <p:cNvSpPr txBox="1"/>
          <p:nvPr/>
        </p:nvSpPr>
        <p:spPr>
          <a:xfrm>
            <a:off x="188494" y="-109341"/>
            <a:ext cx="11815011" cy="7076681"/>
          </a:xfrm>
          <a:prstGeom prst="rect">
            <a:avLst/>
          </a:prstGeom>
          <a:noFill/>
        </p:spPr>
        <p:txBody>
          <a:bodyPr wrap="square">
            <a:spAutoFit/>
          </a:bodyPr>
          <a:lstStyle/>
          <a:p>
            <a:pPr marL="0" marR="0" indent="-6350">
              <a:lnSpc>
                <a:spcPct val="107000"/>
              </a:lnSpc>
              <a:spcBef>
                <a:spcPts val="0"/>
              </a:spcBef>
              <a:spcAft>
                <a:spcPts val="635"/>
              </a:spcAft>
            </a:pPr>
            <a:r>
              <a:rPr lang="en-US" sz="2400" b="1" kern="100" dirty="0">
                <a:solidFill>
                  <a:srgbClr val="000000"/>
                </a:solidFill>
                <a:effectLst/>
                <a:latin typeface="Times New Roman" panose="02020603050405020304" pitchFamily="18" charset="0"/>
                <a:ea typeface="Times New Roman" panose="02020603050405020304" pitchFamily="18" charset="0"/>
              </a:rPr>
              <a:t>Vulnerability, threat, Harmful acts </a:t>
            </a:r>
          </a:p>
          <a:p>
            <a:pPr marL="0" marR="240665" indent="-6350" algn="just">
              <a:lnSpc>
                <a:spcPct val="103000"/>
              </a:lnSpc>
              <a:spcBef>
                <a:spcPts val="0"/>
              </a:spcBef>
              <a:spcAft>
                <a:spcPts val="0"/>
              </a:spcAft>
            </a:pPr>
            <a:r>
              <a:rPr lang="en-US" sz="2400" b="1" kern="100" dirty="0">
                <a:solidFill>
                  <a:srgbClr val="000000"/>
                </a:solidFill>
                <a:effectLst/>
                <a:latin typeface="Times New Roman" panose="02020603050405020304" pitchFamily="18" charset="0"/>
                <a:ea typeface="Times New Roman" panose="02020603050405020304" pitchFamily="18" charset="0"/>
              </a:rPr>
              <a:t>As the recent epidemic of data breaches illustrates, no system is immune to attacks. Any company that manages, transmits, stores, or otherwise handles data has to institute and enforce mechanisms to monitor their cyber environment, identify vulnerabilities, and close up security holes as quickly as possible. </a:t>
            </a:r>
          </a:p>
          <a:p>
            <a:pPr marL="0" marR="240665" indent="-6350" algn="just">
              <a:lnSpc>
                <a:spcPct val="103000"/>
              </a:lnSpc>
              <a:spcBef>
                <a:spcPts val="0"/>
              </a:spcBef>
              <a:spcAft>
                <a:spcPts val="0"/>
              </a:spcAft>
            </a:pPr>
            <a:r>
              <a:rPr lang="en-US" sz="2400" b="1" kern="100" dirty="0">
                <a:solidFill>
                  <a:srgbClr val="000000"/>
                </a:solidFill>
                <a:effectLst/>
                <a:latin typeface="Times New Roman" panose="02020603050405020304" pitchFamily="18" charset="0"/>
                <a:ea typeface="Times New Roman" panose="02020603050405020304" pitchFamily="18" charset="0"/>
              </a:rPr>
              <a:t>Before identifying specific dangers to modern data systems, it is crucial to understand the distinction between cyber threats and vulnerabilities. </a:t>
            </a:r>
          </a:p>
          <a:p>
            <a:pPr marL="3175" marR="0" indent="0" algn="l">
              <a:lnSpc>
                <a:spcPct val="107000"/>
              </a:lnSpc>
              <a:spcBef>
                <a:spcPts val="0"/>
              </a:spcBef>
              <a:spcAft>
                <a:spcPts val="0"/>
              </a:spcAft>
            </a:pPr>
            <a:r>
              <a:rPr lang="en-US" sz="2400" b="1" kern="100" dirty="0">
                <a:solidFill>
                  <a:srgbClr val="000000"/>
                </a:solidFill>
                <a:effectLst/>
                <a:latin typeface="Times New Roman" panose="02020603050405020304" pitchFamily="18" charset="0"/>
                <a:ea typeface="Times New Roman" panose="02020603050405020304" pitchFamily="18" charset="0"/>
              </a:rPr>
              <a:t> </a:t>
            </a:r>
          </a:p>
          <a:p>
            <a:pPr marL="0" marR="240665" indent="-6350" algn="just">
              <a:lnSpc>
                <a:spcPct val="103000"/>
              </a:lnSpc>
              <a:spcBef>
                <a:spcPts val="0"/>
              </a:spcBef>
              <a:spcAft>
                <a:spcPts val="0"/>
              </a:spcAft>
            </a:pPr>
            <a:r>
              <a:rPr lang="en-US" sz="2400" b="1" kern="100" dirty="0">
                <a:solidFill>
                  <a:srgbClr val="000000"/>
                </a:solidFill>
                <a:effectLst/>
                <a:latin typeface="Times New Roman" panose="02020603050405020304" pitchFamily="18" charset="0"/>
                <a:ea typeface="Times New Roman" panose="02020603050405020304" pitchFamily="18" charset="0"/>
              </a:rPr>
              <a:t>Cyber threats are security incidents or circumstances with the potential to have a negative outcome for your network or other data management systems. </a:t>
            </a:r>
          </a:p>
          <a:p>
            <a:pPr marL="0" marR="240665" indent="-6350" algn="just">
              <a:lnSpc>
                <a:spcPct val="103000"/>
              </a:lnSpc>
              <a:spcBef>
                <a:spcPts val="0"/>
              </a:spcBef>
              <a:spcAft>
                <a:spcPts val="200"/>
              </a:spcAft>
            </a:pPr>
            <a:r>
              <a:rPr lang="en-US" sz="2400" b="1" kern="100" dirty="0">
                <a:solidFill>
                  <a:srgbClr val="000000"/>
                </a:solidFill>
                <a:effectLst/>
                <a:latin typeface="Times New Roman" panose="02020603050405020304" pitchFamily="18" charset="0"/>
                <a:ea typeface="Times New Roman" panose="02020603050405020304" pitchFamily="18" charset="0"/>
              </a:rPr>
              <a:t>Examples of common types of security threats include phishing attacks that result in the installation of malware that infects your data, failure of a staff member to follow data protection protocols that cause a data breach, or even a tornado that takes down your </a:t>
            </a:r>
          </a:p>
          <a:p>
            <a:pPr marL="0" marR="240665" indent="-6350" algn="just">
              <a:lnSpc>
                <a:spcPct val="103000"/>
              </a:lnSpc>
              <a:spcBef>
                <a:spcPts val="0"/>
              </a:spcBef>
              <a:spcAft>
                <a:spcPts val="60"/>
              </a:spcAft>
            </a:pPr>
            <a:r>
              <a:rPr lang="en-US" sz="2400" b="1" kern="100" dirty="0">
                <a:solidFill>
                  <a:srgbClr val="000000"/>
                </a:solidFill>
                <a:effectLst/>
                <a:latin typeface="Times New Roman" panose="02020603050405020304" pitchFamily="18" charset="0"/>
                <a:ea typeface="Times New Roman" panose="02020603050405020304" pitchFamily="18" charset="0"/>
              </a:rPr>
              <a:t>company’s data headquarters, disrupting access. </a:t>
            </a:r>
          </a:p>
          <a:p>
            <a:pPr marL="3175" marR="0" indent="0" algn="l">
              <a:lnSpc>
                <a:spcPct val="107000"/>
              </a:lnSpc>
              <a:spcBef>
                <a:spcPts val="0"/>
              </a:spcBef>
              <a:spcAft>
                <a:spcPts val="0"/>
              </a:spcAft>
            </a:pPr>
            <a:r>
              <a:rPr lang="en-US" sz="2400" b="1" kern="100" dirty="0">
                <a:solidFill>
                  <a:srgbClr val="000000"/>
                </a:solidFill>
                <a:effectLst/>
                <a:latin typeface="Times New Roman" panose="02020603050405020304" pitchFamily="18" charset="0"/>
                <a:ea typeface="Times New Roman" panose="02020603050405020304" pitchFamily="18" charset="0"/>
              </a:rPr>
              <a:t> </a:t>
            </a:r>
          </a:p>
          <a:p>
            <a:pPr marL="0" marR="240665" indent="-6350" algn="just">
              <a:lnSpc>
                <a:spcPct val="103000"/>
              </a:lnSpc>
              <a:spcBef>
                <a:spcPts val="0"/>
              </a:spcBef>
              <a:spcAft>
                <a:spcPts val="0"/>
              </a:spcAft>
            </a:pPr>
            <a:r>
              <a:rPr lang="en-US" sz="2400" b="1" kern="100" dirty="0">
                <a:solidFill>
                  <a:srgbClr val="000000"/>
                </a:solidFill>
                <a:effectLst/>
                <a:latin typeface="Times New Roman" panose="02020603050405020304" pitchFamily="18" charset="0"/>
                <a:ea typeface="Times New Roman" panose="02020603050405020304" pitchFamily="18" charset="0"/>
              </a:rPr>
              <a:t>Vulnerabilities are the gaps or weaknesses in a system that make threats possible and tempt threat actors to exploit them. </a:t>
            </a:r>
          </a:p>
        </p:txBody>
      </p:sp>
    </p:spTree>
    <p:extLst>
      <p:ext uri="{BB962C8B-B14F-4D97-AF65-F5344CB8AC3E}">
        <p14:creationId xmlns:p14="http://schemas.microsoft.com/office/powerpoint/2010/main" val="194887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18F48-AEB9-170A-F557-4F69D611EF45}"/>
              </a:ext>
            </a:extLst>
          </p:cNvPr>
          <p:cNvSpPr txBox="1"/>
          <p:nvPr/>
        </p:nvSpPr>
        <p:spPr>
          <a:xfrm>
            <a:off x="188495" y="415440"/>
            <a:ext cx="11815010" cy="8690328"/>
          </a:xfrm>
          <a:prstGeom prst="rect">
            <a:avLst/>
          </a:prstGeom>
          <a:noFill/>
        </p:spPr>
        <p:txBody>
          <a:bodyPr wrap="square">
            <a:spAutoFit/>
          </a:bodyPr>
          <a:lstStyle/>
          <a:p>
            <a:pPr marL="0" marR="240665" indent="-6350" algn="just">
              <a:lnSpc>
                <a:spcPct val="103000"/>
              </a:lnSpc>
              <a:spcBef>
                <a:spcPts val="0"/>
              </a:spcBef>
              <a:spcAft>
                <a:spcPts val="0"/>
              </a:spcAft>
            </a:pPr>
            <a:r>
              <a:rPr lang="en-US" sz="2400" b="1" kern="100" dirty="0">
                <a:solidFill>
                  <a:srgbClr val="000000"/>
                </a:solidFill>
                <a:effectLst/>
                <a:latin typeface="Times New Roman" panose="02020603050405020304" pitchFamily="18" charset="0"/>
                <a:ea typeface="Times New Roman" panose="02020603050405020304" pitchFamily="18" charset="0"/>
              </a:rPr>
              <a:t>Types of vulnerabilities in network security include but are not limited to</a:t>
            </a:r>
            <a:r>
              <a:rPr lang="en-US" sz="2400" b="1" u="none" strike="noStrike" kern="100" dirty="0">
                <a:solidFill>
                  <a:srgbClr val="000000"/>
                </a:solidFill>
                <a:effectLst/>
                <a:latin typeface="Times New Roman" panose="02020603050405020304" pitchFamily="18" charset="0"/>
                <a:ea typeface="Times New Roman" panose="02020603050405020304" pitchFamily="18" charset="0"/>
                <a:hlinkClick r:id="rId2"/>
              </a:rPr>
              <a:t> </a:t>
            </a:r>
            <a:r>
              <a:rPr lang="en-US" sz="2400" b="1" kern="100" dirty="0">
                <a:solidFill>
                  <a:srgbClr val="000000"/>
                </a:solidFill>
                <a:effectLst/>
                <a:latin typeface="Times New Roman" panose="02020603050405020304" pitchFamily="18" charset="0"/>
                <a:ea typeface="Times New Roman" panose="02020603050405020304" pitchFamily="18" charset="0"/>
                <a:hlinkClick r:id="rId2"/>
              </a:rPr>
              <a:t>SQL injections</a:t>
            </a:r>
            <a:r>
              <a:rPr lang="en-US" sz="2400" b="1" u="none" strike="noStrike" kern="100" dirty="0">
                <a:solidFill>
                  <a:srgbClr val="000000"/>
                </a:solidFill>
                <a:effectLst/>
                <a:latin typeface="Times New Roman" panose="02020603050405020304" pitchFamily="18" charset="0"/>
                <a:ea typeface="Times New Roman" panose="02020603050405020304" pitchFamily="18" charset="0"/>
                <a:hlinkClick r:id="rId2"/>
              </a:rPr>
              <a:t>,</a:t>
            </a:r>
            <a:r>
              <a:rPr lang="en-US" sz="2400" b="1" kern="100" dirty="0">
                <a:solidFill>
                  <a:srgbClr val="000000"/>
                </a:solidFill>
                <a:effectLst/>
                <a:latin typeface="Times New Roman" panose="02020603050405020304" pitchFamily="18" charset="0"/>
                <a:ea typeface="Times New Roman" panose="02020603050405020304" pitchFamily="18" charset="0"/>
              </a:rPr>
              <a:t> server misconfigurations, cross-site scripting, and transmitting sensitive data in a nonencrypted plain text format. </a:t>
            </a:r>
          </a:p>
          <a:p>
            <a:pPr marL="0" marR="240665" indent="-6350" algn="just">
              <a:lnSpc>
                <a:spcPct val="103000"/>
              </a:lnSpc>
              <a:spcBef>
                <a:spcPts val="0"/>
              </a:spcBef>
              <a:spcAft>
                <a:spcPts val="0"/>
              </a:spcAft>
            </a:pPr>
            <a:r>
              <a:rPr lang="en-US" sz="2400" b="1" kern="100" dirty="0">
                <a:solidFill>
                  <a:srgbClr val="000000"/>
                </a:solidFill>
                <a:effectLst/>
                <a:latin typeface="Times New Roman" panose="02020603050405020304" pitchFamily="18" charset="0"/>
                <a:ea typeface="Times New Roman" panose="02020603050405020304" pitchFamily="18" charset="0"/>
              </a:rPr>
              <a:t>When threat probability is multiplied by the potential loss that may result, cyber security experts, refer to this as a risk. </a:t>
            </a:r>
          </a:p>
          <a:p>
            <a:pPr marL="0" marR="0" indent="-6350">
              <a:lnSpc>
                <a:spcPct val="107000"/>
              </a:lnSpc>
              <a:spcBef>
                <a:spcPts val="0"/>
              </a:spcBef>
              <a:spcAft>
                <a:spcPts val="660"/>
              </a:spcAft>
            </a:pPr>
            <a:r>
              <a:rPr lang="en-US" sz="2400" b="1" kern="100" dirty="0">
                <a:solidFill>
                  <a:srgbClr val="000000"/>
                </a:solidFill>
                <a:effectLst/>
                <a:latin typeface="Times New Roman" panose="02020603050405020304" pitchFamily="18" charset="0"/>
                <a:ea typeface="Times New Roman" panose="02020603050405020304" pitchFamily="18" charset="0"/>
              </a:rPr>
              <a:t>SECURITY VULNERABILITIES, THREATS AND ATTACKS –  </a:t>
            </a:r>
          </a:p>
          <a:p>
            <a:pPr marL="0" marR="240665" indent="-6350" algn="just">
              <a:lnSpc>
                <a:spcPct val="103000"/>
              </a:lnSpc>
              <a:spcBef>
                <a:spcPts val="0"/>
              </a:spcBef>
              <a:spcAft>
                <a:spcPts val="840"/>
              </a:spcAft>
            </a:pPr>
            <a:r>
              <a:rPr lang="en-US" sz="2400" b="1" kern="100" dirty="0">
                <a:solidFill>
                  <a:srgbClr val="000000"/>
                </a:solidFill>
                <a:effectLst/>
                <a:latin typeface="Times New Roman" panose="02020603050405020304" pitchFamily="18" charset="0"/>
                <a:ea typeface="Times New Roman" panose="02020603050405020304" pitchFamily="18" charset="0"/>
              </a:rPr>
              <a:t>Categories of vulnerabilities  </a:t>
            </a:r>
          </a:p>
          <a:p>
            <a:pPr marL="342900" marR="240665" lvl="0" indent="-342900" algn="just" fontAlgn="base">
              <a:lnSpc>
                <a:spcPct val="103000"/>
              </a:lnSpc>
              <a:spcBef>
                <a:spcPts val="0"/>
              </a:spcBef>
              <a:spcAft>
                <a:spcPts val="835"/>
              </a:spcAft>
              <a:buClr>
                <a:srgbClr val="000000"/>
              </a:buClr>
              <a:buSzPts val="1200"/>
              <a:buFont typeface="Arial" panose="020B0604020202020204" pitchFamily="34" charset="0"/>
              <a:buChar char="•"/>
            </a:pPr>
            <a:r>
              <a:rPr lang="en-US" sz="24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Corrupted (Loss of integrity)  </a:t>
            </a:r>
          </a:p>
          <a:p>
            <a:pPr marL="342900" marR="240665" lvl="0" indent="-342900" algn="just" fontAlgn="base">
              <a:lnSpc>
                <a:spcPct val="103000"/>
              </a:lnSpc>
              <a:spcBef>
                <a:spcPts val="0"/>
              </a:spcBef>
              <a:spcAft>
                <a:spcPts val="830"/>
              </a:spcAft>
              <a:buClr>
                <a:srgbClr val="000000"/>
              </a:buClr>
              <a:buSzPts val="1200"/>
              <a:buFont typeface="Arial" panose="020B0604020202020204" pitchFamily="34" charset="0"/>
              <a:buChar char="•"/>
            </a:pPr>
            <a:r>
              <a:rPr lang="en-US" sz="24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Leaky (Loss of confidentiality) </a:t>
            </a:r>
          </a:p>
          <a:p>
            <a:pPr marL="342900" marR="240665" lvl="0" indent="-342900" algn="just" fontAlgn="base">
              <a:lnSpc>
                <a:spcPct val="103000"/>
              </a:lnSpc>
              <a:spcBef>
                <a:spcPts val="0"/>
              </a:spcBef>
              <a:spcAft>
                <a:spcPts val="720"/>
              </a:spcAft>
              <a:buClr>
                <a:srgbClr val="000000"/>
              </a:buClr>
              <a:buSzPts val="1200"/>
              <a:buFont typeface="Arial" panose="020B0604020202020204" pitchFamily="34" charset="0"/>
              <a:buChar char="•"/>
            </a:pPr>
            <a:r>
              <a:rPr lang="en-US" sz="24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Unavailable or very slow (Loss of availability) </a:t>
            </a:r>
          </a:p>
          <a:p>
            <a:pPr marL="0" marR="455295" indent="-6350" algn="just">
              <a:lnSpc>
                <a:spcPct val="157000"/>
              </a:lnSpc>
              <a:spcBef>
                <a:spcPts val="0"/>
              </a:spcBef>
              <a:spcAft>
                <a:spcPts val="95"/>
              </a:spcAft>
            </a:pPr>
            <a:r>
              <a:rPr lang="en-US" sz="2400" b="1" kern="100" dirty="0">
                <a:solidFill>
                  <a:srgbClr val="000000"/>
                </a:solidFill>
                <a:effectLst/>
                <a:latin typeface="Times New Roman" panose="02020603050405020304" pitchFamily="18" charset="0"/>
                <a:ea typeface="Times New Roman" panose="02020603050405020304" pitchFamily="18" charset="0"/>
              </a:rPr>
              <a:t> – Threats represent potential security harm to an asset when vulnerabilities are exploited  - Attacks are threats that have been carried out </a:t>
            </a:r>
          </a:p>
          <a:p>
            <a:pPr marL="342900" marR="240665" lvl="0" indent="-342900" algn="just" fontAlgn="base">
              <a:lnSpc>
                <a:spcPct val="103000"/>
              </a:lnSpc>
              <a:spcBef>
                <a:spcPts val="0"/>
              </a:spcBef>
              <a:spcAft>
                <a:spcPts val="1075"/>
              </a:spcAft>
              <a:buClr>
                <a:srgbClr val="000000"/>
              </a:buClr>
              <a:buSzPts val="1200"/>
              <a:buFont typeface="Arial" panose="020B0604020202020204" pitchFamily="34" charset="0"/>
              <a:buChar char="•"/>
            </a:pPr>
            <a:r>
              <a:rPr lang="en-US" sz="24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Passive – Make use of information from the system without affecting system resources </a:t>
            </a:r>
          </a:p>
          <a:p>
            <a:pPr marL="342900" marR="240665" lvl="0" indent="-342900" algn="just" fontAlgn="base">
              <a:lnSpc>
                <a:spcPct val="103000"/>
              </a:lnSpc>
              <a:spcBef>
                <a:spcPts val="0"/>
              </a:spcBef>
              <a:spcAft>
                <a:spcPts val="835"/>
              </a:spcAft>
              <a:buClr>
                <a:srgbClr val="000000"/>
              </a:buClr>
              <a:buSzPts val="1200"/>
              <a:buFont typeface="Arial" panose="020B0604020202020204" pitchFamily="34" charset="0"/>
              <a:buChar char="•"/>
            </a:pPr>
            <a:r>
              <a:rPr lang="en-US" sz="24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Active – Alter system resources or affect operation </a:t>
            </a:r>
          </a:p>
          <a:p>
            <a:pPr marL="342900" marR="240665" lvl="0" indent="-342900" algn="just" fontAlgn="base">
              <a:lnSpc>
                <a:spcPct val="157000"/>
              </a:lnSpc>
              <a:spcBef>
                <a:spcPts val="0"/>
              </a:spcBef>
              <a:spcAft>
                <a:spcPts val="90"/>
              </a:spcAft>
              <a:buClr>
                <a:srgbClr val="000000"/>
              </a:buClr>
              <a:buSzPts val="1200"/>
              <a:buFont typeface="Arial" panose="020B0604020202020204" pitchFamily="34" charset="0"/>
              <a:buChar char="•"/>
            </a:pPr>
            <a:r>
              <a:rPr lang="en-US" sz="24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Insider – Initiated by an entity inside the organization  </a:t>
            </a:r>
            <a:r>
              <a:rPr lang="en-US" sz="2400" b="1" u="none" strike="noStrike" kern="100" dirty="0">
                <a:solidFill>
                  <a:srgbClr val="000000"/>
                </a:solidFill>
                <a:effectLst/>
                <a:uFill>
                  <a:solidFill>
                    <a:srgbClr val="000000"/>
                  </a:solidFill>
                </a:uFill>
                <a:latin typeface="Times New Roman" panose="02020603050405020304" pitchFamily="18" charset="0"/>
                <a:ea typeface="Segoe UI Symbol" panose="020B0502040204020203" pitchFamily="34" charset="0"/>
                <a:cs typeface="Times New Roman" panose="02020603050405020304" pitchFamily="18" charset="0"/>
              </a:rPr>
              <a:t></a:t>
            </a:r>
            <a:r>
              <a:rPr lang="en-US" sz="24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Outsider – Initiated from outside the perimeter </a:t>
            </a:r>
          </a:p>
          <a:p>
            <a:pPr marL="0" marR="240665" indent="-6350" algn="just">
              <a:lnSpc>
                <a:spcPct val="103000"/>
              </a:lnSpc>
              <a:spcBef>
                <a:spcPts val="0"/>
              </a:spcBef>
              <a:spcAft>
                <a:spcPts val="0"/>
              </a:spcAft>
            </a:pP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3175" marR="0" indent="0" algn="l">
              <a:lnSpc>
                <a:spcPct val="107000"/>
              </a:lnSpc>
              <a:spcBef>
                <a:spcPts val="0"/>
              </a:spcBef>
              <a:spcAft>
                <a:spcPts val="0"/>
              </a:spcAft>
            </a:pPr>
            <a:r>
              <a:rPr lang="en-US" sz="18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454363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799</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Adebola Omopariola</dc:creator>
  <cp:lastModifiedBy>Adebola Omopariola</cp:lastModifiedBy>
  <cp:revision>8</cp:revision>
  <dcterms:created xsi:type="dcterms:W3CDTF">2024-04-23T08:08:02Z</dcterms:created>
  <dcterms:modified xsi:type="dcterms:W3CDTF">2024-04-23T13:01:28Z</dcterms:modified>
</cp:coreProperties>
</file>