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2" r:id="rId4"/>
    <p:sldId id="258" r:id="rId5"/>
    <p:sldId id="263" r:id="rId6"/>
    <p:sldId id="265" r:id="rId7"/>
    <p:sldId id="266" r:id="rId8"/>
    <p:sldId id="264" r:id="rId9"/>
  </p:sldIdLst>
  <p:sldSz cx="9144000" cy="6858000" type="screen4x3"/>
  <p:notesSz cx="685165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6" autoAdjust="0"/>
    <p:restoredTop sz="94660"/>
  </p:normalViewPr>
  <p:slideViewPr>
    <p:cSldViewPr showGuides="1">
      <p:cViewPr varScale="1">
        <p:scale>
          <a:sx n="80" d="100"/>
          <a:sy n="80" d="100"/>
        </p:scale>
        <p:origin x="7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DE4DFB-F815-4D2B-89C6-A05D39A87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005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59A3D7-D537-483B-85E1-78139C4DA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08402C-830F-457F-92C7-AC405C3426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BD7A3-D15B-4C42-AD87-4878072FD8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5D526D-36FF-4A0F-B063-BD42AB2C1E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Maps to 5 letters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DB2101-DEEE-4BD4-B463-4D47F65B3D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8C892B-160F-4D37-B0FB-8EAABF887D9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B65918-1935-406D-A5E9-574F9EEC65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5968B1-4883-4061-87DF-22BB0601F1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571154-21C5-4BC0-950C-FEB077D763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8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8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834C3-1CC3-4A91-8863-98A0B2952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2D46E-3D2D-4CAB-B3A4-E8A3307F3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9F047-B7C1-4CA8-A660-D1560D47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1F86-0522-4FBC-B09F-1F537BB02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A497-A8C4-475F-BF52-BC5572759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C647-6C5E-42FA-B3C8-7A8A91038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D6757-D1F0-4C13-BEC3-B4A153267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7130-782B-42F7-BEE0-19B13DE56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B971D-FCFD-4BA6-A193-152D1676E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D5A0-3799-4FB0-807C-F3758E47E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8E436-C205-44AC-822B-A5FBD62B0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8060-1F52-4DD5-B725-A608D26E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46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8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B8DEA94-215B-4D95-B765-AB554827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8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8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Playfair ciphers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Matrix-based block cipher used in WWI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In a 5x5 matrix, write the letters of the word “playfair” (for example) without dups, and fill in with other letters of the alphabet, except I,J used interchangeably.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2286000"/>
          <a:ext cx="34845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143000" progId="Equation.3">
                  <p:embed/>
                </p:oleObj>
              </mc:Choice>
              <mc:Fallback>
                <p:oleObj name="Equation" r:id="rId3" imgW="124452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484563" cy="320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Playfair encryption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/>
              <a:t>Break plaintext into letter pairs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a pair would contain double letters, split with x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Pad end with x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hellothere becomes…</a:t>
            </a:r>
            <a:r>
              <a:rPr lang="en-US" sz="2000">
                <a:sym typeface="Wingdings" pitchFamily="2" charset="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>
                <a:solidFill>
                  <a:srgbClr val="FFFF99"/>
                </a:solidFill>
                <a:sym typeface="Wingdings" pitchFamily="2" charset="2"/>
              </a:rPr>
              <a:t>he lx lo th er ex</a:t>
            </a:r>
            <a:endParaRPr lang="en-US" sz="2000">
              <a:solidFill>
                <a:srgbClr val="FFFF99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/>
              <a:t>For each pair,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they are in the same row, replace each with the letter to its right (mod 5)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he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KG</a:t>
            </a:r>
            <a:endParaRPr lang="en-US" sz="180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they are in the same column, replace each with the letter below it (mod 5) 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lo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RV</a:t>
            </a:r>
            <a:endParaRPr lang="en-US" sz="180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Otherwise, replace each with letter we’d get if we swapped their column indices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lx </a:t>
            </a:r>
            <a:r>
              <a:rPr lang="en-US" sz="1800">
                <a:sym typeface="Wingdings" pitchFamily="2" charset="2"/>
              </a:rPr>
              <a:t>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YV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52400" y="5867400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/>
              <a:t>To decrypt, just reverse!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533400" y="1498600"/>
          <a:ext cx="284797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143000" progId="Equation.3">
                  <p:embed/>
                </p:oleObj>
              </mc:Choice>
              <mc:Fallback>
                <p:oleObj name="Equation" r:id="rId3" imgW="124452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8600"/>
                        <a:ext cx="2847975" cy="2616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Weaknesses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/>
              <a:t>P is unknown, but structure of its bottom is predictable</a:t>
            </a:r>
          </a:p>
          <a:p>
            <a:pPr marL="533400" indent="-533400" eaLnBrk="1" hangingPunct="1">
              <a:defRPr/>
            </a:pPr>
            <a:r>
              <a:rPr lang="en-US" sz="2800"/>
              <a:t>Can break using digram frequencies</a:t>
            </a:r>
          </a:p>
          <a:p>
            <a:pPr marL="914400" lvl="1" indent="-457200" eaLnBrk="1" hangingPunct="1">
              <a:defRPr/>
            </a:pPr>
            <a:r>
              <a:rPr lang="en-US" sz="2400"/>
              <a:t>Example: If a digram and its reverse both appear often, it’s probably ER and RE.</a:t>
            </a:r>
          </a:p>
          <a:p>
            <a:pPr marL="914400" lvl="1" indent="-457200" eaLnBrk="1" hangingPunct="1">
              <a:defRPr/>
            </a:pPr>
            <a:r>
              <a:rPr lang="en-US" sz="2400"/>
              <a:t>Each plaintext letter maps to how many possible ciphertext letters? 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marL="533400" indent="-533400" eaLnBrk="1" hangingPunct="1">
              <a:defRPr/>
            </a:pPr>
            <a:endParaRPr lang="en-US" sz="2800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28600" y="1600200"/>
          <a:ext cx="24971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1143000" progId="Equation.3">
                  <p:embed/>
                </p:oleObj>
              </mc:Choice>
              <mc:Fallback>
                <p:oleObj name="Equation" r:id="rId3" imgW="149832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2497138" cy="1905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Playfair ciphers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Used in Dorothy L. Sayers’ 1932 mystery novel </a:t>
            </a:r>
            <a:r>
              <a:rPr lang="en-US" i="1"/>
              <a:t>Have His Carcase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Marketing beats technology?</a:t>
            </a:r>
          </a:p>
          <a:p>
            <a:pPr lvl="1" eaLnBrk="1" hangingPunct="1">
              <a:defRPr/>
            </a:pPr>
            <a:r>
              <a:rPr lang="en-US"/>
              <a:t>Invented by Charles Wheatstone</a:t>
            </a:r>
          </a:p>
          <a:p>
            <a:pPr lvl="1" eaLnBrk="1" hangingPunct="1">
              <a:defRPr/>
            </a:pPr>
            <a:r>
              <a:rPr lang="en-US"/>
              <a:t>Lyon Playfair, a Scottish Baron, promoted it</a:t>
            </a:r>
          </a:p>
          <a:p>
            <a:pPr lvl="1" eaLnBrk="1" hangingPunct="1">
              <a:defRPr/>
            </a:pPr>
            <a:r>
              <a:rPr lang="en-US"/>
              <a:t>Who got the glory?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ADFGX ciphers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Why ADFGX?</a:t>
            </a:r>
          </a:p>
          <a:p>
            <a:pPr lvl="1" eaLnBrk="1" hangingPunct="1">
              <a:defRPr/>
            </a:pPr>
            <a:r>
              <a:rPr lang="en-US" sz="2000"/>
              <a:t>Morse code for these are very different</a:t>
            </a:r>
          </a:p>
          <a:p>
            <a:pPr lvl="1" eaLnBrk="1" hangingPunct="1">
              <a:defRPr/>
            </a:pPr>
            <a:r>
              <a:rPr lang="en-US" sz="2000"/>
              <a:t>Combined cryptography with </a:t>
            </a:r>
            <a:r>
              <a:rPr lang="en-US" sz="2000">
                <a:solidFill>
                  <a:srgbClr val="FFFF99"/>
                </a:solidFill>
              </a:rPr>
              <a:t>error-correction</a:t>
            </a:r>
          </a:p>
          <a:p>
            <a:pPr eaLnBrk="1" hangingPunct="1">
              <a:defRPr/>
            </a:pPr>
            <a:r>
              <a:rPr lang="en-US" sz="2400"/>
              <a:t>Matrix 1:</a:t>
            </a:r>
          </a:p>
          <a:p>
            <a:pPr lvl="1" eaLnBrk="1" hangingPunct="1">
              <a:defRPr/>
            </a:pPr>
            <a:r>
              <a:rPr lang="en-US" sz="2000"/>
              <a:t>25 letters (i and j merged again) randomly placed</a:t>
            </a:r>
          </a:p>
          <a:p>
            <a:pPr eaLnBrk="1" hangingPunct="1">
              <a:defRPr/>
            </a:pPr>
            <a:r>
              <a:rPr lang="en-US" sz="2400"/>
              <a:t>Each plaintext letter replaced by its row and column labels</a:t>
            </a:r>
          </a:p>
          <a:p>
            <a:pPr eaLnBrk="1" hangingPunct="1">
              <a:defRPr/>
            </a:pPr>
            <a:r>
              <a:rPr lang="en-US" sz="2400"/>
              <a:t>hello there </a:t>
            </a:r>
            <a:r>
              <a:rPr lang="en-US" sz="2400">
                <a:sym typeface="Wingdings" pitchFamily="2" charset="2"/>
              </a:rPr>
              <a:t></a:t>
            </a:r>
          </a:p>
          <a:p>
            <a:pPr eaLnBrk="1" hangingPunct="1">
              <a:defRPr/>
            </a:pPr>
            <a:r>
              <a:rPr lang="en-US" sz="1400" b="1">
                <a:solidFill>
                  <a:srgbClr val="FFFF99"/>
                </a:solidFill>
              </a:rPr>
              <a:t>XA FA AA AA FF  DG XA FA DF FA</a:t>
            </a:r>
          </a:p>
        </p:txBody>
      </p:sp>
      <p:graphicFrame>
        <p:nvGraphicFramePr>
          <p:cNvPr id="274610" name="Group 178"/>
          <p:cNvGraphicFramePr>
            <a:graphicFrameLocks noGrp="1"/>
          </p:cNvGraphicFramePr>
          <p:nvPr>
            <p:ph sz="half" idx="1"/>
          </p:nvPr>
        </p:nvGraphicFramePr>
        <p:xfrm>
          <a:off x="457200" y="1524000"/>
          <a:ext cx="4038600" cy="468630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ADFGX ciphers (2)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5339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FFFF99"/>
                </a:solidFill>
              </a:rPr>
              <a:t>XA FA AA AA FF DG XA FA DF FA</a:t>
            </a:r>
          </a:p>
          <a:p>
            <a:pPr eaLnBrk="1" hangingPunct="1">
              <a:defRPr/>
            </a:pPr>
            <a:r>
              <a:rPr lang="en-US" sz="2400" b="1"/>
              <a:t>Matrix 2: pick a random keyword and write the previous result under it in scanline order.</a:t>
            </a:r>
          </a:p>
          <a:p>
            <a:pPr eaLnBrk="1" hangingPunct="1">
              <a:defRPr/>
            </a:pPr>
            <a:r>
              <a:rPr lang="en-US" sz="2400"/>
              <a:t>Shuffle the columns into alphabetical order</a:t>
            </a:r>
          </a:p>
          <a:p>
            <a:pPr eaLnBrk="1" hangingPunct="1">
              <a:defRPr/>
            </a:pPr>
            <a:r>
              <a:rPr lang="en-US" sz="2400"/>
              <a:t>Then read down the columns</a:t>
            </a:r>
          </a:p>
        </p:txBody>
      </p:sp>
      <p:graphicFrame>
        <p:nvGraphicFramePr>
          <p:cNvPr id="279655" name="Group 10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782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ADFGX ciphers (3)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>
                <a:solidFill>
                  <a:srgbClr val="FFFF99"/>
                </a:solidFill>
              </a:rPr>
              <a:t>XA FA AA AA DG FF XA FA DF FA</a:t>
            </a:r>
          </a:p>
          <a:p>
            <a:pPr eaLnBrk="1" hangingPunct="1">
              <a:defRPr/>
            </a:pPr>
            <a:r>
              <a:rPr lang="en-US" sz="2400"/>
              <a:t>Matrix 2: pick a random keyword and write the previous result under it in scanline order.</a:t>
            </a:r>
          </a:p>
          <a:p>
            <a:pPr eaLnBrk="1" hangingPunct="1">
              <a:defRPr/>
            </a:pPr>
            <a:r>
              <a:rPr lang="en-US" sz="2400" b="1"/>
              <a:t>Shuffle the columns into alphabetical order</a:t>
            </a:r>
          </a:p>
          <a:p>
            <a:pPr eaLnBrk="1" hangingPunct="1">
              <a:defRPr/>
            </a:pPr>
            <a:r>
              <a:rPr lang="en-US" sz="2400"/>
              <a:t>Then read down the columns to get ciphertext:</a:t>
            </a:r>
          </a:p>
          <a:p>
            <a:pPr eaLnBrk="1" hangingPunct="1">
              <a:defRPr/>
            </a:pPr>
            <a:endParaRPr lang="en-US" sz="2400"/>
          </a:p>
          <a:p>
            <a:pPr eaLnBrk="1" hangingPunct="1">
              <a:defRPr/>
            </a:pPr>
            <a:r>
              <a:rPr lang="en-US" sz="2000">
                <a:solidFill>
                  <a:srgbClr val="FFFF99"/>
                </a:solidFill>
              </a:rPr>
              <a:t>XAXFAFAAAAAADDAGFFFF</a:t>
            </a:r>
          </a:p>
        </p:txBody>
      </p:sp>
      <p:graphicFrame>
        <p:nvGraphicFramePr>
          <p:cNvPr id="281651" name="Group 51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377825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ADFGX Decryption easy…	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…if you know the original matrix and the keyword.</a:t>
            </a:r>
          </a:p>
          <a:p>
            <a:pPr lvl="1" eaLnBrk="1" hangingPunct="1">
              <a:defRPr/>
            </a:pPr>
            <a:r>
              <a:rPr lang="en-US"/>
              <a:t>Example?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Read about decryption ideas in text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Variation: ADFGVX cipher allows 26 letters + 10 digits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535</Words>
  <Application>Microsoft Office PowerPoint</Application>
  <PresentationFormat>On-screen Show (4:3)</PresentationFormat>
  <Paragraphs>160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Wingdings</vt:lpstr>
      <vt:lpstr>Digital Dots</vt:lpstr>
      <vt:lpstr>Equation</vt:lpstr>
      <vt:lpstr>Playfair ciphers</vt:lpstr>
      <vt:lpstr>Playfair encryption</vt:lpstr>
      <vt:lpstr>Weaknesses</vt:lpstr>
      <vt:lpstr>Playfair ciphers</vt:lpstr>
      <vt:lpstr>ADFGX ciphers</vt:lpstr>
      <vt:lpstr>ADFGX ciphers (2)</vt:lpstr>
      <vt:lpstr>ADFGX ciphers (3)</vt:lpstr>
      <vt:lpstr>ADFGX Decryption easy…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Boutell, Matthew R</dc:creator>
  <cp:lastModifiedBy>Adebola Omopariola</cp:lastModifiedBy>
  <cp:revision>300</cp:revision>
  <cp:lastPrinted>1601-01-01T00:00:00Z</cp:lastPrinted>
  <dcterms:created xsi:type="dcterms:W3CDTF">1601-01-01T00:00:00Z</dcterms:created>
  <dcterms:modified xsi:type="dcterms:W3CDTF">2024-05-07T10:19:36Z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