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1" vertBarState="minimized" horzBarState="maximized" preferSingleView="0">
    <p:restoredLeft sz="15620"/>
    <p:restoredTop sz="94660"/>
  </p:normalViewPr>
  <p:slideViewPr>
    <p:cSldViewPr showGuides="0" snapToGrid="1" snapToObjects="0">
      <p:cViewPr varScale="1">
        <p:scale>
          <a:sx n="91" d="100"/>
          <a:sy n="91" d="100"/>
        </p:scale>
        <p:origin x="-780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tableStyles" Target="tableStyle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78" name=""/>
          <p:cNvGrpSpPr/>
          <p:nvPr/>
        </p:nvGrpSpPr>
        <p:grpSpPr>
          <a:xfrm rot="0">
            <a:off x="0" y="2438400"/>
            <a:ext cx="9009062" cy="1052512"/>
            <a:chOff x="0" y="1536"/>
            <a:chExt cx="5675" cy="663"/>
          </a:xfrm>
        </p:grpSpPr>
        <p:grpSp>
          <p:nvGrpSpPr>
            <p:cNvPr id="79" name=""/>
            <p:cNvGrpSpPr/>
            <p:nvPr/>
          </p:nvGrpSpPr>
          <p:grpSpPr>
            <a:xfrm rot="0"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48592" name=""/>
              <p:cNvSpPr/>
              <p:nvPr/>
            </p:nvSpPr>
            <p:spPr>
              <a:xfrm rot="0">
                <a:off x="720" y="336"/>
                <a:ext cx="384" cy="432"/>
              </a:xfrm>
              <a:prstGeom prst="rect"/>
              <a:solidFill>
                <a:schemeClr val="folHlink"/>
              </a:solidFill>
              <a:ln>
                <a:noFill/>
              </a:ln>
            </p:spPr>
          </p:sp>
          <p:sp>
            <p:nvSpPr>
              <p:cNvPr id="1048593" name=""/>
              <p:cNvSpPr/>
              <p:nvPr/>
            </p:nvSpPr>
            <p:spPr>
              <a:xfrm rot="0">
                <a:off x="1056" y="336"/>
                <a:ext cx="288" cy="432"/>
              </a:xfrm>
              <a:prstGeom prst="rect"/>
              <a:gradFill rotWithShape="0">
                <a:gsLst>
                  <a:gs pos="0">
                    <a:schemeClr val="folHlink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lin ang="0" scaled="1"/>
              </a:gradFill>
              <a:ln>
                <a:noFill/>
              </a:ln>
            </p:spPr>
          </p:sp>
        </p:grpSp>
        <p:grpSp>
          <p:nvGrpSpPr>
            <p:cNvPr id="80" name=""/>
            <p:cNvGrpSpPr/>
            <p:nvPr/>
          </p:nvGrpSpPr>
          <p:grpSpPr>
            <a:xfrm rot="0"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48594" name=""/>
              <p:cNvSpPr/>
              <p:nvPr/>
            </p:nvSpPr>
            <p:spPr>
              <a:xfrm rot="0">
                <a:off x="912" y="2640"/>
                <a:ext cx="384" cy="432"/>
              </a:xfrm>
              <a:prstGeom prst="rect"/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048595" name=""/>
              <p:cNvSpPr/>
              <p:nvPr/>
            </p:nvSpPr>
            <p:spPr>
              <a:xfrm rot="0">
                <a:off x="1248" y="2640"/>
                <a:ext cx="336" cy="432"/>
              </a:xfrm>
              <a:prstGeom prst="rect"/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lin ang="0" scaled="1"/>
              </a:gradFill>
              <a:ln>
                <a:noFill/>
              </a:ln>
            </p:spPr>
          </p:sp>
        </p:grpSp>
        <p:sp>
          <p:nvSpPr>
            <p:cNvPr id="1048596" name=""/>
            <p:cNvSpPr/>
            <p:nvPr/>
          </p:nvSpPr>
          <p:spPr>
            <a:xfrm rot="0">
              <a:off x="0" y="1824"/>
              <a:ext cx="353" cy="26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hlink">
                    <a:alpha val="100000"/>
                  </a:schemeClr>
                </a:gs>
              </a:gsLst>
              <a:lin ang="18900000" scaled="1"/>
            </a:gradFill>
            <a:ln>
              <a:noFill/>
            </a:ln>
          </p:spPr>
        </p:sp>
        <p:sp>
          <p:nvSpPr>
            <p:cNvPr id="1048597" name=""/>
            <p:cNvSpPr/>
            <p:nvPr/>
          </p:nvSpPr>
          <p:spPr>
            <a:xfrm rot="0">
              <a:off x="400" y="1536"/>
              <a:ext cx="20" cy="663"/>
            </a:xfrm>
            <a:prstGeom prst="rect"/>
            <a:solidFill>
              <a:schemeClr val="dk2"/>
            </a:solidFill>
            <a:ln>
              <a:noFill/>
            </a:ln>
          </p:spPr>
        </p:sp>
        <p:sp>
          <p:nvSpPr>
            <p:cNvPr id="1048598" name=""/>
            <p:cNvSpPr/>
            <p:nvPr/>
          </p:nvSpPr>
          <p:spPr>
            <a:xfrm rot="0" flipV="1">
              <a:off x="199" y="2054"/>
              <a:ext cx="5476" cy="35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lt1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</p:sp>
      </p:grpSp>
      <p:sp>
        <p:nvSpPr>
          <p:cNvPr id="1048599" name=""/>
          <p:cNvSpPr/>
          <p:nvPr>
            <p:ph type="ctrTitle" sz="full" idx="0"/>
          </p:nvPr>
        </p:nvSpPr>
        <p:spPr>
          <a:xfrm rot="0">
            <a:off x="990600" y="1676400"/>
            <a:ext cx="7772400" cy="14620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400"/>
            </a:lvl1pPr>
          </a:lstStyle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00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lvl="0"/>
            <a:r>
              <a:rPr altLang="en-US" lang="en-US"/>
              <a:t>Click to edit Master subtitle style</a:t>
            </a:r>
          </a:p>
        </p:txBody>
      </p:sp>
      <p:sp>
        <p:nvSpPr>
          <p:cNvPr id="1048601" name=""/>
          <p:cNvSpPr/>
          <p:nvPr>
            <p:ph type="dt" sz="half" idx="2"/>
          </p:nvPr>
        </p:nvSpPr>
        <p:spPr>
          <a:xfrm rot="0">
            <a:off x="9906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solidFill>
                  <a:schemeClr val="dk2"/>
                </a:solidFill>
                <a:latin typeface="Tahoma" pitchFamily="0" charset="0"/>
              </a:rPr>
              <a:t/>
            </a:r>
            <a:endParaRPr sz="1400">
              <a:solidFill>
                <a:schemeClr val="dk2"/>
              </a:solidFill>
              <a:latin typeface="Tahoma" pitchFamily="0" charset="0"/>
            </a:endParaRPr>
          </a:p>
        </p:txBody>
      </p:sp>
      <p:sp>
        <p:nvSpPr>
          <p:cNvPr id="1048602" name=""/>
          <p:cNvSpPr/>
          <p:nvPr>
            <p:ph type="ftr" sz="quarter" idx="3"/>
          </p:nvPr>
        </p:nvSpPr>
        <p:spPr>
          <a:xfrm rot="0">
            <a:off x="34290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solidFill>
                <a:schemeClr val="dk2"/>
              </a:solidFill>
              <a:latin typeface="Tahoma" pitchFamily="0" charset="0"/>
            </a:endParaRPr>
          </a:p>
        </p:txBody>
      </p:sp>
      <p:sp>
        <p:nvSpPr>
          <p:cNvPr id="1048603" name=""/>
          <p:cNvSpPr/>
          <p:nvPr>
            <p:ph type="sldNum" sz="quarter" idx="4"/>
          </p:nvPr>
        </p:nvSpPr>
        <p:spPr>
          <a:xfrm rot="0">
            <a:off x="68580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solidFill>
                  <a:schemeClr val="dk2"/>
                </a:solidFill>
                <a:latin typeface="Tahoma" pitchFamily="0" charset="0"/>
              </a:rPr>
              <a:pPr algn="r" lvl="0"/>
            </a:fld>
            <a:endParaRPr sz="1400">
              <a:solidFill>
                <a:schemeClr val="dk2"/>
              </a:solidFill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95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9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9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00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01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90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0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06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90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9009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 bwMode="ltGray">
          <a:xfrm rot="0">
            <a:off x="417512" y="1098550"/>
            <a:ext cx="438150" cy="474662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77" name=""/>
          <p:cNvSpPr/>
          <p:nvPr/>
        </p:nvSpPr>
        <p:spPr bwMode="ltGray">
          <a:xfrm rot="0">
            <a:off x="800100" y="1098550"/>
            <a:ext cx="328612" cy="474662"/>
          </a:xfrm>
          <a:prstGeom prst="rect"/>
          <a:gradFill rotWithShape="0"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78" name=""/>
          <p:cNvSpPr/>
          <p:nvPr/>
        </p:nvSpPr>
        <p:spPr bwMode="ltGray">
          <a:xfrm rot="0">
            <a:off x="541337" y="1520825"/>
            <a:ext cx="422275" cy="474662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79" name=""/>
          <p:cNvSpPr/>
          <p:nvPr/>
        </p:nvSpPr>
        <p:spPr bwMode="ltGray">
          <a:xfrm rot="0">
            <a:off x="911225" y="1520825"/>
            <a:ext cx="368300" cy="474662"/>
          </a:xfrm>
          <a:prstGeom prst="rect"/>
          <a:gradFill rotWithShape="0">
            <a:gsLst>
              <a:gs pos="0">
                <a:schemeClr val="folHlink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80" name=""/>
          <p:cNvSpPr/>
          <p:nvPr/>
        </p:nvSpPr>
        <p:spPr bwMode="ltGray">
          <a:xfrm rot="0">
            <a:off x="127000" y="1447800"/>
            <a:ext cx="560387" cy="422275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chemeClr val="hlink">
                  <a:alpha val="100000"/>
                </a:schemeClr>
              </a:gs>
            </a:gsLst>
            <a:lin ang="189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81" name=""/>
          <p:cNvSpPr/>
          <p:nvPr/>
        </p:nvSpPr>
        <p:spPr bwMode="gray">
          <a:xfrm rot="0">
            <a:off x="762000" y="990600"/>
            <a:ext cx="31750" cy="1052512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82" name=""/>
          <p:cNvSpPr/>
          <p:nvPr/>
        </p:nvSpPr>
        <p:spPr bwMode="gray">
          <a:xfrm rot="0">
            <a:off x="442912" y="1781175"/>
            <a:ext cx="8226425" cy="31750"/>
          </a:xfrm>
          <a:prstGeom prst="rect"/>
          <a:gradFill rotWithShape="0">
            <a:gsLst>
              <a:gs pos="0">
                <a:schemeClr val="dk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2400">
              <a:latin typeface="Tahoma" pitchFamily="0" charset="0"/>
            </a:endParaRPr>
          </a:p>
        </p:txBody>
      </p:sp>
      <p:sp>
        <p:nvSpPr>
          <p:cNvPr id="104858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4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5" name=""/>
          <p:cNvSpPr/>
          <p:nvPr>
            <p:ph type="dt" sz="half" idx="2"/>
          </p:nvPr>
        </p:nvSpPr>
        <p:spPr>
          <a:xfrm rot="0">
            <a:off x="11620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sz="1400">
                <a:latin typeface="Tahoma" pitchFamily="0" charset="0"/>
              </a:rPr>
              <a:t/>
            </a:r>
            <a:endParaRPr sz="1400">
              <a:latin typeface="Tahoma" pitchFamily="0" charset="0"/>
            </a:endParaRPr>
          </a:p>
        </p:txBody>
      </p:sp>
      <p:sp>
        <p:nvSpPr>
          <p:cNvPr id="1048586" name=""/>
          <p:cNvSpPr/>
          <p:nvPr>
            <p:ph type="ftr" sz="quarter" idx="3"/>
          </p:nvPr>
        </p:nvSpPr>
        <p:spPr>
          <a:xfrm rot="0">
            <a:off x="36576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>
              <a:latin typeface="Tahoma" pitchFamily="0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7042150" y="6243637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>
                <a:latin typeface="Tahoma" pitchFamily="0" charset="0"/>
              </a:rPr>
              <a:pPr algn="r" lvl="0"/>
            </a:fld>
            <a:endParaRPr sz="1400">
              <a:latin typeface="Tahoma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400" i="0" u="none">
          <a:solidFill>
            <a:schemeClr val="lt2"/>
          </a:solidFill>
          <a:latin typeface="Tahoma" pitchFamily="0" charset="0"/>
          <a:sym typeface="Arial" pitchFamily="0" charset="0"/>
        </a:defRPr>
      </a:lvl1pPr>
    </p:titleStyle>
    <p:bodyStyle>
      <a:lvl1pPr algn="l" eaLnBrk="1" fontAlgn="base" hangingPunct="1" indent="-342900" latinLnBrk="0" marL="342900" rtl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baseline="0" b="0" sz="3200" i="0" u="none">
          <a:solidFill>
            <a:schemeClr val="dk1"/>
          </a:solidFill>
          <a:latin typeface="Tahoma" pitchFamily="0" charset="0"/>
          <a:sym typeface="Arial" pitchFamily="0" charset="0"/>
        </a:defRPr>
      </a:lvl1pPr>
      <a:lvl2pPr algn="l" eaLnBrk="1" fontAlgn="base" hangingPunct="1" indent="-285750" latinLnBrk="0" marL="742950" rtl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baseline="0" b="0" sz="2800" i="0" u="none">
          <a:solidFill>
            <a:schemeClr val="dk1"/>
          </a:solidFill>
          <a:latin typeface="Tahoma" pitchFamily="0" charset="0"/>
          <a:sym typeface="Arial" pitchFamily="0" charset="0"/>
        </a:defRPr>
      </a:lvl2pPr>
      <a:lvl3pPr algn="l" eaLnBrk="1" fontAlgn="base" hangingPunct="1" indent="-228600" latinLnBrk="0" marL="1143000" rtl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baseline="0" b="0" sz="2400" i="0" u="none">
          <a:solidFill>
            <a:schemeClr val="dk1"/>
          </a:solidFill>
          <a:latin typeface="Tahoma" pitchFamily="0" charset="0"/>
          <a:sym typeface="Arial" pitchFamily="0" charset="0"/>
        </a:defRPr>
      </a:lvl3pPr>
      <a:lvl4pPr algn="l" eaLnBrk="1" fontAlgn="base" hangingPunct="1" indent="-228600" latinLnBrk="0" marL="1600200" rtl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aseline="0" b="0" sz="2000" i="0" u="none">
          <a:solidFill>
            <a:schemeClr val="dk1"/>
          </a:solidFill>
          <a:latin typeface="Tahoma" pitchFamily="0" charset="0"/>
          <a:sym typeface="Arial" pitchFamily="0" charset="0"/>
        </a:defRPr>
      </a:lvl4pPr>
      <a:lvl5pPr algn="l" eaLnBrk="1" fontAlgn="base" hangingPunct="1" indent="-228600" latinLnBrk="0" marL="2057400" rtl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aseline="0" b="0" sz="2000" i="0" u="none">
          <a:solidFill>
            <a:schemeClr val="dk1"/>
          </a:solidFill>
          <a:latin typeface="Tahoma" pitchFamily="0" charset="0"/>
          <a:sym typeface="Arial" pitchFamily="0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sym typeface="Arial" pitchFamily="0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sym typeface="Arial" pitchFamily="0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sym typeface="Arial" pitchFamily="0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sym typeface="Arial" pitchFamily="0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sym typeface="Arial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1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1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3.bin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5.bin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6.bin"/><Relationship Id="rId2" Type="http://schemas.openxmlformats.org/officeDocument/2006/relationships/image" Target="../media/image35.png"/><Relationship Id="rId3" Type="http://schemas.openxmlformats.org/officeDocument/2006/relationships/oleObject" Target="../embeddings/oleObject27.bin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8.bin"/><Relationship Id="rId2" Type="http://schemas.openxmlformats.org/officeDocument/2006/relationships/image" Target="../media/image37.png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1048589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r>
              <a:t>How do we represent relationship between two related elements ?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Properties of Relations…(continued)</a:t>
            </a:r>
          </a:p>
        </p:txBody>
      </p:sp>
      <p:sp>
        <p:nvSpPr>
          <p:cNvPr id="1048620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A relation R on a set A is </a:t>
            </a:r>
            <a:r>
              <a:rPr altLang="en-US" sz="2400" i="1" lang="en-US">
                <a:latin typeface="Verdana" pitchFamily="34" charset="0"/>
              </a:rPr>
              <a:t>transitive </a:t>
            </a:r>
            <a:r>
              <a:rPr altLang="en-US" sz="2400" lang="ru-RU">
                <a:latin typeface="Verdana" pitchFamily="34" charset="0"/>
              </a:rPr>
              <a:t>if (a,b) Є</a:t>
            </a:r>
            <a:r>
              <a:rPr altLang="en-US" sz="2400" lang="en-US">
                <a:latin typeface="Verdana" pitchFamily="34" charset="0"/>
              </a:rPr>
              <a:t> R 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and (b,c)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R, then (a,c)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R, for all a,b,c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A.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Example: A = {1,2,3}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={(1,1),(1,2),(2,1),(2,2)}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</a:t>
            </a:r>
            <a:r>
              <a:rPr altLang="en-US" sz="2400" lang="en-US">
                <a:latin typeface="Verdana" pitchFamily="34" charset="0"/>
              </a:rPr>
              <a:t> is transitive.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Combining Relations</a:t>
            </a:r>
          </a:p>
        </p:txBody>
      </p:sp>
      <p:sp>
        <p:nvSpPr>
          <p:cNvPr id="1048622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={(1,1),(2,2),(3,3)}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16000" sz="2400" lang="en-US">
                <a:latin typeface="Verdana" pitchFamily="34" charset="0"/>
              </a:rPr>
              <a:t>2</a:t>
            </a:r>
            <a:r>
              <a:rPr altLang="en-US" sz="2400" lang="ru-RU">
                <a:latin typeface="Verdana" pitchFamily="34" charset="0"/>
              </a:rPr>
              <a:t> ={(1,1), (1,2), (1,3), (1,4)}</a:t>
            </a:r>
          </a:p>
          <a:p>
            <a:pPr lvl="0">
              <a:buNone/>
            </a:pPr>
            <a:endParaRPr altLang="en-US" sz="2400" lang="ru-RU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ru-RU">
                <a:latin typeface="Verdana" pitchFamily="34" charset="0"/>
              </a:rPr>
              <a:t>R1 U R2 ={(1,1),(2,2),(3,3), (1,2), (1,3), (1,4)}</a:t>
            </a:r>
          </a:p>
          <a:p>
            <a:pPr lvl="0">
              <a:buNone/>
            </a:pPr>
            <a:r>
              <a:rPr altLang="en-US" sz="2400" lang="ru-RU">
                <a:latin typeface="Verdana" pitchFamily="34" charset="0"/>
              </a:rPr>
              <a:t>R1 – R2 = {(2,2),(3,3)}</a:t>
            </a:r>
          </a:p>
          <a:p>
            <a:pPr lvl="0">
              <a:buNone/>
            </a:pPr>
            <a:r>
              <a:rPr altLang="en-US" sz="2400" lang="ru-RU">
                <a:latin typeface="Verdana" pitchFamily="34" charset="0"/>
              </a:rPr>
              <a:t>R2 – R1 = {(1,2),(1,3),(1,4)}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Composite Relations</a:t>
            </a:r>
          </a:p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>
              <a:buNone/>
            </a:pPr>
            <a:r>
              <a:rPr altLang="en-US" sz="2400" lang="en-US">
                <a:latin typeface="Verdana" pitchFamily="34" charset="0"/>
              </a:rPr>
              <a:t>Let R be a relation from a set A to a set B and S a relation from set B to set C. </a:t>
            </a:r>
          </a:p>
          <a:p>
            <a:pPr indent="0" lvl="0" marL="0">
              <a:buNone/>
            </a:pPr>
            <a:endParaRPr altLang="en-US" sz="24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2400" lang="en-US">
                <a:latin typeface="Verdana" pitchFamily="34" charset="0"/>
              </a:rPr>
              <a:t>The composite of R and S is the relation consisting of ordered pairs (a,c), where a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A,   c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C, and for which there exists an element      b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B such that (a,b)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 and (b,c)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S.</a:t>
            </a:r>
          </a:p>
          <a:p>
            <a:pPr indent="0" lvl="0" marL="0">
              <a:buNone/>
            </a:pPr>
            <a:endParaRPr altLang="en-US" sz="24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2400" lang="en-US">
                <a:latin typeface="Verdana" pitchFamily="34" charset="0"/>
              </a:rPr>
              <a:t>The composite of R and S is denoted by S </a:t>
            </a:r>
            <a:r>
              <a:rPr altLang="en-US" baseline="30000" sz="2400" lang="en-US">
                <a:latin typeface="Verdana" pitchFamily="34" charset="0"/>
              </a:rPr>
              <a:t>o </a:t>
            </a:r>
            <a:r>
              <a:rPr altLang="en-US" sz="2400" lang="en-US">
                <a:latin typeface="Verdana" pitchFamily="34" charset="0"/>
              </a:rPr>
              <a:t>R.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Composite Relations</a:t>
            </a:r>
          </a:p>
        </p:txBody>
      </p:sp>
      <p:sp>
        <p:nvSpPr>
          <p:cNvPr id="1048626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</a:rPr>
              <a:t>Example: A = {1,2,3}</a:t>
            </a: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</a:rPr>
              <a:t>		      B = {1,2,3,4}</a:t>
            </a: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</a:rPr>
              <a:t>		      C = {0,1,2}</a:t>
            </a: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</a:rPr>
              <a:t>R:A</a:t>
            </a:r>
            <a:r>
              <a:rPr sz="2400" lang="en-US">
                <a:latin typeface="Verdana" pitchFamily="34" charset="0"/>
                <a:sym typeface="Wingdings" pitchFamily="2" charset="2"/>
              </a:rPr>
              <a:t>B</a:t>
            </a: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  <a:sym typeface="Wingdings" pitchFamily="2" charset="2"/>
              </a:rPr>
              <a:t>R = {(1,1), (1,4), (2,3), (3,1), (3,4)}</a:t>
            </a:r>
          </a:p>
          <a:p>
            <a:pPr lvl="0">
              <a:lnSpc>
                <a:spcPct val="90000"/>
              </a:lnSpc>
              <a:buNone/>
            </a:pPr>
            <a:endParaRPr sz="2400" lang="en-US">
              <a:latin typeface="Verdana" pitchFamily="34" charset="0"/>
              <a:sym typeface="Wingdings" pitchFamily="2" charset="2"/>
            </a:endParaRP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  <a:sym typeface="Wingdings" pitchFamily="2" charset="2"/>
              </a:rPr>
              <a:t>S:BC</a:t>
            </a: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  <a:sym typeface="Wingdings" pitchFamily="2" charset="2"/>
              </a:rPr>
              <a:t>S = {(1,0), (2,0), (3,1), (3,2), (4,1)}</a:t>
            </a:r>
          </a:p>
          <a:p>
            <a:pPr lvl="0">
              <a:lnSpc>
                <a:spcPct val="90000"/>
              </a:lnSpc>
              <a:buNone/>
            </a:pPr>
            <a:endParaRPr sz="2400" lang="en-US">
              <a:latin typeface="Verdana" pitchFamily="34" charset="0"/>
              <a:sym typeface="Wingdings" pitchFamily="2" charset="2"/>
            </a:endParaRPr>
          </a:p>
          <a:p>
            <a:pPr lvl="0">
              <a:lnSpc>
                <a:spcPct val="90000"/>
              </a:lnSpc>
              <a:buNone/>
            </a:pPr>
            <a:r>
              <a:rPr sz="2400" lang="en-US">
                <a:latin typeface="Verdana" pitchFamily="34" charset="0"/>
              </a:rPr>
              <a:t>S </a:t>
            </a:r>
            <a:r>
              <a:rPr baseline="30000" sz="2400" lang="en-US">
                <a:latin typeface="Verdana" pitchFamily="34" charset="0"/>
              </a:rPr>
              <a:t>o </a:t>
            </a:r>
            <a:r>
              <a:rPr sz="2400" lang="en-US">
                <a:latin typeface="Verdana" pitchFamily="34" charset="0"/>
              </a:rPr>
              <a:t>R = {</a:t>
            </a:r>
            <a:r>
              <a:rPr sz="2400" lang="en-US">
                <a:latin typeface="Verdana" pitchFamily="34" charset="0"/>
                <a:sym typeface="Wingdings" pitchFamily="2" charset="2"/>
              </a:rPr>
              <a:t>(1,0),(1,1),(2,1),(2,2),(3,0),(3,1)}</a:t>
            </a:r>
          </a:p>
          <a:p>
            <a:pPr lvl="0">
              <a:lnSpc>
                <a:spcPct val="90000"/>
              </a:lnSpc>
              <a:buNone/>
            </a:pPr>
            <a:endParaRPr sz="2400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Composite Relations</a:t>
            </a:r>
          </a:p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Let R be a relation on the set A.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/>
            <a:r>
              <a:rPr altLang="en-US" sz="2400" lang="en-US">
                <a:latin typeface="Verdana" pitchFamily="34" charset="0"/>
              </a:rPr>
              <a:t>The powers </a:t>
            </a: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30000" sz="2400" lang="en-US">
                <a:latin typeface="Verdana" pitchFamily="34" charset="0"/>
              </a:rPr>
              <a:t>n</a:t>
            </a:r>
            <a:r>
              <a:rPr altLang="en-US" sz="2400" lang="en-US">
                <a:latin typeface="Verdana" pitchFamily="34" charset="0"/>
              </a:rPr>
              <a:t>,n = 1,2,3,… are defined recursively by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                R</a:t>
            </a:r>
            <a:r>
              <a:rPr altLang="en-US" baseline="30000" sz="2400" lang="en-US">
                <a:latin typeface="Verdana" pitchFamily="34" charset="0"/>
              </a:rPr>
              <a:t>1</a:t>
            </a:r>
            <a:r>
              <a:rPr altLang="en-US" sz="2400" lang="en-US">
                <a:latin typeface="Verdana" pitchFamily="34" charset="0"/>
              </a:rPr>
              <a:t> = R and R</a:t>
            </a:r>
            <a:r>
              <a:rPr altLang="en-US" baseline="30000" sz="2400" lang="en-US">
                <a:latin typeface="Verdana" pitchFamily="34" charset="0"/>
              </a:rPr>
              <a:t>n+1 </a:t>
            </a:r>
            <a:r>
              <a:rPr altLang="en-US" sz="2400" lang="en-US">
                <a:latin typeface="Verdana" pitchFamily="34" charset="0"/>
              </a:rPr>
              <a:t>= R</a:t>
            </a:r>
            <a:r>
              <a:rPr altLang="en-US" baseline="30000" sz="2400" lang="en-US">
                <a:latin typeface="Verdana" pitchFamily="34" charset="0"/>
              </a:rPr>
              <a:t>n  o </a:t>
            </a:r>
            <a:r>
              <a:rPr altLang="en-US" sz="2400" lang="en-US">
                <a:latin typeface="Verdana" pitchFamily="34" charset="0"/>
              </a:rPr>
              <a:t>R </a:t>
            </a:r>
          </a:p>
          <a:p>
            <a:pPr lvl="0"/>
            <a:endParaRPr altLang="en-US" sz="2400" lang="en-US">
              <a:latin typeface="Verdana" pitchFamily="34" charset="0"/>
            </a:endParaRPr>
          </a:p>
          <a:p>
            <a:pPr lvl="0"/>
            <a:r>
              <a:rPr altLang="en-US" sz="2400" lang="en-US">
                <a:latin typeface="Verdana" pitchFamily="34" charset="0"/>
              </a:rPr>
              <a:t>The relation R on a set A is transitive if and only if R</a:t>
            </a:r>
            <a:r>
              <a:rPr altLang="en-US" baseline="30000" sz="2400" lang="en-US">
                <a:latin typeface="Verdana" pitchFamily="34" charset="0"/>
              </a:rPr>
              <a:t>n       </a:t>
            </a:r>
            <a:r>
              <a:rPr altLang="en-US" sz="2400" lang="en-US">
                <a:latin typeface="Verdana" pitchFamily="34" charset="0"/>
              </a:rPr>
              <a:t>R for n = 1,2,3,…</a:t>
            </a:r>
            <a:r>
              <a:rPr altLang="en-US" baseline="30000" sz="2400" lang="en-US">
                <a:latin typeface="Verdana" pitchFamily="34" charset="0"/>
              </a:rPr>
              <a:t>       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24200" y="5076825"/>
            <a:ext cx="228600" cy="228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r>
              <a:t>Theorem 1</a:t>
            </a:r>
          </a:p>
        </p:txBody>
      </p:sp>
      <p:sp>
        <p:nvSpPr>
          <p:cNvPr id="1048630" name=""/>
          <p:cNvSpPr/>
          <p:nvPr>
            <p:ph type="body" sz="full" idx="1"/>
          </p:nvPr>
        </p:nvSpPr>
        <p:spPr>
          <a:xfrm rot="0">
            <a:off x="1066800" y="2057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The relation R on a set A is transitive if and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only if </a:t>
            </a: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30000" sz="2400" lang="en-US">
                <a:latin typeface="Verdana" pitchFamily="34" charset="0"/>
              </a:rPr>
              <a:t>n</a:t>
            </a:r>
            <a:r>
              <a:rPr altLang="en-US" sz="2400" lang="en-US">
                <a:latin typeface="Verdana" pitchFamily="34" charset="0"/>
              </a:rPr>
              <a:t>    R for n = 1,2,3,…</a:t>
            </a:r>
          </a:p>
          <a:p>
            <a:pPr lvl="0">
              <a:buNone/>
            </a:pPr>
            <a:r>
              <a:rPr altLang="en-US" sz="2400" lang="en-US">
                <a:solidFill>
                  <a:schemeClr val="folHlink"/>
                </a:solidFill>
                <a:latin typeface="Verdana" pitchFamily="34" charset="0"/>
              </a:rPr>
              <a:t>Proof: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  <a:sym typeface="Wingdings" pitchFamily="2" charset="2"/>
              </a:rPr>
              <a:t>=&gt;</a:t>
            </a:r>
            <a:r>
              <a:rPr altLang="en-US" sz="2400" lang="en-US">
                <a:latin typeface="Verdana" pitchFamily="34" charset="0"/>
              </a:rPr>
              <a:t> : R</a:t>
            </a:r>
            <a:r>
              <a:rPr altLang="en-US" baseline="30000" sz="2400" lang="en-US">
                <a:latin typeface="Verdana" pitchFamily="34" charset="0"/>
              </a:rPr>
              <a:t>n</a:t>
            </a:r>
            <a:r>
              <a:rPr altLang="en-US" sz="2400" lang="en-US">
                <a:latin typeface="Verdana" pitchFamily="34" charset="0"/>
              </a:rPr>
              <a:t>    R 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	Given, R</a:t>
            </a:r>
            <a:r>
              <a:rPr altLang="en-US" baseline="30000" sz="1800" lang="en-US">
                <a:latin typeface="Verdana" pitchFamily="34" charset="0"/>
              </a:rPr>
              <a:t>n</a:t>
            </a:r>
            <a:r>
              <a:rPr altLang="en-US" sz="1800" lang="en-US">
                <a:latin typeface="Verdana" pitchFamily="34" charset="0"/>
              </a:rPr>
              <a:t> is a subset of</a:t>
            </a:r>
            <a:r>
              <a:rPr altLang="en-US" baseline="30000" sz="1800" lang="en-US">
                <a:latin typeface="Verdana" pitchFamily="34" charset="0"/>
              </a:rPr>
              <a:t>  </a:t>
            </a:r>
            <a:r>
              <a:rPr altLang="en-US" sz="1800" lang="en-US">
                <a:latin typeface="Verdana" pitchFamily="34" charset="0"/>
              </a:rPr>
              <a:t>R for n = 1,2,3. If (a,b</a:t>
            </a:r>
            <a:r>
              <a:rPr altLang="en-US" sz="1800" lang="en-US">
                <a:latin typeface="Verdana" pitchFamily="34" charset="0"/>
              </a:rPr>
              <a:t>) and (</a:t>
            </a:r>
            <a:r>
              <a:rPr altLang="en-US" sz="1800" lang="en-US">
                <a:latin typeface="Verdana" pitchFamily="34" charset="0"/>
              </a:rPr>
              <a:t>b,c</a:t>
            </a:r>
            <a:r>
              <a:rPr altLang="en-US" sz="1800" lang="en-US">
                <a:latin typeface="Verdana" pitchFamily="34" charset="0"/>
              </a:rPr>
              <a:t>) are in R, then (a, c) </a:t>
            </a:r>
            <a:r>
              <a:rPr altLang="en-US" sz="1800" lang="ru-RU">
                <a:latin typeface="Verdana" pitchFamily="34" charset="0"/>
              </a:rPr>
              <a:t>Є</a:t>
            </a:r>
            <a:r>
              <a:rPr altLang="en-US" sz="1800" lang="en-US">
                <a:latin typeface="Verdana" pitchFamily="34" charset="0"/>
              </a:rPr>
              <a:t> R</a:t>
            </a:r>
            <a:r>
              <a:rPr altLang="en-US" baseline="30000" sz="1800" lang="en-US">
                <a:latin typeface="Verdana" pitchFamily="34" charset="0"/>
              </a:rPr>
              <a:t>2</a:t>
            </a:r>
            <a:r>
              <a:rPr altLang="en-US" sz="1800" lang="en-US">
                <a:latin typeface="Verdana" pitchFamily="34" charset="0"/>
              </a:rPr>
              <a:t> by definition of composite relationship.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=&gt; R</a:t>
            </a:r>
            <a:r>
              <a:rPr altLang="en-US" baseline="30000" sz="1800" lang="en-US">
                <a:latin typeface="Verdana" pitchFamily="34" charset="0"/>
              </a:rPr>
              <a:t>2</a:t>
            </a:r>
            <a:r>
              <a:rPr altLang="en-US" sz="1800" lang="ru-RU">
                <a:latin typeface="Verdana" pitchFamily="34" charset="0"/>
              </a:rPr>
              <a:t>     R</a:t>
            </a:r>
          </a:p>
          <a:p>
            <a:pPr lvl="0">
              <a:buFont typeface="Symbol" pitchFamily="18" charset="2"/>
              <a:buChar char="Þ"/>
            </a:pPr>
            <a:r>
              <a:rPr altLang="en-US" sz="1800" lang="ru-RU">
                <a:latin typeface="Verdana" pitchFamily="34" charset="0"/>
              </a:rPr>
              <a:t>(a, c) Є</a:t>
            </a:r>
            <a:r>
              <a:rPr altLang="en-US" sz="1800" lang="en-US">
                <a:latin typeface="Verdana" pitchFamily="34" charset="0"/>
              </a:rPr>
              <a:t> R</a:t>
            </a:r>
          </a:p>
          <a:p>
            <a:pPr lvl="0">
              <a:buFont typeface="Symbol" pitchFamily="18" charset="2"/>
              <a:buChar char="Þ"/>
            </a:pPr>
            <a:r>
              <a:rPr altLang="en-US" sz="1800" lang="en-US">
                <a:latin typeface="Verdana" pitchFamily="34" charset="0"/>
              </a:rPr>
              <a:t>R is transitive</a:t>
            </a:r>
            <a:r>
              <a:rPr altLang="en-US" baseline="30000" sz="1800" lang="en-US">
                <a:latin typeface="Verdana" pitchFamily="34" charset="0"/>
              </a:rPr>
              <a:t> 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667000" y="2590800"/>
            <a:ext cx="228600" cy="228600"/>
          </a:xfrm>
          <a:prstGeom prst="rect"/>
          <a:noFill/>
          <a:ln>
            <a:noFill/>
          </a:ln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38400" y="3479800"/>
            <a:ext cx="228600" cy="228600"/>
          </a:xfrm>
          <a:prstGeom prst="rect"/>
          <a:noFill/>
          <a:ln>
            <a:noFill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057400" y="4495800"/>
            <a:ext cx="228600" cy="228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600" lang="en-US"/>
              <a:t>Proof contd …………</a:t>
            </a:r>
          </a:p>
        </p:txBody>
      </p:sp>
      <p:sp>
        <p:nvSpPr>
          <p:cNvPr id="1048632" name=""/>
          <p:cNvSpPr/>
          <p:nvPr>
            <p:ph type="body" sz="half" idx="1"/>
          </p:nvPr>
        </p:nvSpPr>
        <p:spPr>
          <a:xfrm rot="0">
            <a:off x="1182687" y="2017712"/>
            <a:ext cx="77327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lang="en-US"/>
              <a:t>&lt;= Using Mathematical induction</a:t>
            </a:r>
          </a:p>
          <a:p>
            <a:pPr lvl="0">
              <a:buNone/>
            </a:pP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</a:rPr>
              <a:t>Basic Step:</a:t>
            </a:r>
            <a:r>
              <a:rPr altLang="en-US" sz="2000" lang="en-US">
                <a:latin typeface="Verdana" pitchFamily="34" charset="0"/>
              </a:rPr>
              <a:t>R is a subset of R 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</a:rPr>
              <a:t>Assume R</a:t>
            </a:r>
            <a:r>
              <a:rPr altLang="en-US" baseline="30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     R</a:t>
            </a:r>
          </a:p>
          <a:p>
            <a:pPr lvl="0">
              <a:buNone/>
            </a:pP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</a:rPr>
              <a:t>Inductive Step:</a:t>
            </a:r>
          </a:p>
          <a:p>
            <a:pPr lvl="0">
              <a:buNone/>
            </a:pPr>
            <a:r>
              <a:rPr altLang="en-US" sz="1600" lang="ru-RU">
                <a:latin typeface="Verdana" pitchFamily="34" charset="0"/>
              </a:rPr>
              <a:t>We know that by composite relationship </a:t>
            </a:r>
          </a:p>
          <a:p>
            <a:pPr lvl="0">
              <a:buNone/>
            </a:pPr>
            <a:r>
              <a:rPr altLang="en-US" sz="1600" lang="ru-RU">
                <a:latin typeface="Verdana" pitchFamily="34" charset="0"/>
              </a:rPr>
              <a:t>1. (a, b) Є</a:t>
            </a:r>
            <a:r>
              <a:rPr altLang="en-US" sz="1600" lang="en-US">
                <a:latin typeface="Verdana" pitchFamily="34" charset="0"/>
              </a:rPr>
              <a:t> R</a:t>
            </a:r>
            <a:r>
              <a:rPr altLang="en-US" baseline="30000" sz="1600" lang="en-US">
                <a:latin typeface="Verdana" pitchFamily="34" charset="0"/>
              </a:rPr>
              <a:t>n+1</a:t>
            </a:r>
            <a:r>
              <a:rPr altLang="en-US" sz="1600" lang="en-US">
                <a:latin typeface="Verdana" pitchFamily="34" charset="0"/>
              </a:rPr>
              <a:t> , R</a:t>
            </a:r>
            <a:r>
              <a:rPr altLang="en-US" baseline="30000" sz="1600" lang="en-US">
                <a:latin typeface="Verdana" pitchFamily="34" charset="0"/>
              </a:rPr>
              <a:t>n+1</a:t>
            </a:r>
            <a:r>
              <a:rPr altLang="en-US" sz="1600" lang="en-US">
                <a:latin typeface="Verdana" pitchFamily="34" charset="0"/>
              </a:rPr>
              <a:t>= R</a:t>
            </a:r>
            <a:r>
              <a:rPr altLang="en-US" baseline="30000" sz="1600" lang="en-US">
                <a:latin typeface="Verdana" pitchFamily="34" charset="0"/>
              </a:rPr>
              <a:t>n </a:t>
            </a:r>
            <a:r>
              <a:rPr altLang="en-US" sz="1600" lang="ru-RU">
                <a:latin typeface="Verdana" pitchFamily="34" charset="0"/>
              </a:rPr>
              <a:t>o R</a:t>
            </a:r>
          </a:p>
          <a:p>
            <a:pPr lvl="0">
              <a:buFont typeface="Symbol" pitchFamily="18" charset="2"/>
              <a:buChar char="Þ"/>
            </a:pPr>
            <a:r>
              <a:rPr altLang="en-US" sz="1600" lang="ru-RU">
                <a:latin typeface="Verdana" pitchFamily="34" charset="0"/>
              </a:rPr>
              <a:t>For element x with x Є</a:t>
            </a:r>
            <a:r>
              <a:rPr altLang="en-US" sz="1600" lang="en-US">
                <a:latin typeface="Verdana" pitchFamily="34" charset="0"/>
              </a:rPr>
              <a:t> A such that (a, x) </a:t>
            </a:r>
            <a:r>
              <a:rPr altLang="en-US" sz="1600" lang="ru-RU">
                <a:latin typeface="Verdana" pitchFamily="34" charset="0"/>
              </a:rPr>
              <a:t>Є</a:t>
            </a:r>
            <a:r>
              <a:rPr altLang="en-US" sz="1600" lang="en-US">
                <a:latin typeface="Verdana" pitchFamily="34" charset="0"/>
              </a:rPr>
              <a:t> R and (x, b) </a:t>
            </a:r>
            <a:r>
              <a:rPr altLang="en-US" sz="1600" lang="ru-RU">
                <a:latin typeface="Verdana" pitchFamily="34" charset="0"/>
              </a:rPr>
              <a:t>Є</a:t>
            </a:r>
            <a:r>
              <a:rPr altLang="en-US" sz="1600" lang="en-US">
                <a:latin typeface="Verdana" pitchFamily="34" charset="0"/>
              </a:rPr>
              <a:t> </a:t>
            </a:r>
            <a:r>
              <a:rPr altLang="en-US" sz="1600" lang="en-US">
                <a:latin typeface="Verdana" pitchFamily="34" charset="0"/>
              </a:rPr>
              <a:t>R</a:t>
            </a:r>
            <a:r>
              <a:rPr altLang="en-US" baseline="30000" sz="1600" lang="en-US">
                <a:latin typeface="Verdana" pitchFamily="34" charset="0"/>
              </a:rPr>
              <a:t>n</a:t>
            </a:r>
          </a:p>
          <a:p>
            <a:pPr lvl="0">
              <a:buFont typeface="Symbol" pitchFamily="18" charset="2"/>
              <a:buNone/>
            </a:pPr>
            <a:r>
              <a:rPr altLang="en-US" sz="1600" lang="en-US">
                <a:latin typeface="Verdana" pitchFamily="34" charset="0"/>
              </a:rPr>
              <a:t>2. Since R</a:t>
            </a:r>
            <a:r>
              <a:rPr altLang="en-US" baseline="30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      R =&gt; (x, b) </a:t>
            </a:r>
            <a:r>
              <a:rPr altLang="en-US" sz="1600" lang="ru-RU">
                <a:latin typeface="Verdana" pitchFamily="34" charset="0"/>
              </a:rPr>
              <a:t>Є</a:t>
            </a:r>
            <a:r>
              <a:rPr altLang="en-US" sz="1600" lang="en-US">
                <a:latin typeface="Verdana" pitchFamily="34" charset="0"/>
              </a:rPr>
              <a:t> R</a:t>
            </a:r>
          </a:p>
          <a:p>
            <a:pPr lvl="0">
              <a:buFont typeface="Symbol" pitchFamily="18" charset="2"/>
              <a:buNone/>
            </a:pPr>
            <a:r>
              <a:rPr altLang="en-US" sz="1600" lang="ru-RU">
                <a:latin typeface="Verdana" pitchFamily="34" charset="0"/>
              </a:rPr>
              <a:t>3. R is transitive and (a, x) Є</a:t>
            </a:r>
            <a:r>
              <a:rPr altLang="en-US" sz="1600" lang="en-US">
                <a:latin typeface="Verdana" pitchFamily="34" charset="0"/>
              </a:rPr>
              <a:t> R and (x, b) </a:t>
            </a:r>
            <a:r>
              <a:rPr altLang="en-US" sz="1600" lang="ru-RU">
                <a:latin typeface="Verdana" pitchFamily="34" charset="0"/>
              </a:rPr>
              <a:t>Є</a:t>
            </a:r>
            <a:r>
              <a:rPr altLang="en-US" sz="1600" lang="en-US">
                <a:latin typeface="Verdana" pitchFamily="34" charset="0"/>
              </a:rPr>
              <a:t> R</a:t>
            </a:r>
          </a:p>
          <a:p>
            <a:pPr lvl="0">
              <a:buFont typeface="Symbol" pitchFamily="18" charset="2"/>
              <a:buChar char="Þ"/>
            </a:pPr>
            <a:r>
              <a:rPr altLang="en-US" sz="1600" lang="ru-RU">
                <a:latin typeface="Verdana" pitchFamily="34" charset="0"/>
              </a:rPr>
              <a:t>(a, b) Є</a:t>
            </a:r>
            <a:r>
              <a:rPr altLang="en-US" sz="1600" lang="en-US">
                <a:latin typeface="Verdana" pitchFamily="34" charset="0"/>
              </a:rPr>
              <a:t> R </a:t>
            </a:r>
          </a:p>
          <a:p>
            <a:pPr lvl="0">
              <a:buFont typeface="Symbol" pitchFamily="18" charset="2"/>
              <a:buChar char="Þ"/>
            </a:pPr>
            <a:r>
              <a:rPr altLang="en-US" sz="1600" lang="en-US">
                <a:latin typeface="Verdana" pitchFamily="34" charset="0"/>
              </a:rPr>
              <a:t>R</a:t>
            </a:r>
            <a:r>
              <a:rPr altLang="en-US" baseline="30000" sz="1600" lang="en-US">
                <a:latin typeface="Verdana" pitchFamily="34" charset="0"/>
              </a:rPr>
              <a:t>n+1</a:t>
            </a:r>
            <a:r>
              <a:rPr altLang="en-US" sz="1600" lang="en-US">
                <a:latin typeface="Verdana" pitchFamily="34" charset="0"/>
              </a:rPr>
              <a:t>     R</a:t>
            </a:r>
          </a:p>
          <a:p>
            <a:pPr lvl="0">
              <a:buFont typeface="Symbol" pitchFamily="18" charset="2"/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buFont typeface="Symbol" pitchFamily="18" charset="2"/>
              <a:buNone/>
            </a:pPr>
            <a:endParaRPr altLang="en-US" baseline="30000" sz="1600" lang="en-US">
              <a:latin typeface="Verdana" pitchFamily="34" charset="0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19400" y="2971800"/>
            <a:ext cx="228600" cy="228600"/>
          </a:xfrm>
          <a:prstGeom prst="rect"/>
          <a:noFill/>
          <a:ln>
            <a:noFill/>
          </a:ln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590800" y="4572000"/>
            <a:ext cx="152400" cy="152400"/>
          </a:xfrm>
          <a:prstGeom prst="rect"/>
          <a:noFill/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133600" y="5410200"/>
            <a:ext cx="228600" cy="228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/>
              <a:t>N-</a:t>
            </a:r>
            <a:r>
              <a:rPr altLang="en-US" sz="3600" lang="en-US"/>
              <a:t>ary</a:t>
            </a:r>
            <a:r>
              <a:rPr altLang="en-US" sz="3600" lang="en-US"/>
              <a:t> Relations &amp; Databases</a:t>
            </a:r>
          </a:p>
        </p:txBody>
      </p:sp>
      <p:sp>
        <p:nvSpPr>
          <p:cNvPr id="1048634" name=""/>
          <p:cNvSpPr/>
          <p:nvPr>
            <p:ph type="body" sz="half" idx="1"/>
          </p:nvPr>
        </p:nvSpPr>
        <p:spPr>
          <a:xfrm rot="0">
            <a:off x="1182687" y="2017712"/>
            <a:ext cx="77327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Symbol" pitchFamily="18" charset="2"/>
              <a:buNone/>
            </a:pPr>
            <a:endParaRPr sz="2400">
              <a:latin typeface="Verdana" pitchFamily="34" charset="0"/>
            </a:endParaRPr>
          </a:p>
          <a:p>
            <a:pPr lvl="0">
              <a:buFont typeface="Symbol" pitchFamily="18" charset="2"/>
              <a:buNone/>
            </a:pPr>
            <a:endParaRPr baseline="30000" sz="2400">
              <a:latin typeface="Verdana" pitchFamily="34" charset="0"/>
            </a:endParaRPr>
          </a:p>
        </p:txBody>
      </p:sp>
      <p:sp>
        <p:nvSpPr>
          <p:cNvPr id="1048635" name=""/>
          <p:cNvSpPr txBox="1"/>
          <p:nvPr/>
        </p:nvSpPr>
        <p:spPr>
          <a:xfrm rot="0">
            <a:off x="762000" y="2209800"/>
            <a:ext cx="7772400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endParaRPr baseline="-25000" sz="2000">
              <a:latin typeface="Verdana" pitchFamily="34" charset="0"/>
            </a:endParaRPr>
          </a:p>
        </p:txBody>
      </p:sp>
      <p:sp>
        <p:nvSpPr>
          <p:cNvPr id="1048636" name=""/>
          <p:cNvSpPr txBox="1"/>
          <p:nvPr/>
        </p:nvSpPr>
        <p:spPr>
          <a:xfrm rot="0">
            <a:off x="711200" y="2232025"/>
            <a:ext cx="6405881" cy="13106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Definition</a:t>
            </a:r>
            <a:r>
              <a:rPr altLang="en-US" sz="2000" lang="en-US">
                <a:latin typeface="Verdana" pitchFamily="34" charset="0"/>
              </a:rPr>
              <a:t>: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Let 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 …, A</a:t>
            </a:r>
            <a:r>
              <a:rPr altLang="en-US" baseline="-20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 be sets. An n-ary</a:t>
            </a:r>
            <a:r>
              <a:rPr altLang="en-US" sz="2000" lang="en-US">
                <a:latin typeface="Verdana" pitchFamily="34" charset="0"/>
              </a:rPr>
              <a:t> relation on these sets 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is a subset of 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 x 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 x .. X A</a:t>
            </a:r>
            <a:r>
              <a:rPr altLang="en-US" baseline="-20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. The sets 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 .., A</a:t>
            </a:r>
            <a:r>
              <a:rPr altLang="en-US" baseline="-20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 are </a:t>
            </a:r>
          </a:p>
          <a:p>
            <a:pPr eaLnBrk="0" hangingPunct="0" lvl="0"/>
            <a:r>
              <a:rPr altLang="en-US" sz="2000" i="1" lang="en-US">
                <a:latin typeface="Verdana" pitchFamily="34" charset="0"/>
              </a:rPr>
              <a:t>domains</a:t>
            </a:r>
            <a:r>
              <a:rPr altLang="en-US" sz="2000" lang="en-US">
                <a:latin typeface="Verdana" pitchFamily="34" charset="0"/>
              </a:rPr>
              <a:t>. </a:t>
            </a:r>
            <a:r>
              <a:rPr altLang="en-US" sz="2000" i="1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 is its </a:t>
            </a:r>
            <a:r>
              <a:rPr altLang="en-US" sz="2000" i="1" lang="en-US">
                <a:latin typeface="Verdana" pitchFamily="34" charset="0"/>
              </a:rPr>
              <a:t>degree</a:t>
            </a:r>
            <a:r>
              <a:rPr altLang="en-US" sz="2000" lang="en-US">
                <a:latin typeface="Verdana" pitchFamily="34" charset="0"/>
              </a:rPr>
              <a:t>.</a:t>
            </a:r>
          </a:p>
        </p:txBody>
      </p:sp>
      <p:sp>
        <p:nvSpPr>
          <p:cNvPr id="1048637" name=""/>
          <p:cNvSpPr txBox="1"/>
          <p:nvPr/>
        </p:nvSpPr>
        <p:spPr>
          <a:xfrm rot="0">
            <a:off x="762000" y="3733800"/>
            <a:ext cx="3484881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b="1" sz="2000" lang="en-US">
                <a:latin typeface="Verdana" pitchFamily="34" charset="0"/>
              </a:rPr>
              <a:t>Example</a:t>
            </a:r>
            <a:r>
              <a:rPr sz="2000" lang="en-US">
                <a:latin typeface="Verdana" pitchFamily="34" charset="0"/>
              </a:rPr>
              <a:t>: Database relations.</a:t>
            </a:r>
          </a:p>
        </p:txBody>
      </p:sp>
      <p:sp>
        <p:nvSpPr>
          <p:cNvPr id="1048638" name=""/>
          <p:cNvSpPr/>
          <p:nvPr/>
        </p:nvSpPr>
        <p:spPr>
          <a:xfrm rot="0">
            <a:off x="990600" y="4191000"/>
            <a:ext cx="64770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9" name=""/>
          <p:cNvSpPr txBox="1"/>
          <p:nvPr/>
        </p:nvSpPr>
        <p:spPr>
          <a:xfrm rot="0">
            <a:off x="990600" y="4267200"/>
            <a:ext cx="18719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Student_Name</a:t>
            </a:r>
          </a:p>
        </p:txBody>
      </p:sp>
      <p:sp>
        <p:nvSpPr>
          <p:cNvPr id="1048640" name=""/>
          <p:cNvSpPr txBox="1"/>
          <p:nvPr/>
        </p:nvSpPr>
        <p:spPr>
          <a:xfrm rot="0">
            <a:off x="3124200" y="4267200"/>
            <a:ext cx="14401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ID_Number</a:t>
            </a:r>
          </a:p>
        </p:txBody>
      </p:sp>
      <p:sp>
        <p:nvSpPr>
          <p:cNvPr id="1048641" name=""/>
          <p:cNvSpPr txBox="1"/>
          <p:nvPr/>
        </p:nvSpPr>
        <p:spPr>
          <a:xfrm rot="0">
            <a:off x="5029200" y="4273550"/>
            <a:ext cx="8305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Major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6384925" y="4273550"/>
            <a:ext cx="665481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GPA</a:t>
            </a:r>
          </a:p>
        </p:txBody>
      </p:sp>
      <p:sp>
        <p:nvSpPr>
          <p:cNvPr id="1048643" name=""/>
          <p:cNvSpPr/>
          <p:nvPr/>
        </p:nvSpPr>
        <p:spPr>
          <a:xfrm rot="0">
            <a:off x="990600" y="4191000"/>
            <a:ext cx="2133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4" name=""/>
          <p:cNvSpPr/>
          <p:nvPr/>
        </p:nvSpPr>
        <p:spPr>
          <a:xfrm rot="0">
            <a:off x="3124200" y="4191000"/>
            <a:ext cx="1752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5" name=""/>
          <p:cNvSpPr/>
          <p:nvPr/>
        </p:nvSpPr>
        <p:spPr>
          <a:xfrm rot="0">
            <a:off x="4876800" y="4191000"/>
            <a:ext cx="14478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6" name=""/>
          <p:cNvSpPr/>
          <p:nvPr/>
        </p:nvSpPr>
        <p:spPr>
          <a:xfrm rot="0">
            <a:off x="6324600" y="4191000"/>
            <a:ext cx="11430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/>
              <a:t>Operations on N-</a:t>
            </a:r>
            <a:r>
              <a:rPr altLang="en-US" sz="3600" lang="en-US"/>
              <a:t>ary</a:t>
            </a:r>
            <a:r>
              <a:rPr altLang="en-US" sz="3600" lang="en-US"/>
              <a:t> Relations</a:t>
            </a:r>
          </a:p>
        </p:txBody>
      </p:sp>
      <p:sp>
        <p:nvSpPr>
          <p:cNvPr id="1048648" name=""/>
          <p:cNvSpPr/>
          <p:nvPr>
            <p:ph type="body" sz="half" idx="1"/>
          </p:nvPr>
        </p:nvSpPr>
        <p:spPr>
          <a:xfrm rot="0">
            <a:off x="1182687" y="2017712"/>
            <a:ext cx="77327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Symbol" pitchFamily="18" charset="2"/>
              <a:buNone/>
            </a:pPr>
            <a:endParaRPr sz="2400">
              <a:latin typeface="Verdana" pitchFamily="34" charset="0"/>
            </a:endParaRPr>
          </a:p>
          <a:p>
            <a:pPr lvl="0">
              <a:buFont typeface="Symbol" pitchFamily="18" charset="2"/>
              <a:buNone/>
            </a:pPr>
            <a:endParaRPr baseline="30000" sz="2400">
              <a:latin typeface="Verdana" pitchFamily="34" charset="0"/>
            </a:endParaRPr>
          </a:p>
        </p:txBody>
      </p:sp>
      <p:sp>
        <p:nvSpPr>
          <p:cNvPr id="1048649" name=""/>
          <p:cNvSpPr txBox="1"/>
          <p:nvPr/>
        </p:nvSpPr>
        <p:spPr>
          <a:xfrm rot="0">
            <a:off x="762000" y="2209800"/>
            <a:ext cx="7772400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endParaRPr baseline="-25000" sz="2000">
              <a:latin typeface="Verdana" pitchFamily="34" charset="0"/>
            </a:endParaRPr>
          </a:p>
        </p:txBody>
      </p:sp>
      <p:sp>
        <p:nvSpPr>
          <p:cNvPr id="1048650" name=""/>
          <p:cNvSpPr/>
          <p:nvPr/>
        </p:nvSpPr>
        <p:spPr>
          <a:xfrm rot="0">
            <a:off x="990600" y="2057400"/>
            <a:ext cx="64770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1" name=""/>
          <p:cNvSpPr txBox="1"/>
          <p:nvPr/>
        </p:nvSpPr>
        <p:spPr>
          <a:xfrm rot="0">
            <a:off x="990600" y="2133600"/>
            <a:ext cx="18719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Student_Name</a:t>
            </a:r>
          </a:p>
        </p:txBody>
      </p:sp>
      <p:sp>
        <p:nvSpPr>
          <p:cNvPr id="1048652" name=""/>
          <p:cNvSpPr txBox="1"/>
          <p:nvPr/>
        </p:nvSpPr>
        <p:spPr>
          <a:xfrm rot="0">
            <a:off x="3124200" y="2133600"/>
            <a:ext cx="14401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ID_Number</a:t>
            </a:r>
          </a:p>
        </p:txBody>
      </p:sp>
      <p:sp>
        <p:nvSpPr>
          <p:cNvPr id="1048653" name=""/>
          <p:cNvSpPr txBox="1"/>
          <p:nvPr/>
        </p:nvSpPr>
        <p:spPr>
          <a:xfrm rot="0">
            <a:off x="5029200" y="2139950"/>
            <a:ext cx="8305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Major</a:t>
            </a:r>
          </a:p>
        </p:txBody>
      </p:sp>
      <p:sp>
        <p:nvSpPr>
          <p:cNvPr id="1048654" name=""/>
          <p:cNvSpPr txBox="1"/>
          <p:nvPr/>
        </p:nvSpPr>
        <p:spPr>
          <a:xfrm rot="0">
            <a:off x="6384925" y="2139950"/>
            <a:ext cx="665481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GPA</a:t>
            </a:r>
          </a:p>
        </p:txBody>
      </p:sp>
      <p:sp>
        <p:nvSpPr>
          <p:cNvPr id="1048655" name=""/>
          <p:cNvSpPr/>
          <p:nvPr/>
        </p:nvSpPr>
        <p:spPr>
          <a:xfrm rot="0">
            <a:off x="990600" y="2057400"/>
            <a:ext cx="2133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6" name=""/>
          <p:cNvSpPr/>
          <p:nvPr/>
        </p:nvSpPr>
        <p:spPr>
          <a:xfrm rot="0">
            <a:off x="3124200" y="2057400"/>
            <a:ext cx="1752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7" name=""/>
          <p:cNvSpPr/>
          <p:nvPr/>
        </p:nvSpPr>
        <p:spPr>
          <a:xfrm rot="0">
            <a:off x="4876800" y="2057400"/>
            <a:ext cx="14478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8" name=""/>
          <p:cNvSpPr/>
          <p:nvPr/>
        </p:nvSpPr>
        <p:spPr>
          <a:xfrm rot="0">
            <a:off x="6324600" y="2057400"/>
            <a:ext cx="11430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9" name=""/>
          <p:cNvSpPr txBox="1"/>
          <p:nvPr/>
        </p:nvSpPr>
        <p:spPr>
          <a:xfrm rot="0">
            <a:off x="914400" y="4267200"/>
            <a:ext cx="6101080" cy="10058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Definition</a:t>
            </a:r>
            <a:r>
              <a:rPr altLang="en-US" sz="2000" lang="en-US">
                <a:latin typeface="Verdana" pitchFamily="34" charset="0"/>
              </a:rPr>
              <a:t>: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Projection P</a:t>
            </a:r>
            <a:r>
              <a:rPr altLang="en-US" baseline="-25000" sz="2000" lang="en-US">
                <a:latin typeface="Verdana" pitchFamily="34" charset="0"/>
              </a:rPr>
              <a:t>i1</a:t>
            </a:r>
            <a:r>
              <a:rPr altLang="en-US" baseline="-20000" sz="2000" lang="en-US">
                <a:latin typeface="Verdana" pitchFamily="34" charset="0"/>
              </a:rPr>
              <a:t>, i2,..,im</a:t>
            </a:r>
            <a:r>
              <a:rPr altLang="en-US" sz="2000" lang="en-US">
                <a:latin typeface="Verdana" pitchFamily="34" charset="0"/>
              </a:rPr>
              <a:t> maps the n-tuple</a:t>
            </a:r>
            <a:r>
              <a:rPr altLang="en-US" sz="2000" lang="en-US">
                <a:latin typeface="Verdana" pitchFamily="34" charset="0"/>
              </a:rPr>
              <a:t> (a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,..,a</a:t>
            </a:r>
            <a:r>
              <a:rPr altLang="en-US" baseline="-20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) to the</a:t>
            </a:r>
          </a:p>
          <a:p>
            <a:pPr eaLnBrk="0" hangingPunct="0" lvl="0"/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-tuple (a</a:t>
            </a:r>
            <a:r>
              <a:rPr altLang="en-US" baseline="-20000" sz="2000" lang="en-US">
                <a:latin typeface="Verdana" pitchFamily="34" charset="0"/>
              </a:rPr>
              <a:t>i1</a:t>
            </a:r>
            <a:r>
              <a:rPr altLang="en-US" sz="2000" lang="en-US">
                <a:latin typeface="Verdana" pitchFamily="34" charset="0"/>
              </a:rPr>
              <a:t>,..,a</a:t>
            </a:r>
            <a:r>
              <a:rPr altLang="en-US" baseline="-20000" sz="2000" lang="en-US">
                <a:latin typeface="Verdana" pitchFamily="34" charset="0"/>
              </a:rPr>
              <a:t>im</a:t>
            </a:r>
            <a:r>
              <a:rPr altLang="en-US" sz="2000" lang="en-US">
                <a:latin typeface="Verdana" pitchFamily="34" charset="0"/>
              </a:rPr>
              <a:t>) where </a:t>
            </a:r>
            <a:r>
              <a:rPr altLang="en-US" sz="2000" i="1" lang="en-US">
                <a:latin typeface="Verdana" pitchFamily="34" charset="0"/>
              </a:rPr>
              <a:t>m&lt;= n</a:t>
            </a:r>
            <a:r>
              <a:rPr altLang="en-US" sz="2000" lang="en-US">
                <a:latin typeface="Verdana" pitchFamily="34" charset="0"/>
              </a:rPr>
              <a:t>.</a:t>
            </a:r>
          </a:p>
        </p:txBody>
      </p:sp>
      <p:sp>
        <p:nvSpPr>
          <p:cNvPr id="1048660" name=""/>
          <p:cNvSpPr txBox="1"/>
          <p:nvPr/>
        </p:nvSpPr>
        <p:spPr>
          <a:xfrm rot="0">
            <a:off x="990600" y="5410200"/>
            <a:ext cx="6520180" cy="7010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Example</a:t>
            </a:r>
            <a:r>
              <a:rPr altLang="en-US" sz="2000" lang="en-US">
                <a:latin typeface="Verdana" pitchFamily="34" charset="0"/>
              </a:rPr>
              <a:t>: P(1,3) on Students Database: &lt;Student_Name</a:t>
            </a:r>
            <a:r>
              <a:rPr altLang="en-US" sz="2000" lang="en-US">
                <a:latin typeface="Verdana" pitchFamily="34" charset="0"/>
              </a:rPr>
              <a:t>,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Major&gt;.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/>
              <a:t>Operations on N-</a:t>
            </a:r>
            <a:r>
              <a:rPr altLang="en-US" sz="3600" lang="en-US"/>
              <a:t>ary</a:t>
            </a:r>
            <a:r>
              <a:rPr altLang="en-US" sz="3600" lang="en-US"/>
              <a:t> Relations</a:t>
            </a:r>
          </a:p>
        </p:txBody>
      </p:sp>
      <p:sp>
        <p:nvSpPr>
          <p:cNvPr id="1048662" name=""/>
          <p:cNvSpPr/>
          <p:nvPr>
            <p:ph type="body" sz="half" idx="1"/>
          </p:nvPr>
        </p:nvSpPr>
        <p:spPr>
          <a:xfrm rot="0">
            <a:off x="1182687" y="2017712"/>
            <a:ext cx="77327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Symbol" pitchFamily="18" charset="2"/>
              <a:buNone/>
            </a:pPr>
            <a:endParaRPr sz="2400">
              <a:latin typeface="Verdana" pitchFamily="34" charset="0"/>
            </a:endParaRPr>
          </a:p>
          <a:p>
            <a:pPr lvl="0">
              <a:buFont typeface="Symbol" pitchFamily="18" charset="2"/>
              <a:buNone/>
            </a:pPr>
            <a:endParaRPr baseline="30000" sz="2400">
              <a:latin typeface="Verdana" pitchFamily="34" charset="0"/>
            </a:endParaRPr>
          </a:p>
        </p:txBody>
      </p:sp>
      <p:sp>
        <p:nvSpPr>
          <p:cNvPr id="1048663" name=""/>
          <p:cNvSpPr txBox="1"/>
          <p:nvPr/>
        </p:nvSpPr>
        <p:spPr>
          <a:xfrm rot="0">
            <a:off x="762000" y="2209800"/>
            <a:ext cx="7772400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endParaRPr baseline="-25000" sz="2000">
              <a:latin typeface="Verdana" pitchFamily="34" charset="0"/>
            </a:endParaRPr>
          </a:p>
        </p:txBody>
      </p:sp>
      <p:sp>
        <p:nvSpPr>
          <p:cNvPr id="1048664" name=""/>
          <p:cNvSpPr/>
          <p:nvPr/>
        </p:nvSpPr>
        <p:spPr>
          <a:xfrm rot="0">
            <a:off x="990600" y="2057400"/>
            <a:ext cx="64770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5" name=""/>
          <p:cNvSpPr txBox="1"/>
          <p:nvPr/>
        </p:nvSpPr>
        <p:spPr>
          <a:xfrm rot="0">
            <a:off x="990600" y="2133600"/>
            <a:ext cx="18719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Student_Name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3124200" y="2133600"/>
            <a:ext cx="14401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ID_Number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5029200" y="2139950"/>
            <a:ext cx="8305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Major</a:t>
            </a:r>
          </a:p>
        </p:txBody>
      </p:sp>
      <p:sp>
        <p:nvSpPr>
          <p:cNvPr id="1048668" name=""/>
          <p:cNvSpPr txBox="1"/>
          <p:nvPr/>
        </p:nvSpPr>
        <p:spPr>
          <a:xfrm rot="0">
            <a:off x="6384925" y="2139950"/>
            <a:ext cx="665481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GPA</a:t>
            </a:r>
          </a:p>
        </p:txBody>
      </p:sp>
      <p:sp>
        <p:nvSpPr>
          <p:cNvPr id="1048669" name=""/>
          <p:cNvSpPr/>
          <p:nvPr/>
        </p:nvSpPr>
        <p:spPr>
          <a:xfrm rot="0">
            <a:off x="990600" y="2057400"/>
            <a:ext cx="2133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0" name=""/>
          <p:cNvSpPr/>
          <p:nvPr/>
        </p:nvSpPr>
        <p:spPr>
          <a:xfrm rot="0">
            <a:off x="3124200" y="2057400"/>
            <a:ext cx="17526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1" name=""/>
          <p:cNvSpPr/>
          <p:nvPr/>
        </p:nvSpPr>
        <p:spPr>
          <a:xfrm rot="0">
            <a:off x="4876800" y="2057400"/>
            <a:ext cx="14478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2" name=""/>
          <p:cNvSpPr/>
          <p:nvPr/>
        </p:nvSpPr>
        <p:spPr>
          <a:xfrm rot="0">
            <a:off x="6324600" y="2057400"/>
            <a:ext cx="1143000" cy="20574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3" name=""/>
          <p:cNvSpPr txBox="1"/>
          <p:nvPr/>
        </p:nvSpPr>
        <p:spPr>
          <a:xfrm rot="0">
            <a:off x="914400" y="4267200"/>
            <a:ext cx="6697981" cy="10058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Definition</a:t>
            </a:r>
            <a:r>
              <a:rPr altLang="en-US" sz="2000" lang="en-US">
                <a:latin typeface="Verdana" pitchFamily="34" charset="0"/>
              </a:rPr>
              <a:t>: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Selection S</a:t>
            </a:r>
            <a:r>
              <a:rPr altLang="en-US" baseline="-20000" sz="2000" lang="en-US">
                <a:latin typeface="Verdana" pitchFamily="34" charset="0"/>
              </a:rPr>
              <a:t>c</a:t>
            </a:r>
            <a:r>
              <a:rPr altLang="en-US" sz="2000" lang="en-US">
                <a:latin typeface="Verdana" pitchFamily="34" charset="0"/>
              </a:rPr>
              <a:t> maps the n-ary</a:t>
            </a:r>
            <a:r>
              <a:rPr altLang="en-US" sz="2000" lang="en-US">
                <a:latin typeface="Verdana" pitchFamily="34" charset="0"/>
              </a:rPr>
              <a:t> relation R to the </a:t>
            </a:r>
            <a:r>
              <a:rPr altLang="en-US" sz="2000" lang="en-US">
                <a:latin typeface="Verdana" pitchFamily="34" charset="0"/>
              </a:rPr>
              <a:t>n-ary</a:t>
            </a:r>
            <a:r>
              <a:rPr altLang="en-US" sz="2000" lang="en-US">
                <a:latin typeface="Verdana" pitchFamily="34" charset="0"/>
              </a:rPr>
              <a:t> relation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of all </a:t>
            </a:r>
            <a:r>
              <a:rPr altLang="en-US" sz="2000" i="1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-tuples from R that satisfy the condition C.</a:t>
            </a:r>
          </a:p>
        </p:txBody>
      </p:sp>
      <p:sp>
        <p:nvSpPr>
          <p:cNvPr id="1048674" name=""/>
          <p:cNvSpPr txBox="1"/>
          <p:nvPr/>
        </p:nvSpPr>
        <p:spPr>
          <a:xfrm rot="0">
            <a:off x="939800" y="5410200"/>
            <a:ext cx="6532880" cy="7010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Example</a:t>
            </a:r>
            <a:r>
              <a:rPr altLang="en-US" sz="2000" lang="en-US">
                <a:latin typeface="Verdana" pitchFamily="34" charset="0"/>
              </a:rPr>
              <a:t>: Condition C can be Major = Computer Science.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Gives a set of n-tuples</a:t>
            </a:r>
            <a:r>
              <a:rPr altLang="en-US" sz="2000" lang="en-US">
                <a:latin typeface="Verdana" pitchFamily="34" charset="0"/>
              </a:rPr>
              <a:t> with students majoring CS.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ctrTitle" sz="full" idx="0"/>
          </p:nvPr>
        </p:nvSpPr>
        <p:spPr>
          <a:xfrm rot="0">
            <a:off x="990600" y="1676400"/>
            <a:ext cx="7772400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>
              <a:defRPr sz="4400"/>
            </a:lvl1pPr>
          </a:lstStyle>
          <a:p>
            <a:r>
              <a:t>Relations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/>
              <a:t>Operations on N-</a:t>
            </a:r>
            <a:r>
              <a:rPr altLang="en-US" sz="3600" lang="en-US"/>
              <a:t>ary</a:t>
            </a:r>
            <a:r>
              <a:rPr altLang="en-US" sz="3600" lang="en-US"/>
              <a:t> Relations</a:t>
            </a:r>
          </a:p>
        </p:txBody>
      </p:sp>
      <p:sp>
        <p:nvSpPr>
          <p:cNvPr id="1048676" name=""/>
          <p:cNvSpPr/>
          <p:nvPr>
            <p:ph type="body" sz="half" idx="1"/>
          </p:nvPr>
        </p:nvSpPr>
        <p:spPr>
          <a:xfrm rot="0">
            <a:off x="1182687" y="2017712"/>
            <a:ext cx="77327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Symbol" pitchFamily="18" charset="2"/>
              <a:buNone/>
            </a:pPr>
            <a:endParaRPr sz="2400">
              <a:latin typeface="Verdana" pitchFamily="34" charset="0"/>
            </a:endParaRPr>
          </a:p>
          <a:p>
            <a:pPr lvl="0">
              <a:buFont typeface="Symbol" pitchFamily="18" charset="2"/>
              <a:buNone/>
            </a:pPr>
            <a:endParaRPr baseline="30000" sz="2400">
              <a:latin typeface="Verdana" pitchFamily="34" charset="0"/>
            </a:endParaRPr>
          </a:p>
        </p:txBody>
      </p:sp>
      <p:sp>
        <p:nvSpPr>
          <p:cNvPr id="1048677" name=""/>
          <p:cNvSpPr txBox="1"/>
          <p:nvPr/>
        </p:nvSpPr>
        <p:spPr>
          <a:xfrm rot="0">
            <a:off x="762000" y="2209800"/>
            <a:ext cx="7772400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endParaRPr baseline="-25000" sz="2000">
              <a:latin typeface="Verdana" pitchFamily="34" charset="0"/>
            </a:endParaRPr>
          </a:p>
        </p:txBody>
      </p:sp>
      <p:sp>
        <p:nvSpPr>
          <p:cNvPr id="1048678" name=""/>
          <p:cNvSpPr/>
          <p:nvPr/>
        </p:nvSpPr>
        <p:spPr>
          <a:xfrm rot="0">
            <a:off x="990600" y="2057400"/>
            <a:ext cx="6477000" cy="609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9" name=""/>
          <p:cNvSpPr txBox="1"/>
          <p:nvPr/>
        </p:nvSpPr>
        <p:spPr>
          <a:xfrm rot="0">
            <a:off x="990600" y="2133600"/>
            <a:ext cx="18719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sz="2000" lang="en-US">
                <a:latin typeface="Verdana" pitchFamily="34" charset="0"/>
              </a:rPr>
              <a:t>Student_Name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3124200" y="2133600"/>
            <a:ext cx="11099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Address</a:t>
            </a:r>
          </a:p>
        </p:txBody>
      </p:sp>
      <p:sp>
        <p:nvSpPr>
          <p:cNvPr id="1048681" name=""/>
          <p:cNvSpPr txBox="1"/>
          <p:nvPr/>
        </p:nvSpPr>
        <p:spPr>
          <a:xfrm rot="0">
            <a:off x="5029200" y="2139950"/>
            <a:ext cx="9067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Phone</a:t>
            </a:r>
          </a:p>
        </p:txBody>
      </p:sp>
      <p:sp>
        <p:nvSpPr>
          <p:cNvPr id="1048682" name=""/>
          <p:cNvSpPr txBox="1"/>
          <p:nvPr/>
        </p:nvSpPr>
        <p:spPr>
          <a:xfrm rot="0">
            <a:off x="6384925" y="2139950"/>
            <a:ext cx="614681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Cell</a:t>
            </a:r>
          </a:p>
        </p:txBody>
      </p:sp>
      <p:sp>
        <p:nvSpPr>
          <p:cNvPr id="1048683" name=""/>
          <p:cNvSpPr txBox="1"/>
          <p:nvPr/>
        </p:nvSpPr>
        <p:spPr>
          <a:xfrm rot="0">
            <a:off x="914400" y="3276600"/>
            <a:ext cx="6812280" cy="2225041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Definition</a:t>
            </a:r>
            <a:r>
              <a:rPr altLang="en-US" sz="2000" lang="en-US">
                <a:latin typeface="Verdana" pitchFamily="34" charset="0"/>
              </a:rPr>
              <a:t>:</a:t>
            </a:r>
          </a:p>
          <a:p>
            <a:pPr eaLnBrk="0" hangingPunct="0" lvl="0"/>
            <a:r>
              <a:rPr altLang="en-US" sz="2000" i="1" lang="en-US">
                <a:latin typeface="Verdana" pitchFamily="34" charset="0"/>
              </a:rPr>
              <a:t>R</a:t>
            </a:r>
            <a:r>
              <a:rPr altLang="en-US" sz="2000" lang="en-US">
                <a:latin typeface="Verdana" pitchFamily="34" charset="0"/>
              </a:rPr>
              <a:t>: relation of degree </a:t>
            </a:r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. </a:t>
            </a:r>
            <a:r>
              <a:rPr altLang="en-US" sz="2000" i="1" lang="en-US">
                <a:latin typeface="Verdana" pitchFamily="34" charset="0"/>
              </a:rPr>
              <a:t>S</a:t>
            </a:r>
            <a:r>
              <a:rPr altLang="en-US" sz="2000" lang="en-US">
                <a:latin typeface="Verdana" pitchFamily="34" charset="0"/>
              </a:rPr>
              <a:t>: relation of degree </a:t>
            </a:r>
            <a:r>
              <a:rPr altLang="en-US" sz="2000" i="1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. Join </a:t>
            </a:r>
            <a:r>
              <a:rPr altLang="en-US" sz="2000" i="1" lang="en-US">
                <a:latin typeface="Verdana" pitchFamily="34" charset="0"/>
              </a:rPr>
              <a:t>J</a:t>
            </a:r>
            <a:r>
              <a:rPr altLang="en-US" baseline="-12000" sz="2000" i="1" lang="en-US">
                <a:latin typeface="Verdana" pitchFamily="34" charset="0"/>
              </a:rPr>
              <a:t>p</a:t>
            </a:r>
            <a:r>
              <a:rPr altLang="en-US" sz="2000" i="1" lang="en-US">
                <a:latin typeface="Verdana" pitchFamily="34" charset="0"/>
              </a:rPr>
              <a:t>(R,S)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[</a:t>
            </a:r>
            <a:r>
              <a:rPr altLang="en-US" sz="2000" i="1" lang="en-US">
                <a:latin typeface="Verdana" pitchFamily="34" charset="0"/>
              </a:rPr>
              <a:t>p </a:t>
            </a:r>
            <a:r>
              <a:rPr altLang="en-US" sz="2000" lang="en-US">
                <a:latin typeface="Verdana" pitchFamily="34" charset="0"/>
              </a:rPr>
              <a:t>&lt;= </a:t>
            </a:r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 and </a:t>
            </a:r>
            <a:r>
              <a:rPr altLang="en-US" sz="2000" i="1" lang="en-US">
                <a:latin typeface="Verdana" pitchFamily="34" charset="0"/>
              </a:rPr>
              <a:t>p </a:t>
            </a:r>
            <a:r>
              <a:rPr altLang="en-US" sz="2000" lang="en-US">
                <a:latin typeface="Verdana" pitchFamily="34" charset="0"/>
              </a:rPr>
              <a:t>&lt;= </a:t>
            </a:r>
            <a:r>
              <a:rPr altLang="en-US" sz="2000" i="1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], is a relation of degree </a:t>
            </a:r>
            <a:r>
              <a:rPr altLang="en-US" sz="2000" i="1" lang="en-US">
                <a:latin typeface="Verdana" pitchFamily="34" charset="0"/>
              </a:rPr>
              <a:t>m + n – p</a:t>
            </a:r>
            <a:r>
              <a:rPr altLang="en-US" sz="2000" lang="en-US">
                <a:latin typeface="Verdana" pitchFamily="34" charset="0"/>
              </a:rPr>
              <a:t> that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consists of all (</a:t>
            </a:r>
            <a:r>
              <a:rPr altLang="en-US" sz="2000" i="1" lang="en-US">
                <a:latin typeface="Verdana" pitchFamily="34" charset="0"/>
              </a:rPr>
              <a:t>m + n – p</a:t>
            </a:r>
            <a:r>
              <a:rPr altLang="en-US" sz="2000" lang="en-US">
                <a:latin typeface="Verdana" pitchFamily="34" charset="0"/>
              </a:rPr>
              <a:t>) tuples</a:t>
            </a:r>
            <a:r>
              <a:rPr altLang="en-US" sz="2000" lang="en-US">
                <a:latin typeface="Verdana" pitchFamily="34" charset="0"/>
              </a:rPr>
              <a:t> (a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,..,a</a:t>
            </a:r>
            <a:r>
              <a:rPr altLang="en-US" baseline="-20000" sz="2000" lang="en-US">
                <a:latin typeface="Verdana" pitchFamily="34" charset="0"/>
              </a:rPr>
              <a:t>m-p</a:t>
            </a:r>
            <a:r>
              <a:rPr altLang="en-US" sz="2000" lang="en-US">
                <a:latin typeface="Verdana" pitchFamily="34" charset="0"/>
              </a:rPr>
              <a:t>, c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c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 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c</a:t>
            </a:r>
            <a:r>
              <a:rPr altLang="en-US" baseline="-14000" sz="2000" lang="en-US">
                <a:latin typeface="Verdana" pitchFamily="34" charset="0"/>
              </a:rPr>
              <a:t>p</a:t>
            </a:r>
            <a:r>
              <a:rPr altLang="en-US" sz="2000" lang="en-US">
                <a:latin typeface="Verdana" pitchFamily="34" charset="0"/>
              </a:rPr>
              <a:t>, b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b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,…, b</a:t>
            </a:r>
            <a:r>
              <a:rPr altLang="en-US" baseline="-20000" sz="2000" lang="en-US">
                <a:latin typeface="Verdana" pitchFamily="34" charset="0"/>
              </a:rPr>
              <a:t>n-p</a:t>
            </a:r>
            <a:r>
              <a:rPr altLang="en-US" sz="2000" lang="en-US">
                <a:latin typeface="Verdana" pitchFamily="34" charset="0"/>
              </a:rPr>
              <a:t>). (a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a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,..,a</a:t>
            </a:r>
            <a:r>
              <a:rPr altLang="en-US" baseline="-20000" sz="2000" lang="en-US">
                <a:latin typeface="Verdana" pitchFamily="34" charset="0"/>
              </a:rPr>
              <a:t>m-p</a:t>
            </a:r>
            <a:r>
              <a:rPr altLang="en-US" sz="2000" lang="en-US">
                <a:latin typeface="Verdana" pitchFamily="34" charset="0"/>
              </a:rPr>
              <a:t>, c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c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 c</a:t>
            </a:r>
            <a:r>
              <a:rPr altLang="en-US" baseline="-20000" sz="2000" lang="en-US">
                <a:latin typeface="Verdana" pitchFamily="34" charset="0"/>
              </a:rPr>
              <a:t>p</a:t>
            </a:r>
            <a:r>
              <a:rPr altLang="en-US" sz="2000" lang="en-US">
                <a:latin typeface="Verdana" pitchFamily="34" charset="0"/>
              </a:rPr>
              <a:t>) in </a:t>
            </a:r>
            <a:r>
              <a:rPr altLang="en-US" sz="2000" i="1" lang="en-US">
                <a:latin typeface="Verdana" pitchFamily="34" charset="0"/>
              </a:rPr>
              <a:t>R</a:t>
            </a:r>
            <a:r>
              <a:rPr altLang="en-US" sz="2000" lang="en-US">
                <a:latin typeface="Verdana" pitchFamily="34" charset="0"/>
              </a:rPr>
              <a:t>. 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(c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c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,.., c</a:t>
            </a:r>
            <a:r>
              <a:rPr altLang="en-US" baseline="-20000" sz="2000" lang="en-US">
                <a:latin typeface="Verdana" pitchFamily="34" charset="0"/>
              </a:rPr>
              <a:t>p</a:t>
            </a:r>
            <a:r>
              <a:rPr altLang="en-US" sz="2000" lang="en-US">
                <a:latin typeface="Verdana" pitchFamily="34" charset="0"/>
              </a:rPr>
              <a:t>, b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b</a:t>
            </a:r>
            <a:r>
              <a:rPr altLang="en-US" baseline="-20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,…, b</a:t>
            </a:r>
            <a:r>
              <a:rPr altLang="en-US" baseline="-20000" sz="2000" lang="en-US">
                <a:latin typeface="Verdana" pitchFamily="34" charset="0"/>
              </a:rPr>
              <a:t>n-p</a:t>
            </a:r>
            <a:r>
              <a:rPr altLang="en-US" sz="2000" lang="en-US">
                <a:latin typeface="Verdana" pitchFamily="34" charset="0"/>
              </a:rPr>
              <a:t>) in </a:t>
            </a:r>
            <a:r>
              <a:rPr altLang="en-US" sz="2000" i="1" lang="en-US">
                <a:latin typeface="Verdana" pitchFamily="34" charset="0"/>
              </a:rPr>
              <a:t>S</a:t>
            </a:r>
            <a:r>
              <a:rPr altLang="en-US" sz="2000" lang="en-US">
                <a:latin typeface="Verdana" pitchFamily="34" charset="0"/>
              </a:rPr>
              <a:t>.</a:t>
            </a:r>
          </a:p>
          <a:p>
            <a:pPr eaLnBrk="0" hangingPunct="0" lvl="0"/>
            <a:endParaRPr altLang="en-US" sz="2000" lang="en-US">
              <a:latin typeface="Verdana" pitchFamily="34" charset="0"/>
            </a:endParaRPr>
          </a:p>
        </p:txBody>
      </p:sp>
      <p:sp>
        <p:nvSpPr>
          <p:cNvPr id="1048684" name=""/>
          <p:cNvSpPr txBox="1"/>
          <p:nvPr/>
        </p:nvSpPr>
        <p:spPr>
          <a:xfrm rot="0">
            <a:off x="914400" y="5334000"/>
            <a:ext cx="6736081" cy="10058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altLang="en-US" b="1" sz="2000" lang="en-US">
                <a:latin typeface="Verdana" pitchFamily="34" charset="0"/>
              </a:rPr>
              <a:t>Example</a:t>
            </a:r>
            <a:r>
              <a:rPr altLang="en-US" sz="2000" lang="en-US">
                <a:latin typeface="Verdana" pitchFamily="34" charset="0"/>
              </a:rPr>
              <a:t>:Join J</a:t>
            </a:r>
            <a:r>
              <a:rPr altLang="en-US" baseline="-20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 on the 2 databases: Produces a database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with tuples</a:t>
            </a:r>
            <a:r>
              <a:rPr altLang="en-US" sz="2000" lang="en-US">
                <a:latin typeface="Verdana" pitchFamily="34" charset="0"/>
              </a:rPr>
              <a:t> &lt;</a:t>
            </a:r>
            <a:r>
              <a:rPr altLang="en-US" sz="2000" lang="en-US">
                <a:latin typeface="Verdana" pitchFamily="34" charset="0"/>
              </a:rPr>
              <a:t>Student_Name</a:t>
            </a:r>
            <a:r>
              <a:rPr altLang="en-US" sz="2000" lang="en-US">
                <a:latin typeface="Verdana" pitchFamily="34" charset="0"/>
              </a:rPr>
              <a:t>, </a:t>
            </a:r>
            <a:r>
              <a:rPr altLang="en-US" sz="2000" lang="en-US">
                <a:latin typeface="Verdana" pitchFamily="34" charset="0"/>
              </a:rPr>
              <a:t>ID_Number</a:t>
            </a:r>
            <a:r>
              <a:rPr altLang="en-US" sz="2000" lang="en-US">
                <a:latin typeface="Verdana" pitchFamily="34" charset="0"/>
              </a:rPr>
              <a:t>, Major, GPA, </a:t>
            </a:r>
          </a:p>
          <a:p>
            <a:pPr eaLnBrk="0" hangingPunct="0" lvl="0"/>
            <a:r>
              <a:rPr altLang="en-US" sz="2000" lang="en-US">
                <a:latin typeface="Verdana" pitchFamily="34" charset="0"/>
              </a:rPr>
              <a:t>Address, Phone, Cell&gt;</a:t>
            </a:r>
          </a:p>
        </p:txBody>
      </p:sp>
      <p:sp>
        <p:nvSpPr>
          <p:cNvPr id="1048685" name=""/>
          <p:cNvSpPr/>
          <p:nvPr/>
        </p:nvSpPr>
        <p:spPr>
          <a:xfrm rot="0">
            <a:off x="990600" y="2057400"/>
            <a:ext cx="2133600" cy="11430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6" name=""/>
          <p:cNvSpPr/>
          <p:nvPr/>
        </p:nvSpPr>
        <p:spPr>
          <a:xfrm rot="0">
            <a:off x="3124200" y="2057400"/>
            <a:ext cx="1676400" cy="11430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7" name=""/>
          <p:cNvSpPr/>
          <p:nvPr/>
        </p:nvSpPr>
        <p:spPr>
          <a:xfrm rot="0">
            <a:off x="4800600" y="2057400"/>
            <a:ext cx="1447800" cy="11430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8" name=""/>
          <p:cNvSpPr/>
          <p:nvPr/>
        </p:nvSpPr>
        <p:spPr>
          <a:xfrm rot="0">
            <a:off x="6248400" y="2057400"/>
            <a:ext cx="1219200" cy="11430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Representing Relation</a:t>
            </a:r>
          </a:p>
        </p:txBody>
      </p:sp>
      <p:sp>
        <p:nvSpPr>
          <p:cNvPr id="1048690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sz="2400" lang="en-US">
                <a:latin typeface="Verdana" pitchFamily="34" charset="0"/>
              </a:rPr>
              <a:t>Different ways of representing Relation are:</a:t>
            </a:r>
          </a:p>
          <a:p>
            <a:pPr lvl="0">
              <a:buNone/>
            </a:pPr>
            <a:endParaRPr sz="2400" lang="en-US">
              <a:latin typeface="Verdana" pitchFamily="34" charset="0"/>
            </a:endParaRPr>
          </a:p>
          <a:p>
            <a:pPr lvl="0"/>
            <a:r>
              <a:rPr sz="2400" lang="en-US">
                <a:latin typeface="Verdana" pitchFamily="34" charset="0"/>
              </a:rPr>
              <a:t>Ordered pairs (which we have already seen)</a:t>
            </a:r>
          </a:p>
          <a:p>
            <a:pPr lvl="0"/>
            <a:r>
              <a:rPr sz="2400" lang="en-US">
                <a:latin typeface="Verdana" pitchFamily="34" charset="0"/>
              </a:rPr>
              <a:t>Zero-one matrices (useful for representing relations in computer programs)</a:t>
            </a:r>
          </a:p>
          <a:p>
            <a:pPr lvl="0"/>
            <a:r>
              <a:rPr sz="2400" lang="en-US">
                <a:latin typeface="Verdana" pitchFamily="34" charset="0"/>
              </a:rPr>
              <a:t>Directed Graphs (useful in understanding the properties of relations)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Representing Relation using Matrices</a:t>
            </a:r>
          </a:p>
        </p:txBody>
      </p:sp>
      <p:sp>
        <p:nvSpPr>
          <p:cNvPr id="1048692" name=""/>
          <p:cNvSpPr/>
          <p:nvPr>
            <p:ph type="body" sz="half" idx="1"/>
          </p:nvPr>
        </p:nvSpPr>
        <p:spPr>
          <a:xfrm rot="0">
            <a:off x="1182687" y="2017712"/>
            <a:ext cx="75041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Let A = {a</a:t>
            </a:r>
            <a:r>
              <a:rPr altLang="en-US" baseline="-25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 ,a</a:t>
            </a:r>
            <a:r>
              <a:rPr altLang="en-US" baseline="-25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 ,a</a:t>
            </a:r>
            <a:r>
              <a:rPr altLang="en-US" baseline="-25000" sz="2000" lang="en-US">
                <a:latin typeface="Verdana" pitchFamily="34" charset="0"/>
              </a:rPr>
              <a:t>3</a:t>
            </a:r>
            <a:r>
              <a:rPr altLang="en-US" sz="2000" lang="en-US">
                <a:latin typeface="Verdana" pitchFamily="34" charset="0"/>
              </a:rPr>
              <a:t>,…,a</a:t>
            </a:r>
            <a:r>
              <a:rPr altLang="en-US" baseline="-25000" sz="2000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 }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     B = {b</a:t>
            </a:r>
            <a:r>
              <a:rPr altLang="en-US" baseline="-25000" sz="2000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 ,b</a:t>
            </a:r>
            <a:r>
              <a:rPr altLang="en-US" baseline="-25000" sz="2000" lang="en-US">
                <a:latin typeface="Verdana" pitchFamily="34" charset="0"/>
              </a:rPr>
              <a:t>2</a:t>
            </a:r>
            <a:r>
              <a:rPr altLang="en-US" sz="2000" lang="en-US">
                <a:latin typeface="Verdana" pitchFamily="34" charset="0"/>
              </a:rPr>
              <a:t> ,b</a:t>
            </a:r>
            <a:r>
              <a:rPr altLang="en-US" baseline="-25000" sz="2000" lang="en-US">
                <a:latin typeface="Verdana" pitchFamily="34" charset="0"/>
              </a:rPr>
              <a:t>3</a:t>
            </a:r>
            <a:r>
              <a:rPr altLang="en-US" sz="2000" lang="en-US">
                <a:latin typeface="Verdana" pitchFamily="34" charset="0"/>
              </a:rPr>
              <a:t> ,…,b</a:t>
            </a:r>
            <a:r>
              <a:rPr altLang="en-US" baseline="-25000" sz="2000" lang="en-US">
                <a:latin typeface="Verdana" pitchFamily="34" charset="0"/>
              </a:rPr>
              <a:t>n</a:t>
            </a:r>
            <a:r>
              <a:rPr altLang="en-US" sz="2000" lang="en-US">
                <a:latin typeface="Verdana" pitchFamily="34" charset="0"/>
              </a:rPr>
              <a:t> }</a:t>
            </a: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The relation R can be represented by the matrix 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M</a:t>
            </a:r>
            <a:r>
              <a:rPr altLang="en-US" baseline="-25000" sz="2000" lang="en-US">
                <a:latin typeface="Verdana" pitchFamily="34" charset="0"/>
              </a:rPr>
              <a:t>R</a:t>
            </a:r>
            <a:r>
              <a:rPr altLang="en-US" sz="2000" lang="en-US">
                <a:latin typeface="Verdana" pitchFamily="34" charset="0"/>
              </a:rPr>
              <a:t> = [m</a:t>
            </a:r>
            <a:r>
              <a:rPr altLang="en-US" baseline="-25000" sz="2000" lang="en-US">
                <a:latin typeface="Verdana" pitchFamily="34" charset="0"/>
              </a:rPr>
              <a:t>ij</a:t>
            </a:r>
            <a:r>
              <a:rPr altLang="en-US" sz="2000" lang="en-US">
                <a:latin typeface="Verdana" pitchFamily="34" charset="0"/>
              </a:rPr>
              <a:t>], where</a:t>
            </a: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  <a:p>
            <a:pPr indent="0" lvl="0" marL="0">
              <a:buNone/>
            </a:pPr>
            <a:endParaRPr altLang="en-US" baseline="-25000" sz="2000" lang="en-US">
              <a:latin typeface="Verdana" pitchFamily="34" charset="0"/>
            </a:endParaRP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2794000" y="4164012"/>
          <a:ext cx="34544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017587" imgW="3454400" showAsIcon="0" progId="Equation.3">
                  <p:embed followColorScheme="full"/>
                  <p:pic>
                    <p:nvPicPr>
                      <p:cNvPr id="2097159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794000" y="4164012"/>
                        <a:ext cx="3454400" cy="10175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017587" imgW="3454400" showAsIcon="0" progId="Equation.3">
                  <p:embed followColorScheme="full"/>
                  <p:pic>
                    <p:nvPicPr>
                      <p:cNvPr id="2097159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794000" y="4164012"/>
                        <a:ext cx="3454400" cy="10175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Representing Relation using Matrices</a:t>
            </a:r>
          </a:p>
        </p:txBody>
      </p:sp>
      <p:sp>
        <p:nvSpPr>
          <p:cNvPr id="1048694" name=""/>
          <p:cNvSpPr/>
          <p:nvPr>
            <p:ph type="body" sz="half" idx="1"/>
          </p:nvPr>
        </p:nvSpPr>
        <p:spPr>
          <a:xfrm rot="0">
            <a:off x="1182687" y="2017712"/>
            <a:ext cx="45323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Example 1: </a:t>
            </a: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A = {1,2,3}	B = {1,2}	</a:t>
            </a: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Given R = {(2,1),(3,1),(3,2)}</a:t>
            </a: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Find M</a:t>
            </a:r>
            <a:r>
              <a:rPr baseline="-25000" sz="1800" lang="en-US">
                <a:latin typeface="Verdana" pitchFamily="34" charset="0"/>
              </a:rPr>
              <a:t>R</a:t>
            </a:r>
            <a:r>
              <a:rPr sz="1800" lang="en-US">
                <a:latin typeface="Verdana" pitchFamily="34" charset="0"/>
              </a:rPr>
              <a:t>?</a:t>
            </a:r>
          </a:p>
          <a:p>
            <a:pPr indent="-685800" lvl="0" marL="685800">
              <a:buNone/>
            </a:pPr>
            <a:endParaRPr sz="1800" lang="en-US">
              <a:latin typeface="Verdana" pitchFamily="34" charset="0"/>
            </a:endParaRPr>
          </a:p>
          <a:p>
            <a:pPr indent="-685800" lvl="0" marL="685800">
              <a:buNone/>
            </a:pPr>
            <a:endParaRPr sz="1800" lang="en-US">
              <a:latin typeface="Verdana" pitchFamily="34" charset="0"/>
            </a:endParaRP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Example 2:</a:t>
            </a: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A = {1,2,3}  B = {1,2,3,4,5} 	Given  </a:t>
            </a: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Find R?</a:t>
            </a:r>
          </a:p>
          <a:p>
            <a:pPr indent="-685800" lvl="0" marL="685800">
              <a:buNone/>
            </a:pPr>
            <a:endParaRPr sz="1800" lang="en-US">
              <a:latin typeface="Verdana" pitchFamily="34" charset="0"/>
            </a:endParaRPr>
          </a:p>
          <a:p>
            <a:pPr indent="-685800" lvl="0" marL="685800">
              <a:buNone/>
            </a:pPr>
            <a:r>
              <a:rPr sz="1800" lang="en-US">
                <a:latin typeface="Verdana" pitchFamily="34" charset="0"/>
              </a:rPr>
              <a:t>R = {(1,2), (2,1), (2,3), (2,4), (3,1),   (3,3), (3,5)}</a:t>
            </a:r>
          </a:p>
          <a:p>
            <a:pPr indent="-685800" lvl="0" marL="685800">
              <a:buNone/>
            </a:pPr>
            <a:endParaRPr sz="1800" lang="en-US">
              <a:latin typeface="Verdana" pitchFamily="34" charset="0"/>
            </a:endParaRP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6248400" y="2214562"/>
          <a:ext cx="16764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214437" imgW="1676400" showAsIcon="0" progId="Equation.3">
                  <p:embed followColorScheme="full"/>
                  <p:pic>
                    <p:nvPicPr>
                      <p:cNvPr id="2097160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248400" y="2214562"/>
                        <a:ext cx="1676400" cy="12144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214437" imgW="1676400" showAsIcon="0" progId="Equation.3">
                  <p:embed followColorScheme="full"/>
                  <p:pic>
                    <p:nvPicPr>
                      <p:cNvPr id="2097160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248400" y="2214562"/>
                        <a:ext cx="1676400" cy="12144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5867400" y="3819525"/>
          <a:ext cx="235108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362075" imgW="2351087" showAsIcon="0" progId="Equation.3">
                  <p:embed followColorScheme="full"/>
                  <p:pic>
                    <p:nvPicPr>
                      <p:cNvPr id="2097161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867400" y="3819525"/>
                        <a:ext cx="2351087" cy="13620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362075" imgW="2351087" showAsIcon="0" progId="Equation.3">
                  <p:embed followColorScheme="full"/>
                  <p:pic>
                    <p:nvPicPr>
                      <p:cNvPr id="2097161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867400" y="3819525"/>
                        <a:ext cx="2351087" cy="13620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Relation Properties using Matrices</a:t>
            </a:r>
          </a:p>
        </p:txBody>
      </p:sp>
      <p:sp>
        <p:nvSpPr>
          <p:cNvPr id="1048696" name=""/>
          <p:cNvSpPr/>
          <p:nvPr>
            <p:ph type="body" sz="half" idx="1"/>
          </p:nvPr>
        </p:nvSpPr>
        <p:spPr>
          <a:xfrm rot="0">
            <a:off x="1182687" y="2017712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/>
            <a:r>
              <a:rPr altLang="en-US" sz="1800" lang="en-US">
                <a:latin typeface="Verdana" pitchFamily="34" charset="0"/>
              </a:rPr>
              <a:t>R is reflexive if and only if 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</a:t>
            </a:r>
            <a:r>
              <a:rPr altLang="en-US" sz="1800" lang="en-US">
                <a:latin typeface="Verdana" pitchFamily="34" charset="0"/>
              </a:rPr>
              <a:t>m</a:t>
            </a:r>
            <a:r>
              <a:rPr altLang="en-US" baseline="-25000" sz="1800" lang="en-US">
                <a:latin typeface="Verdana" pitchFamily="34" charset="0"/>
              </a:rPr>
              <a:t>ii</a:t>
            </a:r>
            <a:r>
              <a:rPr altLang="en-US" sz="1800" lang="en-US">
                <a:latin typeface="Verdana" pitchFamily="34" charset="0"/>
              </a:rPr>
              <a:t> = 1, for i = 1,2,…,n. </a:t>
            </a:r>
            <a:r>
              <a:rPr altLang="en-US" sz="1800" lang="en-US">
                <a:latin typeface="Verdana" pitchFamily="34" charset="0"/>
              </a:rPr>
              <a:t>i.e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if all the diagonal elements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of M</a:t>
            </a:r>
            <a:r>
              <a:rPr altLang="en-US" baseline="-25000" sz="1800" lang="en-US">
                <a:latin typeface="Verdana" pitchFamily="34" charset="0"/>
              </a:rPr>
              <a:t>R </a:t>
            </a:r>
            <a:r>
              <a:rPr altLang="en-US" sz="1800" lang="en-US">
                <a:latin typeface="Verdana" pitchFamily="34" charset="0"/>
              </a:rPr>
              <a:t>are equal to 1.</a:t>
            </a: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/>
            <a:r>
              <a:rPr altLang="en-US" sz="1800" lang="en-US">
                <a:latin typeface="Verdana" pitchFamily="34" charset="0"/>
              </a:rPr>
              <a:t>R is symmetric if and only 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if m</a:t>
            </a:r>
            <a:r>
              <a:rPr altLang="en-US" baseline="-25000" sz="1800" lang="en-US">
                <a:latin typeface="Verdana" pitchFamily="34" charset="0"/>
              </a:rPr>
              <a:t>ij</a:t>
            </a:r>
            <a:r>
              <a:rPr altLang="en-US" sz="1800" lang="en-US">
                <a:latin typeface="Verdana" pitchFamily="34" charset="0"/>
              </a:rPr>
              <a:t> = </a:t>
            </a:r>
            <a:r>
              <a:rPr altLang="en-US" sz="1800" lang="en-US">
                <a:latin typeface="Verdana" pitchFamily="34" charset="0"/>
              </a:rPr>
              <a:t>m</a:t>
            </a:r>
            <a:r>
              <a:rPr altLang="en-US" baseline="-25000" sz="1800" lang="en-US">
                <a:latin typeface="Verdana" pitchFamily="34" charset="0"/>
              </a:rPr>
              <a:t>ji</a:t>
            </a:r>
            <a:r>
              <a:rPr altLang="en-US" sz="1800" lang="en-US">
                <a:latin typeface="Verdana" pitchFamily="34" charset="0"/>
              </a:rPr>
              <a:t>, for all pairs of 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integers i and j with 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i = 1,2,…,n and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    j = 1,2,…,n</a:t>
            </a: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</p:txBody>
      </p:sp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6248400" y="2058987"/>
          <a:ext cx="1414462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674812" imgW="1414462" showAsIcon="0" progId="Equation.3">
                  <p:embed followColorScheme="full"/>
                  <p:pic>
                    <p:nvPicPr>
                      <p:cNvPr id="2097162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248400" y="2058987"/>
                        <a:ext cx="1414462" cy="16748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674812" imgW="1414462" showAsIcon="0" progId="Equation.3">
                  <p:embed followColorScheme="full"/>
                  <p:pic>
                    <p:nvPicPr>
                      <p:cNvPr id="2097162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248400" y="2058987"/>
                        <a:ext cx="1414462" cy="16748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6172200" y="4267200"/>
          <a:ext cx="1673225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906587" imgW="1673225" showAsIcon="0" progId="Equation.3">
                  <p:embed followColorScheme="full"/>
                  <p:pic>
                    <p:nvPicPr>
                      <p:cNvPr id="2097163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172200" y="4267200"/>
                        <a:ext cx="1673225" cy="19065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906587" imgW="1673225" showAsIcon="0" progId="Equation.3">
                  <p:embed followColorScheme="full"/>
                  <p:pic>
                    <p:nvPicPr>
                      <p:cNvPr id="2097163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172200" y="4267200"/>
                        <a:ext cx="1673225" cy="19065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97" name=""/>
          <p:cNvSpPr/>
          <p:nvPr/>
        </p:nvSpPr>
        <p:spPr>
          <a:xfrm rot="0">
            <a:off x="6934200" y="4419600"/>
            <a:ext cx="762000" cy="1676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Relation Properties using Matrices</a:t>
            </a:r>
          </a:p>
        </p:txBody>
      </p:sp>
      <p:sp>
        <p:nvSpPr>
          <p:cNvPr id="1048699" name=""/>
          <p:cNvSpPr/>
          <p:nvPr>
            <p:ph type="body" sz="half" idx="1"/>
          </p:nvPr>
        </p:nvSpPr>
        <p:spPr>
          <a:xfrm rot="0">
            <a:off x="1182687" y="2017712"/>
            <a:ext cx="41513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indent="0" lvl="0" marL="0"/>
            <a:r>
              <a:rPr altLang="en-US" sz="1600" lang="en-US">
                <a:latin typeface="Verdana" pitchFamily="34" charset="0"/>
              </a:rPr>
              <a:t>  R is antisymmetric if and </a:t>
            </a: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    only if </a:t>
            </a:r>
            <a:r>
              <a:rPr altLang="en-US" sz="1600" lang="en-US">
                <a:latin typeface="Verdana" pitchFamily="34" charset="0"/>
              </a:rPr>
              <a:t>m</a:t>
            </a:r>
            <a:r>
              <a:rPr altLang="en-US" baseline="-25000" sz="1600" lang="en-US">
                <a:latin typeface="Verdana" pitchFamily="34" charset="0"/>
              </a:rPr>
              <a:t>ij</a:t>
            </a:r>
            <a:r>
              <a:rPr altLang="en-US" sz="1600" lang="en-US">
                <a:latin typeface="Verdana" pitchFamily="34" charset="0"/>
              </a:rPr>
              <a:t> = 1 with i ≠ j, </a:t>
            </a: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    then </a:t>
            </a:r>
            <a:r>
              <a:rPr altLang="en-US" sz="1600" lang="en-US">
                <a:latin typeface="Verdana" pitchFamily="34" charset="0"/>
              </a:rPr>
              <a:t>m</a:t>
            </a:r>
            <a:r>
              <a:rPr altLang="en-US" baseline="-25000" sz="1600" lang="en-US">
                <a:latin typeface="Verdana" pitchFamily="34" charset="0"/>
              </a:rPr>
              <a:t>ji</a:t>
            </a:r>
            <a:r>
              <a:rPr altLang="en-US" sz="1600" lang="en-US">
                <a:latin typeface="Verdana" pitchFamily="34" charset="0"/>
              </a:rPr>
              <a:t> = 0</a:t>
            </a:r>
          </a:p>
          <a:p>
            <a:pPr indent="0" lvl="0" marL="0">
              <a:buNone/>
            </a:pPr>
            <a:endParaRPr altLang="en-US" sz="1600" lang="en-US">
              <a:latin typeface="Verdana" pitchFamily="34" charset="0"/>
            </a:endParaRPr>
          </a:p>
          <a:p>
            <a:pPr indent="0" lvl="0" marL="0">
              <a:buNone/>
            </a:pPr>
            <a:endParaRPr altLang="en-US" sz="1600" lang="en-US">
              <a:latin typeface="Verdana" pitchFamily="34" charset="0"/>
            </a:endParaRPr>
          </a:p>
          <a:p>
            <a:pPr indent="0" lvl="0" marL="0">
              <a:buNone/>
            </a:pPr>
            <a:endParaRPr altLang="en-US" sz="16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Example: The relation R on a </a:t>
            </a: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               set is given by</a:t>
            </a:r>
          </a:p>
          <a:p>
            <a:pPr indent="0" lvl="0" marL="0">
              <a:buNone/>
            </a:pPr>
            <a:endParaRPr altLang="en-US" sz="16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Is R reflexive, symmetric, and/or antisymmetric ?</a:t>
            </a:r>
          </a:p>
          <a:p>
            <a:pPr indent="0" lvl="0" marL="0">
              <a:buNone/>
            </a:pPr>
            <a:endParaRPr altLang="en-US" sz="16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1600" lang="en-US">
                <a:latin typeface="Verdana" pitchFamily="34" charset="0"/>
              </a:rPr>
              <a:t>R is reflexive, symmetric and not antisymmetric.</a:t>
            </a:r>
          </a:p>
        </p:txBody>
      </p:sp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6019800" y="1828800"/>
          <a:ext cx="17383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981200" imgW="1738312" showAsIcon="0" progId="Equation.3">
                  <p:embed followColorScheme="full"/>
                  <p:pic>
                    <p:nvPicPr>
                      <p:cNvPr id="209716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019800" y="1828800"/>
                        <a:ext cx="1738312" cy="1981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981200" imgW="1738312" showAsIcon="0" progId="Equation.3">
                  <p:embed followColorScheme="full"/>
                  <p:pic>
                    <p:nvPicPr>
                      <p:cNvPr id="209716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019800" y="1828800"/>
                        <a:ext cx="1738312" cy="1981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00" name=""/>
          <p:cNvSpPr/>
          <p:nvPr/>
        </p:nvSpPr>
        <p:spPr>
          <a:xfrm rot="0">
            <a:off x="6858000" y="1905000"/>
            <a:ext cx="762000" cy="1752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5867400" y="4038600"/>
          <a:ext cx="1827212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763712" imgW="1827212" showAsIcon="0" progId="Equation.3">
                  <p:embed followColorScheme="full"/>
                  <p:pic>
                    <p:nvPicPr>
                      <p:cNvPr id="2097165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867400" y="4038600"/>
                        <a:ext cx="1827212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763712" imgW="1827212" showAsIcon="0" progId="Equation.3">
                  <p:embed followColorScheme="full"/>
                  <p:pic>
                    <p:nvPicPr>
                      <p:cNvPr id="2097165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867400" y="4038600"/>
                        <a:ext cx="1827212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Relations &amp; Matrices</a:t>
            </a:r>
          </a:p>
        </p:txBody>
      </p:sp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1371600" y="2127250"/>
          <a:ext cx="1827212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624012" imgW="1827212" showAsIcon="0" progId="Equation.3">
                  <p:embed followColorScheme="full"/>
                  <p:pic>
                    <p:nvPicPr>
                      <p:cNvPr id="209716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2127250"/>
                        <a:ext cx="1827212" cy="16240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624012" imgW="1827212" showAsIcon="0" progId="Equation.3">
                  <p:embed followColorScheme="full"/>
                  <p:pic>
                    <p:nvPicPr>
                      <p:cNvPr id="209716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2127250"/>
                        <a:ext cx="1827212" cy="16240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"/>
          <p:cNvGraphicFramePr>
            <a:graphicFrameLocks/>
          </p:cNvGraphicFramePr>
          <p:nvPr/>
        </p:nvGraphicFramePr>
        <p:xfrm rot="0">
          <a:off x="4478337" y="2057400"/>
          <a:ext cx="201612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763712" imgW="2016125" showAsIcon="0" progId="Equation.3">
                  <p:embed followColorScheme="full"/>
                  <p:pic>
                    <p:nvPicPr>
                      <p:cNvPr id="209716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478337" y="2057400"/>
                        <a:ext cx="2016125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763712" imgW="2016125" showAsIcon="0" progId="Equation.3">
                  <p:embed followColorScheme="full"/>
                  <p:pic>
                    <p:nvPicPr>
                      <p:cNvPr id="209716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478337" y="2057400"/>
                        <a:ext cx="2016125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02" name=""/>
          <p:cNvSpPr txBox="1"/>
          <p:nvPr/>
        </p:nvSpPr>
        <p:spPr>
          <a:xfrm rot="0">
            <a:off x="838200" y="4267200"/>
            <a:ext cx="11226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M</a:t>
            </a:r>
            <a:r>
              <a:rPr baseline="-20000" sz="2000" lang="en-US">
                <a:latin typeface="Verdana" pitchFamily="34" charset="0"/>
              </a:rPr>
              <a:t>R1UR2</a:t>
            </a:r>
            <a:r>
              <a:rPr sz="2000" lang="en-US">
                <a:latin typeface="Verdana" pitchFamily="34" charset="0"/>
              </a:rPr>
              <a:t> = </a:t>
            </a:r>
          </a:p>
        </p:txBody>
      </p:sp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2184400" y="3733800"/>
          <a:ext cx="1008062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" imgH="1763712" imgW="1008062" showAsIcon="0" progId="Equation.3">
                  <p:embed followColorScheme="full"/>
                  <p:pic>
                    <p:nvPicPr>
                      <p:cNvPr id="209716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184400" y="3733800"/>
                        <a:ext cx="1008062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5" spid="" imgH="1763712" imgW="1008062" showAsIcon="0" progId="Equation.3">
                  <p:embed followColorScheme="full"/>
                  <p:pic>
                    <p:nvPicPr>
                      <p:cNvPr id="209716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184400" y="3733800"/>
                        <a:ext cx="1008062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03" name=""/>
          <p:cNvSpPr txBox="1"/>
          <p:nvPr/>
        </p:nvSpPr>
        <p:spPr>
          <a:xfrm rot="0">
            <a:off x="3886200" y="4343400"/>
            <a:ext cx="1478280" cy="3962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sz="2000" lang="en-US">
                <a:latin typeface="Verdana" pitchFamily="34" charset="0"/>
              </a:rPr>
              <a:t>M</a:t>
            </a:r>
            <a:r>
              <a:rPr baseline="-20000" sz="2000" lang="en-US">
                <a:latin typeface="Verdana" pitchFamily="34" charset="0"/>
              </a:rPr>
              <a:t>R1 </a:t>
            </a:r>
            <a:r>
              <a:rPr sz="2000" lang="en-US">
                <a:latin typeface="Verdana" pitchFamily="34" charset="0"/>
              </a:rPr>
              <a:t>o M</a:t>
            </a:r>
            <a:r>
              <a:rPr baseline="-20000" sz="2000" lang="en-US">
                <a:latin typeface="Verdana" pitchFamily="34" charset="0"/>
              </a:rPr>
              <a:t>R2</a:t>
            </a:r>
            <a:r>
              <a:rPr sz="2000" lang="en-US">
                <a:latin typeface="Verdana" pitchFamily="34" charset="0"/>
              </a:rPr>
              <a:t> = </a:t>
            </a:r>
          </a:p>
        </p:txBody>
      </p:sp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5480050" y="3886200"/>
          <a:ext cx="10064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spid="" imgH="1763712" imgW="1006475" showAsIcon="0" progId="Equation.3">
                  <p:embed followColorScheme="full"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480050" y="3886200"/>
                        <a:ext cx="1006475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7" spid="" imgH="1763712" imgW="1006475" showAsIcon="0" progId="Equation.3">
                  <p:embed followColorScheme="full"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480050" y="3886200"/>
                        <a:ext cx="1006475" cy="17637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000" lang="en-US">
                <a:latin typeface="Verdana" pitchFamily="34" charset="0"/>
              </a:rPr>
              <a:t>Representing Relation using Digraphs</a:t>
            </a:r>
          </a:p>
        </p:txBody>
      </p:sp>
      <p:sp>
        <p:nvSpPr>
          <p:cNvPr id="1048705" name=""/>
          <p:cNvSpPr/>
          <p:nvPr>
            <p:ph type="body" sz="full" idx="4294967295"/>
          </p:nvPr>
        </p:nvSpPr>
        <p:spPr>
          <a:xfrm rot="0">
            <a:off x="1066800" y="2057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-228600" lvl="0" marL="228600"/>
            <a:r>
              <a:rPr sz="2000" lang="en-US">
                <a:latin typeface="Verdana" pitchFamily="34" charset="0"/>
              </a:rPr>
              <a:t>A </a:t>
            </a:r>
            <a:r>
              <a:rPr sz="2000" i="1" lang="en-US">
                <a:latin typeface="Verdana" pitchFamily="34" charset="0"/>
              </a:rPr>
              <a:t>directed graph</a:t>
            </a:r>
            <a:r>
              <a:rPr sz="2000" lang="en-US">
                <a:latin typeface="Verdana" pitchFamily="34" charset="0"/>
              </a:rPr>
              <a:t>, or </a:t>
            </a:r>
            <a:r>
              <a:rPr sz="2000" i="1" lang="en-US">
                <a:latin typeface="Verdana" pitchFamily="34" charset="0"/>
              </a:rPr>
              <a:t>digraph</a:t>
            </a:r>
            <a:r>
              <a:rPr sz="2000" lang="en-US">
                <a:latin typeface="Verdana" pitchFamily="34" charset="0"/>
              </a:rPr>
              <a:t>, consists of a set V of vertices together with a set E of ordered pairs of elements of V called edges. The vertex </a:t>
            </a:r>
            <a:r>
              <a:rPr sz="2000" i="1" lang="en-US">
                <a:latin typeface="Verdana" pitchFamily="34" charset="0"/>
              </a:rPr>
              <a:t>a</a:t>
            </a:r>
            <a:r>
              <a:rPr sz="2000" lang="en-US">
                <a:latin typeface="Verdana" pitchFamily="34" charset="0"/>
              </a:rPr>
              <a:t> is call the </a:t>
            </a:r>
            <a:r>
              <a:rPr sz="2000" i="1" lang="en-US">
                <a:latin typeface="Verdana" pitchFamily="34" charset="0"/>
              </a:rPr>
              <a:t>initial vertex</a:t>
            </a:r>
            <a:r>
              <a:rPr sz="2000" lang="en-US">
                <a:latin typeface="Verdana" pitchFamily="34" charset="0"/>
              </a:rPr>
              <a:t> of the edge </a:t>
            </a:r>
            <a:r>
              <a:rPr sz="2000" i="1" lang="en-US">
                <a:latin typeface="Verdana" pitchFamily="34" charset="0"/>
              </a:rPr>
              <a:t>(a,b),</a:t>
            </a:r>
            <a:r>
              <a:rPr sz="2000" lang="en-US">
                <a:latin typeface="Verdana" pitchFamily="34" charset="0"/>
              </a:rPr>
              <a:t> and the vertex </a:t>
            </a:r>
            <a:r>
              <a:rPr sz="2000" i="1" lang="en-US">
                <a:latin typeface="Verdana" pitchFamily="34" charset="0"/>
              </a:rPr>
              <a:t>b </a:t>
            </a:r>
            <a:r>
              <a:rPr sz="2000" lang="en-US">
                <a:latin typeface="Verdana" pitchFamily="34" charset="0"/>
              </a:rPr>
              <a:t>is called the </a:t>
            </a:r>
            <a:r>
              <a:rPr sz="2000" i="1" lang="en-US">
                <a:latin typeface="Verdana" pitchFamily="34" charset="0"/>
              </a:rPr>
              <a:t>terminal vertex</a:t>
            </a:r>
            <a:r>
              <a:rPr sz="2000" lang="en-US">
                <a:latin typeface="Verdana" pitchFamily="34" charset="0"/>
              </a:rPr>
              <a:t> of this edge.</a:t>
            </a:r>
          </a:p>
          <a:p>
            <a:pPr indent="-228600" lvl="0" marL="228600"/>
            <a:endParaRPr sz="2000" lang="en-US">
              <a:latin typeface="Verdana" pitchFamily="34" charset="0"/>
            </a:endParaRPr>
          </a:p>
          <a:p>
            <a:pPr indent="-228600" lvl="0" marL="228600">
              <a:buNone/>
            </a:pPr>
            <a:r>
              <a:rPr sz="2000" lang="en-US">
                <a:latin typeface="Verdana" pitchFamily="34" charset="0"/>
              </a:rPr>
              <a:t>Example:</a:t>
            </a:r>
          </a:p>
          <a:p>
            <a:pPr indent="-228600" lvl="0" marL="228600">
              <a:buNone/>
            </a:pPr>
            <a:r>
              <a:rPr sz="2000" lang="en-US">
                <a:latin typeface="Verdana" pitchFamily="34" charset="0"/>
              </a:rPr>
              <a:t>R = {(A,B), (A,C), (A,D), (B,D),</a:t>
            </a:r>
          </a:p>
          <a:p>
            <a:pPr indent="-228600" lvl="0" marL="228600">
              <a:buNone/>
            </a:pPr>
            <a:r>
              <a:rPr sz="2000" lang="en-US">
                <a:latin typeface="Verdana" pitchFamily="34" charset="0"/>
              </a:rPr>
              <a:t>        (C,D), (C,E), (D,E), (E,A)}</a:t>
            </a:r>
          </a:p>
        </p:txBody>
      </p:sp>
      <p:grpSp>
        <p:nvGrpSpPr>
          <p:cNvPr id="107" name=""/>
          <p:cNvGrpSpPr/>
          <p:nvPr/>
        </p:nvGrpSpPr>
        <p:grpSpPr>
          <a:xfrm rot="0">
            <a:off x="6453187" y="3573462"/>
            <a:ext cx="2233612" cy="2827337"/>
            <a:chOff x="3600" y="1320"/>
            <a:chExt cx="1782" cy="2112"/>
          </a:xfrm>
        </p:grpSpPr>
        <p:sp>
          <p:nvSpPr>
            <p:cNvPr id="1048706" name=""/>
            <p:cNvSpPr/>
            <p:nvPr/>
          </p:nvSpPr>
          <p:spPr>
            <a:xfrm rot="0">
              <a:off x="4038" y="3144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A</a:t>
              </a:r>
            </a:p>
          </p:txBody>
        </p:sp>
        <p:sp>
          <p:nvSpPr>
            <p:cNvPr id="1048707" name=""/>
            <p:cNvSpPr/>
            <p:nvPr/>
          </p:nvSpPr>
          <p:spPr>
            <a:xfrm rot="0">
              <a:off x="3600" y="228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C</a:t>
              </a:r>
            </a:p>
          </p:txBody>
        </p:sp>
        <p:sp>
          <p:nvSpPr>
            <p:cNvPr id="1048708" name=""/>
            <p:cNvSpPr/>
            <p:nvPr/>
          </p:nvSpPr>
          <p:spPr>
            <a:xfrm rot="0">
              <a:off x="3846" y="132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E</a:t>
              </a:r>
            </a:p>
          </p:txBody>
        </p:sp>
        <p:sp>
          <p:nvSpPr>
            <p:cNvPr id="1048709" name=""/>
            <p:cNvSpPr/>
            <p:nvPr/>
          </p:nvSpPr>
          <p:spPr>
            <a:xfrm rot="0">
              <a:off x="5094" y="2676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B</a:t>
              </a:r>
            </a:p>
          </p:txBody>
        </p:sp>
        <p:sp>
          <p:nvSpPr>
            <p:cNvPr id="1048710" name=""/>
            <p:cNvSpPr/>
            <p:nvPr/>
          </p:nvSpPr>
          <p:spPr>
            <a:xfrm rot="0">
              <a:off x="4806" y="180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D</a:t>
              </a:r>
            </a:p>
          </p:txBody>
        </p:sp>
        <p:cxnSp>
          <p:nvCxnSpPr>
            <p:cNvPr id="3145728" name=""/>
            <p:cNvCxnSpPr>
              <a:cxnSpLocks/>
            </p:cNvCxnSpPr>
            <p:nvPr/>
          </p:nvCxnSpPr>
          <p:spPr>
            <a:xfrm rot="0" flipH="1" flipV="1">
              <a:off x="3744" y="2574"/>
              <a:ext cx="336" cy="60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29" name=""/>
            <p:cNvCxnSpPr>
              <a:cxnSpLocks/>
            </p:cNvCxnSpPr>
            <p:nvPr/>
          </p:nvCxnSpPr>
          <p:spPr>
            <a:xfrm rot="0" flipV="1">
              <a:off x="4284" y="2928"/>
              <a:ext cx="852" cy="25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0" name=""/>
            <p:cNvCxnSpPr>
              <a:cxnSpLocks/>
            </p:cNvCxnSpPr>
            <p:nvPr/>
          </p:nvCxnSpPr>
          <p:spPr>
            <a:xfrm rot="0" flipV="1">
              <a:off x="3744" y="1572"/>
              <a:ext cx="144" cy="70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1" name=""/>
            <p:cNvCxnSpPr>
              <a:cxnSpLocks/>
            </p:cNvCxnSpPr>
            <p:nvPr/>
          </p:nvCxnSpPr>
          <p:spPr>
            <a:xfrm rot="0" flipH="1" flipV="1">
              <a:off x="4140" y="1464"/>
              <a:ext cx="708" cy="37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2" name=""/>
            <p:cNvCxnSpPr>
              <a:cxnSpLocks/>
            </p:cNvCxnSpPr>
            <p:nvPr/>
          </p:nvCxnSpPr>
          <p:spPr>
            <a:xfrm rot="0" flipH="1" flipV="1">
              <a:off x="4950" y="2094"/>
              <a:ext cx="288" cy="57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3" name=""/>
            <p:cNvCxnSpPr>
              <a:cxnSpLocks/>
            </p:cNvCxnSpPr>
            <p:nvPr/>
          </p:nvCxnSpPr>
          <p:spPr>
            <a:xfrm rot="0" flipV="1">
              <a:off x="4182" y="2052"/>
              <a:ext cx="666" cy="108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4" name=""/>
            <p:cNvCxnSpPr>
              <a:cxnSpLocks/>
            </p:cNvCxnSpPr>
            <p:nvPr/>
          </p:nvCxnSpPr>
          <p:spPr>
            <a:xfrm rot="0" flipV="1">
              <a:off x="3846" y="1944"/>
              <a:ext cx="954" cy="37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5" name=""/>
            <p:cNvCxnSpPr>
              <a:cxnSpLocks/>
            </p:cNvCxnSpPr>
            <p:nvPr/>
          </p:nvCxnSpPr>
          <p:spPr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lg"/>
            </a:ln>
          </p:spPr>
        </p:cxnSp>
      </p:grp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Relation Properties using Digraphs</a:t>
            </a:r>
          </a:p>
        </p:txBody>
      </p:sp>
      <p:grpSp>
        <p:nvGrpSpPr>
          <p:cNvPr id="114" name=""/>
          <p:cNvGrpSpPr/>
          <p:nvPr/>
        </p:nvGrpSpPr>
        <p:grpSpPr>
          <a:xfrm rot="0">
            <a:off x="1676400" y="2438400"/>
            <a:ext cx="6324600" cy="3352800"/>
            <a:chOff x="672" y="1488"/>
            <a:chExt cx="3984" cy="2112"/>
          </a:xfrm>
        </p:grpSpPr>
        <p:pic>
          <p:nvPicPr>
            <p:cNvPr id="2097170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672" y="1488"/>
              <a:ext cx="1295" cy="2064"/>
            </a:xfrm>
            <a:prstGeom prst="rect"/>
            <a:noFill/>
            <a:ln>
              <a:noFill/>
            </a:ln>
          </p:spPr>
        </p:pic>
        <p:pic>
          <p:nvPicPr>
            <p:cNvPr id="2097171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1968" y="1493"/>
              <a:ext cx="2688" cy="2107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Relation Properties using Digraphs</a:t>
            </a:r>
          </a:p>
        </p:txBody>
      </p:sp>
      <p:sp>
        <p:nvSpPr>
          <p:cNvPr id="1048714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A relation R is transitive if and only if whenever there is an edge from vertex x to a vertex y and an edge from a vertex y to a vertex z, there is an edge from x to z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Definition</a:t>
            </a:r>
          </a:p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b="1" sz="2400" i="1" lang="en-US">
                <a:latin typeface="Verdana" pitchFamily="34" charset="0"/>
              </a:rPr>
              <a:t>   Let A and B be sets. A binary relation from A to B is a subset of A x B.</a:t>
            </a:r>
          </a:p>
          <a:p>
            <a:pPr lvl="0">
              <a:buNone/>
            </a:pPr>
            <a:endParaRPr altLang="en-US" b="1" sz="2400" i="1" lang="en-US">
              <a:latin typeface="Verdana" pitchFamily="34" charset="0"/>
            </a:endParaRPr>
          </a:p>
          <a:p>
            <a:pPr lvl="0"/>
            <a:r>
              <a:rPr altLang="en-US" sz="2400" lang="en-US">
                <a:latin typeface="Verdana" pitchFamily="34" charset="0"/>
              </a:rPr>
              <a:t>A binary relation from A to B is a set R of ordered pairs where the first element from each ordered pair comes from A and the second one from B.</a:t>
            </a:r>
          </a:p>
          <a:p>
            <a:pPr lvl="0"/>
            <a:r>
              <a:rPr altLang="en-US" b="1" sz="2400" lang="en-US">
                <a:latin typeface="Verdana" pitchFamily="34" charset="0"/>
              </a:rPr>
              <a:t>Notation:</a:t>
            </a:r>
            <a:r>
              <a:rPr altLang="en-US" sz="2400" i="1" lang="en-US">
                <a:latin typeface="Verdana" pitchFamily="34" charset="0"/>
              </a:rPr>
              <a:t> a R b </a:t>
            </a:r>
            <a:r>
              <a:rPr altLang="en-US" sz="2400" lang="en-US">
                <a:latin typeface="Verdana" pitchFamily="34" charset="0"/>
              </a:rPr>
              <a:t>denotes that </a:t>
            </a:r>
            <a:r>
              <a:rPr altLang="en-US" sz="2400" i="1" lang="en-US">
                <a:latin typeface="Verdana" pitchFamily="34" charset="0"/>
              </a:rPr>
              <a:t>(a,b)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i="1" lang="en-US">
                <a:latin typeface="Verdana" pitchFamily="34" charset="0"/>
              </a:rPr>
              <a:t> R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   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Closures of Relations</a:t>
            </a:r>
          </a:p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/>
            <a:r>
              <a:rPr sz="2000" lang="en-US">
                <a:latin typeface="Verdana" pitchFamily="34" charset="0"/>
              </a:rPr>
              <a:t>  Let R be a relation on a set A. R may or may not have </a:t>
            </a:r>
          </a:p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   some property P, such as reflexivity, symmetry, or </a:t>
            </a:r>
          </a:p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   transitivity.</a:t>
            </a:r>
          </a:p>
          <a:p>
            <a:pPr indent="0" lvl="0" marL="0"/>
            <a:r>
              <a:rPr sz="2000" lang="en-US">
                <a:latin typeface="Verdana" pitchFamily="34" charset="0"/>
              </a:rPr>
              <a:t>  If there is a relation S with property P containing R such </a:t>
            </a:r>
          </a:p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   that S is a subset of every relation with property P </a:t>
            </a:r>
          </a:p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   containing R, then S is called the </a:t>
            </a:r>
            <a:r>
              <a:rPr sz="2000" i="1" lang="en-US">
                <a:latin typeface="Verdana" pitchFamily="34" charset="0"/>
              </a:rPr>
              <a:t>closure </a:t>
            </a:r>
            <a:r>
              <a:rPr sz="2000" lang="en-US">
                <a:latin typeface="Verdana" pitchFamily="34" charset="0"/>
              </a:rPr>
              <a:t>of R with </a:t>
            </a:r>
          </a:p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   respect to P.</a:t>
            </a:r>
          </a:p>
          <a:p>
            <a:pPr indent="0" lvl="0" marL="0"/>
            <a:r>
              <a:rPr sz="2000" lang="en-US">
                <a:latin typeface="Verdana" pitchFamily="34" charset="0"/>
              </a:rPr>
              <a:t>  3 types of Closures exists:</a:t>
            </a:r>
          </a:p>
          <a:p>
            <a:pPr indent="0" lvl="0" marL="0">
              <a:buNone/>
            </a:pPr>
            <a:r>
              <a:rPr sz="2000" lang="en-US">
                <a:solidFill>
                  <a:schemeClr val="folHlink"/>
                </a:solidFill>
                <a:latin typeface="Verdana" pitchFamily="34" charset="0"/>
              </a:rPr>
              <a:t>	1.</a:t>
            </a:r>
            <a:r>
              <a:rPr sz="2000" lang="en-US">
                <a:latin typeface="Verdana" pitchFamily="34" charset="0"/>
              </a:rPr>
              <a:t>	Reflexive Closure</a:t>
            </a:r>
          </a:p>
          <a:p>
            <a:pPr indent="0" lvl="0" marL="0">
              <a:buNone/>
            </a:pPr>
            <a:r>
              <a:rPr sz="2000" lang="en-US">
                <a:solidFill>
                  <a:schemeClr val="folHlink"/>
                </a:solidFill>
                <a:latin typeface="Verdana" pitchFamily="34" charset="0"/>
              </a:rPr>
              <a:t>	2</a:t>
            </a:r>
            <a:r>
              <a:rPr sz="2000" lang="en-US">
                <a:latin typeface="Verdana" pitchFamily="34" charset="0"/>
              </a:rPr>
              <a:t>.	Symmetric Closure</a:t>
            </a:r>
          </a:p>
          <a:p>
            <a:pPr indent="0" lvl="0" marL="0">
              <a:buNone/>
            </a:pPr>
            <a:r>
              <a:rPr sz="2000" lang="en-US">
                <a:solidFill>
                  <a:schemeClr val="folHlink"/>
                </a:solidFill>
                <a:latin typeface="Verdana" pitchFamily="34" charset="0"/>
              </a:rPr>
              <a:t>	3.</a:t>
            </a:r>
            <a:r>
              <a:rPr sz="2000" lang="en-US">
                <a:latin typeface="Verdana" pitchFamily="34" charset="0"/>
              </a:rPr>
              <a:t>	Transitive Closure</a:t>
            </a:r>
          </a:p>
          <a:p>
            <a:pPr indent="0" lvl="0" marL="0"/>
            <a:endParaRPr sz="2000" lang="en-US">
              <a:latin typeface="Verdana" pitchFamily="34" charset="0"/>
            </a:endParaRPr>
          </a:p>
          <a:p>
            <a:pPr indent="0" lvl="0" marL="0">
              <a:buNone/>
            </a:pPr>
            <a:endParaRPr sz="2000" lang="en-US">
              <a:latin typeface="Verdana" pitchFamily="34" charset="0"/>
            </a:endParaRPr>
          </a:p>
          <a:p>
            <a:pPr indent="0" lvl="0" marL="0"/>
            <a:endParaRPr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Reflexive Closure</a:t>
            </a:r>
          </a:p>
        </p:txBody>
      </p:sp>
      <p:sp>
        <p:nvSpPr>
          <p:cNvPr id="1048718" name=""/>
          <p:cNvSpPr/>
          <p:nvPr>
            <p:ph type="body" sz="full" idx="1"/>
          </p:nvPr>
        </p:nvSpPr>
        <p:spPr>
          <a:xfrm rot="0">
            <a:off x="1143000" y="1905000"/>
            <a:ext cx="7772400" cy="4687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-109537" lvl="0" marL="109537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  Given a relation R on a set A is not reflexive.</a:t>
            </a:r>
          </a:p>
          <a:p>
            <a:pPr indent="-109537" lvl="0" marL="109537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  <a:p>
            <a:pPr indent="-109537" lvl="0" marL="109537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  The reflexive closure of R can be formed by adding ordered</a:t>
            </a: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    pairs (</a:t>
            </a:r>
            <a:r>
              <a:rPr altLang="en-US" sz="1800" lang="en-US">
                <a:latin typeface="Verdana" pitchFamily="34" charset="0"/>
              </a:rPr>
              <a:t>a,a</a:t>
            </a:r>
            <a:r>
              <a:rPr altLang="en-US" sz="1800" lang="en-US">
                <a:latin typeface="Verdana" pitchFamily="34" charset="0"/>
              </a:rPr>
              <a:t>) not already in A, where a </a:t>
            </a:r>
            <a:r>
              <a:rPr altLang="en-US" sz="1800" lang="ru-RU">
                <a:latin typeface="Verdana" pitchFamily="34" charset="0"/>
              </a:rPr>
              <a:t>Є</a:t>
            </a:r>
            <a:r>
              <a:rPr altLang="en-US" sz="1800" lang="en-US">
                <a:latin typeface="Verdana" pitchFamily="34" charset="0"/>
              </a:rPr>
              <a:t> A.</a:t>
            </a:r>
          </a:p>
          <a:p>
            <a:pPr indent="-109537" lvl="0" marL="109537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  <a:p>
            <a:pPr indent="-109537" lvl="0" marL="109537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  These new additions will make the new relation reflexive </a:t>
            </a: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   which contains R.</a:t>
            </a:r>
          </a:p>
          <a:p>
            <a:pPr indent="-109537" lvl="0" marL="109537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Example: A = {1,2,3}</a:t>
            </a: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Let R = {(1,1), (1,2), (2,1), (3,2)}</a:t>
            </a:r>
          </a:p>
          <a:p>
            <a:pPr indent="-109537" lvl="0" marL="109537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R is not reflexive since it does not contain (2,2) and (3,3). </a:t>
            </a: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Adding these two ordered pairs to R will make the new relation, </a:t>
            </a: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say S, reflexive. Also, S contains R. </a:t>
            </a:r>
          </a:p>
          <a:p>
            <a:pPr indent="-109537" lvl="0" marL="109537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  <a:p>
            <a:pPr indent="-109537" lvl="0" marL="109537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Thus, S is a reflexive closure of R.</a:t>
            </a: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Symmetric Closure</a:t>
            </a:r>
          </a:p>
        </p:txBody>
      </p:sp>
      <p:sp>
        <p:nvSpPr>
          <p:cNvPr id="1048720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1800" lang="en-US">
                <a:latin typeface="Verdana" pitchFamily="34" charset="0"/>
              </a:rPr>
              <a:t>Given a relation R on a set A is not symmetric.</a:t>
            </a:r>
          </a:p>
          <a:p>
            <a:pPr lvl="0"/>
            <a:r>
              <a:rPr sz="1800" lang="en-US">
                <a:latin typeface="Verdana" pitchFamily="34" charset="0"/>
              </a:rPr>
              <a:t>The symmetric closure of a relation R can be constructed by adding all the ordered pairs of the form (b,a), where (a,b) is in R, that are not already in R.</a:t>
            </a:r>
          </a:p>
          <a:p>
            <a:pPr lvl="0"/>
            <a:endParaRPr sz="1800" lang="en-US">
              <a:latin typeface="Verdana" pitchFamily="34" charset="0"/>
            </a:endParaRP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Example: A = {1,2,3}</a:t>
            </a: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Let R = {(1,1), (1,2), (2,1), (3,2)}</a:t>
            </a:r>
          </a:p>
          <a:p>
            <a:pPr lvl="0">
              <a:buNone/>
            </a:pPr>
            <a:endParaRPr sz="1800" lang="en-US">
              <a:latin typeface="Verdana" pitchFamily="34" charset="0"/>
            </a:endParaRP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The ordered pair (2,3) is to be added to R. This new relation S </a:t>
            </a: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will then be symmetric. S will then be called the symmetric </a:t>
            </a: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closure of R.</a:t>
            </a:r>
          </a:p>
          <a:p>
            <a:pPr lvl="0">
              <a:buNone/>
            </a:pPr>
            <a:endParaRPr sz="18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Digraphs</a:t>
            </a:r>
          </a:p>
        </p:txBody>
      </p:sp>
      <p:sp>
        <p:nvSpPr>
          <p:cNvPr id="1048722" name=""/>
          <p:cNvSpPr/>
          <p:nvPr>
            <p:ph type="body" sz="half" idx="1"/>
          </p:nvPr>
        </p:nvSpPr>
        <p:spPr>
          <a:xfrm rot="0">
            <a:off x="1182687" y="2017712"/>
            <a:ext cx="75041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/>
            <a:r>
              <a:rPr altLang="en-US" sz="1600" lang="en-US">
                <a:latin typeface="Verdana" pitchFamily="34" charset="0"/>
              </a:rPr>
              <a:t>A Path from a to b in the directed graph in G is a sequence of 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    edges (x</a:t>
            </a:r>
            <a:r>
              <a:rPr altLang="en-US" baseline="-25000" sz="1600" lang="en-US">
                <a:latin typeface="Verdana" pitchFamily="34" charset="0"/>
              </a:rPr>
              <a:t>0</a:t>
            </a:r>
            <a:r>
              <a:rPr altLang="en-US" sz="1600" lang="en-US">
                <a:latin typeface="Verdana" pitchFamily="34" charset="0"/>
              </a:rPr>
              <a:t>,x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),(x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,x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),…,(x</a:t>
            </a:r>
            <a:r>
              <a:rPr altLang="en-US" baseline="-25000" sz="1600" lang="en-US">
                <a:latin typeface="Verdana" pitchFamily="34" charset="0"/>
              </a:rPr>
              <a:t>n-1</a:t>
            </a:r>
            <a:r>
              <a:rPr altLang="en-US" sz="1600" lang="en-US">
                <a:latin typeface="Verdana" pitchFamily="34" charset="0"/>
              </a:rPr>
              <a:t>,x</a:t>
            </a:r>
            <a:r>
              <a:rPr altLang="en-US" baseline="-25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) in G, where n is a nonnegative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    integer, and x</a:t>
            </a:r>
            <a:r>
              <a:rPr altLang="en-US" baseline="-25000" sz="1600" lang="en-US">
                <a:latin typeface="Verdana" pitchFamily="34" charset="0"/>
              </a:rPr>
              <a:t>0 </a:t>
            </a:r>
            <a:r>
              <a:rPr altLang="en-US" sz="1600" lang="en-US">
                <a:latin typeface="Verdana" pitchFamily="34" charset="0"/>
              </a:rPr>
              <a:t>= a and x</a:t>
            </a:r>
            <a:r>
              <a:rPr altLang="en-US" baseline="-25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 = b, that is, a sequence of edges 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    where the terminal vertex of an edge is the initial vertex in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    the next edge in the path. The path is denoted by x</a:t>
            </a:r>
            <a:r>
              <a:rPr altLang="en-US" baseline="-25000" sz="1600" lang="en-US">
                <a:latin typeface="Verdana" pitchFamily="34" charset="0"/>
              </a:rPr>
              <a:t>0</a:t>
            </a:r>
            <a:r>
              <a:rPr altLang="en-US" sz="1600" lang="en-US">
                <a:latin typeface="Verdana" pitchFamily="34" charset="0"/>
              </a:rPr>
              <a:t>, x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 x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,…, 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    x</a:t>
            </a:r>
            <a:r>
              <a:rPr altLang="en-US" baseline="-25000" sz="1600" lang="en-US">
                <a:latin typeface="Verdana" pitchFamily="34" charset="0"/>
              </a:rPr>
              <a:t>n-1</a:t>
            </a:r>
            <a:r>
              <a:rPr altLang="en-US" sz="1600" lang="en-US">
                <a:latin typeface="Verdana" pitchFamily="34" charset="0"/>
              </a:rPr>
              <a:t>, x</a:t>
            </a:r>
            <a:r>
              <a:rPr altLang="en-US" baseline="-25000" sz="1600" lang="en-US">
                <a:latin typeface="Verdana" pitchFamily="34" charset="0"/>
              </a:rPr>
              <a:t>n </a:t>
            </a:r>
            <a:r>
              <a:rPr altLang="en-US" sz="1600" lang="en-US">
                <a:latin typeface="Verdana" pitchFamily="34" charset="0"/>
              </a:rPr>
              <a:t>and has length n. </a:t>
            </a:r>
          </a:p>
          <a:p>
            <a:pPr lvl="0"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Example: Consider the directed graph G:</a:t>
            </a:r>
          </a:p>
          <a:p>
            <a:pPr lvl="0"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Path(A,E</a:t>
            </a:r>
            <a:r>
              <a:rPr altLang="en-US" sz="1600" lang="en-US">
                <a:latin typeface="Verdana" pitchFamily="34" charset="0"/>
              </a:rPr>
              <a:t>) = {A,C,E},{A,D,E},{A,B,D,E},</a:t>
            </a:r>
          </a:p>
          <a:p>
            <a:pPr lvl="0">
              <a:buNone/>
            </a:pPr>
            <a:r>
              <a:rPr altLang="en-US" sz="1600" lang="en-US">
                <a:latin typeface="Verdana" pitchFamily="34" charset="0"/>
              </a:rPr>
              <a:t>		     {A,C,D,E}</a:t>
            </a:r>
          </a:p>
          <a:p>
            <a:pPr lvl="0"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buNone/>
            </a:pPr>
            <a:endParaRPr altLang="en-US" baseline="-25000" sz="1600" lang="en-US">
              <a:latin typeface="Verdana" pitchFamily="34" charset="0"/>
            </a:endParaRPr>
          </a:p>
        </p:txBody>
      </p:sp>
      <p:grpSp>
        <p:nvGrpSpPr>
          <p:cNvPr id="120" name=""/>
          <p:cNvGrpSpPr/>
          <p:nvPr/>
        </p:nvGrpSpPr>
        <p:grpSpPr>
          <a:xfrm rot="0">
            <a:off x="6453187" y="3725862"/>
            <a:ext cx="2005012" cy="2674937"/>
            <a:chOff x="3600" y="1320"/>
            <a:chExt cx="1782" cy="2112"/>
          </a:xfrm>
        </p:grpSpPr>
        <p:sp>
          <p:nvSpPr>
            <p:cNvPr id="1048723" name=""/>
            <p:cNvSpPr/>
            <p:nvPr/>
          </p:nvSpPr>
          <p:spPr>
            <a:xfrm rot="0">
              <a:off x="4038" y="3144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A</a:t>
              </a:r>
            </a:p>
          </p:txBody>
        </p:sp>
        <p:sp>
          <p:nvSpPr>
            <p:cNvPr id="1048724" name=""/>
            <p:cNvSpPr/>
            <p:nvPr/>
          </p:nvSpPr>
          <p:spPr>
            <a:xfrm rot="0">
              <a:off x="3600" y="228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C</a:t>
              </a:r>
            </a:p>
          </p:txBody>
        </p:sp>
        <p:sp>
          <p:nvSpPr>
            <p:cNvPr id="1048725" name=""/>
            <p:cNvSpPr/>
            <p:nvPr/>
          </p:nvSpPr>
          <p:spPr>
            <a:xfrm rot="0">
              <a:off x="3846" y="132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E</a:t>
              </a:r>
            </a:p>
          </p:txBody>
        </p:sp>
        <p:sp>
          <p:nvSpPr>
            <p:cNvPr id="1048726" name=""/>
            <p:cNvSpPr/>
            <p:nvPr/>
          </p:nvSpPr>
          <p:spPr>
            <a:xfrm rot="0">
              <a:off x="5094" y="2676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B</a:t>
              </a:r>
            </a:p>
          </p:txBody>
        </p:sp>
        <p:sp>
          <p:nvSpPr>
            <p:cNvPr id="1048727" name=""/>
            <p:cNvSpPr/>
            <p:nvPr/>
          </p:nvSpPr>
          <p:spPr>
            <a:xfrm rot="0">
              <a:off x="4806" y="180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D</a:t>
              </a:r>
            </a:p>
          </p:txBody>
        </p:sp>
        <p:cxnSp>
          <p:nvCxnSpPr>
            <p:cNvPr id="3145736" name=""/>
            <p:cNvCxnSpPr>
              <a:cxnSpLocks/>
            </p:cNvCxnSpPr>
            <p:nvPr/>
          </p:nvCxnSpPr>
          <p:spPr>
            <a:xfrm rot="0" flipH="1" flipV="1">
              <a:off x="3744" y="2574"/>
              <a:ext cx="336" cy="60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7" name=""/>
            <p:cNvCxnSpPr>
              <a:cxnSpLocks/>
            </p:cNvCxnSpPr>
            <p:nvPr/>
          </p:nvCxnSpPr>
          <p:spPr>
            <a:xfrm rot="0" flipV="1">
              <a:off x="4284" y="2928"/>
              <a:ext cx="852" cy="25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8" name=""/>
            <p:cNvCxnSpPr>
              <a:cxnSpLocks/>
            </p:cNvCxnSpPr>
            <p:nvPr/>
          </p:nvCxnSpPr>
          <p:spPr>
            <a:xfrm rot="0" flipV="1">
              <a:off x="3744" y="1572"/>
              <a:ext cx="144" cy="70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39" name=""/>
            <p:cNvCxnSpPr>
              <a:cxnSpLocks/>
            </p:cNvCxnSpPr>
            <p:nvPr/>
          </p:nvCxnSpPr>
          <p:spPr>
            <a:xfrm rot="0" flipH="1" flipV="1">
              <a:off x="4140" y="1464"/>
              <a:ext cx="708" cy="37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40" name=""/>
            <p:cNvCxnSpPr>
              <a:cxnSpLocks/>
            </p:cNvCxnSpPr>
            <p:nvPr/>
          </p:nvCxnSpPr>
          <p:spPr>
            <a:xfrm rot="0" flipH="1" flipV="1">
              <a:off x="4950" y="2094"/>
              <a:ext cx="288" cy="57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41" name=""/>
            <p:cNvCxnSpPr>
              <a:cxnSpLocks/>
            </p:cNvCxnSpPr>
            <p:nvPr/>
          </p:nvCxnSpPr>
          <p:spPr>
            <a:xfrm rot="0" flipV="1">
              <a:off x="4182" y="2052"/>
              <a:ext cx="666" cy="108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42" name=""/>
            <p:cNvCxnSpPr>
              <a:cxnSpLocks/>
            </p:cNvCxnSpPr>
            <p:nvPr/>
          </p:nvCxnSpPr>
          <p:spPr>
            <a:xfrm rot="0" flipV="1">
              <a:off x="3846" y="1944"/>
              <a:ext cx="954" cy="372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lg"/>
            </a:ln>
          </p:spPr>
        </p:cxnSp>
        <p:cxnSp>
          <p:nvCxnSpPr>
            <p:cNvPr id="3145743" name=""/>
            <p:cNvCxnSpPr>
              <a:cxnSpLocks/>
            </p:cNvCxnSpPr>
            <p:nvPr/>
          </p:nvCxnSpPr>
          <p:spPr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lg"/>
            </a:ln>
          </p:spPr>
        </p:cxnSp>
      </p:grp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Digraphs</a:t>
            </a:r>
          </a:p>
        </p:txBody>
      </p:sp>
      <p:sp>
        <p:nvSpPr>
          <p:cNvPr id="1048729" name=""/>
          <p:cNvSpPr/>
          <p:nvPr>
            <p:ph type="body" sz="half" idx="1"/>
          </p:nvPr>
        </p:nvSpPr>
        <p:spPr>
          <a:xfrm rot="0">
            <a:off x="1182687" y="2017712"/>
            <a:ext cx="7123112" cy="44592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indent="-231775" lvl="0" marL="231775"/>
            <a:r>
              <a:rPr altLang="en-US" sz="1600" lang="en-US">
                <a:latin typeface="Verdana" pitchFamily="34" charset="0"/>
              </a:rPr>
              <a:t>Let R be a relation on a set A. </a:t>
            </a:r>
          </a:p>
          <a:p>
            <a:pPr indent="-231775" lvl="0" marL="231775"/>
            <a:endParaRPr altLang="en-US" sz="1600" lang="en-US">
              <a:latin typeface="Verdana" pitchFamily="34" charset="0"/>
            </a:endParaRPr>
          </a:p>
          <a:p>
            <a:pPr indent="-231775" lvl="0" marL="231775"/>
            <a:r>
              <a:rPr altLang="en-US" sz="1600" lang="en-US">
                <a:latin typeface="Verdana" pitchFamily="34" charset="0"/>
              </a:rPr>
              <a:t>There is a path of length n, where n is a positive integer, from a to b if and only if (a,b) </a:t>
            </a:r>
            <a:r>
              <a:rPr altLang="en-US" sz="1600" lang="ru-RU">
                <a:latin typeface="Verdana" pitchFamily="34" charset="0"/>
              </a:rPr>
              <a:t>Є</a:t>
            </a:r>
            <a:r>
              <a:rPr altLang="en-US" sz="1600" lang="en-US">
                <a:latin typeface="Verdana" pitchFamily="34" charset="0"/>
              </a:rPr>
              <a:t> </a:t>
            </a:r>
            <a:r>
              <a:rPr altLang="en-US" sz="1600" lang="en-US">
                <a:latin typeface="Verdana" pitchFamily="34" charset="0"/>
              </a:rPr>
              <a:t>R</a:t>
            </a:r>
            <a:r>
              <a:rPr altLang="en-US" baseline="30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.</a:t>
            </a:r>
          </a:p>
          <a:p>
            <a:pPr indent="-231775" lvl="0" marL="231775">
              <a:buNone/>
            </a:pPr>
            <a:endParaRPr altLang="en-US" sz="1600" lang="en-US">
              <a:latin typeface="Verdana" pitchFamily="34" charset="0"/>
            </a:endParaRPr>
          </a:p>
          <a:p>
            <a:pPr indent="-231775" lvl="0" marL="231775"/>
            <a:r>
              <a:rPr altLang="en-US" sz="1600" lang="en-US">
                <a:latin typeface="Verdana" pitchFamily="34" charset="0"/>
              </a:rPr>
              <a:t>The connectivity relation R</a:t>
            </a:r>
            <a:r>
              <a:rPr altLang="en-US" sz="1600" lang="en-US">
                <a:latin typeface="Verdana" pitchFamily="34" charset="0"/>
              </a:rPr>
              <a:t>* consists of the pairs (a,b) such that there is a path of length at least one from a to b in R.</a:t>
            </a:r>
          </a:p>
          <a:p>
            <a:pPr indent="-231775" lvl="0" marL="231775"/>
            <a:endParaRPr altLang="en-US" sz="1600" lang="en-US">
              <a:latin typeface="Verdana" pitchFamily="34" charset="0"/>
            </a:endParaRPr>
          </a:p>
          <a:p>
            <a:pPr indent="-231775" lvl="0" marL="231775"/>
            <a:r>
              <a:rPr altLang="en-US" sz="1600" lang="en-US">
                <a:latin typeface="Verdana" pitchFamily="34" charset="0"/>
              </a:rPr>
              <a:t>R</a:t>
            </a:r>
            <a:r>
              <a:rPr altLang="en-US" baseline="30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 consists of the pairs (a,b) such that there is a path of length n from a to b, it follows that </a:t>
            </a:r>
          </a:p>
          <a:p>
            <a:pPr indent="-231775" lvl="0" marL="231775">
              <a:buNone/>
            </a:pPr>
            <a:r>
              <a:rPr altLang="en-US" sz="1600" lang="en-US">
                <a:latin typeface="Verdana" pitchFamily="34" charset="0"/>
              </a:rPr>
              <a:t>                               </a:t>
            </a:r>
          </a:p>
          <a:p>
            <a:pPr indent="-231775" lvl="0" marL="231775">
              <a:buNone/>
            </a:pPr>
            <a:endParaRPr altLang="en-US" sz="1600" lang="en-US">
              <a:latin typeface="Verdana" pitchFamily="34" charset="0"/>
            </a:endParaRPr>
          </a:p>
          <a:p>
            <a:pPr indent="-231775" lvl="0" marL="231775">
              <a:buNone/>
            </a:pPr>
            <a:endParaRPr altLang="en-US" sz="1600" lang="en-US">
              <a:latin typeface="Verdana" pitchFamily="34" charset="0"/>
            </a:endParaRPr>
          </a:p>
          <a:p>
            <a:pPr indent="-231775" lvl="0" marL="231775"/>
            <a:r>
              <a:rPr altLang="en-US" sz="1600" lang="en-US">
                <a:latin typeface="Verdana" pitchFamily="34" charset="0"/>
              </a:rPr>
              <a:t>The transitive closure of a relation equals the connectivity relation R</a:t>
            </a:r>
            <a:r>
              <a:rPr altLang="en-US" sz="1600" lang="en-US">
                <a:latin typeface="Verdana" pitchFamily="34" charset="0"/>
              </a:rPr>
              <a:t>*</a:t>
            </a:r>
          </a:p>
          <a:p>
            <a:pPr indent="-231775" lvl="0" marL="231775"/>
            <a:endParaRPr altLang="en-US" sz="1600" lang="en-US">
              <a:latin typeface="Verdana" pitchFamily="34" charset="0"/>
            </a:endParaRPr>
          </a:p>
          <a:p>
            <a:pPr indent="-231775" lvl="0" marL="231775">
              <a:buNone/>
            </a:pPr>
            <a:endParaRPr altLang="en-US" sz="1600" lang="en-US">
              <a:latin typeface="Verdana" pitchFamily="34" charset="0"/>
            </a:endParaRPr>
          </a:p>
        </p:txBody>
      </p:sp>
      <p:graphicFrame>
        <p:nvGraphicFramePr>
          <p:cNvPr id="4194315" name=""/>
          <p:cNvGraphicFramePr>
            <a:graphicFrameLocks/>
          </p:cNvGraphicFramePr>
          <p:nvPr/>
        </p:nvGraphicFramePr>
        <p:xfrm rot="0">
          <a:off x="3657600" y="4865687"/>
          <a:ext cx="13668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773112" imgW="1366837" showAsIcon="0" progId="Equation.3">
                  <p:embed followColorScheme="full"/>
                  <p:pic>
                    <p:nvPicPr>
                      <p:cNvPr id="2097172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657600" y="4865687"/>
                        <a:ext cx="1366837" cy="773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773112" imgW="1366837" showAsIcon="0" progId="Equation.3">
                  <p:embed followColorScheme="full"/>
                  <p:pic>
                    <p:nvPicPr>
                      <p:cNvPr id="2097172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657600" y="4865687"/>
                        <a:ext cx="1366837" cy="7731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Digraphs</a:t>
            </a:r>
          </a:p>
        </p:txBody>
      </p:sp>
      <p:sp>
        <p:nvSpPr>
          <p:cNvPr id="1048731" name=""/>
          <p:cNvSpPr/>
          <p:nvPr>
            <p:ph type="body" sz="half" idx="1"/>
          </p:nvPr>
        </p:nvSpPr>
        <p:spPr>
          <a:xfrm rot="0">
            <a:off x="1182687" y="2017712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</a:rPr>
              <a:t>Given a digraph </a:t>
            </a:r>
            <a:r>
              <a:rPr b="1" sz="1800" i="1" lang="en-US">
                <a:latin typeface="Verdana" pitchFamily="34" charset="0"/>
              </a:rPr>
              <a:t>G</a:t>
            </a:r>
            <a:r>
              <a:rPr sz="1800" lang="en-US">
                <a:latin typeface="Verdana" pitchFamily="34" charset="0"/>
              </a:rPr>
              <a:t>, the transitive closure of </a:t>
            </a:r>
            <a:r>
              <a:rPr b="1" sz="1800" i="1" lang="en-US">
                <a:latin typeface="Verdana" pitchFamily="34" charset="0"/>
              </a:rPr>
              <a:t>G</a:t>
            </a:r>
            <a:r>
              <a:rPr sz="1800" lang="en-US">
                <a:latin typeface="Verdana" pitchFamily="34" charset="0"/>
              </a:rPr>
              <a:t> is the digraph </a:t>
            </a:r>
            <a:r>
              <a:rPr b="1" sz="1800" i="1" lang="en-US">
                <a:latin typeface="Verdana" pitchFamily="34" charset="0"/>
              </a:rPr>
              <a:t>G</a:t>
            </a:r>
            <a:r>
              <a:rPr b="1" sz="1800" i="1" lang="en-US">
                <a:latin typeface="Verdana" pitchFamily="34" charset="0"/>
              </a:rPr>
              <a:t>*</a:t>
            </a:r>
            <a:r>
              <a:rPr sz="1800" lang="en-US">
                <a:latin typeface="Verdana" pitchFamily="34" charset="0"/>
              </a:rPr>
              <a:t> such that</a:t>
            </a:r>
          </a:p>
          <a:p>
            <a:pPr lvl="1">
              <a:lnSpc>
                <a:spcPct val="90000"/>
              </a:lnSpc>
            </a:pPr>
            <a:r>
              <a:rPr b="1" sz="1800" i="1" lang="en-US">
                <a:latin typeface="Verdana" pitchFamily="34" charset="0"/>
              </a:rPr>
              <a:t>G</a:t>
            </a:r>
            <a:r>
              <a:rPr b="1" sz="1800" i="1" lang="en-US">
                <a:latin typeface="Verdana" pitchFamily="34" charset="0"/>
              </a:rPr>
              <a:t>*</a:t>
            </a:r>
            <a:r>
              <a:rPr sz="1800" lang="en-US">
                <a:latin typeface="Verdana" pitchFamily="34" charset="0"/>
              </a:rPr>
              <a:t> has the same vertices as </a:t>
            </a:r>
            <a:r>
              <a:rPr b="1" sz="1800" i="1" lang="en-US">
                <a:latin typeface="Verdana" pitchFamily="34" charset="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sz="1800" lang="en-US">
                <a:latin typeface="Verdana" pitchFamily="34" charset="0"/>
              </a:rPr>
              <a:t>if </a:t>
            </a:r>
            <a:r>
              <a:rPr b="1" sz="1800" i="1" lang="en-US">
                <a:latin typeface="Verdana" pitchFamily="34" charset="0"/>
              </a:rPr>
              <a:t>G</a:t>
            </a:r>
            <a:r>
              <a:rPr sz="1800" lang="en-US">
                <a:latin typeface="Verdana" pitchFamily="34" charset="0"/>
              </a:rPr>
              <a:t> has a directed path from </a:t>
            </a:r>
            <a:r>
              <a:rPr b="1" sz="1800" i="1" lang="en-US">
                <a:latin typeface="Verdana" pitchFamily="34" charset="0"/>
              </a:rPr>
              <a:t>u</a:t>
            </a:r>
            <a:r>
              <a:rPr sz="1800" lang="en-US">
                <a:latin typeface="Verdana" pitchFamily="34" charset="0"/>
              </a:rPr>
              <a:t> to </a:t>
            </a:r>
            <a:r>
              <a:rPr b="1" sz="1800" i="1" lang="en-US">
                <a:latin typeface="Verdana" pitchFamily="34" charset="0"/>
              </a:rPr>
              <a:t>v </a:t>
            </a:r>
            <a:r>
              <a:rPr sz="1800" lang="en-US">
                <a:latin typeface="Verdana" pitchFamily="34" charset="0"/>
              </a:rPr>
              <a:t>(</a:t>
            </a:r>
            <a:r>
              <a:rPr b="1" sz="1800" i="1" lang="en-US">
                <a:latin typeface="Verdana" pitchFamily="34" charset="0"/>
              </a:rPr>
              <a:t>u </a:t>
            </a:r>
            <a:r>
              <a:rPr b="1" sz="1800" i="1" lang="en-US">
                <a:latin typeface="Verdana" pitchFamily="34" charset="0"/>
                <a:sym typeface="Symbol" pitchFamily="18" charset="2"/>
              </a:rPr>
              <a:t> </a:t>
            </a:r>
            <a:r>
              <a:rPr b="1" sz="1800" i="1" lang="en-US">
                <a:latin typeface="Verdana" pitchFamily="34" charset="0"/>
              </a:rPr>
              <a:t>v</a:t>
            </a:r>
            <a:r>
              <a:rPr sz="1800" lang="en-US">
                <a:latin typeface="Verdana" pitchFamily="34" charset="0"/>
              </a:rPr>
              <a:t>), </a:t>
            </a:r>
            <a:r>
              <a:rPr b="1" sz="1800" i="1" lang="en-US">
                <a:latin typeface="Verdana" pitchFamily="34" charset="0"/>
              </a:rPr>
              <a:t>G</a:t>
            </a:r>
            <a:r>
              <a:rPr b="1" sz="1800" i="1" lang="en-US">
                <a:latin typeface="Verdana" pitchFamily="34" charset="0"/>
              </a:rPr>
              <a:t>*</a:t>
            </a:r>
            <a:r>
              <a:rPr sz="1800" lang="en-US">
                <a:latin typeface="Verdana" pitchFamily="34" charset="0"/>
              </a:rPr>
              <a:t> has a directed edge from </a:t>
            </a:r>
            <a:r>
              <a:rPr b="1" sz="1800" i="1" lang="en-US">
                <a:latin typeface="Verdana" pitchFamily="34" charset="0"/>
              </a:rPr>
              <a:t>u</a:t>
            </a:r>
            <a:r>
              <a:rPr sz="1800" lang="en-US">
                <a:latin typeface="Verdana" pitchFamily="34" charset="0"/>
              </a:rPr>
              <a:t> to </a:t>
            </a:r>
            <a:r>
              <a:rPr b="1" sz="1800" i="1" lang="en-US">
                <a:latin typeface="Verdana" pitchFamily="34" charset="0"/>
              </a:rPr>
              <a:t>v</a:t>
            </a:r>
          </a:p>
          <a:p>
            <a:pPr lvl="1">
              <a:lnSpc>
                <a:spcPct val="90000"/>
              </a:lnSpc>
              <a:buNone/>
            </a:pPr>
            <a:endParaRPr b="1" sz="1800" i="1">
              <a:latin typeface="Verdana" pitchFamily="34" charset="0"/>
            </a:endParaRPr>
          </a:p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</a:rPr>
              <a:t>The transitive closure provides reachability information about a digraph</a:t>
            </a:r>
          </a:p>
        </p:txBody>
      </p:sp>
      <p:grpSp>
        <p:nvGrpSpPr>
          <p:cNvPr id="123" name=""/>
          <p:cNvGrpSpPr/>
          <p:nvPr/>
        </p:nvGrpSpPr>
        <p:grpSpPr>
          <a:xfrm rot="0">
            <a:off x="5410200" y="1981200"/>
            <a:ext cx="2887259" cy="4507451"/>
            <a:chOff x="3408" y="1008"/>
            <a:chExt cx="1914" cy="2984"/>
          </a:xfrm>
        </p:grpSpPr>
        <p:sp>
          <p:nvSpPr>
            <p:cNvPr id="1048732" name=""/>
            <p:cNvSpPr/>
            <p:nvPr/>
          </p:nvSpPr>
          <p:spPr bwMode="auto">
            <a:xfrm rot="0">
              <a:off x="3648" y="2832"/>
              <a:ext cx="1168" cy="1080"/>
            </a:xfrm>
            <a:custGeom>
              <a:avLst/>
              <a:ahLst/>
              <a:rect l="0" t="0" r="r" b="b"/>
              <a:pathLst>
                <a:path w="1168" h="1080">
                  <a:moveTo>
                    <a:pt x="0" y="1008"/>
                  </a:moveTo>
                  <a:cubicBezTo>
                    <a:pt x="288" y="1044"/>
                    <a:pt x="576" y="1080"/>
                    <a:pt x="768" y="1008"/>
                  </a:cubicBezTo>
                  <a:cubicBezTo>
                    <a:pt x="960" y="936"/>
                    <a:pt x="1136" y="744"/>
                    <a:pt x="1152" y="576"/>
                  </a:cubicBezTo>
                  <a:cubicBezTo>
                    <a:pt x="1168" y="408"/>
                    <a:pt x="1016" y="204"/>
                    <a:pt x="864" y="0"/>
                  </a:cubicBezTo>
                </a:path>
              </a:pathLst>
            </a:custGeom>
            <a:noFill/>
            <a:ln w="19050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33" name=""/>
            <p:cNvSpPr/>
            <p:nvPr/>
          </p:nvSpPr>
          <p:spPr>
            <a:xfrm rot="0">
              <a:off x="3408" y="1392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B</a:t>
              </a:r>
            </a:p>
          </p:txBody>
        </p:sp>
        <p:sp>
          <p:nvSpPr>
            <p:cNvPr id="1048734" name=""/>
            <p:cNvSpPr/>
            <p:nvPr/>
          </p:nvSpPr>
          <p:spPr>
            <a:xfrm rot="0">
              <a:off x="3408" y="2016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A</a:t>
              </a:r>
            </a:p>
          </p:txBody>
        </p:sp>
        <p:sp>
          <p:nvSpPr>
            <p:cNvPr id="1048735" name=""/>
            <p:cNvSpPr/>
            <p:nvPr/>
          </p:nvSpPr>
          <p:spPr>
            <a:xfrm rot="0">
              <a:off x="4224" y="1008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D</a:t>
              </a:r>
            </a:p>
          </p:txBody>
        </p:sp>
        <p:sp>
          <p:nvSpPr>
            <p:cNvPr id="1048736" name=""/>
            <p:cNvSpPr/>
            <p:nvPr/>
          </p:nvSpPr>
          <p:spPr>
            <a:xfrm rot="0">
              <a:off x="4224" y="1728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C</a:t>
              </a:r>
            </a:p>
          </p:txBody>
        </p:sp>
        <p:sp>
          <p:nvSpPr>
            <p:cNvPr id="1048737" name=""/>
            <p:cNvSpPr/>
            <p:nvPr/>
          </p:nvSpPr>
          <p:spPr>
            <a:xfrm rot="0">
              <a:off x="5034" y="1008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E</a:t>
              </a:r>
            </a:p>
          </p:txBody>
        </p:sp>
        <p:cxnSp>
          <p:nvCxnSpPr>
            <p:cNvPr id="3145744" name=""/>
            <p:cNvCxnSpPr>
              <a:cxnSpLocks/>
            </p:cNvCxnSpPr>
            <p:nvPr/>
          </p:nvCxnSpPr>
          <p:spPr>
            <a:xfrm rot="0" flipV="1">
              <a:off x="3654" y="1152"/>
              <a:ext cx="564" cy="27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5" name=""/>
            <p:cNvCxnSpPr>
              <a:cxnSpLocks/>
            </p:cNvCxnSpPr>
            <p:nvPr/>
          </p:nvCxnSpPr>
          <p:spPr>
            <a:xfrm rot="0">
              <a:off x="3654" y="1644"/>
              <a:ext cx="564" cy="228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6" name=""/>
            <p:cNvCxnSpPr>
              <a:cxnSpLocks/>
            </p:cNvCxnSpPr>
            <p:nvPr/>
          </p:nvCxnSpPr>
          <p:spPr>
            <a:xfrm rot="0">
              <a:off x="4518" y="1152"/>
              <a:ext cx="510" cy="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7" name=""/>
            <p:cNvCxnSpPr>
              <a:cxnSpLocks/>
            </p:cNvCxnSpPr>
            <p:nvPr/>
          </p:nvCxnSpPr>
          <p:spPr>
            <a:xfrm rot="0" flipV="1">
              <a:off x="4368" y="1302"/>
              <a:ext cx="0" cy="42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8" name=""/>
            <p:cNvCxnSpPr>
              <a:cxnSpLocks/>
            </p:cNvCxnSpPr>
            <p:nvPr/>
          </p:nvCxnSpPr>
          <p:spPr>
            <a:xfrm rot="0" flipV="1">
              <a:off x="3702" y="1980"/>
              <a:ext cx="564" cy="18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sp>
          <p:nvSpPr>
            <p:cNvPr id="1048738" name=""/>
            <p:cNvSpPr/>
            <p:nvPr/>
          </p:nvSpPr>
          <p:spPr>
            <a:xfrm rot="0">
              <a:off x="3408" y="3024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B</a:t>
              </a:r>
            </a:p>
          </p:txBody>
        </p:sp>
        <p:sp>
          <p:nvSpPr>
            <p:cNvPr id="1048739" name=""/>
            <p:cNvSpPr/>
            <p:nvPr/>
          </p:nvSpPr>
          <p:spPr>
            <a:xfrm rot="0">
              <a:off x="3408" y="3648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A</a:t>
              </a:r>
            </a:p>
          </p:txBody>
        </p:sp>
        <p:sp>
          <p:nvSpPr>
            <p:cNvPr id="1048740" name=""/>
            <p:cNvSpPr/>
            <p:nvPr/>
          </p:nvSpPr>
          <p:spPr>
            <a:xfrm rot="0">
              <a:off x="4224" y="264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D</a:t>
              </a:r>
            </a:p>
          </p:txBody>
        </p:sp>
        <p:sp>
          <p:nvSpPr>
            <p:cNvPr id="1048741" name=""/>
            <p:cNvSpPr/>
            <p:nvPr/>
          </p:nvSpPr>
          <p:spPr>
            <a:xfrm rot="0">
              <a:off x="4224" y="336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C</a:t>
              </a:r>
            </a:p>
          </p:txBody>
        </p:sp>
        <p:sp>
          <p:nvSpPr>
            <p:cNvPr id="1048742" name=""/>
            <p:cNvSpPr/>
            <p:nvPr/>
          </p:nvSpPr>
          <p:spPr>
            <a:xfrm rot="0">
              <a:off x="5034" y="2640"/>
              <a:ext cx="288" cy="288"/>
            </a:xfrm>
            <a:prstGeom prst="ellipse"/>
            <a:solidFill>
              <a:schemeClr val="accent1"/>
            </a:solidFill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sz="2400" lang="en-US">
                  <a:latin typeface="Tahoma" pitchFamily="0" charset="0"/>
                </a:rPr>
                <a:t>E</a:t>
              </a:r>
            </a:p>
          </p:txBody>
        </p:sp>
        <p:cxnSp>
          <p:nvCxnSpPr>
            <p:cNvPr id="3145749" name=""/>
            <p:cNvCxnSpPr>
              <a:cxnSpLocks/>
            </p:cNvCxnSpPr>
            <p:nvPr/>
          </p:nvCxnSpPr>
          <p:spPr>
            <a:xfrm rot="0" flipV="1">
              <a:off x="3654" y="2784"/>
              <a:ext cx="564" cy="276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0" name=""/>
            <p:cNvCxnSpPr>
              <a:cxnSpLocks/>
            </p:cNvCxnSpPr>
            <p:nvPr/>
          </p:nvCxnSpPr>
          <p:spPr>
            <a:xfrm rot="0">
              <a:off x="3654" y="3276"/>
              <a:ext cx="564" cy="228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1" name=""/>
            <p:cNvCxnSpPr>
              <a:cxnSpLocks/>
            </p:cNvCxnSpPr>
            <p:nvPr/>
          </p:nvCxnSpPr>
          <p:spPr>
            <a:xfrm rot="0">
              <a:off x="4518" y="2784"/>
              <a:ext cx="510" cy="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2" name=""/>
            <p:cNvCxnSpPr>
              <a:cxnSpLocks/>
            </p:cNvCxnSpPr>
            <p:nvPr/>
          </p:nvCxnSpPr>
          <p:spPr>
            <a:xfrm rot="0" flipV="1">
              <a:off x="4368" y="2934"/>
              <a:ext cx="0" cy="42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3" name=""/>
            <p:cNvCxnSpPr>
              <a:cxnSpLocks/>
            </p:cNvCxnSpPr>
            <p:nvPr/>
          </p:nvCxnSpPr>
          <p:spPr>
            <a:xfrm rot="0" flipV="1">
              <a:off x="3702" y="3612"/>
              <a:ext cx="564" cy="180"/>
            </a:xfrm>
            <a:prstGeom prst="straightConnector1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4" name=""/>
            <p:cNvCxnSpPr>
              <a:cxnSpLocks/>
            </p:cNvCxnSpPr>
            <p:nvPr/>
          </p:nvCxnSpPr>
          <p:spPr>
            <a:xfrm rot="16200000">
              <a:off x="4143" y="2085"/>
              <a:ext cx="342" cy="1524"/>
            </a:xfrm>
            <a:prstGeom prst="curvedConnector3">
              <a:avLst>
                <a:gd name="adj1" fmla="val 180699"/>
              </a:avLst>
            </a:prstGeom>
            <a:noFill/>
            <a:ln w="19050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5" name=""/>
            <p:cNvCxnSpPr>
              <a:cxnSpLocks/>
            </p:cNvCxnSpPr>
            <p:nvPr/>
          </p:nvCxnSpPr>
          <p:spPr>
            <a:xfrm rot="5400000" flipH="1" flipV="1">
              <a:off x="3933" y="2655"/>
              <a:ext cx="966" cy="1524"/>
            </a:xfrm>
            <a:prstGeom prst="curvedConnector3">
              <a:avLst>
                <a:gd name="adj1" fmla="val -18634"/>
              </a:avLst>
            </a:prstGeom>
            <a:noFill/>
            <a:ln w="19050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56" name=""/>
            <p:cNvCxnSpPr>
              <a:cxnSpLocks/>
            </p:cNvCxnSpPr>
            <p:nvPr/>
          </p:nvCxnSpPr>
          <p:spPr>
            <a:xfrm rot="0" flipV="1">
              <a:off x="4470" y="2892"/>
              <a:ext cx="606" cy="504"/>
            </a:xfrm>
            <a:prstGeom prst="straightConnector1"/>
            <a:noFill/>
            <a:ln w="19050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cxnSp>
        <p:sp>
          <p:nvSpPr>
            <p:cNvPr id="1048743" name=""/>
            <p:cNvSpPr txBox="1"/>
            <p:nvPr/>
          </p:nvSpPr>
          <p:spPr>
            <a:xfrm rot="0">
              <a:off x="4955" y="1610"/>
              <a:ext cx="268" cy="30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b="1" sz="2400" i="1" lang="en-US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48744" name=""/>
            <p:cNvSpPr txBox="1"/>
            <p:nvPr/>
          </p:nvSpPr>
          <p:spPr>
            <a:xfrm rot="0">
              <a:off x="4968" y="3696"/>
              <a:ext cx="341" cy="29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b="1" sz="2400" i="1" lang="en-US">
                  <a:latin typeface="Times New Roman" pitchFamily="18" charset="0"/>
                </a:rPr>
                <a:t>G</a:t>
              </a:r>
              <a:r>
                <a:rPr b="1" sz="2400" i="1" lang="en-US">
                  <a:latin typeface="Times New Roman" pitchFamily="18" charset="0"/>
                </a:rPr>
                <a:t>*</a:t>
              </a:r>
            </a:p>
          </p:txBody>
        </p:sp>
      </p:grp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Matrices</a:t>
            </a:r>
          </a:p>
        </p:txBody>
      </p:sp>
      <p:sp>
        <p:nvSpPr>
          <p:cNvPr id="1048746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000" lang="en-US"/>
              <a:t>Let M</a:t>
            </a:r>
            <a:r>
              <a:rPr altLang="en-US" baseline="-25000" sz="2000" lang="en-US"/>
              <a:t>R</a:t>
            </a:r>
            <a:r>
              <a:rPr altLang="en-US" sz="2000" lang="en-US"/>
              <a:t> be the zero-one matrix of the relation R.</a:t>
            </a:r>
          </a:p>
          <a:p>
            <a:pPr lvl="0"/>
            <a:r>
              <a:rPr altLang="en-US" sz="2000" lang="en-US"/>
              <a:t>The zero-one matrix of the transitive closure R</a:t>
            </a:r>
            <a:r>
              <a:rPr altLang="en-US" sz="2000" lang="en-US"/>
              <a:t>* is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  <a:sym typeface="Symbol" pitchFamily="18" charset="2"/>
              </a:rPr>
              <a:t>	           M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R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*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 = M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R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M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R</a:t>
            </a:r>
            <a:r>
              <a:rPr altLang="en-US" baseline="30000" sz="2000" lang="en-US">
                <a:latin typeface="Verdana" pitchFamily="34" charset="0"/>
                <a:sym typeface="Symbol" pitchFamily="18" charset="2"/>
              </a:rPr>
              <a:t>[2]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M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R</a:t>
            </a:r>
            <a:r>
              <a:rPr altLang="en-US" baseline="30000" sz="2000" lang="en-US">
                <a:latin typeface="Verdana" pitchFamily="34" charset="0"/>
                <a:sym typeface="Symbol" pitchFamily="18" charset="2"/>
              </a:rPr>
              <a:t>[3]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…M</a:t>
            </a:r>
            <a:r>
              <a:rPr altLang="en-US" baseline="-25000" sz="2000" lang="en-US">
                <a:latin typeface="Verdana" pitchFamily="34" charset="0"/>
                <a:sym typeface="Symbol" pitchFamily="18" charset="2"/>
              </a:rPr>
              <a:t>R</a:t>
            </a:r>
            <a:r>
              <a:rPr altLang="en-US" baseline="30000" sz="2000" lang="en-US">
                <a:latin typeface="Verdana" pitchFamily="34" charset="0"/>
                <a:sym typeface="Symbol" pitchFamily="18" charset="2"/>
              </a:rPr>
              <a:t>[n]</a:t>
            </a:r>
          </a:p>
          <a:p>
            <a:pPr lvl="0">
              <a:buNone/>
            </a:pPr>
            <a:endParaRPr altLang="en-US" baseline="30000" sz="2000" lang="en-US">
              <a:latin typeface="Verdana" pitchFamily="34" charset="0"/>
              <a:sym typeface="Symbol" pitchFamily="18" charset="2"/>
            </a:endParaRPr>
          </a:p>
          <a:p>
            <a:pPr lvl="0"/>
            <a:r>
              <a:rPr altLang="en-US" sz="2000" lang="en-US">
                <a:latin typeface="Verdana" pitchFamily="34" charset="0"/>
                <a:sym typeface="Symbol" pitchFamily="18" charset="2"/>
              </a:rPr>
              <a:t>Procedure for computing the transitive closure</a:t>
            </a:r>
          </a:p>
          <a:p>
            <a:pPr lvl="0">
              <a:buNone/>
            </a:pPr>
            <a:endParaRPr altLang="en-US" sz="2000" lang="en-US">
              <a:latin typeface="Verdana" pitchFamily="34" charset="0"/>
            </a:endParaRPr>
          </a:p>
          <a:p>
            <a:pPr lvl="0"/>
            <a:endParaRPr altLang="en-US" sz="2000" lang="en-US"/>
          </a:p>
          <a:p>
            <a:pPr lvl="0"/>
            <a:endParaRPr altLang="en-US" sz="2000" lang="en-US">
              <a:latin typeface="Verdana" pitchFamily="34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09800" y="3810000"/>
            <a:ext cx="4648200" cy="26114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Matrices</a:t>
            </a:r>
          </a:p>
        </p:txBody>
      </p:sp>
      <p:sp>
        <p:nvSpPr>
          <p:cNvPr id="1048748" name=""/>
          <p:cNvSpPr/>
          <p:nvPr>
            <p:ph type="body" sz="half" idx="1"/>
          </p:nvPr>
        </p:nvSpPr>
        <p:spPr>
          <a:xfrm rot="0">
            <a:off x="1182687" y="2017712"/>
            <a:ext cx="7427912" cy="17922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sz="1800" lang="en-US">
                <a:latin typeface="Verdana" pitchFamily="34" charset="0"/>
              </a:rPr>
              <a:t>Example:  </a:t>
            </a:r>
            <a:r>
              <a:rPr sz="1800" lang="en-US">
                <a:latin typeface="Verdana" pitchFamily="34" charset="0"/>
                <a:sym typeface="Symbol" pitchFamily="18" charset="2"/>
              </a:rPr>
              <a:t>A = {1, 2, 3, 4}</a:t>
            </a:r>
          </a:p>
          <a:p>
            <a:pPr lvl="0">
              <a:buNone/>
            </a:pPr>
            <a:r>
              <a:rPr sz="1800" lang="en-US">
                <a:latin typeface="Verdana" pitchFamily="34" charset="0"/>
                <a:sym typeface="Symbol" pitchFamily="18" charset="2"/>
              </a:rPr>
              <a:t>R = {(1, 3), (1, 4), (2, 1), (3, 2)}</a:t>
            </a:r>
          </a:p>
          <a:p>
            <a:pPr lvl="0">
              <a:buNone/>
            </a:pPr>
            <a:endParaRPr sz="1800" lang="en-US">
              <a:latin typeface="Verdana" pitchFamily="34" charset="0"/>
              <a:sym typeface="Symbol" pitchFamily="18" charset="2"/>
            </a:endParaRPr>
          </a:p>
          <a:p>
            <a:pPr lvl="0">
              <a:buNone/>
            </a:pPr>
            <a:r>
              <a:rPr sz="1800" lang="en-US">
                <a:latin typeface="Verdana" pitchFamily="34" charset="0"/>
                <a:sym typeface="Symbol" pitchFamily="18" charset="2"/>
              </a:rPr>
              <a:t>R can be represented by the following matrix M</a:t>
            </a:r>
            <a:r>
              <a:rPr baseline="-25000" sz="1800" lang="en-US">
                <a:latin typeface="Verdana" pitchFamily="34" charset="0"/>
                <a:sym typeface="Symbol" pitchFamily="18" charset="2"/>
              </a:rPr>
              <a:t>R</a:t>
            </a:r>
            <a:r>
              <a:rPr sz="1800" lang="en-US">
                <a:latin typeface="Verdana" pitchFamily="34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4194316" name=""/>
          <p:cNvGraphicFramePr>
            <a:graphicFrameLocks/>
          </p:cNvGraphicFramePr>
          <p:nvPr/>
        </p:nvGraphicFramePr>
        <p:xfrm rot="0">
          <a:off x="3048000" y="3886200"/>
          <a:ext cx="3048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981200" imgW="3048000" showAsIcon="0" progId="Equation.3">
                  <p:embed followColorScheme="full"/>
                  <p:pic>
                    <p:nvPicPr>
                      <p:cNvPr id="209717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048000" y="3886200"/>
                        <a:ext cx="3048000" cy="1981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981200" imgW="3048000" showAsIcon="0" progId="Equation.3">
                  <p:embed followColorScheme="full"/>
                  <p:pic>
                    <p:nvPicPr>
                      <p:cNvPr id="209717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048000" y="3886200"/>
                        <a:ext cx="3048000" cy="1981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/>
          <p:nvPr>
            <p:ph type="title" sz="quarter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Transitive Closure using Matrices</a:t>
            </a:r>
          </a:p>
        </p:txBody>
      </p:sp>
      <p:graphicFrame>
        <p:nvGraphicFramePr>
          <p:cNvPr id="4194317" name=""/>
          <p:cNvGraphicFramePr>
            <a:graphicFrameLocks/>
          </p:cNvGraphicFramePr>
          <p:nvPr/>
        </p:nvGraphicFramePr>
        <p:xfrm rot="0">
          <a:off x="1371600" y="1981200"/>
          <a:ext cx="1577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600200" imgW="1577975" showAsIcon="0" progId="Equation.3">
                  <p:embed followColorScheme="full"/>
                  <p:pic>
                    <p:nvPicPr>
                      <p:cNvPr id="2097175" name=""/>
                      <p:cNvPicPr>
                        <a:picLocks/>
                      </p:cNvPicPr>
                      <p:nvPr>
                        <p:ph sz="quarter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1981200"/>
                        <a:ext cx="1577975" cy="1600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600200" imgW="1577975" showAsIcon="0" progId="Equation.3">
                  <p:embed followColorScheme="full"/>
                  <p:pic>
                    <p:nvPicPr>
                      <p:cNvPr id="2097175" name=""/>
                      <p:cNvPicPr>
                        <a:picLocks/>
                      </p:cNvPicPr>
                      <p:nvPr>
                        <p:ph sz="quarter" idx="1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1981200"/>
                        <a:ext cx="1577975" cy="1600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"/>
          <p:cNvGraphicFramePr>
            <a:graphicFrameLocks/>
          </p:cNvGraphicFramePr>
          <p:nvPr/>
        </p:nvGraphicFramePr>
        <p:xfrm rot="0">
          <a:off x="3810000" y="1981200"/>
          <a:ext cx="16764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589087" imgW="1676400" showAsIcon="0" progId="Equation.3">
                  <p:embed followColorScheme="full"/>
                  <p:pic>
                    <p:nvPicPr>
                      <p:cNvPr id="209717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810000" y="1981200"/>
                        <a:ext cx="1676400" cy="15890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589087" imgW="1676400" showAsIcon="0" progId="Equation.3">
                  <p:embed followColorScheme="full"/>
                  <p:pic>
                    <p:nvPicPr>
                      <p:cNvPr id="209717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810000" y="1981200"/>
                        <a:ext cx="1676400" cy="15890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9" name=""/>
          <p:cNvGraphicFramePr>
            <a:graphicFrameLocks/>
          </p:cNvGraphicFramePr>
          <p:nvPr/>
        </p:nvGraphicFramePr>
        <p:xfrm rot="0">
          <a:off x="3505200" y="4114800"/>
          <a:ext cx="44958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" imgH="1587500" imgW="4495800" showAsIcon="0" progId="Equation.3">
                  <p:embed followColorScheme="full"/>
                  <p:pic>
                    <p:nvPicPr>
                      <p:cNvPr id="2097177" name=""/>
                      <p:cNvPicPr>
                        <a:picLocks/>
                      </p:cNvPicPr>
                      <p:nvPr>
                        <p:ph sz="quarter" idx="4"/>
                      </p:nvPr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505200" y="4114800"/>
                        <a:ext cx="4495800" cy="15875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5" spid="" imgH="1587500" imgW="4495800" showAsIcon="0" progId="Equation.3">
                  <p:embed followColorScheme="full"/>
                  <p:pic>
                    <p:nvPicPr>
                      <p:cNvPr id="2097177" name=""/>
                      <p:cNvPicPr>
                        <a:picLocks/>
                      </p:cNvPicPr>
                      <p:nvPr>
                        <p:ph sz="quarter" idx="4"/>
                      </p:nvPr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505200" y="4114800"/>
                        <a:ext cx="4495800" cy="15875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0" name=""/>
          <p:cNvGraphicFramePr>
            <a:graphicFrameLocks/>
          </p:cNvGraphicFramePr>
          <p:nvPr/>
        </p:nvGraphicFramePr>
        <p:xfrm rot="0">
          <a:off x="6324600" y="1993900"/>
          <a:ext cx="1676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spid="" imgH="1587500" imgW="1676400" showAsIcon="0" progId="Equation.3">
                  <p:embed followColorScheme="full"/>
                  <p:pic>
                    <p:nvPicPr>
                      <p:cNvPr id="209717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324600" y="1993900"/>
                        <a:ext cx="1676400" cy="15875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7" spid="" imgH="1587500" imgW="1676400" showAsIcon="0" progId="Equation.3">
                  <p:embed followColorScheme="full"/>
                  <p:pic>
                    <p:nvPicPr>
                      <p:cNvPr id="2097178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324600" y="1993900"/>
                        <a:ext cx="1676400" cy="15875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"/>
          <p:cNvGraphicFramePr>
            <a:graphicFrameLocks/>
          </p:cNvGraphicFramePr>
          <p:nvPr/>
        </p:nvGraphicFramePr>
        <p:xfrm rot="0">
          <a:off x="1219200" y="4114800"/>
          <a:ext cx="1752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spid="" imgH="1600200" imgW="1752600" showAsIcon="0" progId="Equation.3">
                  <p:embed followColorScheme="full"/>
                  <p:pic>
                    <p:nvPicPr>
                      <p:cNvPr id="2097179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10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19200" y="4114800"/>
                        <a:ext cx="1752600" cy="1600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9" spid="" imgH="1600200" imgW="1752600" showAsIcon="0" progId="Equation.3">
                  <p:embed followColorScheme="full"/>
                  <p:pic>
                    <p:nvPicPr>
                      <p:cNvPr id="2097179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10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19200" y="4114800"/>
                        <a:ext cx="1752600" cy="1600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200" lang="en-US">
                <a:latin typeface="Verdana" pitchFamily="34" charset="0"/>
              </a:rPr>
              <a:t>Warshall’s</a:t>
            </a:r>
            <a:r>
              <a:rPr altLang="en-US" sz="3200" lang="en-US">
                <a:latin typeface="Verdana" pitchFamily="34" charset="0"/>
              </a:rPr>
              <a:t> Algorithm</a:t>
            </a:r>
          </a:p>
        </p:txBody>
      </p:sp>
      <p:sp>
        <p:nvSpPr>
          <p:cNvPr id="1048751" name=""/>
          <p:cNvSpPr/>
          <p:nvPr>
            <p:ph type="body" sz="full" idx="1"/>
          </p:nvPr>
        </p:nvSpPr>
        <p:spPr>
          <a:xfrm rot="0">
            <a:off x="1182687" y="2017712"/>
            <a:ext cx="7772400" cy="4306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-231775" lvl="0" marL="231775"/>
            <a:endParaRPr altLang="ko-KR" sz="1800" lang="en-US">
              <a:latin typeface="Verdana" pitchFamily="34" charset="0"/>
              <a:ea typeface="굴림" pitchFamily="50" charset="-127"/>
            </a:endParaRPr>
          </a:p>
          <a:p>
            <a:pPr indent="-231775" lvl="0" marL="231775"/>
            <a:r>
              <a:rPr altLang="ko-KR" sz="1800" lang="en-US">
                <a:latin typeface="Verdana" pitchFamily="34" charset="0"/>
                <a:ea typeface="굴림" pitchFamily="50" charset="-127"/>
              </a:rPr>
              <a:t>Warshall’s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 Algorithm is based on the construction of a sequence of zero-one matrices. </a:t>
            </a:r>
          </a:p>
          <a:p>
            <a:pPr indent="-231775" lvl="0" marL="231775">
              <a:buNone/>
            </a:pPr>
            <a:endParaRPr altLang="ko-KR" sz="1800" lang="en-US">
              <a:latin typeface="Verdana" pitchFamily="34" charset="0"/>
              <a:ea typeface="굴림" pitchFamily="50" charset="-127"/>
            </a:endParaRPr>
          </a:p>
          <a:p>
            <a:pPr indent="-231775" lvl="0" marL="231775"/>
            <a:r>
              <a:rPr altLang="ko-KR" sz="1800" lang="en-US">
                <a:latin typeface="Verdana" pitchFamily="34" charset="0"/>
                <a:ea typeface="굴림" pitchFamily="50" charset="-127"/>
              </a:rPr>
              <a:t>If a, 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1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2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,…,v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k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,b is a path, its interior vertices are 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1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2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,…,v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k</a:t>
            </a:r>
          </a:p>
          <a:p>
            <a:pPr indent="-231775" lvl="0" marL="231775">
              <a:buNone/>
            </a:pPr>
            <a:endParaRPr altLang="ko-KR" sz="1800" lang="en-US">
              <a:latin typeface="Verdana" pitchFamily="34" charset="0"/>
              <a:ea typeface="굴림" pitchFamily="50" charset="-127"/>
            </a:endParaRPr>
          </a:p>
          <a:p>
            <a:pPr indent="-231775" lvl="0" marL="231775"/>
            <a:r>
              <a:rPr altLang="ko-KR" sz="1800" lang="en-US">
                <a:latin typeface="Verdana" pitchFamily="34" charset="0"/>
                <a:ea typeface="굴림" pitchFamily="50" charset="-127"/>
              </a:rPr>
              <a:t>The algorithm computes W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k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 = [w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ij</a:t>
            </a:r>
            <a:r>
              <a:rPr altLang="ko-KR" baseline="30000" sz="1800" lang="en-US">
                <a:latin typeface="Verdana" pitchFamily="34" charset="0"/>
                <a:ea typeface="굴림" pitchFamily="50" charset="-127"/>
              </a:rPr>
              <a:t>(k)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], where w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ij</a:t>
            </a:r>
            <a:r>
              <a:rPr altLang="ko-KR" baseline="30000" sz="1800" lang="en-US">
                <a:latin typeface="Verdana" pitchFamily="34" charset="0"/>
                <a:ea typeface="굴림" pitchFamily="50" charset="-127"/>
              </a:rPr>
              <a:t>(k)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 = 1 if there exists a path from 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i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 to 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j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 such that all interior vertices of this path are in the set {v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1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2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,…,v</a:t>
            </a:r>
            <a:r>
              <a:rPr altLang="ko-KR" baseline="-25000" sz="1800" lang="en-US">
                <a:latin typeface="Verdana" pitchFamily="34" charset="0"/>
                <a:ea typeface="굴림" pitchFamily="50" charset="-127"/>
              </a:rPr>
              <a:t>k</a:t>
            </a:r>
            <a:r>
              <a:rPr altLang="ko-KR" sz="1800" lang="en-US">
                <a:latin typeface="Verdana" pitchFamily="34" charset="0"/>
                <a:ea typeface="굴림" pitchFamily="50" charset="-127"/>
              </a:rPr>
              <a:t>} and is 0 otherwise.</a:t>
            </a:r>
          </a:p>
          <a:p>
            <a:pPr indent="-231775" lvl="0" marL="231775">
              <a:buNone/>
            </a:pPr>
            <a:endParaRPr altLang="ko-KR" sz="1800" lang="en-US"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Definition</a:t>
            </a:r>
          </a:p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Example: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Let  A = {a,b}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	    B = {1,2}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Then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      {(a,1),(a,2),(b,1)} is a relation from 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      A to B. </a:t>
            </a: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(b,2)  is in A X B</a:t>
            </a:r>
          </a:p>
          <a:p>
            <a:pPr lvl="0">
              <a:lnSpc>
                <a:spcPct val="80000"/>
              </a:lnSpc>
              <a:buNone/>
            </a:pPr>
            <a:endParaRPr sz="2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sz="2800" lang="en-US">
                <a:latin typeface="Verdana" pitchFamily="34" charset="0"/>
              </a:rPr>
              <a:t>Note that (b,1) belongs to R but not (b,2)</a:t>
            </a: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200" lang="en-US">
                <a:latin typeface="Verdana" pitchFamily="34" charset="0"/>
              </a:rPr>
              <a:t>Warshall’s</a:t>
            </a:r>
            <a:r>
              <a:rPr altLang="en-US" sz="3200" lang="en-US">
                <a:latin typeface="Verdana" pitchFamily="34" charset="0"/>
              </a:rPr>
              <a:t> Algorithm</a:t>
            </a:r>
          </a:p>
        </p:txBody>
      </p:sp>
      <p:grpSp>
        <p:nvGrpSpPr>
          <p:cNvPr id="129" name=""/>
          <p:cNvGrpSpPr/>
          <p:nvPr/>
        </p:nvGrpSpPr>
        <p:grpSpPr>
          <a:xfrm rot="0">
            <a:off x="1066800" y="2286000"/>
            <a:ext cx="7543800" cy="3408362"/>
            <a:chOff x="672" y="1440"/>
            <a:chExt cx="4752" cy="2147"/>
          </a:xfrm>
        </p:grpSpPr>
        <p:pic>
          <p:nvPicPr>
            <p:cNvPr id="2097180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672" y="1440"/>
              <a:ext cx="4752" cy="2147"/>
            </a:xfrm>
            <a:prstGeom prst="rect"/>
            <a:noFill/>
            <a:ln>
              <a:noFill/>
            </a:ln>
          </p:spPr>
        </p:pic>
        <p:sp>
          <p:nvSpPr>
            <p:cNvPr id="1048753" name=""/>
            <p:cNvSpPr/>
            <p:nvPr/>
          </p:nvSpPr>
          <p:spPr>
            <a:xfrm rot="0">
              <a:off x="672" y="3264"/>
              <a:ext cx="0" cy="288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200" lang="en-US">
                <a:latin typeface="Verdana" pitchFamily="34" charset="0"/>
              </a:rPr>
              <a:t>Warshall’s</a:t>
            </a:r>
            <a:r>
              <a:rPr altLang="en-US" sz="3200" lang="en-US">
                <a:latin typeface="Verdana" pitchFamily="34" charset="0"/>
              </a:rPr>
              <a:t> Algorithm</a:t>
            </a:r>
          </a:p>
        </p:txBody>
      </p:sp>
      <p:sp>
        <p:nvSpPr>
          <p:cNvPr id="1048755" name=""/>
          <p:cNvSpPr/>
          <p:nvPr>
            <p:ph type="body" sz="half" idx="1"/>
          </p:nvPr>
        </p:nvSpPr>
        <p:spPr>
          <a:xfrm rot="0">
            <a:off x="1182687" y="2017712"/>
            <a:ext cx="7275512" cy="48402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Example: A = {</a:t>
            </a:r>
            <a:r>
              <a:rPr altLang="en-US" sz="1800" lang="en-US">
                <a:latin typeface="Verdana" pitchFamily="34" charset="0"/>
              </a:rPr>
              <a:t>a,b,c,d</a:t>
            </a:r>
            <a:r>
              <a:rPr altLang="en-US" sz="1800" lang="en-US">
                <a:latin typeface="Verdana" pitchFamily="34" charset="0"/>
              </a:rPr>
              <a:t>}</a:t>
            </a: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R = {(</a:t>
            </a:r>
            <a:r>
              <a:rPr altLang="en-US" sz="1800" lang="en-US">
                <a:latin typeface="Verdana" pitchFamily="34" charset="0"/>
              </a:rPr>
              <a:t>a,d</a:t>
            </a:r>
            <a:r>
              <a:rPr altLang="en-US" sz="1800" lang="en-US">
                <a:latin typeface="Verdana" pitchFamily="34" charset="0"/>
              </a:rPr>
              <a:t>), (b,a), (b,c), (</a:t>
            </a:r>
            <a:r>
              <a:rPr altLang="en-US" sz="1800" lang="en-US">
                <a:latin typeface="Verdana" pitchFamily="34" charset="0"/>
              </a:rPr>
              <a:t>c,a</a:t>
            </a:r>
            <a:r>
              <a:rPr altLang="en-US" sz="1800" lang="en-US">
                <a:latin typeface="Verdana" pitchFamily="34" charset="0"/>
              </a:rPr>
              <a:t>), (</a:t>
            </a:r>
            <a:r>
              <a:rPr altLang="en-US" sz="1800" lang="en-US">
                <a:latin typeface="Verdana" pitchFamily="34" charset="0"/>
              </a:rPr>
              <a:t>c,d</a:t>
            </a:r>
            <a:r>
              <a:rPr altLang="en-US" sz="1800" lang="en-US">
                <a:latin typeface="Verdana" pitchFamily="34" charset="0"/>
              </a:rPr>
              <a:t>), (</a:t>
            </a:r>
            <a:r>
              <a:rPr altLang="en-US" sz="1800" lang="en-US">
                <a:latin typeface="Verdana" pitchFamily="34" charset="0"/>
              </a:rPr>
              <a:t>d,c</a:t>
            </a:r>
            <a:r>
              <a:rPr altLang="en-US" sz="1800" lang="en-US">
                <a:latin typeface="Verdana" pitchFamily="34" charset="0"/>
              </a:rPr>
              <a:t>)}</a:t>
            </a: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W</a:t>
            </a:r>
            <a:r>
              <a:rPr altLang="en-US" baseline="-25000" sz="1800" lang="en-US">
                <a:latin typeface="Verdana" pitchFamily="34" charset="0"/>
              </a:rPr>
              <a:t>4</a:t>
            </a:r>
            <a:r>
              <a:rPr altLang="en-US" sz="1800" lang="en-US">
                <a:latin typeface="Verdana" pitchFamily="34" charset="0"/>
              </a:rPr>
              <a:t> is the matrix of the transitive closure.</a:t>
            </a:r>
          </a:p>
        </p:txBody>
      </p:sp>
      <p:graphicFrame>
        <p:nvGraphicFramePr>
          <p:cNvPr id="4194322" name=""/>
          <p:cNvGraphicFramePr>
            <a:graphicFrameLocks/>
          </p:cNvGraphicFramePr>
          <p:nvPr/>
        </p:nvGraphicFramePr>
        <p:xfrm rot="0">
          <a:off x="4116387" y="2971800"/>
          <a:ext cx="1293812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411287" imgW="1293812" showAsIcon="0" progId="Equation.3">
                  <p:embed followColorScheme="full"/>
                  <p:pic>
                    <p:nvPicPr>
                      <p:cNvPr id="2097181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116387" y="2971800"/>
                        <a:ext cx="1293812" cy="14112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411287" imgW="1293812" showAsIcon="0" progId="Equation.3">
                  <p:embed followColorScheme="full"/>
                  <p:pic>
                    <p:nvPicPr>
                      <p:cNvPr id="2097181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4116387" y="2971800"/>
                        <a:ext cx="1293812" cy="141128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"/>
          <p:cNvGraphicFramePr>
            <a:graphicFrameLocks/>
          </p:cNvGraphicFramePr>
          <p:nvPr/>
        </p:nvGraphicFramePr>
        <p:xfrm rot="0">
          <a:off x="1371600" y="2971800"/>
          <a:ext cx="18288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" imgH="1357312" imgW="1828800" showAsIcon="0" progId="Equation.3">
                  <p:embed followColorScheme="full"/>
                  <p:pic>
                    <p:nvPicPr>
                      <p:cNvPr id="2097182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2971800"/>
                        <a:ext cx="1828800" cy="13573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3" spid="" imgH="1357312" imgW="1828800" showAsIcon="0" progId="Equation.3">
                  <p:embed followColorScheme="full"/>
                  <p:pic>
                    <p:nvPicPr>
                      <p:cNvPr id="2097182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371600" y="2971800"/>
                        <a:ext cx="1828800" cy="135731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4" name=""/>
          <p:cNvGraphicFramePr>
            <a:graphicFrameLocks/>
          </p:cNvGraphicFramePr>
          <p:nvPr/>
        </p:nvGraphicFramePr>
        <p:xfrm rot="0">
          <a:off x="6486525" y="2971800"/>
          <a:ext cx="1209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" imgH="1371600" imgW="1209675" showAsIcon="0" progId="Equation.3">
                  <p:embed followColorScheme="full"/>
                  <p:pic>
                    <p:nvPicPr>
                      <p:cNvPr id="2097183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486525" y="2971800"/>
                        <a:ext cx="1209675" cy="1371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5" spid="" imgH="1371600" imgW="1209675" showAsIcon="0" progId="Equation.3">
                  <p:embed followColorScheme="full"/>
                  <p:pic>
                    <p:nvPicPr>
                      <p:cNvPr id="2097183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6486525" y="2971800"/>
                        <a:ext cx="1209675" cy="1371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"/>
          <p:cNvGraphicFramePr>
            <a:graphicFrameLocks/>
          </p:cNvGraphicFramePr>
          <p:nvPr/>
        </p:nvGraphicFramePr>
        <p:xfrm rot="0">
          <a:off x="2895600" y="4800600"/>
          <a:ext cx="13065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spid="" imgH="1447800" imgW="1306512" showAsIcon="0" progId="Equation.3">
                  <p:embed followColorScheme="full"/>
                  <p:pic>
                    <p:nvPicPr>
                      <p:cNvPr id="2097184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895600" y="4800600"/>
                        <a:ext cx="1306512" cy="1447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7" spid="" imgH="1447800" imgW="1306512" showAsIcon="0" progId="Equation.3">
                  <p:embed followColorScheme="full"/>
                  <p:pic>
                    <p:nvPicPr>
                      <p:cNvPr id="2097184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895600" y="4800600"/>
                        <a:ext cx="1306512" cy="1447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6" name=""/>
          <p:cNvGraphicFramePr>
            <a:graphicFrameLocks/>
          </p:cNvGraphicFramePr>
          <p:nvPr/>
        </p:nvGraphicFramePr>
        <p:xfrm rot="0">
          <a:off x="5478462" y="4800600"/>
          <a:ext cx="13033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spid="" imgH="1447800" imgW="1303337" showAsIcon="0" progId="Equation.3">
                  <p:embed followColorScheme="full"/>
                  <p:pic>
                    <p:nvPicPr>
                      <p:cNvPr id="209718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0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478462" y="4800600"/>
                        <a:ext cx="1303337" cy="1447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9" spid="" imgH="1447800" imgW="1303337" showAsIcon="0" progId="Equation.3">
                  <p:embed followColorScheme="full"/>
                  <p:pic>
                    <p:nvPicPr>
                      <p:cNvPr id="209718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10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5478462" y="4800600"/>
                        <a:ext cx="1303337" cy="1447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Relations</a:t>
            </a:r>
          </a:p>
        </p:txBody>
      </p:sp>
      <p:sp>
        <p:nvSpPr>
          <p:cNvPr id="1048757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-341312" lvl="0" marL="341312"/>
            <a:r>
              <a:rPr altLang="en-US" sz="2000" lang="en-US">
                <a:latin typeface="Verdana" pitchFamily="34" charset="0"/>
              </a:rPr>
              <a:t>A relation R on a set A is called an </a:t>
            </a:r>
            <a:r>
              <a:rPr altLang="en-US" sz="2000" i="1" lang="en-US">
                <a:latin typeface="Verdana" pitchFamily="34" charset="0"/>
              </a:rPr>
              <a:t>equivalence relation </a:t>
            </a:r>
            <a:r>
              <a:rPr altLang="en-US" sz="2000" lang="en-US">
                <a:latin typeface="Verdana" pitchFamily="34" charset="0"/>
              </a:rPr>
              <a:t>if and only if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	</a:t>
            </a: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</a:rPr>
              <a:t>1.</a:t>
            </a:r>
            <a:r>
              <a:rPr altLang="en-US" sz="2000" lang="en-US">
                <a:latin typeface="Verdana" pitchFamily="34" charset="0"/>
              </a:rPr>
              <a:t>	R is reflexive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	</a:t>
            </a: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</a:rPr>
              <a:t>2.</a:t>
            </a:r>
            <a:r>
              <a:rPr altLang="en-US" sz="2000" lang="en-US">
                <a:latin typeface="Verdana" pitchFamily="34" charset="0"/>
              </a:rPr>
              <a:t>	R is symmetric, and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	</a:t>
            </a: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</a:rPr>
              <a:t>3.</a:t>
            </a:r>
            <a:r>
              <a:rPr altLang="en-US" sz="2000" lang="en-US">
                <a:latin typeface="Verdana" pitchFamily="34" charset="0"/>
              </a:rPr>
              <a:t>	R is transitive</a:t>
            </a:r>
          </a:p>
          <a:p>
            <a:pPr indent="-341312" lvl="0" marL="341312">
              <a:buNone/>
            </a:pPr>
            <a:endParaRPr altLang="en-US" sz="2000" lang="en-US">
              <a:latin typeface="Verdana" pitchFamily="34" charset="0"/>
            </a:endParaRP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Example: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The congruent modulo </a:t>
            </a:r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 relation on the set of integers i.e.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 {</a:t>
            </a:r>
            <a:r>
              <a:rPr altLang="en-US" sz="2000" i="1" lang="en-US">
                <a:latin typeface="Verdana" pitchFamily="34" charset="0"/>
              </a:rPr>
              <a:t>&lt;a, b&gt;</a:t>
            </a:r>
            <a:r>
              <a:rPr altLang="en-US" sz="2000" lang="en-US">
                <a:latin typeface="Verdana" pitchFamily="34" charset="0"/>
              </a:rPr>
              <a:t>| </a:t>
            </a:r>
            <a:r>
              <a:rPr altLang="en-US" sz="2000" i="1" lang="en-US">
                <a:latin typeface="Verdana" pitchFamily="34" charset="0"/>
              </a:rPr>
              <a:t>a</a:t>
            </a:r>
            <a:r>
              <a:rPr altLang="en-US" sz="2000" lang="el-GR">
                <a:latin typeface="Verdana" pitchFamily="34" charset="0"/>
              </a:rPr>
              <a:t>  Ξ</a:t>
            </a:r>
            <a:r>
              <a:rPr altLang="en-US" sz="2000" lang="en-US">
                <a:latin typeface="Verdana" pitchFamily="34" charset="0"/>
              </a:rPr>
              <a:t> </a:t>
            </a:r>
            <a:r>
              <a:rPr altLang="en-US" sz="2000" i="1" lang="en-US">
                <a:latin typeface="Verdana" pitchFamily="34" charset="0"/>
              </a:rPr>
              <a:t>b</a:t>
            </a:r>
            <a:r>
              <a:rPr altLang="en-US" sz="2000" lang="en-US">
                <a:latin typeface="Verdana" pitchFamily="34" charset="0"/>
              </a:rPr>
              <a:t> (mod </a:t>
            </a:r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)}, where </a:t>
            </a:r>
            <a:r>
              <a:rPr altLang="en-US" sz="2000" i="1" lang="en-US">
                <a:latin typeface="Verdana" pitchFamily="34" charset="0"/>
              </a:rPr>
              <a:t>m</a:t>
            </a:r>
            <a:r>
              <a:rPr altLang="en-US" sz="2000" lang="en-US">
                <a:latin typeface="Verdana" pitchFamily="34" charset="0"/>
              </a:rPr>
              <a:t> is a positive integer</a:t>
            </a:r>
          </a:p>
          <a:p>
            <a:pPr indent="-341312" lvl="0" marL="341312">
              <a:buNone/>
            </a:pPr>
            <a:r>
              <a:rPr altLang="en-US" sz="2000" lang="en-US">
                <a:latin typeface="Verdana" pitchFamily="34" charset="0"/>
              </a:rPr>
              <a:t> greater than </a:t>
            </a:r>
            <a:r>
              <a:rPr altLang="en-US" sz="2000" i="1" lang="en-US">
                <a:latin typeface="Verdana" pitchFamily="34" charset="0"/>
              </a:rPr>
              <a:t>1</a:t>
            </a:r>
            <a:r>
              <a:rPr altLang="en-US" sz="2000" lang="en-US">
                <a:latin typeface="Verdana" pitchFamily="34" charset="0"/>
              </a:rPr>
              <a:t>, is an equivalence relation.</a:t>
            </a:r>
            <a:r>
              <a:rPr altLang="en-US" sz="2400" lang="en-US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Classes</a:t>
            </a:r>
          </a:p>
        </p:txBody>
      </p:sp>
      <p:sp>
        <p:nvSpPr>
          <p:cNvPr id="1048759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000" lang="en-US">
                <a:latin typeface="Verdana" pitchFamily="34" charset="0"/>
              </a:rPr>
              <a:t>For an equivalence relation R on a set A, the set of the elements of A that are related to an element, say a, of A is called the </a:t>
            </a:r>
            <a:r>
              <a:rPr altLang="en-US" sz="2000" i="1" lang="en-US">
                <a:latin typeface="Verdana" pitchFamily="34" charset="0"/>
              </a:rPr>
              <a:t>equivalence class</a:t>
            </a:r>
            <a:r>
              <a:rPr altLang="en-US" sz="2000" lang="ru-RU">
                <a:latin typeface="Verdana" pitchFamily="34" charset="0"/>
              </a:rPr>
              <a:t> of element a.</a:t>
            </a:r>
          </a:p>
          <a:p>
            <a:pPr lvl="0"/>
            <a:endParaRPr altLang="en-US" sz="2000" lang="ru-RU">
              <a:latin typeface="Verdana" pitchFamily="34" charset="0"/>
            </a:endParaRPr>
          </a:p>
          <a:p>
            <a:pPr lvl="0"/>
            <a:r>
              <a:rPr altLang="en-US" sz="2000" lang="ru-RU">
                <a:latin typeface="Verdana" pitchFamily="34" charset="0"/>
              </a:rPr>
              <a:t>The equivalence class of a is denoted by [a].</a:t>
            </a:r>
          </a:p>
          <a:p>
            <a:pPr lvl="0"/>
            <a:endParaRPr altLang="en-US" sz="2000" lang="ru-RU">
              <a:latin typeface="Verdana" pitchFamily="34" charset="0"/>
            </a:endParaRPr>
          </a:p>
          <a:p>
            <a:pPr lvl="0"/>
            <a:r>
              <a:rPr altLang="en-US" sz="2000" lang="ru-RU">
                <a:latin typeface="Verdana" pitchFamily="34" charset="0"/>
              </a:rPr>
              <a:t>[a] = {s | (a, s) Є</a:t>
            </a:r>
            <a:r>
              <a:rPr altLang="en-US" sz="2000" lang="en-US">
                <a:latin typeface="Verdana" pitchFamily="34" charset="0"/>
              </a:rPr>
              <a:t> R}. </a:t>
            </a:r>
          </a:p>
          <a:p>
            <a:pPr lvl="0"/>
            <a:endParaRPr altLang="en-US" sz="2000" lang="en-US">
              <a:latin typeface="Verdana" pitchFamily="34" charset="0"/>
            </a:endParaRPr>
          </a:p>
          <a:p>
            <a:pPr lvl="0"/>
            <a:r>
              <a:rPr altLang="en-US" sz="2000" lang="en-US">
                <a:latin typeface="Verdana" pitchFamily="34" charset="0"/>
              </a:rPr>
              <a:t>IF b </a:t>
            </a:r>
            <a:r>
              <a:rPr altLang="en-US" sz="2000" lang="ru-RU">
                <a:latin typeface="Verdana" pitchFamily="34" charset="0"/>
              </a:rPr>
              <a:t>Є</a:t>
            </a:r>
            <a:r>
              <a:rPr altLang="en-US" sz="2000" lang="en-US">
                <a:latin typeface="Verdana" pitchFamily="34" charset="0"/>
              </a:rPr>
              <a:t> [a], then b is called a representative of this equivalence class.</a:t>
            </a:r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Classes</a:t>
            </a:r>
          </a:p>
        </p:txBody>
      </p:sp>
      <p:sp>
        <p:nvSpPr>
          <p:cNvPr id="1048761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Example: </a:t>
            </a: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For the equivalence relation of hours on a clock, equivalence classes are </a:t>
            </a:r>
            <a:br>
              <a:rPr altLang="en-US" sz="2000" lang="en-US">
                <a:latin typeface="Verdana" pitchFamily="34" charset="0"/>
              </a:rPr>
            </a:br>
            <a:br>
              <a:rPr altLang="en-US" sz="2000" lang="en-US">
                <a:latin typeface="Verdana" pitchFamily="34" charset="0"/>
              </a:rPr>
            </a:br>
            <a:r>
              <a:rPr altLang="en-US" sz="2000" lang="en-US">
                <a:latin typeface="Verdana" pitchFamily="34" charset="0"/>
              </a:rPr>
              <a:t>[1] = {1, 13, 25, ... } = {1+ 12n: n </a:t>
            </a:r>
            <a:r>
              <a:rPr altLang="en-US" sz="2000" lang="ru-RU">
                <a:latin typeface="Verdana" pitchFamily="34" charset="0"/>
              </a:rPr>
              <a:t>Є</a:t>
            </a:r>
            <a:r>
              <a:rPr altLang="en-US" sz="2000" lang="en-US">
                <a:latin typeface="Verdana" pitchFamily="34" charset="0"/>
              </a:rPr>
              <a:t> N} , </a:t>
            </a:r>
            <a:br>
              <a:rPr altLang="en-US" sz="2000" lang="en-US">
                <a:latin typeface="Verdana" pitchFamily="34" charset="0"/>
              </a:rPr>
            </a:br>
            <a:r>
              <a:rPr altLang="en-US" sz="2000" lang="en-US">
                <a:latin typeface="Verdana" pitchFamily="34" charset="0"/>
              </a:rPr>
              <a:t>[2] = {2, 14, 26, ... } = {2+ 12n: n </a:t>
            </a:r>
            <a:r>
              <a:rPr altLang="en-US" sz="2000" lang="ru-RU">
                <a:latin typeface="Verdana" pitchFamily="34" charset="0"/>
              </a:rPr>
              <a:t>Є</a:t>
            </a:r>
            <a:r>
              <a:rPr altLang="en-US" sz="2000" lang="en-US">
                <a:latin typeface="Verdana" pitchFamily="34" charset="0"/>
              </a:rPr>
              <a:t> N} , </a:t>
            </a:r>
            <a:br>
              <a:rPr altLang="en-US" sz="2000" lang="en-US">
                <a:latin typeface="Verdana" pitchFamily="34" charset="0"/>
              </a:rPr>
            </a:br>
            <a:r>
              <a:rPr altLang="en-US" sz="2000" lang="en-US">
                <a:latin typeface="Verdana" pitchFamily="34" charset="0"/>
              </a:rPr>
              <a:t>........, </a:t>
            </a:r>
            <a:br>
              <a:rPr altLang="en-US" sz="2000" lang="en-US">
                <a:latin typeface="Verdana" pitchFamily="34" charset="0"/>
              </a:rPr>
            </a:br>
            <a:br>
              <a:rPr altLang="en-US" sz="2000" lang="en-US">
                <a:latin typeface="Verdana" pitchFamily="34" charset="0"/>
              </a:rPr>
            </a:br>
            <a:r>
              <a:rPr altLang="en-US" sz="2000" lang="en-US">
                <a:latin typeface="Verdana" pitchFamily="34" charset="0"/>
              </a:rPr>
              <a:t>where N is the set of natural numbers. There are altogether twelve of them. </a:t>
            </a:r>
            <a:br>
              <a:rPr altLang="en-US" sz="2000" lang="en-US">
                <a:latin typeface="Verdana" pitchFamily="34" charset="0"/>
              </a:rPr>
            </a:br>
            <a:endParaRPr altLang="en-US"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Classes and Partitions</a:t>
            </a:r>
          </a:p>
        </p:txBody>
      </p:sp>
      <p:sp>
        <p:nvSpPr>
          <p:cNvPr id="1048763" name=""/>
          <p:cNvSpPr/>
          <p:nvPr>
            <p:ph type="body" sz="half" idx="1"/>
          </p:nvPr>
        </p:nvSpPr>
        <p:spPr>
          <a:xfrm rot="0">
            <a:off x="1182687" y="2017712"/>
            <a:ext cx="7427912" cy="4687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/>
            <a:endParaRPr sz="1600">
              <a:latin typeface="Verdana" pitchFamily="34" charset="0"/>
            </a:endParaRPr>
          </a:p>
          <a:p>
            <a:pPr lvl="0"/>
            <a:r>
              <a:rPr sz="1600" lang="en-US">
                <a:latin typeface="Verdana" pitchFamily="34" charset="0"/>
              </a:rPr>
              <a:t>For an equivalence relation R on a set A, every element of A is in an equivalence class. For if an element, say b , does not belong to the equivalence class of any other element in A, then the set consisting of the element b itself is an equivalence class.</a:t>
            </a:r>
          </a:p>
          <a:p>
            <a:pPr lvl="0">
              <a:buNone/>
            </a:pPr>
            <a:endParaRPr sz="1600" lang="en-US">
              <a:latin typeface="Verdana" pitchFamily="34" charset="0"/>
            </a:endParaRPr>
          </a:p>
          <a:p>
            <a:pPr lvl="0"/>
            <a:r>
              <a:rPr sz="1600" lang="en-US">
                <a:latin typeface="Verdana" pitchFamily="34" charset="0"/>
              </a:rPr>
              <a:t>Another property of equivalence class is that equivalence classes of two elements of a set A are either disjoint or identical, that is either</a:t>
            </a:r>
          </a:p>
          <a:p>
            <a:pPr lvl="0">
              <a:buNone/>
            </a:pPr>
            <a:r>
              <a:rPr sz="1600" lang="en-US">
                <a:latin typeface="Verdana" pitchFamily="34" charset="0"/>
              </a:rPr>
              <a:t>		1.	[a]=[b]</a:t>
            </a:r>
          </a:p>
          <a:p>
            <a:pPr lvl="0">
              <a:buNone/>
            </a:pPr>
            <a:endParaRPr sz="1600" lang="en-US">
              <a:latin typeface="Verdana" pitchFamily="34" charset="0"/>
            </a:endParaRPr>
          </a:p>
          <a:p>
            <a:pPr lvl="0">
              <a:buNone/>
            </a:pPr>
            <a:r>
              <a:rPr sz="1600" lang="en-US">
                <a:latin typeface="Verdana" pitchFamily="34" charset="0"/>
              </a:rPr>
              <a:t>		2.</a:t>
            </a:r>
          </a:p>
          <a:p>
            <a:pPr lvl="0">
              <a:buNone/>
            </a:pPr>
            <a:endParaRPr sz="1600" lang="en-US">
              <a:latin typeface="Verdana" pitchFamily="34" charset="0"/>
            </a:endParaRPr>
          </a:p>
          <a:p>
            <a:pPr lvl="0"/>
            <a:r>
              <a:rPr sz="1600" lang="en-US">
                <a:latin typeface="Verdana" pitchFamily="34" charset="0"/>
              </a:rPr>
              <a:t>Thus the set A is partitioned into equivalence classes by an equivalence relation R on A.</a:t>
            </a:r>
          </a:p>
        </p:txBody>
      </p:sp>
      <p:graphicFrame>
        <p:nvGraphicFramePr>
          <p:cNvPr id="4194327" name=""/>
          <p:cNvGraphicFramePr>
            <a:graphicFrameLocks/>
          </p:cNvGraphicFramePr>
          <p:nvPr/>
        </p:nvGraphicFramePr>
        <p:xfrm rot="0">
          <a:off x="2971800" y="4978400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304800" imgW="1143000" showAsIcon="0" progId="Equation.3">
                  <p:embed followColorScheme="full"/>
                  <p:pic>
                    <p:nvPicPr>
                      <p:cNvPr id="209718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971800" y="4978400"/>
                        <a:ext cx="1143000" cy="304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304800" imgW="1143000" showAsIcon="0" progId="Equation.3">
                  <p:embed followColorScheme="full"/>
                  <p:pic>
                    <p:nvPicPr>
                      <p:cNvPr id="2097186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971800" y="4978400"/>
                        <a:ext cx="1143000" cy="3048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Classes and Partitions</a:t>
            </a:r>
          </a:p>
        </p:txBody>
      </p:sp>
      <p:sp>
        <p:nvSpPr>
          <p:cNvPr id="1048765" name=""/>
          <p:cNvSpPr/>
          <p:nvPr>
            <p:ph type="body" sz="half" idx="1"/>
          </p:nvPr>
        </p:nvSpPr>
        <p:spPr>
          <a:xfrm rot="0">
            <a:off x="1182687" y="2017712"/>
            <a:ext cx="75041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altLang="en-US" sz="1600" lang="en-US">
                <a:latin typeface="Verdana" pitchFamily="34" charset="0"/>
              </a:rPr>
              <a:t>Let A be a set and let 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, ..., A</a:t>
            </a:r>
            <a:r>
              <a:rPr altLang="en-US" baseline="-25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 be subsets of A. Then {A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, ..., A</a:t>
            </a:r>
            <a:r>
              <a:rPr altLang="en-US" baseline="-25000" sz="1600" lang="en-US">
                <a:latin typeface="Verdana" pitchFamily="34" charset="0"/>
              </a:rPr>
              <a:t>n</a:t>
            </a:r>
            <a:r>
              <a:rPr altLang="en-US" sz="1600" lang="en-US">
                <a:latin typeface="Verdana" pitchFamily="34" charset="0"/>
              </a:rPr>
              <a:t> } is a partition of A, if and only if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		1.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		2.	                       if A</a:t>
            </a:r>
            <a:r>
              <a:rPr altLang="en-US" baseline="-25000" sz="1600" lang="en-US">
                <a:latin typeface="Verdana" pitchFamily="34" charset="0"/>
              </a:rPr>
              <a:t>i</a:t>
            </a:r>
            <a:r>
              <a:rPr altLang="en-US" sz="1600" lang="en-US">
                <a:latin typeface="Verdana" pitchFamily="34" charset="0"/>
              </a:rPr>
              <a:t> ≠A</a:t>
            </a:r>
            <a:r>
              <a:rPr altLang="en-US" baseline="-25000" sz="1600" lang="en-US">
                <a:latin typeface="Verdana" pitchFamily="34" charset="0"/>
              </a:rPr>
              <a:t>j </a:t>
            </a:r>
            <a:r>
              <a:rPr altLang="en-US" sz="1600" lang="en-US">
                <a:latin typeface="Verdana" pitchFamily="34" charset="0"/>
              </a:rPr>
              <a:t>, 1≤ i, j ≤ 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Example: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A = {1, 2, 3, 4, 5}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 = {1, 5},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 = {3}, and A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en-US">
                <a:latin typeface="Verdana" pitchFamily="34" charset="0"/>
              </a:rPr>
              <a:t> = {2, 4}.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Then {A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en-US">
                <a:latin typeface="Verdana" pitchFamily="34" charset="0"/>
              </a:rPr>
              <a:t>} is a partition of A since the subsets satisfy both the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conditions.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However, B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 = {1, 2, 5}, B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 = {2, 3}, and B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en-US">
                <a:latin typeface="Verdana" pitchFamily="34" charset="0"/>
              </a:rPr>
              <a:t> = {4} do not form a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partition for A.</a:t>
            </a:r>
          </a:p>
        </p:txBody>
      </p:sp>
      <p:graphicFrame>
        <p:nvGraphicFramePr>
          <p:cNvPr id="4194328" name=""/>
          <p:cNvGraphicFramePr>
            <a:graphicFrameLocks/>
          </p:cNvGraphicFramePr>
          <p:nvPr/>
        </p:nvGraphicFramePr>
        <p:xfrm rot="0">
          <a:off x="2667000" y="2408237"/>
          <a:ext cx="1371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" imgH="1325562" imgW="1371600" showAsIcon="0" progId="Equation.3">
                  <p:embed followColorScheme="full"/>
                  <p:pic>
                    <p:nvPicPr>
                      <p:cNvPr id="2097187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667000" y="2408237"/>
                        <a:ext cx="1371600" cy="132556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Equation" r:id="rId1" spid="" imgH="1325562" imgW="1371600" showAsIcon="0" progId="Equation.3">
                  <p:embed followColorScheme="full"/>
                  <p:pic>
                    <p:nvPicPr>
                      <p:cNvPr id="2097187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667000" y="2408237"/>
                        <a:ext cx="1371600" cy="132556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Equivalence Relations</a:t>
            </a:r>
          </a:p>
        </p:txBody>
      </p:sp>
      <p:sp>
        <p:nvSpPr>
          <p:cNvPr id="1048767" name=""/>
          <p:cNvSpPr/>
          <p:nvPr>
            <p:ph type="body" sz="full" idx="1"/>
          </p:nvPr>
        </p:nvSpPr>
        <p:spPr>
          <a:xfrm rot="0">
            <a:off x="1182687" y="2017712"/>
            <a:ext cx="7772400" cy="4687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1600" lang="en-US">
                <a:latin typeface="Verdana" pitchFamily="34" charset="0"/>
              </a:rPr>
              <a:t>Let R be an equivalence relation on a set S. Then the equivalence classes of R form a partition of S.</a:t>
            </a:r>
          </a:p>
          <a:p>
            <a:pPr lvl="0">
              <a:lnSpc>
                <a:spcPct val="80000"/>
              </a:lnSpc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altLang="en-US" sz="1600" lang="en-US">
                <a:latin typeface="Verdana" pitchFamily="34" charset="0"/>
              </a:rPr>
              <a:t>Conversely, given a partition {A</a:t>
            </a:r>
            <a:r>
              <a:rPr altLang="en-US" baseline="-25000" sz="1600" lang="en-US">
                <a:latin typeface="Verdana" pitchFamily="34" charset="0"/>
              </a:rPr>
              <a:t>i</a:t>
            </a:r>
            <a:r>
              <a:rPr altLang="en-US" sz="1600" lang="ru-RU">
                <a:latin typeface="Verdana" pitchFamily="34" charset="0"/>
              </a:rPr>
              <a:t> | i Є</a:t>
            </a:r>
            <a:r>
              <a:rPr altLang="en-US" sz="1600" lang="en-US">
                <a:latin typeface="Verdana" pitchFamily="34" charset="0"/>
              </a:rPr>
              <a:t> I} of the set S, there is an equivalence relation R that has the sets A</a:t>
            </a:r>
            <a:r>
              <a:rPr altLang="en-US" baseline="-25000" sz="1600" lang="en-US">
                <a:latin typeface="Verdana" pitchFamily="34" charset="0"/>
              </a:rPr>
              <a:t>i</a:t>
            </a:r>
            <a:r>
              <a:rPr altLang="en-US" sz="1600" lang="ru-RU">
                <a:latin typeface="Verdana" pitchFamily="34" charset="0"/>
              </a:rPr>
              <a:t>,   i Є</a:t>
            </a:r>
            <a:r>
              <a:rPr altLang="en-US" sz="1600" lang="en-US">
                <a:latin typeface="Verdana" pitchFamily="34" charset="0"/>
              </a:rPr>
              <a:t> I, as its equivalence classes.</a:t>
            </a:r>
          </a:p>
          <a:p>
            <a:pPr lvl="0">
              <a:lnSpc>
                <a:spcPct val="80000"/>
              </a:lnSpc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1600" lang="en-US">
                <a:latin typeface="Verdana" pitchFamily="34" charset="0"/>
              </a:rPr>
              <a:t>Example: S = { 1,2,3,4,5,6}</a:t>
            </a:r>
          </a:p>
          <a:p>
            <a:pPr lvl="0">
              <a:lnSpc>
                <a:spcPct val="80000"/>
              </a:lnSpc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 = {1,2,3},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 = {4,5}, and A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en-US">
                <a:latin typeface="Verdana" pitchFamily="34" charset="0"/>
              </a:rPr>
              <a:t> = {6}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{A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, A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ru-RU">
                <a:latin typeface="Verdana" pitchFamily="34" charset="0"/>
              </a:rPr>
              <a:t>} are the equivalence classes of R. The pair (a, b) Є</a:t>
            </a:r>
            <a:r>
              <a:rPr altLang="en-US" sz="1600" lang="en-US">
                <a:latin typeface="Verdana" pitchFamily="34" charset="0"/>
              </a:rPr>
              <a:t> R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 if and only if a and b are in the same equivalence class.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(1,1), (1,2), (1,3), (2,1), (2,2), (2,3), (3,1), (3,2), (3,3)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belong to R due to A</a:t>
            </a:r>
            <a:r>
              <a:rPr altLang="en-US" baseline="-25000" sz="1600" lang="en-US">
                <a:latin typeface="Verdana" pitchFamily="34" charset="0"/>
              </a:rPr>
              <a:t>1</a:t>
            </a:r>
            <a:r>
              <a:rPr altLang="en-US" sz="1600" lang="en-US">
                <a:latin typeface="Verdana" pitchFamily="34" charset="0"/>
              </a:rPr>
              <a:t>.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altLang="en-US" sz="16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en-US">
                <a:latin typeface="Verdana" pitchFamily="34" charset="0"/>
              </a:rPr>
              <a:t>Similarly, (4,4), (4,5), (5,4), (5,5) due to A</a:t>
            </a:r>
            <a:r>
              <a:rPr altLang="en-US" baseline="-25000" sz="1600" lang="en-US">
                <a:latin typeface="Verdana" pitchFamily="34" charset="0"/>
              </a:rPr>
              <a:t>2</a:t>
            </a:r>
            <a:r>
              <a:rPr altLang="en-US" sz="1600" lang="en-US">
                <a:latin typeface="Verdana" pitchFamily="34" charset="0"/>
              </a:rPr>
              <a:t> and (6,6) due to A</a:t>
            </a:r>
            <a:r>
              <a:rPr altLang="en-US" baseline="-25000" sz="1600" lang="en-US">
                <a:latin typeface="Verdana" pitchFamily="34" charset="0"/>
              </a:rPr>
              <a:t>3</a:t>
            </a:r>
            <a:r>
              <a:rPr altLang="en-US" sz="1600" lang="ru-RU">
                <a:latin typeface="Verdana" pitchFamily="34" charset="0"/>
              </a:rPr>
              <a:t> 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altLang="en-US" sz="1600" lang="ru-RU">
                <a:latin typeface="Verdana" pitchFamily="34" charset="0"/>
              </a:rPr>
              <a:t> </a:t>
            </a:r>
          </a:p>
          <a:p>
            <a:pPr lvl="0">
              <a:lnSpc>
                <a:spcPct val="80000"/>
              </a:lnSpc>
              <a:buNone/>
            </a:pPr>
            <a:endParaRPr altLang="en-US" sz="1600" lang="ru-RU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Partial Orderings</a:t>
            </a:r>
          </a:p>
        </p:txBody>
      </p:sp>
      <p:sp>
        <p:nvSpPr>
          <p:cNvPr id="1048769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-609600" lvl="0" marL="609600"/>
            <a:r>
              <a:rPr altLang="en-US" sz="2000" lang="en-US">
                <a:latin typeface="Verdana" pitchFamily="34" charset="0"/>
              </a:rPr>
              <a:t>A relation R on a set S is called a </a:t>
            </a:r>
            <a:r>
              <a:rPr altLang="en-US" sz="2000" i="1" lang="en-US">
                <a:latin typeface="Verdana" pitchFamily="34" charset="0"/>
              </a:rPr>
              <a:t>partial ordering</a:t>
            </a:r>
            <a:r>
              <a:rPr altLang="en-US" sz="2000" lang="en-US">
                <a:latin typeface="Verdana" pitchFamily="34" charset="0"/>
              </a:rPr>
              <a:t> or partial order if and only if</a:t>
            </a:r>
          </a:p>
          <a:p>
            <a:pPr indent="-609600" lvl="0" marL="609600">
              <a:buNone/>
            </a:pPr>
            <a:r>
              <a:rPr altLang="en-US" sz="2000" lang="en-US">
                <a:latin typeface="Verdana" pitchFamily="34" charset="0"/>
              </a:rPr>
              <a:t>		1.	R is reflexive</a:t>
            </a:r>
          </a:p>
          <a:p>
            <a:pPr indent="-609600" lvl="0" marL="609600">
              <a:buNone/>
            </a:pPr>
            <a:r>
              <a:rPr altLang="en-US" sz="2000" lang="en-US">
                <a:latin typeface="Verdana" pitchFamily="34" charset="0"/>
              </a:rPr>
              <a:t>		2.	R is antisymmetric</a:t>
            </a:r>
          </a:p>
          <a:p>
            <a:pPr indent="-609600" lvl="0" marL="609600">
              <a:buNone/>
            </a:pPr>
            <a:r>
              <a:rPr altLang="en-US" sz="2000" lang="en-US">
                <a:latin typeface="Verdana" pitchFamily="34" charset="0"/>
              </a:rPr>
              <a:t>		3. 	R is transitive.</a:t>
            </a:r>
          </a:p>
          <a:p>
            <a:pPr indent="-609600" lvl="0" marL="609600"/>
            <a:endParaRPr altLang="en-US" sz="2000" lang="en-US">
              <a:latin typeface="Verdana" pitchFamily="34" charset="0"/>
            </a:endParaRPr>
          </a:p>
          <a:p>
            <a:pPr indent="-609600" lvl="0" marL="609600"/>
            <a:r>
              <a:rPr altLang="en-US" sz="2000" lang="en-US">
                <a:latin typeface="Verdana" pitchFamily="34" charset="0"/>
              </a:rPr>
              <a:t>A set S together with partial ordering R is called a </a:t>
            </a:r>
            <a:r>
              <a:rPr altLang="en-US" sz="2000" i="1" lang="en-US">
                <a:latin typeface="Verdana" pitchFamily="34" charset="0"/>
              </a:rPr>
              <a:t>partially ordered set, </a:t>
            </a:r>
            <a:r>
              <a:rPr altLang="en-US" sz="2000" lang="en-US">
                <a:latin typeface="Verdana" pitchFamily="34" charset="0"/>
              </a:rPr>
              <a:t>or </a:t>
            </a:r>
            <a:r>
              <a:rPr altLang="en-US" sz="2000" i="1" lang="en-US">
                <a:latin typeface="Verdana" pitchFamily="34" charset="0"/>
              </a:rPr>
              <a:t>poset, </a:t>
            </a:r>
            <a:r>
              <a:rPr altLang="en-US" sz="2000" lang="en-US">
                <a:latin typeface="Verdana" pitchFamily="34" charset="0"/>
              </a:rPr>
              <a:t> and is denoted by (S,R).</a:t>
            </a:r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Partial Orderings</a:t>
            </a:r>
          </a:p>
        </p:txBody>
      </p:sp>
      <p:sp>
        <p:nvSpPr>
          <p:cNvPr id="1048771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z="2000" lang="en-US">
                <a:latin typeface="Verdana" pitchFamily="34" charset="0"/>
              </a:rPr>
              <a:t>Example:</a:t>
            </a:r>
          </a:p>
          <a:p>
            <a:pPr lvl="0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</a:rPr>
              <a:t> The “greater than or equal” relation (≥) is a partial order on the set of integers</a:t>
            </a:r>
          </a:p>
          <a:p>
            <a:pPr lvl="0">
              <a:lnSpc>
                <a:spcPct val="90000"/>
              </a:lnSpc>
              <a:buNone/>
            </a:pPr>
            <a:endParaRPr altLang="en-US" sz="2000" lang="en-US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</a:rPr>
              <a:t>It is reflexive: a ≥ a for all a 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 Z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  <a:sym typeface="Symbol" pitchFamily="18" charset="2"/>
              </a:rPr>
              <a:t>It is antisymmetric</a:t>
            </a:r>
            <a:r>
              <a:rPr altLang="en-US" sz="2000" lang="en-US">
                <a:latin typeface="Verdana" pitchFamily="34" charset="0"/>
                <a:sym typeface="Symbol" pitchFamily="18" charset="2"/>
              </a:rPr>
              <a:t>: if a </a:t>
            </a:r>
            <a:r>
              <a:rPr altLang="en-US" sz="2000" lang="en-US">
                <a:latin typeface="Verdana" pitchFamily="34" charset="0"/>
              </a:rPr>
              <a:t>≥ b then the only way that </a:t>
            </a:r>
            <a:br>
              <a:rPr altLang="en-US" sz="2000" lang="en-US">
                <a:latin typeface="Verdana" pitchFamily="34" charset="0"/>
              </a:rPr>
            </a:br>
            <a:r>
              <a:rPr altLang="en-US" sz="2000" lang="en-US">
                <a:latin typeface="Verdana" pitchFamily="34" charset="0"/>
              </a:rPr>
              <a:t>b ≥ a is when b = a</a:t>
            </a:r>
          </a:p>
          <a:p>
            <a:pPr lvl="1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</a:rPr>
              <a:t>It is transitive: if a ≥ b and b ≥ c, then a ≥ c</a:t>
            </a:r>
          </a:p>
          <a:p>
            <a:pPr lvl="0">
              <a:lnSpc>
                <a:spcPct val="90000"/>
              </a:lnSpc>
            </a:pPr>
            <a:endParaRPr altLang="en-US" sz="20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</a:rPr>
              <a:t>Note that ≥ is the partial ordering on the set of integers</a:t>
            </a:r>
          </a:p>
          <a:p>
            <a:pPr lvl="0">
              <a:lnSpc>
                <a:spcPct val="90000"/>
              </a:lnSpc>
              <a:buNone/>
            </a:pPr>
            <a:endParaRPr altLang="en-US" sz="20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</a:pPr>
            <a:r>
              <a:rPr altLang="en-US" sz="2000" lang="en-US">
                <a:latin typeface="Verdana" pitchFamily="34" charset="0"/>
              </a:rPr>
              <a:t>(Z, ≥) is the partially ordered set, or poset</a:t>
            </a:r>
          </a:p>
          <a:p>
            <a:pPr lvl="0">
              <a:lnSpc>
                <a:spcPct val="90000"/>
              </a:lnSpc>
              <a:buNone/>
            </a:pPr>
            <a:endParaRPr altLang="en-US"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r>
              <a:t>Function as Relations</a:t>
            </a:r>
          </a:p>
        </p:txBody>
      </p:sp>
      <p:sp>
        <p:nvSpPr>
          <p:cNvPr id="1048610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2400" lang="en-US">
                <a:latin typeface="Verdana" pitchFamily="34" charset="0"/>
              </a:rPr>
              <a:t>Relations are generalization of functions that can be used to represent much wider class of relationships between sets.</a:t>
            </a:r>
          </a:p>
          <a:p>
            <a:pPr lvl="0"/>
            <a:r>
              <a:rPr sz="2400" lang="en-US">
                <a:latin typeface="Verdana" pitchFamily="34" charset="0"/>
              </a:rPr>
              <a:t>Functions can be visualized as subset of relations.</a:t>
            </a:r>
          </a:p>
          <a:p>
            <a:pPr lvl="0">
              <a:buNone/>
            </a:pPr>
            <a:endParaRPr sz="2400" lang="en-US">
              <a:latin typeface="Verdana" pitchFamily="34" charset="0"/>
            </a:endParaRPr>
          </a:p>
          <a:p>
            <a:pPr lvl="0">
              <a:buNone/>
            </a:pPr>
            <a:r>
              <a:rPr sz="2400" lang="en-US">
                <a:latin typeface="Verdana" pitchFamily="34" charset="0"/>
              </a:rPr>
              <a:t>Example: F: A </a:t>
            </a:r>
            <a:r>
              <a:rPr sz="2400" lang="en-US">
                <a:latin typeface="Verdana" pitchFamily="34" charset="0"/>
                <a:sym typeface="Wingdings" pitchFamily="2" charset="2"/>
              </a:rPr>
              <a:t> B is a subset of A x B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Partial Orderings … (continued)</a:t>
            </a:r>
          </a:p>
        </p:txBody>
      </p:sp>
      <p:sp>
        <p:nvSpPr>
          <p:cNvPr id="1048773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endParaRPr sz="2400">
              <a:latin typeface="Verdana" pitchFamily="34" charset="0"/>
            </a:endParaRPr>
          </a:p>
          <a:p>
            <a:pPr lvl="0"/>
            <a:r>
              <a:rPr sz="1800" lang="en-US">
                <a:latin typeface="Verdana" pitchFamily="34" charset="0"/>
              </a:rPr>
              <a:t>The symbol</a:t>
            </a:r>
            <a:r>
              <a:rPr sz="1800" lang="en-US">
                <a:latin typeface="Verdana" pitchFamily="34" charset="0"/>
                <a:sym typeface="Symbol" pitchFamily="18" charset="2"/>
              </a:rPr>
              <a:t>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sz="1800" lang="en-US">
                <a:latin typeface="Verdana" pitchFamily="34" charset="0"/>
              </a:rPr>
              <a:t> is used to represent any relation when discussing partial orders</a:t>
            </a:r>
          </a:p>
          <a:p>
            <a:pPr lvl="1"/>
            <a:r>
              <a:rPr sz="1800" lang="en-US">
                <a:latin typeface="Verdana" pitchFamily="34" charset="0"/>
              </a:rPr>
              <a:t>Not just the less than or equals to relation</a:t>
            </a:r>
          </a:p>
          <a:p>
            <a:pPr lvl="1"/>
            <a:r>
              <a:rPr sz="1800" lang="en-US">
                <a:latin typeface="Verdana" pitchFamily="34" charset="0"/>
              </a:rPr>
              <a:t>Can represent ≤, ≥,</a:t>
            </a:r>
            <a:r>
              <a:rPr sz="1800" lang="en-US">
                <a:latin typeface="Verdana" pitchFamily="34" charset="0"/>
                <a:sym typeface="Symbol" pitchFamily="18" charset="2"/>
              </a:rPr>
              <a:t>, etc</a:t>
            </a:r>
          </a:p>
          <a:p>
            <a:pPr lvl="1"/>
            <a:r>
              <a:rPr sz="1800" lang="en-US">
                <a:latin typeface="Verdana" pitchFamily="34" charset="0"/>
              </a:rPr>
              <a:t>Thus, a 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sz="1800" lang="en-US">
                <a:latin typeface="Verdana" pitchFamily="34" charset="0"/>
              </a:rPr>
              <a:t> b denotes that (a, b) </a:t>
            </a:r>
            <a:r>
              <a:rPr sz="1800" lang="en-US">
                <a:latin typeface="Verdana" pitchFamily="34" charset="0"/>
                <a:sym typeface="Symbol" pitchFamily="18" charset="2"/>
              </a:rPr>
              <a:t> R</a:t>
            </a:r>
          </a:p>
          <a:p>
            <a:pPr lvl="1"/>
            <a:r>
              <a:rPr sz="1800" lang="en-US">
                <a:latin typeface="Verdana" pitchFamily="34" charset="0"/>
              </a:rPr>
              <a:t>The poset is (S,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sz="1800" lang="en-US">
                <a:latin typeface="Verdana" pitchFamily="34" charset="0"/>
              </a:rPr>
              <a:t>)</a:t>
            </a:r>
          </a:p>
          <a:p>
            <a:pPr lvl="1">
              <a:buNone/>
            </a:pPr>
            <a:endParaRPr sz="1800">
              <a:latin typeface="Verdana" pitchFamily="34" charset="0"/>
            </a:endParaRPr>
          </a:p>
          <a:p>
            <a:pPr lvl="0"/>
            <a:r>
              <a:rPr sz="1800" lang="en-US">
                <a:latin typeface="Verdana" pitchFamily="34" charset="0"/>
              </a:rPr>
              <a:t>The symbol </a:t>
            </a:r>
            <a:r>
              <a:rPr sz="1800" lang="en-US">
                <a:latin typeface="Verdana" pitchFamily="34" charset="0"/>
                <a:sym typeface="Lucida Bright Math Symbol" pitchFamily="2" charset="2"/>
              </a:rPr>
              <a:t> is used to denote </a:t>
            </a:r>
            <a:r>
              <a:rPr sz="1800" lang="en-US">
                <a:latin typeface="Verdana" pitchFamily="34" charset="0"/>
              </a:rPr>
              <a:t>a 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sz="1800" lang="en-US">
                <a:latin typeface="Verdana" pitchFamily="34" charset="0"/>
              </a:rPr>
              <a:t> b but a ≠ b</a:t>
            </a:r>
          </a:p>
          <a:p>
            <a:pPr lvl="1"/>
            <a:r>
              <a:rPr sz="1800" lang="en-US">
                <a:latin typeface="Verdana" pitchFamily="34" charset="0"/>
              </a:rPr>
              <a:t>If 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 represents </a:t>
            </a:r>
            <a:r>
              <a:rPr sz="1800" lang="en-US">
                <a:latin typeface="Verdana" pitchFamily="34" charset="0"/>
              </a:rPr>
              <a:t>≥, then </a:t>
            </a:r>
            <a:r>
              <a:rPr sz="1800" lang="en-US">
                <a:latin typeface="Verdana" pitchFamily="34" charset="0"/>
                <a:sym typeface="Lucida Bright Math Symbol" pitchFamily="2" charset="2"/>
              </a:rPr>
              <a:t> represents &gt;</a:t>
            </a:r>
          </a:p>
        </p:txBody>
      </p:sp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Comparability</a:t>
            </a:r>
          </a:p>
        </p:txBody>
      </p:sp>
      <p:sp>
        <p:nvSpPr>
          <p:cNvPr id="1048775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endParaRPr altLang="en-US" sz="1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The elements a and b of a poset (S,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) are called comparable if either a  b or b  a.</a:t>
            </a:r>
          </a:p>
          <a:p>
            <a:pPr lvl="0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  <a:sym typeface="Lucida Bright Math Italic" pitchFamily="2" charset="2"/>
            </a:endParaRP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Meaning if (a, b) </a:t>
            </a:r>
            <a:r>
              <a:rPr altLang="en-US" sz="1800" lang="en-US">
                <a:latin typeface="Verdana" pitchFamily="34" charset="0"/>
                <a:sym typeface="Symbol" pitchFamily="18" charset="2"/>
              </a:rPr>
              <a:t> R or 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(b, a) </a:t>
            </a:r>
            <a:r>
              <a:rPr altLang="en-US" sz="1800" lang="en-US">
                <a:latin typeface="Verdana" pitchFamily="34" charset="0"/>
                <a:sym typeface="Symbol" pitchFamily="18" charset="2"/>
              </a:rPr>
              <a:t> R</a:t>
            </a:r>
          </a:p>
          <a:p>
            <a:pPr lvl="1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It can’t be both because  is antisymmetric</a:t>
            </a:r>
          </a:p>
          <a:p>
            <a:pPr lvl="2">
              <a:lnSpc>
                <a:spcPct val="80000"/>
              </a:lnSpc>
              <a:buNone/>
            </a:pPr>
            <a:r>
              <a:rPr altLang="en-US" sz="1800" lang="en-US">
                <a:solidFill>
                  <a:schemeClr val="hlink"/>
                </a:solidFill>
                <a:latin typeface="Verdana" pitchFamily="34" charset="0"/>
                <a:sym typeface="Wingdings" pitchFamily="2" charset="2"/>
              </a:rPr>
              <a:t></a:t>
            </a:r>
            <a:r>
              <a:rPr altLang="en-US" sz="1800" lang="en-US">
                <a:latin typeface="Verdana" pitchFamily="34" charset="0"/>
                <a:sym typeface="Wingdings" pitchFamily="2" charset="2"/>
              </a:rPr>
              <a:t>  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Unless a = b, of course</a:t>
            </a:r>
          </a:p>
          <a:p>
            <a:pPr lvl="2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  <a:sym typeface="Lucida Bright Math Italic" pitchFamily="2" charset="2"/>
            </a:endParaRP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If neither a  b nor b  a, then a and b are incomparable</a:t>
            </a:r>
          </a:p>
          <a:p>
            <a:pPr lvl="2">
              <a:lnSpc>
                <a:spcPct val="80000"/>
              </a:lnSpc>
              <a:buNone/>
            </a:pPr>
            <a:r>
              <a:rPr altLang="en-US" sz="1800" lang="en-US">
                <a:solidFill>
                  <a:schemeClr val="hlink"/>
                </a:solidFill>
                <a:latin typeface="Verdana" pitchFamily="34" charset="0"/>
                <a:sym typeface="Wingdings" pitchFamily="2" charset="2"/>
              </a:rPr>
              <a:t></a:t>
            </a:r>
            <a:r>
              <a:rPr altLang="en-US" sz="1800" lang="en-US">
                <a:latin typeface="Verdana" pitchFamily="34" charset="0"/>
                <a:sym typeface="Wingdings" pitchFamily="2" charset="2"/>
              </a:rPr>
              <a:t>  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Meaning they are not related to each other</a:t>
            </a:r>
          </a:p>
          <a:p>
            <a:pPr lvl="0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If all elements in S are comparable, the relation is a total ordering.</a:t>
            </a:r>
          </a:p>
          <a:p>
            <a:pPr lvl="0">
              <a:lnSpc>
                <a:spcPct val="80000"/>
              </a:lnSpc>
              <a:buNone/>
            </a:pPr>
            <a:endParaRPr altLang="en-US" sz="18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Comparability</a:t>
            </a:r>
          </a:p>
        </p:txBody>
      </p:sp>
      <p:sp>
        <p:nvSpPr>
          <p:cNvPr id="1048777" name=""/>
          <p:cNvSpPr/>
          <p:nvPr>
            <p:ph type="body" sz="full" idx="1"/>
          </p:nvPr>
        </p:nvSpPr>
        <p:spPr>
          <a:xfrm rot="0">
            <a:off x="1066800" y="18288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800" lang="en-US">
                <a:latin typeface="Verdana" pitchFamily="34" charset="0"/>
              </a:rPr>
              <a:t>Example:</a:t>
            </a:r>
          </a:p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</a:rPr>
              <a:t>Let 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 be the “divides” operator |</a:t>
            </a:r>
          </a:p>
          <a:p>
            <a:pPr lvl="0">
              <a:lnSpc>
                <a:spcPct val="90000"/>
              </a:lnSpc>
              <a:buNone/>
            </a:pPr>
            <a:endParaRPr sz="18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In the poset (Z</a:t>
            </a:r>
            <a:r>
              <a:rPr baseline="30000" sz="1800" lang="en-US">
                <a:latin typeface="Verdana" pitchFamily="34" charset="0"/>
                <a:sym typeface="Lucida Bright Math Italic" pitchFamily="2" charset="2"/>
              </a:rPr>
              <a:t>+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,|), are the integers 3 and 9 comparable?</a:t>
            </a:r>
          </a:p>
          <a:p>
            <a:pPr lvl="1">
              <a:lnSpc>
                <a:spcPct val="9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Yes, as 3 | 9</a:t>
            </a:r>
          </a:p>
          <a:p>
            <a:pPr lvl="1">
              <a:lnSpc>
                <a:spcPct val="90000"/>
              </a:lnSpc>
              <a:buNone/>
            </a:pPr>
            <a:endParaRPr sz="1800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Are 7 and 5 comparable?</a:t>
            </a:r>
          </a:p>
          <a:p>
            <a:pPr lvl="1">
              <a:lnSpc>
                <a:spcPct val="9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No, as 7 | 5 and 5 | 7</a:t>
            </a:r>
          </a:p>
          <a:p>
            <a:pPr lvl="0">
              <a:lnSpc>
                <a:spcPct val="90000"/>
              </a:lnSpc>
              <a:buNone/>
            </a:pPr>
            <a:endParaRPr sz="1800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9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Thus, as there are pairs of elements in Z</a:t>
            </a:r>
            <a:r>
              <a:rPr baseline="30000" sz="1800" lang="en-US">
                <a:latin typeface="Verdana" pitchFamily="34" charset="0"/>
                <a:sym typeface="Lucida Bright Math Italic" pitchFamily="2" charset="2"/>
              </a:rPr>
              <a:t>+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 that are not comparable, the poset (Z</a:t>
            </a:r>
            <a:r>
              <a:rPr baseline="30000" sz="1800" lang="en-US">
                <a:latin typeface="Verdana" pitchFamily="34" charset="0"/>
                <a:sym typeface="Lucida Bright Math Italic" pitchFamily="2" charset="2"/>
              </a:rPr>
              <a:t>+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,|) is a partial order.</a:t>
            </a:r>
          </a:p>
          <a:p>
            <a:pPr lvl="0">
              <a:lnSpc>
                <a:spcPct val="90000"/>
              </a:lnSpc>
              <a:buNone/>
            </a:pPr>
            <a:endParaRPr sz="1800">
              <a:latin typeface="Verdana" pitchFamily="34" charset="0"/>
            </a:endParaRPr>
          </a:p>
          <a:p>
            <a:pPr lvl="0">
              <a:lnSpc>
                <a:spcPct val="90000"/>
              </a:lnSpc>
              <a:buNone/>
            </a:pPr>
            <a:endParaRPr sz="2000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Well-ordered sets</a:t>
            </a:r>
          </a:p>
        </p:txBody>
      </p:sp>
      <p:sp>
        <p:nvSpPr>
          <p:cNvPr id="1048779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(S,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) is a well-ordered set if: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</a:rPr>
              <a:t>(S,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) is a totally ordered poset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Every non-empty subset of S has a</a:t>
            </a: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 least element</a:t>
            </a:r>
          </a:p>
          <a:p>
            <a:pPr lvl="0">
              <a:lnSpc>
                <a:spcPct val="80000"/>
              </a:lnSpc>
            </a:pPr>
            <a:endParaRPr altLang="en-US" sz="18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Example: (Z,≤)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is a total ordered poset (every element is comparable to every other element)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It has no least element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Thus, it is not a well-ordered set</a:t>
            </a:r>
          </a:p>
          <a:p>
            <a:pPr lvl="0">
              <a:lnSpc>
                <a:spcPct val="80000"/>
              </a:lnSpc>
            </a:pPr>
            <a:endParaRPr altLang="en-US" sz="18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Example: (S,≤) where S = { 1, 2, 3, 4, 5 }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is a total ordered poset (every element is comparable to every other element)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Has a least element (1)</a:t>
            </a:r>
          </a:p>
          <a:p>
            <a:pPr lvl="1">
              <a:lnSpc>
                <a:spcPct val="80000"/>
              </a:lnSpc>
            </a:pPr>
            <a:r>
              <a:rPr altLang="en-US" sz="1800" lang="en-US">
                <a:latin typeface="Verdana" pitchFamily="34" charset="0"/>
                <a:sym typeface="Lucida Bright Math Italic" pitchFamily="2" charset="2"/>
              </a:rPr>
              <a:t>Thus, it is a well-ordered set</a:t>
            </a:r>
          </a:p>
          <a:p>
            <a:pPr lvl="0">
              <a:lnSpc>
                <a:spcPct val="80000"/>
              </a:lnSpc>
            </a:pPr>
            <a:endParaRPr altLang="en-US" sz="18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Lexicographic ordering</a:t>
            </a:r>
          </a:p>
        </p:txBody>
      </p:sp>
      <p:sp>
        <p:nvSpPr>
          <p:cNvPr id="1048781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endParaRPr sz="2400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sz="2000" lang="en-US">
                <a:latin typeface="Verdana" pitchFamily="34" charset="0"/>
              </a:rPr>
              <a:t>Consider two posets: (S,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baseline="-25000" sz="2000" lang="en-US">
                <a:latin typeface="Verdana" pitchFamily="34" charset="0"/>
                <a:sym typeface="Lucida Bright Math Italic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) and </a:t>
            </a:r>
            <a:r>
              <a:rPr sz="2000" lang="en-US">
                <a:latin typeface="Verdana" pitchFamily="34" charset="0"/>
              </a:rPr>
              <a:t>(T,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</a:t>
            </a:r>
            <a:r>
              <a:rPr baseline="-25000" sz="2000" lang="en-US">
                <a:latin typeface="Verdana" pitchFamily="34" charset="0"/>
                <a:sym typeface="Lucida Bright Math Italic" pitchFamily="2" charset="2"/>
              </a:rPr>
              <a:t>2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endParaRPr sz="20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Lucida Bright Math Italic" pitchFamily="2" charset="2"/>
              </a:rPr>
              <a:t>Order Cartesian products of these two posets via </a:t>
            </a:r>
          </a:p>
          <a:p>
            <a:pPr lvl="0">
              <a:lnSpc>
                <a:spcPct val="80000"/>
              </a:lnSpc>
              <a:buNone/>
            </a:pPr>
            <a:r>
              <a:rPr sz="2000" lang="en-US">
                <a:latin typeface="Verdana" pitchFamily="34" charset="0"/>
                <a:sym typeface="Lucida Bright Math Italic" pitchFamily="2" charset="2"/>
              </a:rPr>
              <a:t>    lexicographic ordering</a:t>
            </a:r>
          </a:p>
          <a:p>
            <a:pPr lvl="0">
              <a:lnSpc>
                <a:spcPct val="80000"/>
              </a:lnSpc>
              <a:buNone/>
            </a:pPr>
            <a:endParaRPr sz="2000" lang="en-US">
              <a:latin typeface="Verdana" pitchFamily="34" charset="0"/>
              <a:sym typeface="Lucida Bright Math Italic" pitchFamily="2" charset="2"/>
            </a:endParaRPr>
          </a:p>
          <a:p>
            <a:pPr lvl="1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Lucida Bright Math Italic" pitchFamily="2" charset="2"/>
              </a:rPr>
              <a:t>Let s</a:t>
            </a:r>
            <a:r>
              <a:rPr baseline="-25000" sz="2000" lang="en-US">
                <a:latin typeface="Verdana" pitchFamily="34" charset="0"/>
                <a:sym typeface="Lucida Bright Math Italic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 </a:t>
            </a:r>
            <a:r>
              <a:rPr sz="2000" lang="en-US">
                <a:latin typeface="Verdana" pitchFamily="34" charset="0"/>
                <a:sym typeface="Symbol" pitchFamily="18" charset="2"/>
              </a:rPr>
              <a:t> S and s</a:t>
            </a:r>
            <a:r>
              <a:rPr baseline="-25000" sz="2000" lang="en-US">
                <a:latin typeface="Verdana" pitchFamily="34" charset="0"/>
                <a:sym typeface="Symbol" pitchFamily="18" charset="2"/>
              </a:rPr>
              <a:t>2</a:t>
            </a:r>
            <a:r>
              <a:rPr sz="2000" lang="en-US">
                <a:latin typeface="Verdana" pitchFamily="34" charset="0"/>
                <a:sym typeface="Symbol" pitchFamily="18" charset="2"/>
              </a:rPr>
              <a:t>  S</a:t>
            </a:r>
          </a:p>
          <a:p>
            <a:pPr lvl="1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Symbol" pitchFamily="18" charset="2"/>
              </a:rPr>
              <a:t>Let t</a:t>
            </a:r>
            <a:r>
              <a:rPr baseline="-25000" sz="2000" lang="en-US">
                <a:latin typeface="Verdana" pitchFamily="34" charset="0"/>
                <a:sym typeface="Symbol" pitchFamily="18" charset="2"/>
              </a:rPr>
              <a:t>1</a:t>
            </a:r>
            <a:r>
              <a:rPr sz="2000" lang="en-US">
                <a:latin typeface="Verdana" pitchFamily="34" charset="0"/>
                <a:sym typeface="Symbol" pitchFamily="18" charset="2"/>
              </a:rPr>
              <a:t>  T and t</a:t>
            </a:r>
            <a:r>
              <a:rPr baseline="-25000" sz="2000" lang="en-US">
                <a:latin typeface="Verdana" pitchFamily="34" charset="0"/>
                <a:sym typeface="Symbol" pitchFamily="18" charset="2"/>
              </a:rPr>
              <a:t>2</a:t>
            </a:r>
            <a:r>
              <a:rPr sz="2000" lang="en-US">
                <a:latin typeface="Verdana" pitchFamily="34" charset="0"/>
                <a:sym typeface="Symbol" pitchFamily="18" charset="2"/>
              </a:rPr>
              <a:t>  T</a:t>
            </a:r>
          </a:p>
          <a:p>
            <a:pPr lvl="1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Symbol" pitchFamily="18" charset="2"/>
              </a:rPr>
              <a:t>(s</a:t>
            </a:r>
            <a:r>
              <a:rPr baseline="-25000" sz="2000" lang="en-US">
                <a:latin typeface="Verdana" pitchFamily="34" charset="0"/>
                <a:sym typeface="Symbol" pitchFamily="18" charset="2"/>
              </a:rPr>
              <a:t>1</a:t>
            </a:r>
            <a:r>
              <a:rPr sz="2000" lang="en-US">
                <a:latin typeface="Verdana" pitchFamily="34" charset="0"/>
                <a:sym typeface="Symbol" pitchFamily="18" charset="2"/>
              </a:rPr>
              <a:t>,t</a:t>
            </a:r>
            <a:r>
              <a:rPr baseline="-25000" sz="2000" lang="en-US">
                <a:latin typeface="Verdana" pitchFamily="34" charset="0"/>
                <a:sym typeface="Symbol" pitchFamily="18" charset="2"/>
              </a:rPr>
              <a:t>1</a:t>
            </a:r>
            <a:r>
              <a:rPr sz="2000" lang="en-US">
                <a:latin typeface="Verdana" pitchFamily="34" charset="0"/>
                <a:sym typeface="Symbol" pitchFamily="18" charset="2"/>
              </a:rPr>
              <a:t>) 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 (s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,t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) if either:</a:t>
            </a:r>
          </a:p>
          <a:p>
            <a:pPr lvl="2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Lucida Bright Math Symbol" pitchFamily="2" charset="2"/>
              </a:rPr>
              <a:t>s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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s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</a:p>
          <a:p>
            <a:pPr lvl="2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Lucida Bright Math Symbol" pitchFamily="2" charset="2"/>
              </a:rPr>
              <a:t>s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= s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and t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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sz="2000" lang="en-US">
                <a:latin typeface="Verdana" pitchFamily="34" charset="0"/>
                <a:sym typeface="Lucida Bright Math Symbol" pitchFamily="2" charset="2"/>
              </a:rPr>
              <a:t> t</a:t>
            </a:r>
            <a:r>
              <a:rPr baseline="-25000" sz="2000" lang="en-US">
                <a:latin typeface="Verdana" pitchFamily="34" charset="0"/>
                <a:sym typeface="Lucida Bright Math Symbol" pitchFamily="2" charset="2"/>
              </a:rPr>
              <a:t>2</a:t>
            </a:r>
          </a:p>
          <a:p>
            <a:pPr lvl="0">
              <a:lnSpc>
                <a:spcPct val="80000"/>
              </a:lnSpc>
            </a:pPr>
            <a:endParaRPr sz="2000">
              <a:latin typeface="Verdana" pitchFamily="34" charset="0"/>
              <a:sym typeface="Lucida Bright Math Symbol" pitchFamily="2" charset="2"/>
            </a:endParaRPr>
          </a:p>
          <a:p>
            <a:pPr lvl="0">
              <a:lnSpc>
                <a:spcPct val="80000"/>
              </a:lnSpc>
            </a:pPr>
            <a:r>
              <a:rPr sz="2000" lang="en-US">
                <a:latin typeface="Verdana" pitchFamily="34" charset="0"/>
                <a:sym typeface="Lucida Bright Math Symbol" pitchFamily="2" charset="2"/>
              </a:rPr>
              <a:t>Lexicographic ordering is used to order dictionaries</a:t>
            </a:r>
          </a:p>
          <a:p>
            <a:pPr lvl="0">
              <a:lnSpc>
                <a:spcPct val="80000"/>
              </a:lnSpc>
              <a:buNone/>
            </a:pPr>
            <a:endParaRPr sz="2000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Lexicographic ordering</a:t>
            </a:r>
          </a:p>
        </p:txBody>
      </p:sp>
      <p:sp>
        <p:nvSpPr>
          <p:cNvPr id="1048783" name=""/>
          <p:cNvSpPr/>
          <p:nvPr>
            <p:ph type="body" sz="full" idx="1"/>
          </p:nvPr>
        </p:nvSpPr>
        <p:spPr>
          <a:xfrm rot="0">
            <a:off x="1182687" y="2017712"/>
            <a:ext cx="7772400" cy="46116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</a:rPr>
              <a:t>Let S be the set of word strings (i.e. no spaces)</a:t>
            </a:r>
          </a:p>
          <a:p>
            <a:pPr lvl="0">
              <a:lnSpc>
                <a:spcPct val="80000"/>
              </a:lnSpc>
              <a:buNone/>
            </a:pPr>
            <a:endParaRPr sz="1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</a:rPr>
              <a:t>Let T be the set of strings with spaces</a:t>
            </a:r>
          </a:p>
          <a:p>
            <a:pPr lvl="0">
              <a:lnSpc>
                <a:spcPct val="80000"/>
              </a:lnSpc>
              <a:buNone/>
            </a:pPr>
            <a:endParaRPr sz="1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</a:rPr>
              <a:t>Both the relations are alphabetic sorting</a:t>
            </a:r>
          </a:p>
          <a:p>
            <a:pPr lvl="1">
              <a:lnSpc>
                <a:spcPct val="80000"/>
              </a:lnSpc>
              <a:buNone/>
            </a:pPr>
            <a:endParaRPr sz="1800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</a:rPr>
              <a:t>Thus, posets are: (S,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) and </a:t>
            </a:r>
            <a:r>
              <a:rPr sz="1800" lang="en-US">
                <a:latin typeface="Verdana" pitchFamily="34" charset="0"/>
              </a:rPr>
              <a:t>(T,</a:t>
            </a:r>
            <a:r>
              <a:rPr sz="1800" lang="en-US">
                <a:latin typeface="Verdana" pitchFamily="34" charset="0"/>
                <a:sym typeface="Lucida Bright Math Italic" pitchFamily="2" charset="2"/>
              </a:rPr>
              <a:t>)</a:t>
            </a:r>
          </a:p>
          <a:p>
            <a:pPr lvl="0">
              <a:lnSpc>
                <a:spcPct val="80000"/>
              </a:lnSpc>
            </a:pPr>
            <a:endParaRPr sz="1800" lang="en-US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Order (“run”, “noun: to…”) and (“set”, “verb: to…”)</a:t>
            </a:r>
          </a:p>
          <a:p>
            <a:pPr lvl="1">
              <a:lnSpc>
                <a:spcPct val="8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As “run”  “set”, the “run” Cartesian product comes before the “set” one</a:t>
            </a:r>
          </a:p>
          <a:p>
            <a:pPr lvl="1">
              <a:lnSpc>
                <a:spcPct val="80000"/>
              </a:lnSpc>
              <a:buNone/>
            </a:pPr>
            <a:endParaRPr sz="1800">
              <a:latin typeface="Verdana" pitchFamily="34" charset="0"/>
              <a:sym typeface="Lucida Bright Math Italic" pitchFamily="2" charset="2"/>
            </a:endParaRPr>
          </a:p>
          <a:p>
            <a:pPr lvl="0">
              <a:lnSpc>
                <a:spcPct val="8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Order (“run”, “noun: to…”) and (“run”, “verb: to…”)</a:t>
            </a:r>
          </a:p>
          <a:p>
            <a:pPr lvl="1">
              <a:lnSpc>
                <a:spcPct val="8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Both the first part of the Cartesian products are equal</a:t>
            </a:r>
          </a:p>
          <a:p>
            <a:pPr lvl="1">
              <a:lnSpc>
                <a:spcPct val="80000"/>
              </a:lnSpc>
            </a:pPr>
            <a:r>
              <a:rPr sz="1800" lang="en-US">
                <a:latin typeface="Verdana" pitchFamily="34" charset="0"/>
                <a:sym typeface="Lucida Bright Math Italic" pitchFamily="2" charset="2"/>
              </a:rPr>
              <a:t>“noun” is first (alphabetically) than “verb”, so it is ordered first</a:t>
            </a:r>
          </a:p>
          <a:p>
            <a:pPr lvl="0">
              <a:lnSpc>
                <a:spcPct val="80000"/>
              </a:lnSpc>
            </a:pPr>
            <a:endParaRPr sz="1800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Lexicographic ordering</a:t>
            </a:r>
          </a:p>
        </p:txBody>
      </p:sp>
      <p:sp>
        <p:nvSpPr>
          <p:cNvPr id="1048785" name=""/>
          <p:cNvSpPr/>
          <p:nvPr>
            <p:ph type="body" sz="full" idx="1"/>
          </p:nvPr>
        </p:nvSpPr>
        <p:spPr>
          <a:xfrm rot="0">
            <a:off x="1143000" y="1828800"/>
            <a:ext cx="77724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Consider the two strings a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a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a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…a</a:t>
            </a:r>
            <a:r>
              <a:rPr altLang="en-US" baseline="-25000" sz="1700" lang="en-US">
                <a:latin typeface="Verdana" pitchFamily="34" charset="0"/>
              </a:rPr>
              <a:t>m</a:t>
            </a:r>
            <a:r>
              <a:rPr altLang="en-US" sz="1700" lang="en-US">
                <a:latin typeface="Verdana" pitchFamily="34" charset="0"/>
              </a:rPr>
              <a:t>, and b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b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b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…b</a:t>
            </a:r>
            <a:r>
              <a:rPr altLang="en-US" baseline="-25000" sz="1700" lang="en-US">
                <a:latin typeface="Verdana" pitchFamily="34" charset="0"/>
              </a:rPr>
              <a:t>n</a:t>
            </a:r>
          </a:p>
          <a:p>
            <a:pPr lvl="0">
              <a:lnSpc>
                <a:spcPct val="80000"/>
              </a:lnSpc>
            </a:pPr>
            <a:endParaRPr altLang="en-US" baseline="-25000" sz="17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The formal definition for lexicographic ordering of strings is as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</a:rPr>
              <a:t>     follows:</a:t>
            </a:r>
          </a:p>
          <a:p>
            <a:pPr lvl="4">
              <a:lnSpc>
                <a:spcPct val="80000"/>
              </a:lnSpc>
            </a:pPr>
            <a:endParaRPr altLang="en-US" sz="17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If m = n (i.e. the strings are equal in length)</a:t>
            </a:r>
          </a:p>
          <a:p>
            <a:pPr lvl="0">
              <a:lnSpc>
                <a:spcPct val="80000"/>
              </a:lnSpc>
              <a:buNone/>
            </a:pPr>
            <a:endParaRPr altLang="en-US" sz="1700" lang="en-US">
              <a:latin typeface="Verdana" pitchFamily="34" charset="0"/>
            </a:endParaRPr>
          </a:p>
          <a:p>
            <a:pPr lvl="1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(a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, …, a</a:t>
            </a:r>
            <a:r>
              <a:rPr altLang="en-US" baseline="-25000" sz="1700" lang="en-US">
                <a:latin typeface="Verdana" pitchFamily="34" charset="0"/>
              </a:rPr>
              <a:t>m</a:t>
            </a:r>
            <a:r>
              <a:rPr altLang="en-US" sz="1700" lang="en-US">
                <a:latin typeface="Verdana" pitchFamily="34" charset="0"/>
              </a:rPr>
              <a:t>) 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 (b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3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…,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n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) using the </a:t>
            </a:r>
          </a:p>
          <a:p>
            <a:pPr lvl="1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    comparisons discussed</a:t>
            </a:r>
          </a:p>
          <a:p>
            <a:pPr lvl="1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Example: “run”  “set”</a:t>
            </a:r>
          </a:p>
          <a:p>
            <a:pPr lvl="4">
              <a:lnSpc>
                <a:spcPct val="80000"/>
              </a:lnSpc>
            </a:pPr>
            <a:endParaRPr altLang="en-US" sz="1700" lang="en-US">
              <a:latin typeface="Verdana" pitchFamily="34" charset="0"/>
              <a:sym typeface="Lucida Bright Math Symbol" pitchFamily="2" charset="2"/>
            </a:endParaRPr>
          </a:p>
          <a:p>
            <a:pPr lvl="0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If m ≠ n, then let t be the minimum of m and n then </a:t>
            </a:r>
            <a:r>
              <a:rPr altLang="en-US" sz="1700" lang="en-US">
                <a:latin typeface="Verdana" pitchFamily="34" charset="0"/>
              </a:rPr>
              <a:t>a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a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a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…a</a:t>
            </a:r>
            <a:r>
              <a:rPr altLang="en-US" baseline="-25000" sz="1700" lang="en-US">
                <a:latin typeface="Verdana" pitchFamily="34" charset="0"/>
              </a:rPr>
              <a:t>m</a:t>
            </a:r>
            <a:r>
              <a:rPr altLang="en-US" sz="1700" lang="en-US">
                <a:latin typeface="Verdana" pitchFamily="34" charset="0"/>
              </a:rPr>
              <a:t>, </a:t>
            </a:r>
          </a:p>
          <a:p>
            <a:pPr lvl="0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</a:rPr>
              <a:t>     is less than b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b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b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…b</a:t>
            </a:r>
            <a:r>
              <a:rPr altLang="en-US" baseline="-25000" sz="1700" lang="en-US">
                <a:latin typeface="Verdana" pitchFamily="34" charset="0"/>
              </a:rPr>
              <a:t>n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 if and only if either of the following are true:</a:t>
            </a:r>
          </a:p>
          <a:p>
            <a:pPr lvl="0">
              <a:lnSpc>
                <a:spcPct val="80000"/>
              </a:lnSpc>
              <a:buNone/>
            </a:pPr>
            <a:endParaRPr altLang="en-US" sz="1700" lang="en-US">
              <a:latin typeface="Verdana" pitchFamily="34" charset="0"/>
              <a:sym typeface="Lucida Bright Math Symbol" pitchFamily="2" charset="2"/>
            </a:endParaRPr>
          </a:p>
          <a:p>
            <a:pPr lvl="1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(a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, …, a</a:t>
            </a:r>
            <a:r>
              <a:rPr altLang="en-US" baseline="-25000" sz="1700" lang="en-US">
                <a:latin typeface="Verdana" pitchFamily="34" charset="0"/>
              </a:rPr>
              <a:t>t</a:t>
            </a:r>
            <a:r>
              <a:rPr altLang="en-US" sz="1700" lang="en-US">
                <a:latin typeface="Verdana" pitchFamily="34" charset="0"/>
              </a:rPr>
              <a:t>) 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 (b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3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…,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t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    Example: “run”  “sets” (t = 3)</a:t>
            </a:r>
          </a:p>
          <a:p>
            <a:pPr lvl="1">
              <a:lnSpc>
                <a:spcPct val="80000"/>
              </a:lnSpc>
            </a:pPr>
            <a:r>
              <a:rPr altLang="en-US" sz="1700" lang="en-US">
                <a:latin typeface="Verdana" pitchFamily="34" charset="0"/>
              </a:rPr>
              <a:t>(a</a:t>
            </a:r>
            <a:r>
              <a:rPr altLang="en-US" baseline="-25000" sz="1700" lang="en-US">
                <a:latin typeface="Verdana" pitchFamily="34" charset="0"/>
              </a:rPr>
              <a:t>1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2</a:t>
            </a:r>
            <a:r>
              <a:rPr altLang="en-US" sz="1700" lang="en-US">
                <a:latin typeface="Verdana" pitchFamily="34" charset="0"/>
              </a:rPr>
              <a:t>, a</a:t>
            </a:r>
            <a:r>
              <a:rPr altLang="en-US" baseline="-25000" sz="1700" lang="en-US">
                <a:latin typeface="Verdana" pitchFamily="34" charset="0"/>
              </a:rPr>
              <a:t>3</a:t>
            </a:r>
            <a:r>
              <a:rPr altLang="en-US" sz="1700" lang="en-US">
                <a:latin typeface="Verdana" pitchFamily="34" charset="0"/>
              </a:rPr>
              <a:t>, …, a</a:t>
            </a:r>
            <a:r>
              <a:rPr altLang="en-US" baseline="-25000" sz="1700" lang="en-US">
                <a:latin typeface="Verdana" pitchFamily="34" charset="0"/>
              </a:rPr>
              <a:t>t</a:t>
            </a:r>
            <a:r>
              <a:rPr altLang="en-US" sz="1700" lang="en-US">
                <a:latin typeface="Verdana" pitchFamily="34" charset="0"/>
              </a:rPr>
              <a:t>) =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 (b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1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2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3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, …, b</a:t>
            </a:r>
            <a:r>
              <a:rPr altLang="en-US" baseline="-25000" sz="1700" lang="en-US">
                <a:latin typeface="Verdana" pitchFamily="34" charset="0"/>
                <a:sym typeface="Lucida Bright Math Symbol" pitchFamily="2" charset="2"/>
              </a:rPr>
              <a:t>t</a:t>
            </a: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) and m &lt; n</a:t>
            </a:r>
          </a:p>
          <a:p>
            <a:pPr lvl="1">
              <a:lnSpc>
                <a:spcPct val="80000"/>
              </a:lnSpc>
              <a:buNone/>
            </a:pPr>
            <a:r>
              <a:rPr altLang="en-US" sz="1700" lang="en-US">
                <a:latin typeface="Verdana" pitchFamily="34" charset="0"/>
                <a:sym typeface="Lucida Bright Math Symbol" pitchFamily="2" charset="2"/>
              </a:rPr>
              <a:t>    Example: “run”  “running”</a:t>
            </a:r>
          </a:p>
          <a:p>
            <a:pPr lvl="0">
              <a:lnSpc>
                <a:spcPct val="80000"/>
              </a:lnSpc>
            </a:pPr>
            <a:endParaRPr altLang="en-US" sz="17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Hasse Diagrams</a:t>
            </a:r>
          </a:p>
        </p:txBody>
      </p:sp>
      <p:sp>
        <p:nvSpPr>
          <p:cNvPr id="1048787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2000" lang="en-US">
                <a:latin typeface="Verdana" pitchFamily="34" charset="0"/>
              </a:rPr>
              <a:t>Consider the directed graph for a finite poset ({1,2,3,4},≤).</a:t>
            </a:r>
          </a:p>
          <a:p>
            <a:pPr lvl="0"/>
            <a:r>
              <a:rPr sz="2000" lang="en-US">
                <a:latin typeface="Verdana" pitchFamily="34" charset="0"/>
              </a:rPr>
              <a:t>Many edges in the directed graph for a finite poset do not have to be shown since they must be present.</a:t>
            </a:r>
          </a:p>
          <a:p>
            <a:pPr lvl="0">
              <a:buNone/>
            </a:pPr>
            <a:endParaRPr sz="2000" lang="en-US">
              <a:latin typeface="Verdana" pitchFamily="34" charset="0"/>
            </a:endParaRPr>
          </a:p>
        </p:txBody>
      </p:sp>
      <p:grpSp>
        <p:nvGrpSpPr>
          <p:cNvPr id="147" name=""/>
          <p:cNvGrpSpPr/>
          <p:nvPr/>
        </p:nvGrpSpPr>
        <p:grpSpPr>
          <a:xfrm rot="0">
            <a:off x="1295400" y="3416300"/>
            <a:ext cx="5886450" cy="3213100"/>
            <a:chOff x="568" y="2016"/>
            <a:chExt cx="3708" cy="2024"/>
          </a:xfrm>
        </p:grpSpPr>
        <p:grpSp>
          <p:nvGrpSpPr>
            <p:cNvPr id="148" name=""/>
            <p:cNvGrpSpPr/>
            <p:nvPr/>
          </p:nvGrpSpPr>
          <p:grpSpPr>
            <a:xfrm rot="0">
              <a:off x="568" y="2064"/>
              <a:ext cx="664" cy="1976"/>
              <a:chOff x="568" y="2064"/>
              <a:chExt cx="664" cy="1976"/>
            </a:xfrm>
          </p:grpSpPr>
          <p:sp>
            <p:nvSpPr>
              <p:cNvPr id="1048788" name=""/>
              <p:cNvSpPr txBox="1"/>
              <p:nvPr/>
            </p:nvSpPr>
            <p:spPr>
              <a:xfrm rot="0">
                <a:off x="960" y="2064"/>
                <a:ext cx="196" cy="18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4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3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2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1</a:t>
                </a:r>
              </a:p>
            </p:txBody>
          </p:sp>
          <p:sp>
            <p:nvSpPr>
              <p:cNvPr id="1048789" name=""/>
              <p:cNvSpPr/>
              <p:nvPr/>
            </p:nvSpPr>
            <p:spPr>
              <a:xfrm rot="0" flipV="1">
                <a:off x="864" y="3360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0" name=""/>
              <p:cNvSpPr/>
              <p:nvPr/>
            </p:nvSpPr>
            <p:spPr>
              <a:xfrm rot="0" flipV="1">
                <a:off x="864" y="2832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1" name=""/>
              <p:cNvSpPr/>
              <p:nvPr/>
            </p:nvSpPr>
            <p:spPr>
              <a:xfrm rot="0" flipV="1">
                <a:off x="864" y="2304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2" name=""/>
              <p:cNvSpPr/>
              <p:nvPr/>
            </p:nvSpPr>
            <p:spPr bwMode="auto">
              <a:xfrm rot="0">
                <a:off x="712" y="2832"/>
                <a:ext cx="152" cy="1008"/>
              </a:xfrm>
              <a:custGeom>
                <a:avLst/>
                <a:ahLst/>
                <a:rect l="0" t="0" r="r" b="b"/>
                <a:pathLst>
                  <a:path w="152" h="1008">
                    <a:moveTo>
                      <a:pt x="152" y="1008"/>
                    </a:moveTo>
                    <a:cubicBezTo>
                      <a:pt x="84" y="828"/>
                      <a:pt x="16" y="648"/>
                      <a:pt x="8" y="480"/>
                    </a:cubicBezTo>
                    <a:cubicBezTo>
                      <a:pt x="0" y="312"/>
                      <a:pt x="64" y="152"/>
                      <a:pt x="104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3" name=""/>
              <p:cNvSpPr/>
              <p:nvPr/>
            </p:nvSpPr>
            <p:spPr bwMode="auto">
              <a:xfrm rot="0">
                <a:off x="712" y="2304"/>
                <a:ext cx="152" cy="1008"/>
              </a:xfrm>
              <a:custGeom>
                <a:avLst/>
                <a:ahLst/>
                <a:rect l="0" t="0" r="r" b="b"/>
                <a:pathLst>
                  <a:path w="152" h="1008">
                    <a:moveTo>
                      <a:pt x="152" y="1008"/>
                    </a:moveTo>
                    <a:cubicBezTo>
                      <a:pt x="84" y="852"/>
                      <a:pt x="16" y="696"/>
                      <a:pt x="8" y="528"/>
                    </a:cubicBezTo>
                    <a:cubicBezTo>
                      <a:pt x="0" y="360"/>
                      <a:pt x="64" y="128"/>
                      <a:pt x="104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4" name=""/>
              <p:cNvSpPr/>
              <p:nvPr/>
            </p:nvSpPr>
            <p:spPr bwMode="auto">
              <a:xfrm rot="0">
                <a:off x="568" y="2304"/>
                <a:ext cx="296" cy="1536"/>
              </a:xfrm>
              <a:custGeom>
                <a:avLst/>
                <a:ahLst/>
                <a:rect l="0" t="0" r="r" b="b"/>
                <a:pathLst>
                  <a:path w="296" h="1536">
                    <a:moveTo>
                      <a:pt x="296" y="1536"/>
                    </a:moveTo>
                    <a:cubicBezTo>
                      <a:pt x="156" y="1256"/>
                      <a:pt x="16" y="976"/>
                      <a:pt x="8" y="720"/>
                    </a:cubicBezTo>
                    <a:cubicBezTo>
                      <a:pt x="0" y="464"/>
                      <a:pt x="192" y="144"/>
                      <a:pt x="248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5" name=""/>
              <p:cNvSpPr/>
              <p:nvPr/>
            </p:nvSpPr>
            <p:spPr>
              <a:xfrm rot="10050451">
                <a:off x="864" y="3696"/>
                <a:ext cx="368" cy="344"/>
              </a:xfrm>
              <a:custGeom>
                <a:avLst/>
                <a:ahLst/>
                <a:rect l="0" t="0" r="r" b="b"/>
                <a:pathLst>
                  <a:path w="368" h="344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6" name=""/>
              <p:cNvSpPr/>
              <p:nvPr/>
            </p:nvSpPr>
            <p:spPr>
              <a:xfrm rot="10050451">
                <a:off x="864" y="3168"/>
                <a:ext cx="368" cy="344"/>
              </a:xfrm>
              <a:custGeom>
                <a:avLst/>
                <a:ahLst/>
                <a:rect l="0" t="0" r="r" b="b"/>
                <a:pathLst>
                  <a:path w="368" h="344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7" name=""/>
              <p:cNvSpPr/>
              <p:nvPr/>
            </p:nvSpPr>
            <p:spPr>
              <a:xfrm rot="10050451">
                <a:off x="864" y="2640"/>
                <a:ext cx="368" cy="344"/>
              </a:xfrm>
              <a:custGeom>
                <a:avLst/>
                <a:ahLst/>
                <a:rect l="0" t="0" r="r" b="b"/>
                <a:pathLst>
                  <a:path w="368" h="344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8" name=""/>
              <p:cNvSpPr/>
              <p:nvPr/>
            </p:nvSpPr>
            <p:spPr>
              <a:xfrm rot="10050451">
                <a:off x="864" y="2112"/>
                <a:ext cx="368" cy="344"/>
              </a:xfrm>
              <a:custGeom>
                <a:avLst/>
                <a:ahLst/>
                <a:rect l="0" t="0" r="r" b="b"/>
                <a:pathLst>
                  <a:path w="368" h="344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799" name=""/>
              <p:cNvSpPr/>
              <p:nvPr/>
            </p:nvSpPr>
            <p:spPr>
              <a:xfrm rot="0">
                <a:off x="816" y="2208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00" name=""/>
              <p:cNvSpPr/>
              <p:nvPr/>
            </p:nvSpPr>
            <p:spPr>
              <a:xfrm rot="0">
                <a:off x="816" y="2736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01" name=""/>
              <p:cNvSpPr/>
              <p:nvPr/>
            </p:nvSpPr>
            <p:spPr>
              <a:xfrm rot="0">
                <a:off x="816" y="3264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02" name=""/>
              <p:cNvSpPr/>
              <p:nvPr/>
            </p:nvSpPr>
            <p:spPr>
              <a:xfrm rot="0">
                <a:off x="816" y="3792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49" name=""/>
            <p:cNvGrpSpPr/>
            <p:nvPr/>
          </p:nvGrpSpPr>
          <p:grpSpPr>
            <a:xfrm rot="0">
              <a:off x="1768" y="2064"/>
              <a:ext cx="588" cy="1824"/>
              <a:chOff x="1680" y="2064"/>
              <a:chExt cx="588" cy="1824"/>
            </a:xfrm>
          </p:grpSpPr>
          <p:sp>
            <p:nvSpPr>
              <p:cNvPr id="1048803" name=""/>
              <p:cNvSpPr txBox="1"/>
              <p:nvPr/>
            </p:nvSpPr>
            <p:spPr>
              <a:xfrm rot="0">
                <a:off x="2072" y="2064"/>
                <a:ext cx="196" cy="18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4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3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2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1</a:t>
                </a:r>
              </a:p>
            </p:txBody>
          </p:sp>
          <p:sp>
            <p:nvSpPr>
              <p:cNvPr id="1048804" name=""/>
              <p:cNvSpPr/>
              <p:nvPr/>
            </p:nvSpPr>
            <p:spPr>
              <a:xfrm rot="0" flipV="1">
                <a:off x="1976" y="3360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05" name=""/>
              <p:cNvSpPr/>
              <p:nvPr/>
            </p:nvSpPr>
            <p:spPr>
              <a:xfrm rot="0" flipV="1">
                <a:off x="1976" y="2832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06" name=""/>
              <p:cNvSpPr/>
              <p:nvPr/>
            </p:nvSpPr>
            <p:spPr>
              <a:xfrm rot="0" flipV="1">
                <a:off x="1976" y="2304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07" name=""/>
              <p:cNvSpPr/>
              <p:nvPr/>
            </p:nvSpPr>
            <p:spPr bwMode="auto">
              <a:xfrm rot="0">
                <a:off x="1824" y="2832"/>
                <a:ext cx="152" cy="1008"/>
              </a:xfrm>
              <a:custGeom>
                <a:avLst/>
                <a:ahLst/>
                <a:rect l="0" t="0" r="r" b="b"/>
                <a:pathLst>
                  <a:path w="152" h="1008">
                    <a:moveTo>
                      <a:pt x="152" y="1008"/>
                    </a:moveTo>
                    <a:cubicBezTo>
                      <a:pt x="84" y="828"/>
                      <a:pt x="16" y="648"/>
                      <a:pt x="8" y="480"/>
                    </a:cubicBezTo>
                    <a:cubicBezTo>
                      <a:pt x="0" y="312"/>
                      <a:pt x="64" y="152"/>
                      <a:pt x="104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08" name=""/>
              <p:cNvSpPr/>
              <p:nvPr/>
            </p:nvSpPr>
            <p:spPr bwMode="auto">
              <a:xfrm rot="0">
                <a:off x="1824" y="2304"/>
                <a:ext cx="152" cy="1008"/>
              </a:xfrm>
              <a:custGeom>
                <a:avLst/>
                <a:ahLst/>
                <a:rect l="0" t="0" r="r" b="b"/>
                <a:pathLst>
                  <a:path w="152" h="1008">
                    <a:moveTo>
                      <a:pt x="152" y="1008"/>
                    </a:moveTo>
                    <a:cubicBezTo>
                      <a:pt x="84" y="852"/>
                      <a:pt x="16" y="696"/>
                      <a:pt x="8" y="528"/>
                    </a:cubicBezTo>
                    <a:cubicBezTo>
                      <a:pt x="0" y="360"/>
                      <a:pt x="64" y="128"/>
                      <a:pt x="104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09" name=""/>
              <p:cNvSpPr/>
              <p:nvPr/>
            </p:nvSpPr>
            <p:spPr bwMode="auto">
              <a:xfrm rot="0">
                <a:off x="1680" y="2304"/>
                <a:ext cx="296" cy="1536"/>
              </a:xfrm>
              <a:custGeom>
                <a:avLst/>
                <a:ahLst/>
                <a:rect l="0" t="0" r="r" b="b"/>
                <a:pathLst>
                  <a:path w="296" h="1536">
                    <a:moveTo>
                      <a:pt x="296" y="1536"/>
                    </a:moveTo>
                    <a:cubicBezTo>
                      <a:pt x="156" y="1256"/>
                      <a:pt x="16" y="976"/>
                      <a:pt x="8" y="720"/>
                    </a:cubicBezTo>
                    <a:cubicBezTo>
                      <a:pt x="0" y="464"/>
                      <a:pt x="192" y="144"/>
                      <a:pt x="248" y="0"/>
                    </a:cubicBez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10" name=""/>
              <p:cNvSpPr/>
              <p:nvPr/>
            </p:nvSpPr>
            <p:spPr>
              <a:xfrm rot="0">
                <a:off x="1928" y="2208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11" name=""/>
              <p:cNvSpPr/>
              <p:nvPr/>
            </p:nvSpPr>
            <p:spPr>
              <a:xfrm rot="0">
                <a:off x="1928" y="2736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12" name=""/>
              <p:cNvSpPr/>
              <p:nvPr/>
            </p:nvSpPr>
            <p:spPr>
              <a:xfrm rot="0">
                <a:off x="1928" y="3264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13" name=""/>
              <p:cNvSpPr/>
              <p:nvPr/>
            </p:nvSpPr>
            <p:spPr>
              <a:xfrm rot="0">
                <a:off x="1928" y="3792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50" name=""/>
            <p:cNvGrpSpPr/>
            <p:nvPr/>
          </p:nvGrpSpPr>
          <p:grpSpPr>
            <a:xfrm rot="0">
              <a:off x="3072" y="2016"/>
              <a:ext cx="340" cy="1824"/>
              <a:chOff x="2888" y="2016"/>
              <a:chExt cx="340" cy="1824"/>
            </a:xfrm>
          </p:grpSpPr>
          <p:sp>
            <p:nvSpPr>
              <p:cNvPr id="1048814" name=""/>
              <p:cNvSpPr txBox="1"/>
              <p:nvPr/>
            </p:nvSpPr>
            <p:spPr>
              <a:xfrm rot="0">
                <a:off x="3032" y="2016"/>
                <a:ext cx="196" cy="18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4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3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2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1</a:t>
                </a:r>
              </a:p>
            </p:txBody>
          </p:sp>
          <p:sp>
            <p:nvSpPr>
              <p:cNvPr id="1048815" name=""/>
              <p:cNvSpPr/>
              <p:nvPr/>
            </p:nvSpPr>
            <p:spPr>
              <a:xfrm rot="0" flipV="1">
                <a:off x="2936" y="3312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16" name=""/>
              <p:cNvSpPr/>
              <p:nvPr/>
            </p:nvSpPr>
            <p:spPr>
              <a:xfrm rot="0" flipV="1">
                <a:off x="2936" y="2784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17" name=""/>
              <p:cNvSpPr/>
              <p:nvPr/>
            </p:nvSpPr>
            <p:spPr>
              <a:xfrm rot="0" flipV="1">
                <a:off x="2936" y="2256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tailEnd type="triangle" w="lg" len="lg"/>
              </a:ln>
            </p:spPr>
          </p:sp>
          <p:sp>
            <p:nvSpPr>
              <p:cNvPr id="1048818" name=""/>
              <p:cNvSpPr/>
              <p:nvPr/>
            </p:nvSpPr>
            <p:spPr>
              <a:xfrm rot="0">
                <a:off x="2888" y="2160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19" name=""/>
              <p:cNvSpPr/>
              <p:nvPr/>
            </p:nvSpPr>
            <p:spPr>
              <a:xfrm rot="0">
                <a:off x="2888" y="2688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20" name=""/>
              <p:cNvSpPr/>
              <p:nvPr/>
            </p:nvSpPr>
            <p:spPr>
              <a:xfrm rot="0">
                <a:off x="2888" y="3216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21" name=""/>
              <p:cNvSpPr/>
              <p:nvPr/>
            </p:nvSpPr>
            <p:spPr>
              <a:xfrm rot="0">
                <a:off x="2888" y="3744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grpSp>
          <p:nvGrpSpPr>
            <p:cNvPr id="151" name=""/>
            <p:cNvGrpSpPr/>
            <p:nvPr/>
          </p:nvGrpSpPr>
          <p:grpSpPr>
            <a:xfrm rot="0">
              <a:off x="3936" y="2016"/>
              <a:ext cx="340" cy="1824"/>
              <a:chOff x="3744" y="2016"/>
              <a:chExt cx="340" cy="1824"/>
            </a:xfrm>
          </p:grpSpPr>
          <p:sp>
            <p:nvSpPr>
              <p:cNvPr id="1048822" name=""/>
              <p:cNvSpPr txBox="1"/>
              <p:nvPr/>
            </p:nvSpPr>
            <p:spPr>
              <a:xfrm rot="0">
                <a:off x="3888" y="2016"/>
                <a:ext cx="196" cy="18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4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3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2</a:t>
                </a:r>
              </a:p>
              <a:p>
                <a:pPr algn="ctr" lvl="0">
                  <a:lnSpc>
                    <a:spcPct val="150000"/>
                  </a:lnSpc>
                </a:pPr>
                <a:endParaRPr lang="zh-CN">
                  <a:ea typeface="Arial" pitchFamily="0" charset="0"/>
                </a:endParaRPr>
              </a:p>
              <a:p>
                <a:pPr algn="ctr" lvl="0">
                  <a:lnSpc>
                    <a:spcPct val="150000"/>
                  </a:lnSpc>
                </a:pPr>
                <a:r>
                  <a:rPr lang="zh-CN">
                    <a:ea typeface="Arial" pitchFamily="0" charset="0"/>
                  </a:rPr>
                  <a:t>1</a:t>
                </a:r>
              </a:p>
            </p:txBody>
          </p:sp>
          <p:sp>
            <p:nvSpPr>
              <p:cNvPr id="1048823" name=""/>
              <p:cNvSpPr/>
              <p:nvPr/>
            </p:nvSpPr>
            <p:spPr>
              <a:xfrm rot="0" flipV="1">
                <a:off x="3792" y="3312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824" name=""/>
              <p:cNvSpPr/>
              <p:nvPr/>
            </p:nvSpPr>
            <p:spPr>
              <a:xfrm rot="0" flipV="1">
                <a:off x="3792" y="2784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825" name=""/>
              <p:cNvSpPr/>
              <p:nvPr/>
            </p:nvSpPr>
            <p:spPr>
              <a:xfrm rot="0" flipV="1">
                <a:off x="3792" y="2256"/>
                <a:ext cx="0" cy="480"/>
              </a:xfrm>
              <a:prstGeom prst="line"/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826" name=""/>
              <p:cNvSpPr/>
              <p:nvPr/>
            </p:nvSpPr>
            <p:spPr>
              <a:xfrm rot="0">
                <a:off x="3744" y="2160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27" name=""/>
              <p:cNvSpPr/>
              <p:nvPr/>
            </p:nvSpPr>
            <p:spPr>
              <a:xfrm rot="0">
                <a:off x="3744" y="2688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28" name=""/>
              <p:cNvSpPr/>
              <p:nvPr/>
            </p:nvSpPr>
            <p:spPr>
              <a:xfrm rot="0">
                <a:off x="3744" y="3216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29" name=""/>
              <p:cNvSpPr/>
              <p:nvPr/>
            </p:nvSpPr>
            <p:spPr>
              <a:xfrm rot="0">
                <a:off x="3744" y="3744"/>
                <a:ext cx="96" cy="96"/>
              </a:xfrm>
              <a:prstGeom prst="ellipse"/>
              <a:solidFill>
                <a:schemeClr val="dk1"/>
              </a:solidFill>
              <a:ln w="2540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8830" name=""/>
          <p:cNvSpPr txBox="1"/>
          <p:nvPr/>
        </p:nvSpPr>
        <p:spPr>
          <a:xfrm rot="0">
            <a:off x="7239000" y="4419600"/>
            <a:ext cx="1581150" cy="6502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baseline="-25000" b="1" sz="2200" lang="en-US">
                <a:latin typeface="Verdana" pitchFamily="34" charset="0"/>
              </a:rPr>
              <a:t>Hasse</a:t>
            </a:r>
          </a:p>
          <a:p>
            <a:pPr eaLnBrk="0" hangingPunct="0" lvl="0"/>
            <a:r>
              <a:rPr baseline="-25000" b="1" sz="2200" lang="en-US">
                <a:latin typeface="Verdana" pitchFamily="34" charset="0"/>
              </a:rPr>
              <a:t>Diagram</a:t>
            </a:r>
          </a:p>
        </p:txBody>
      </p:sp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Hasse Diagrams</a:t>
            </a:r>
          </a:p>
        </p:txBody>
      </p:sp>
      <p:sp>
        <p:nvSpPr>
          <p:cNvPr id="1048832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sz="2000" lang="en-US">
                <a:latin typeface="Verdana" pitchFamily="34" charset="0"/>
              </a:rPr>
              <a:t>Example: For a poset ({1,2,3,4,5,6},|)</a:t>
            </a:r>
          </a:p>
        </p:txBody>
      </p:sp>
      <p:grpSp>
        <p:nvGrpSpPr>
          <p:cNvPr id="153" name=""/>
          <p:cNvGrpSpPr/>
          <p:nvPr/>
        </p:nvGrpSpPr>
        <p:grpSpPr>
          <a:xfrm rot="0">
            <a:off x="838200" y="2514600"/>
            <a:ext cx="7543800" cy="4038600"/>
            <a:chOff x="240" y="1440"/>
            <a:chExt cx="5043" cy="2752"/>
          </a:xfrm>
        </p:grpSpPr>
        <p:pic>
          <p:nvPicPr>
            <p:cNvPr id="2097188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3984" y="1440"/>
              <a:ext cx="1299" cy="2752"/>
            </a:xfrm>
            <a:prstGeom prst="rect"/>
            <a:noFill/>
            <a:ln>
              <a:noFill/>
            </a:ln>
          </p:spPr>
        </p:pic>
        <p:pic>
          <p:nvPicPr>
            <p:cNvPr id="2097189" name="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240" y="1440"/>
              <a:ext cx="1818" cy="2752"/>
            </a:xfrm>
            <a:prstGeom prst="rect"/>
            <a:noFill/>
            <a:ln>
              <a:noFill/>
            </a:ln>
          </p:spPr>
        </p:pic>
        <p:pic>
          <p:nvPicPr>
            <p:cNvPr id="2097190" name="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2160" y="1440"/>
              <a:ext cx="1755" cy="2752"/>
            </a:xfrm>
            <a:prstGeom prst="rect"/>
            <a:noFill/>
            <a:ln>
              <a:noFill/>
            </a:ln>
          </p:spPr>
        </p:pic>
      </p:grpSp>
    </p:spTree>
  </p:cSld>
  <p:clrMapOvr>
    <a:masterClrMapping/>
  </p:clrMapOvr>
  <p:timing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Maximal and Minimal Elements</a:t>
            </a:r>
          </a:p>
        </p:txBody>
      </p:sp>
      <p:sp>
        <p:nvSpPr>
          <p:cNvPr id="1048834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000" lang="en-US">
                <a:latin typeface="Verdana" pitchFamily="34" charset="0"/>
              </a:rPr>
              <a:t>Let (A, R) be a poset.</a:t>
            </a:r>
          </a:p>
          <a:p>
            <a:pPr lvl="0">
              <a:buNone/>
            </a:pPr>
            <a:endParaRPr altLang="en-US" sz="2000" lang="en-US">
              <a:latin typeface="Verdana" pitchFamily="34" charset="0"/>
            </a:endParaRPr>
          </a:p>
          <a:p>
            <a:pPr lvl="0"/>
            <a:r>
              <a:rPr altLang="en-US" sz="2000" lang="en-US">
                <a:latin typeface="Verdana" pitchFamily="34" charset="0"/>
              </a:rPr>
              <a:t>An element of a poset is called </a:t>
            </a:r>
            <a:r>
              <a:rPr altLang="en-US" sz="2000" i="1" lang="en-US">
                <a:latin typeface="Verdana" pitchFamily="34" charset="0"/>
              </a:rPr>
              <a:t>maximal </a:t>
            </a:r>
            <a:r>
              <a:rPr altLang="en-US" sz="2000" lang="en-US">
                <a:latin typeface="Verdana" pitchFamily="34" charset="0"/>
              </a:rPr>
              <a:t>if it is not less than any element of the poset.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</a:rPr>
              <a:t>    </a:t>
            </a: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  <a:sym typeface="Wingdings" pitchFamily="2" charset="2"/>
              </a:rPr>
              <a:t>	</a:t>
            </a:r>
            <a:r>
              <a:rPr altLang="en-US" sz="2000" lang="ru-RU">
                <a:latin typeface="Verdana" pitchFamily="34" charset="0"/>
                <a:sym typeface="Wingdings" pitchFamily="2" charset="2"/>
              </a:rPr>
              <a:t>a is maximal in the poset (A, R) if there is no b Є</a:t>
            </a:r>
            <a:r>
              <a:rPr altLang="en-US" sz="2000" lang="en-US">
                <a:latin typeface="Verdana" pitchFamily="34" charset="0"/>
                <a:sym typeface="Wingdings" pitchFamily="2" charset="2"/>
              </a:rPr>
              <a:t> A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  <a:sym typeface="Wingdings" pitchFamily="2" charset="2"/>
              </a:rPr>
              <a:t>          such that a R b</a:t>
            </a:r>
          </a:p>
          <a:p>
            <a:pPr lvl="0">
              <a:buNone/>
            </a:pPr>
            <a:endParaRPr altLang="en-US" sz="2000" lang="en-US">
              <a:latin typeface="Verdana" pitchFamily="34" charset="0"/>
              <a:sym typeface="Wingdings" pitchFamily="2" charset="2"/>
            </a:endParaRPr>
          </a:p>
          <a:p>
            <a:pPr lvl="0"/>
            <a:r>
              <a:rPr altLang="en-US" sz="2000" lang="en-US">
                <a:latin typeface="Verdana" pitchFamily="34" charset="0"/>
              </a:rPr>
              <a:t>An element of a poset is called </a:t>
            </a:r>
            <a:r>
              <a:rPr altLang="en-US" sz="2000" i="1" lang="en-US">
                <a:latin typeface="Verdana" pitchFamily="34" charset="0"/>
              </a:rPr>
              <a:t>minimal </a:t>
            </a:r>
            <a:r>
              <a:rPr altLang="en-US" sz="2000" lang="en-US">
                <a:latin typeface="Verdana" pitchFamily="34" charset="0"/>
              </a:rPr>
              <a:t>if it is not greater than any element of the poset.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</a:rPr>
              <a:t>    </a:t>
            </a:r>
            <a:r>
              <a:rPr altLang="en-US" sz="2000" lang="en-US">
                <a:solidFill>
                  <a:schemeClr val="folHlink"/>
                </a:solidFill>
                <a:latin typeface="Verdana" pitchFamily="34" charset="0"/>
                <a:sym typeface="Wingdings" pitchFamily="2" charset="2"/>
              </a:rPr>
              <a:t>	</a:t>
            </a:r>
            <a:r>
              <a:rPr altLang="en-US" sz="2000" lang="ru-RU">
                <a:latin typeface="Verdana" pitchFamily="34" charset="0"/>
                <a:sym typeface="Wingdings" pitchFamily="2" charset="2"/>
              </a:rPr>
              <a:t>a is minimal in the poset (A, R) if there is no b Є</a:t>
            </a:r>
            <a:r>
              <a:rPr altLang="en-US" sz="2000" lang="en-US">
                <a:latin typeface="Verdana" pitchFamily="34" charset="0"/>
                <a:sym typeface="Wingdings" pitchFamily="2" charset="2"/>
              </a:rPr>
              <a:t> A</a:t>
            </a:r>
          </a:p>
          <a:p>
            <a:pPr lvl="0">
              <a:buNone/>
            </a:pPr>
            <a:r>
              <a:rPr altLang="en-US" sz="2000" lang="en-US">
                <a:latin typeface="Verdana" pitchFamily="34" charset="0"/>
                <a:sym typeface="Wingdings" pitchFamily="2" charset="2"/>
              </a:rPr>
              <a:t>          such that b R a </a:t>
            </a:r>
          </a:p>
          <a:p>
            <a:pPr lvl="0"/>
            <a:endParaRPr altLang="en-US" sz="2000" lang="ru-RU">
              <a:solidFill>
                <a:schemeClr val="folHlink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r>
              <a:t>Relations on a Set	</a:t>
            </a:r>
          </a:p>
        </p:txBody>
      </p:sp>
      <p:sp>
        <p:nvSpPr>
          <p:cNvPr id="1048612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2400" lang="en-US">
                <a:latin typeface="Verdana" pitchFamily="34" charset="0"/>
              </a:rPr>
              <a:t>A relation on a set A is represented as A to A</a:t>
            </a:r>
          </a:p>
          <a:p>
            <a:pPr lvl="0">
              <a:buNone/>
            </a:pPr>
            <a:endParaRPr sz="2400" lang="en-US">
              <a:latin typeface="Verdana" pitchFamily="34" charset="0"/>
            </a:endParaRPr>
          </a:p>
          <a:p>
            <a:pPr lvl="0">
              <a:buNone/>
            </a:pPr>
            <a:r>
              <a:rPr sz="2400" lang="en-US">
                <a:latin typeface="Verdana" pitchFamily="34" charset="0"/>
              </a:rPr>
              <a:t>Example: A = {1,2,3}, R = {(a, b)| a &lt; b}</a:t>
            </a:r>
          </a:p>
          <a:p>
            <a:pPr lvl="0">
              <a:buNone/>
            </a:pPr>
            <a:r>
              <a:rPr sz="2400" lang="en-US">
                <a:latin typeface="Verdana" pitchFamily="34" charset="0"/>
              </a:rPr>
              <a:t>Represented as {(1,2), (2,3),(1,3)}</a:t>
            </a:r>
          </a:p>
          <a:p>
            <a:pPr lvl="0">
              <a:buNone/>
            </a:pPr>
            <a:endParaRPr sz="24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Maximal and Minimal Elements</a:t>
            </a:r>
          </a:p>
        </p:txBody>
      </p:sp>
      <p:sp>
        <p:nvSpPr>
          <p:cNvPr id="1048836" name=""/>
          <p:cNvSpPr/>
          <p:nvPr>
            <p:ph type="body" sz="half" idx="1"/>
          </p:nvPr>
        </p:nvSpPr>
        <p:spPr>
          <a:xfrm rot="0">
            <a:off x="1143000" y="1981200"/>
            <a:ext cx="7391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sz="1800" lang="en-US">
                <a:latin typeface="Verdana" pitchFamily="34" charset="0"/>
              </a:rPr>
              <a:t>Example: Consider the Hasse Diagrams of </a:t>
            </a:r>
            <a:r>
              <a:rPr altLang="en-US" sz="1800" lang="en-US">
                <a:latin typeface="Verdana" pitchFamily="34" charset="0"/>
              </a:rPr>
              <a:t>P({a,b,c</a:t>
            </a:r>
            <a:r>
              <a:rPr altLang="en-US" sz="1800" lang="en-US">
                <a:latin typeface="Verdana" pitchFamily="34" charset="0"/>
              </a:rPr>
              <a:t>}, </a:t>
            </a:r>
            <a:r>
              <a:rPr altLang="en-US" sz="1800" lang="en-US">
                <a:latin typeface="Verdana" pitchFamily="34" charset="0"/>
                <a:sym typeface="Symbol" pitchFamily="18" charset="2"/>
              </a:rPr>
              <a:t></a:t>
            </a:r>
            <a:r>
              <a:rPr altLang="en-US" sz="1800" lang="en-US">
                <a:latin typeface="Verdana" pitchFamily="34" charset="0"/>
              </a:rPr>
              <a:t> )</a:t>
            </a:r>
          </a:p>
          <a:p>
            <a:pPr lvl="0">
              <a:buNone/>
            </a:pPr>
            <a:endParaRPr altLang="en-US" sz="1800" lang="en-US">
              <a:latin typeface="Verdana" pitchFamily="34" charset="0"/>
            </a:endParaRPr>
          </a:p>
        </p:txBody>
      </p:sp>
      <p:graphicFrame>
        <p:nvGraphicFramePr>
          <p:cNvPr id="4194329" name=""/>
          <p:cNvGraphicFramePr>
            <a:graphicFrameLocks/>
          </p:cNvGraphicFramePr>
          <p:nvPr/>
        </p:nvGraphicFramePr>
        <p:xfrm rot="0">
          <a:off x="2590800" y="2514600"/>
          <a:ext cx="3429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" spid="" imgH="2663825" imgW="3429000" showAsIcon="0" progId="Paint.Picture">
                  <p:embed followColorScheme="full"/>
                  <p:pic>
                    <p:nvPicPr>
                      <p:cNvPr id="2097191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590800" y="2514600"/>
                        <a:ext cx="3429000" cy="266382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Bitmap Image" r:id="rId1" spid="" imgH="2663825" imgW="3429000" showAsIcon="0" progId="Paint.Picture">
                  <p:embed followColorScheme="full"/>
                  <p:pic>
                    <p:nvPicPr>
                      <p:cNvPr id="2097191" name=""/>
                      <p:cNvPicPr>
                        <a:picLocks/>
                      </p:cNvPicPr>
                      <p:nvPr>
                        <p:ph sz="half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2590800" y="2514600"/>
                        <a:ext cx="3429000" cy="266382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37" name=""/>
          <p:cNvSpPr txBox="1"/>
          <p:nvPr/>
        </p:nvSpPr>
        <p:spPr>
          <a:xfrm rot="0">
            <a:off x="914400" y="5334000"/>
            <a:ext cx="7315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0" hangingPunct="0" lvl="0"/>
            <a:r>
              <a:rPr altLang="en-US" baseline="-25000" b="1" sz="2400" lang="en-US">
                <a:latin typeface="Verdana" pitchFamily="34" charset="0"/>
              </a:rPr>
              <a:t>{a,b,c} is the maximal element and </a:t>
            </a:r>
            <a:r>
              <a:rPr altLang="en-US" baseline="-25000" b="1" sz="2400" lang="el-GR">
                <a:latin typeface="Verdana" pitchFamily="34" charset="0"/>
              </a:rPr>
              <a:t>Φ</a:t>
            </a:r>
            <a:r>
              <a:rPr altLang="en-US" baseline="-25000" b="1" sz="2400" lang="en-US">
                <a:latin typeface="Verdana" pitchFamily="34" charset="0"/>
              </a:rPr>
              <a:t> is the minimal element</a:t>
            </a:r>
          </a:p>
        </p:txBody>
      </p:sp>
    </p:spTree>
  </p:cSld>
  <p:clrMapOvr>
    <a:masterClrMapping/>
  </p:clrMapOvr>
  <p:timing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Maximal and Minimal Elements</a:t>
            </a:r>
          </a:p>
        </p:txBody>
      </p:sp>
      <p:sp>
        <p:nvSpPr>
          <p:cNvPr id="1048839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2000" lang="en-US">
                <a:latin typeface="Verdana" pitchFamily="34" charset="0"/>
              </a:rPr>
              <a:t>Consider the following poset ({2,4,5,10,12,20,25},|)</a:t>
            </a:r>
          </a:p>
        </p:txBody>
      </p:sp>
      <p:grpSp>
        <p:nvGrpSpPr>
          <p:cNvPr id="157" name=""/>
          <p:cNvGrpSpPr/>
          <p:nvPr/>
        </p:nvGrpSpPr>
        <p:grpSpPr>
          <a:xfrm rot="0">
            <a:off x="1219200" y="2711450"/>
            <a:ext cx="3581400" cy="3232150"/>
            <a:chOff x="1392" y="1632"/>
            <a:chExt cx="2592" cy="2278"/>
          </a:xfrm>
        </p:grpSpPr>
        <p:sp>
          <p:nvSpPr>
            <p:cNvPr id="1048840" name=""/>
            <p:cNvSpPr/>
            <p:nvPr/>
          </p:nvSpPr>
          <p:spPr>
            <a:xfrm rot="0">
              <a:off x="1584" y="1824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1" name=""/>
            <p:cNvSpPr/>
            <p:nvPr/>
          </p:nvSpPr>
          <p:spPr>
            <a:xfrm rot="0">
              <a:off x="2736" y="1824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2" name=""/>
            <p:cNvSpPr/>
            <p:nvPr/>
          </p:nvSpPr>
          <p:spPr>
            <a:xfrm rot="0">
              <a:off x="1584" y="2736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3" name=""/>
            <p:cNvSpPr/>
            <p:nvPr/>
          </p:nvSpPr>
          <p:spPr>
            <a:xfrm rot="0">
              <a:off x="2736" y="2736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4" name=""/>
            <p:cNvSpPr/>
            <p:nvPr/>
          </p:nvSpPr>
          <p:spPr>
            <a:xfrm rot="0">
              <a:off x="3888" y="2736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5" name=""/>
            <p:cNvSpPr/>
            <p:nvPr/>
          </p:nvSpPr>
          <p:spPr>
            <a:xfrm rot="0">
              <a:off x="1584" y="364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6" name=""/>
            <p:cNvSpPr/>
            <p:nvPr/>
          </p:nvSpPr>
          <p:spPr>
            <a:xfrm rot="0">
              <a:off x="2736" y="364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7" name=""/>
            <p:cNvSpPr/>
            <p:nvPr/>
          </p:nvSpPr>
          <p:spPr>
            <a:xfrm rot="0">
              <a:off x="1632" y="1872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8" name=""/>
            <p:cNvSpPr/>
            <p:nvPr/>
          </p:nvSpPr>
          <p:spPr>
            <a:xfrm rot="0">
              <a:off x="2784" y="2784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9" name=""/>
            <p:cNvSpPr/>
            <p:nvPr/>
          </p:nvSpPr>
          <p:spPr>
            <a:xfrm rot="0">
              <a:off x="1632" y="2784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0" name=""/>
            <p:cNvSpPr/>
            <p:nvPr/>
          </p:nvSpPr>
          <p:spPr>
            <a:xfrm rot="0">
              <a:off x="2784" y="1872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1" name=""/>
            <p:cNvSpPr/>
            <p:nvPr/>
          </p:nvSpPr>
          <p:spPr>
            <a:xfrm rot="0" flipV="1">
              <a:off x="1632" y="1872"/>
              <a:ext cx="1152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2" name=""/>
            <p:cNvSpPr/>
            <p:nvPr/>
          </p:nvSpPr>
          <p:spPr>
            <a:xfrm rot="0" flipV="1">
              <a:off x="2784" y="2784"/>
              <a:ext cx="1152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3" name=""/>
            <p:cNvSpPr/>
            <p:nvPr/>
          </p:nvSpPr>
          <p:spPr>
            <a:xfrm rot="0" flipV="1">
              <a:off x="1632" y="2784"/>
              <a:ext cx="1152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4" name=""/>
            <p:cNvSpPr txBox="1"/>
            <p:nvPr/>
          </p:nvSpPr>
          <p:spPr>
            <a:xfrm rot="0">
              <a:off x="1511" y="1641"/>
              <a:ext cx="304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1048855" name=""/>
            <p:cNvSpPr txBox="1"/>
            <p:nvPr/>
          </p:nvSpPr>
          <p:spPr>
            <a:xfrm rot="0">
              <a:off x="3624" y="2640"/>
              <a:ext cx="304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25</a:t>
              </a:r>
            </a:p>
          </p:txBody>
        </p:sp>
        <p:sp>
          <p:nvSpPr>
            <p:cNvPr id="1048856" name=""/>
            <p:cNvSpPr txBox="1"/>
            <p:nvPr/>
          </p:nvSpPr>
          <p:spPr>
            <a:xfrm rot="0">
              <a:off x="2664" y="1632"/>
              <a:ext cx="303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20</a:t>
              </a:r>
            </a:p>
          </p:txBody>
        </p:sp>
        <p:sp>
          <p:nvSpPr>
            <p:cNvPr id="1048857" name=""/>
            <p:cNvSpPr txBox="1"/>
            <p:nvPr/>
          </p:nvSpPr>
          <p:spPr>
            <a:xfrm rot="0">
              <a:off x="2472" y="2649"/>
              <a:ext cx="303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10</a:t>
              </a:r>
            </a:p>
          </p:txBody>
        </p:sp>
        <p:sp>
          <p:nvSpPr>
            <p:cNvPr id="1048858" name=""/>
            <p:cNvSpPr txBox="1"/>
            <p:nvPr/>
          </p:nvSpPr>
          <p:spPr>
            <a:xfrm rot="0">
              <a:off x="1392" y="2649"/>
              <a:ext cx="218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4</a:t>
              </a:r>
            </a:p>
          </p:txBody>
        </p:sp>
        <p:sp>
          <p:nvSpPr>
            <p:cNvPr id="1048859" name=""/>
            <p:cNvSpPr txBox="1"/>
            <p:nvPr/>
          </p:nvSpPr>
          <p:spPr>
            <a:xfrm rot="0">
              <a:off x="2664" y="3705"/>
              <a:ext cx="218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5</a:t>
              </a:r>
            </a:p>
          </p:txBody>
        </p:sp>
        <p:sp>
          <p:nvSpPr>
            <p:cNvPr id="1048860" name=""/>
            <p:cNvSpPr txBox="1"/>
            <p:nvPr/>
          </p:nvSpPr>
          <p:spPr>
            <a:xfrm rot="0">
              <a:off x="1538" y="3704"/>
              <a:ext cx="218" cy="20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048861" name=""/>
          <p:cNvSpPr txBox="1"/>
          <p:nvPr/>
        </p:nvSpPr>
        <p:spPr>
          <a:xfrm rot="0">
            <a:off x="5775325" y="2686050"/>
            <a:ext cx="2073275" cy="2905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endParaRPr baseline="-25000" sz="2000">
              <a:latin typeface="Verdana" pitchFamily="34" charset="0"/>
            </a:endParaRPr>
          </a:p>
        </p:txBody>
      </p:sp>
      <p:sp>
        <p:nvSpPr>
          <p:cNvPr id="1048862" name=""/>
          <p:cNvSpPr txBox="1"/>
          <p:nvPr/>
        </p:nvSpPr>
        <p:spPr>
          <a:xfrm rot="0">
            <a:off x="5105400" y="3886200"/>
            <a:ext cx="3633787" cy="82550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baseline="-25000" b="1" sz="2400" lang="en-US">
                <a:latin typeface="Verdana" pitchFamily="34" charset="0"/>
              </a:rPr>
              <a:t>Maximal Elements : 12, 20, 25</a:t>
            </a:r>
          </a:p>
          <a:p>
            <a:pPr eaLnBrk="0" hangingPunct="0" lvl="0"/>
            <a:endParaRPr baseline="-25000" b="1" sz="2400" lang="en-US">
              <a:latin typeface="Verdana" pitchFamily="34" charset="0"/>
            </a:endParaRPr>
          </a:p>
          <a:p>
            <a:pPr eaLnBrk="0" hangingPunct="0" lvl="0"/>
            <a:r>
              <a:rPr baseline="-25000" b="1" sz="2400" lang="en-US">
                <a:latin typeface="Verdana" pitchFamily="34" charset="0"/>
              </a:rPr>
              <a:t>Minimal Elements : 2, 5</a:t>
            </a:r>
          </a:p>
        </p:txBody>
      </p:sp>
    </p:spTree>
  </p:cSld>
  <p:clrMapOvr>
    <a:masterClrMapping/>
  </p:clrMapOvr>
  <p:timing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Least and Greatest Element</a:t>
            </a:r>
          </a:p>
        </p:txBody>
      </p:sp>
      <p:sp>
        <p:nvSpPr>
          <p:cNvPr id="1048864" name=""/>
          <p:cNvSpPr/>
          <p:nvPr>
            <p:ph type="body" sz="full" idx="1"/>
          </p:nvPr>
        </p:nvSpPr>
        <p:spPr>
          <a:xfrm rot="0">
            <a:off x="1182687" y="2017712"/>
            <a:ext cx="7772400" cy="4687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r>
              <a:rPr sz="2000" lang="en-US">
                <a:latin typeface="Verdana" pitchFamily="34" charset="0"/>
              </a:rPr>
              <a:t>Let (A,R} be a poset.</a:t>
            </a:r>
          </a:p>
          <a:p>
            <a:pPr lvl="0"/>
            <a:r>
              <a:rPr sz="2000" lang="en-US">
                <a:latin typeface="Verdana" pitchFamily="34" charset="0"/>
              </a:rPr>
              <a:t>A element a in A is the </a:t>
            </a:r>
            <a:r>
              <a:rPr sz="2000" i="1" lang="en-US">
                <a:latin typeface="Verdana" pitchFamily="34" charset="0"/>
              </a:rPr>
              <a:t>least element</a:t>
            </a:r>
            <a:r>
              <a:rPr sz="2000" lang="en-US">
                <a:latin typeface="Verdana" pitchFamily="34" charset="0"/>
              </a:rPr>
              <a:t> in A if every element b in A, a R b.</a:t>
            </a:r>
          </a:p>
          <a:p>
            <a:pPr lvl="0"/>
            <a:r>
              <a:rPr sz="2000" lang="en-US">
                <a:latin typeface="Verdana" pitchFamily="34" charset="0"/>
              </a:rPr>
              <a:t>A element a in A is the </a:t>
            </a:r>
            <a:r>
              <a:rPr sz="2000" i="1" lang="en-US">
                <a:latin typeface="Verdana" pitchFamily="34" charset="0"/>
              </a:rPr>
              <a:t>greatest element</a:t>
            </a:r>
            <a:r>
              <a:rPr sz="2000" lang="en-US">
                <a:latin typeface="Verdana" pitchFamily="34" charset="0"/>
              </a:rPr>
              <a:t> in A if every element b in A, b R a.</a:t>
            </a:r>
          </a:p>
          <a:p>
            <a:pPr lvl="0"/>
            <a:endParaRPr sz="2000" lang="en-US">
              <a:latin typeface="Verdana" pitchFamily="34" charset="0"/>
            </a:endParaRPr>
          </a:p>
        </p:txBody>
      </p:sp>
      <p:grpSp>
        <p:nvGrpSpPr>
          <p:cNvPr id="159" name=""/>
          <p:cNvGrpSpPr/>
          <p:nvPr/>
        </p:nvGrpSpPr>
        <p:grpSpPr>
          <a:xfrm rot="0">
            <a:off x="1143000" y="3854450"/>
            <a:ext cx="4267200" cy="2546350"/>
            <a:chOff x="783" y="2304"/>
            <a:chExt cx="2961" cy="1804"/>
          </a:xfrm>
        </p:grpSpPr>
        <p:sp>
          <p:nvSpPr>
            <p:cNvPr id="1048865" name=""/>
            <p:cNvSpPr txBox="1"/>
            <p:nvPr/>
          </p:nvSpPr>
          <p:spPr>
            <a:xfrm rot="0">
              <a:off x="783" y="2313"/>
              <a:ext cx="195" cy="20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c</a:t>
              </a:r>
            </a:p>
          </p:txBody>
        </p:sp>
        <p:sp>
          <p:nvSpPr>
            <p:cNvPr id="1048866" name=""/>
            <p:cNvSpPr txBox="1"/>
            <p:nvPr/>
          </p:nvSpPr>
          <p:spPr>
            <a:xfrm rot="0">
              <a:off x="2211" y="2304"/>
              <a:ext cx="208" cy="20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d</a:t>
              </a:r>
            </a:p>
          </p:txBody>
        </p:sp>
        <p:sp>
          <p:nvSpPr>
            <p:cNvPr id="1048867" name=""/>
            <p:cNvSpPr txBox="1"/>
            <p:nvPr/>
          </p:nvSpPr>
          <p:spPr>
            <a:xfrm rot="0">
              <a:off x="1539" y="2304"/>
              <a:ext cx="208" cy="20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d</a:t>
              </a:r>
            </a:p>
          </p:txBody>
        </p:sp>
        <p:grpSp>
          <p:nvGrpSpPr>
            <p:cNvPr id="160" name=""/>
            <p:cNvGrpSpPr/>
            <p:nvPr/>
          </p:nvGrpSpPr>
          <p:grpSpPr>
            <a:xfrm rot="0">
              <a:off x="816" y="2400"/>
              <a:ext cx="2928" cy="1708"/>
              <a:chOff x="432" y="2448"/>
              <a:chExt cx="3168" cy="1756"/>
            </a:xfrm>
          </p:grpSpPr>
          <p:sp>
            <p:nvSpPr>
              <p:cNvPr id="1048868" name=""/>
              <p:cNvSpPr/>
              <p:nvPr/>
            </p:nvSpPr>
            <p:spPr>
              <a:xfrm rot="0">
                <a:off x="601" y="2462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69" name=""/>
              <p:cNvSpPr/>
              <p:nvPr/>
            </p:nvSpPr>
            <p:spPr>
              <a:xfrm rot="0">
                <a:off x="1440" y="2462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0" name=""/>
              <p:cNvSpPr/>
              <p:nvPr/>
            </p:nvSpPr>
            <p:spPr>
              <a:xfrm rot="0">
                <a:off x="601" y="3181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1" name=""/>
              <p:cNvSpPr/>
              <p:nvPr/>
            </p:nvSpPr>
            <p:spPr>
              <a:xfrm rot="0">
                <a:off x="2112" y="3181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2" name=""/>
              <p:cNvSpPr/>
              <p:nvPr/>
            </p:nvSpPr>
            <p:spPr>
              <a:xfrm rot="0">
                <a:off x="601" y="3900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3" name=""/>
              <p:cNvSpPr/>
              <p:nvPr/>
            </p:nvSpPr>
            <p:spPr>
              <a:xfrm rot="0">
                <a:off x="2137" y="3888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4" name=""/>
              <p:cNvSpPr/>
              <p:nvPr/>
            </p:nvSpPr>
            <p:spPr>
              <a:xfrm rot="0">
                <a:off x="624" y="2500"/>
                <a:ext cx="0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5" name=""/>
              <p:cNvSpPr/>
              <p:nvPr/>
            </p:nvSpPr>
            <p:spPr>
              <a:xfrm rot="0">
                <a:off x="2160" y="3219"/>
                <a:ext cx="0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6" name=""/>
              <p:cNvSpPr/>
              <p:nvPr/>
            </p:nvSpPr>
            <p:spPr>
              <a:xfrm rot="0">
                <a:off x="624" y="3219"/>
                <a:ext cx="0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7" name=""/>
              <p:cNvSpPr/>
              <p:nvPr/>
            </p:nvSpPr>
            <p:spPr>
              <a:xfrm rot="0" flipV="1">
                <a:off x="635" y="2500"/>
                <a:ext cx="853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8" name=""/>
              <p:cNvSpPr/>
              <p:nvPr/>
            </p:nvSpPr>
            <p:spPr>
              <a:xfrm rot="0" flipV="1">
                <a:off x="1296" y="3219"/>
                <a:ext cx="853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79" name=""/>
              <p:cNvSpPr txBox="1"/>
              <p:nvPr/>
            </p:nvSpPr>
            <p:spPr>
              <a:xfrm rot="0">
                <a:off x="1935" y="3072"/>
                <a:ext cx="211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1048880" name=""/>
              <p:cNvSpPr txBox="1"/>
              <p:nvPr/>
            </p:nvSpPr>
            <p:spPr>
              <a:xfrm rot="0">
                <a:off x="432" y="3801"/>
                <a:ext cx="220" cy="211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048881" name=""/>
              <p:cNvSpPr txBox="1"/>
              <p:nvPr/>
            </p:nvSpPr>
            <p:spPr>
              <a:xfrm rot="0">
                <a:off x="1950" y="3792"/>
                <a:ext cx="226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048882" name=""/>
              <p:cNvSpPr txBox="1"/>
              <p:nvPr/>
            </p:nvSpPr>
            <p:spPr>
              <a:xfrm rot="0">
                <a:off x="1116" y="3792"/>
                <a:ext cx="221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048883" name=""/>
              <p:cNvSpPr/>
              <p:nvPr/>
            </p:nvSpPr>
            <p:spPr>
              <a:xfrm rot="0">
                <a:off x="2137" y="2448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84" name=""/>
              <p:cNvSpPr/>
              <p:nvPr/>
            </p:nvSpPr>
            <p:spPr>
              <a:xfrm rot="0">
                <a:off x="2160" y="2497"/>
                <a:ext cx="0" cy="719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85" name=""/>
              <p:cNvSpPr/>
              <p:nvPr/>
            </p:nvSpPr>
            <p:spPr>
              <a:xfrm rot="0">
                <a:off x="1273" y="3888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86" name=""/>
              <p:cNvSpPr txBox="1"/>
              <p:nvPr/>
            </p:nvSpPr>
            <p:spPr>
              <a:xfrm rot="0">
                <a:off x="432" y="3082"/>
                <a:ext cx="190" cy="21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048887" name=""/>
              <p:cNvSpPr/>
              <p:nvPr/>
            </p:nvSpPr>
            <p:spPr>
              <a:xfrm rot="0">
                <a:off x="3097" y="3140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88" name=""/>
              <p:cNvSpPr/>
              <p:nvPr/>
            </p:nvSpPr>
            <p:spPr>
              <a:xfrm rot="0">
                <a:off x="2640" y="3620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89" name=""/>
              <p:cNvSpPr/>
              <p:nvPr/>
            </p:nvSpPr>
            <p:spPr>
              <a:xfrm rot="0">
                <a:off x="2640" y="2708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90" name=""/>
              <p:cNvSpPr/>
              <p:nvPr/>
            </p:nvSpPr>
            <p:spPr>
              <a:xfrm rot="0">
                <a:off x="3529" y="3620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91" name=""/>
              <p:cNvSpPr/>
              <p:nvPr/>
            </p:nvSpPr>
            <p:spPr>
              <a:xfrm rot="0">
                <a:off x="3529" y="2708"/>
                <a:ext cx="71" cy="76"/>
              </a:xfrm>
              <a:prstGeom prst="ellipse"/>
              <a:solidFill>
                <a:schemeClr val="dk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92" name=""/>
              <p:cNvSpPr/>
              <p:nvPr/>
            </p:nvSpPr>
            <p:spPr>
              <a:xfrm rot="0">
                <a:off x="2688" y="2736"/>
                <a:ext cx="864" cy="912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93" name=""/>
              <p:cNvSpPr/>
              <p:nvPr/>
            </p:nvSpPr>
            <p:spPr>
              <a:xfrm rot="0" flipV="1">
                <a:off x="2688" y="2736"/>
                <a:ext cx="864" cy="912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894" name=""/>
              <p:cNvSpPr txBox="1"/>
              <p:nvPr/>
            </p:nvSpPr>
            <p:spPr>
              <a:xfrm rot="0">
                <a:off x="3360" y="2593"/>
                <a:ext cx="221" cy="211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1048895" name=""/>
              <p:cNvSpPr txBox="1"/>
              <p:nvPr/>
            </p:nvSpPr>
            <p:spPr>
              <a:xfrm rot="0">
                <a:off x="2455" y="2601"/>
                <a:ext cx="225" cy="211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048896" name=""/>
              <p:cNvSpPr txBox="1"/>
              <p:nvPr/>
            </p:nvSpPr>
            <p:spPr>
              <a:xfrm rot="0">
                <a:off x="2928" y="3033"/>
                <a:ext cx="211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1048897" name=""/>
              <p:cNvSpPr txBox="1"/>
              <p:nvPr/>
            </p:nvSpPr>
            <p:spPr>
              <a:xfrm rot="0">
                <a:off x="3368" y="3514"/>
                <a:ext cx="225" cy="211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1048898" name=""/>
              <p:cNvSpPr txBox="1"/>
              <p:nvPr/>
            </p:nvSpPr>
            <p:spPr>
              <a:xfrm rot="0">
                <a:off x="2447" y="3503"/>
                <a:ext cx="221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048899" name=""/>
              <p:cNvSpPr txBox="1"/>
              <p:nvPr/>
            </p:nvSpPr>
            <p:spPr>
              <a:xfrm rot="0">
                <a:off x="535" y="3993"/>
                <a:ext cx="317" cy="211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(i)</a:t>
                </a:r>
              </a:p>
            </p:txBody>
          </p:sp>
          <p:sp>
            <p:nvSpPr>
              <p:cNvPr id="1048900" name=""/>
              <p:cNvSpPr txBox="1"/>
              <p:nvPr/>
            </p:nvSpPr>
            <p:spPr>
              <a:xfrm rot="0">
                <a:off x="1570" y="3984"/>
                <a:ext cx="360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(ii)</a:t>
                </a:r>
              </a:p>
            </p:txBody>
          </p:sp>
          <p:sp>
            <p:nvSpPr>
              <p:cNvPr id="1048901" name=""/>
              <p:cNvSpPr txBox="1"/>
              <p:nvPr/>
            </p:nvSpPr>
            <p:spPr>
              <a:xfrm rot="0">
                <a:off x="2998" y="3984"/>
                <a:ext cx="403" cy="212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 vert="horz" wrap="none">
                <a:spAutoFit/>
              </a:bodyPr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0" hangingPunct="0" lvl="0"/>
                <a:r>
                  <a:rPr baseline="-25000" b="1" sz="2000" lang="en-US">
                    <a:latin typeface="Verdana" pitchFamily="34" charset="0"/>
                  </a:rPr>
                  <a:t>(iii)</a:t>
                </a:r>
              </a:p>
            </p:txBody>
          </p:sp>
        </p:grpSp>
      </p:grpSp>
      <p:sp>
        <p:nvSpPr>
          <p:cNvPr id="1048902" name=""/>
          <p:cNvSpPr txBox="1"/>
          <p:nvPr/>
        </p:nvSpPr>
        <p:spPr>
          <a:xfrm rot="0">
            <a:off x="5410200" y="4171950"/>
            <a:ext cx="3581400" cy="20764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(i)   Least Element : a</a:t>
            </a:r>
          </a:p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      Greatest Element : No Element</a:t>
            </a:r>
          </a:p>
          <a:p>
            <a:pPr eaLnBrk="0" hangingPunct="0" indent="-371475" lvl="0" marL="371475"/>
            <a:endParaRPr baseline="-25000" b="1" sz="2000" lang="en-US">
              <a:latin typeface="Verdana" pitchFamily="34" charset="0"/>
            </a:endParaRPr>
          </a:p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(ii)  Least Element : No Element</a:t>
            </a:r>
          </a:p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       Greatest Element : d</a:t>
            </a:r>
          </a:p>
          <a:p>
            <a:pPr eaLnBrk="0" hangingPunct="0" indent="-371475" lvl="0" marL="371475"/>
            <a:endParaRPr baseline="-25000" b="1" sz="2000" lang="en-US">
              <a:latin typeface="Verdana" pitchFamily="34" charset="0"/>
            </a:endParaRPr>
          </a:p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(iii) Least Element : No Element</a:t>
            </a:r>
          </a:p>
          <a:p>
            <a:pPr eaLnBrk="0" hangingPunct="0" indent="-371475" lvl="0" marL="371475"/>
            <a:r>
              <a:rPr baseline="-25000" b="1" sz="2000" lang="en-US">
                <a:latin typeface="Verdana" pitchFamily="34" charset="0"/>
              </a:rPr>
              <a:t>       Greatest Element : No Element    </a:t>
            </a:r>
          </a:p>
          <a:p>
            <a:pPr eaLnBrk="0" hangingPunct="0" indent="-371475" lvl="0" marL="371475"/>
            <a:endParaRPr baseline="-25000" b="1" sz="2000" lang="en-US">
              <a:latin typeface="Verdana" pitchFamily="34" charset="0"/>
            </a:endParaRPr>
          </a:p>
          <a:p>
            <a:pPr eaLnBrk="0" hangingPunct="0" indent="-371475" lvl="0" marL="371475"/>
            <a:endParaRPr baseline="-25000" b="1"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Upper and Lower Bound</a:t>
            </a:r>
          </a:p>
        </p:txBody>
      </p:sp>
      <p:sp>
        <p:nvSpPr>
          <p:cNvPr id="1048904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endParaRPr sz="2000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Let S be the subset in the poset (A,R).</a:t>
            </a:r>
          </a:p>
          <a:p>
            <a:pPr lvl="0">
              <a:buNone/>
            </a:pPr>
            <a:endParaRPr sz="2000" lang="en-US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If there exists a element a in A such that s R a for all s in S, then a is called an </a:t>
            </a:r>
            <a:r>
              <a:rPr sz="2000" i="1" lang="en-US">
                <a:latin typeface="Verdana" pitchFamily="34" charset="0"/>
              </a:rPr>
              <a:t>upper bound</a:t>
            </a:r>
            <a:r>
              <a:rPr sz="2000" lang="en-US">
                <a:latin typeface="Verdana" pitchFamily="34" charset="0"/>
              </a:rPr>
              <a:t>.</a:t>
            </a:r>
          </a:p>
          <a:p>
            <a:pPr lvl="0">
              <a:buNone/>
            </a:pPr>
            <a:endParaRPr sz="2000" lang="en-US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If there exists a element a in A such that a R s for all s in S, then a is called an </a:t>
            </a:r>
            <a:r>
              <a:rPr sz="2000" i="1" lang="en-US">
                <a:latin typeface="Verdana" pitchFamily="34" charset="0"/>
              </a:rPr>
              <a:t>lower bound</a:t>
            </a:r>
            <a:r>
              <a:rPr sz="2000" lang="en-US">
                <a:latin typeface="Verdana" pitchFamily="34" charset="0"/>
              </a:rPr>
              <a:t>.</a:t>
            </a:r>
          </a:p>
          <a:p>
            <a:pPr lvl="0">
              <a:buNone/>
            </a:pPr>
            <a:endParaRPr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Upper and Lower Bound</a:t>
            </a:r>
          </a:p>
        </p:txBody>
      </p:sp>
      <p:sp>
        <p:nvSpPr>
          <p:cNvPr id="1048906" name=""/>
          <p:cNvSpPr/>
          <p:nvPr>
            <p:ph type="body" sz="full" idx="1"/>
          </p:nvPr>
        </p:nvSpPr>
        <p:spPr>
          <a:xfrm rot="0">
            <a:off x="1182687" y="2017712"/>
            <a:ext cx="7772400" cy="46116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Example: Consider the following poset with the Hasse Diagram</a:t>
            </a: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Subsets: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	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{a,b,c}:   Upper Bound: </a:t>
            </a:r>
            <a:r>
              <a:rPr altLang="en-US" sz="2000" lang="en-US">
                <a:latin typeface="Verdana" pitchFamily="34" charset="0"/>
              </a:rPr>
              <a:t>e,f,j,h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 	     Lower Bound: a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{</a:t>
            </a:r>
            <a:r>
              <a:rPr altLang="en-US" sz="2000" lang="en-US">
                <a:latin typeface="Verdana" pitchFamily="34" charset="0"/>
              </a:rPr>
              <a:t>j,h</a:t>
            </a:r>
            <a:r>
              <a:rPr altLang="en-US" sz="2000" lang="en-US">
                <a:latin typeface="Verdana" pitchFamily="34" charset="0"/>
              </a:rPr>
              <a:t>}:      Upper Bound: No one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	     Lower Bound: </a:t>
            </a:r>
            <a:r>
              <a:rPr altLang="en-US" sz="2000" lang="en-US">
                <a:latin typeface="Verdana" pitchFamily="34" charset="0"/>
              </a:rPr>
              <a:t>a,b,c,d,e,f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{</a:t>
            </a:r>
            <a:r>
              <a:rPr altLang="en-US" sz="2000" lang="en-US">
                <a:latin typeface="Verdana" pitchFamily="34" charset="0"/>
              </a:rPr>
              <a:t>a,c,d,f</a:t>
            </a:r>
            <a:r>
              <a:rPr altLang="en-US" sz="2000" lang="en-US">
                <a:latin typeface="Verdana" pitchFamily="34" charset="0"/>
              </a:rPr>
              <a:t>}: Upper Bound: </a:t>
            </a:r>
            <a:r>
              <a:rPr altLang="en-US" sz="2000" lang="en-US">
                <a:latin typeface="Verdana" pitchFamily="34" charset="0"/>
              </a:rPr>
              <a:t>f,g,j</a:t>
            </a:r>
          </a:p>
          <a:p>
            <a:pPr indent="0" lvl="0" marL="0">
              <a:buNone/>
            </a:pPr>
            <a:r>
              <a:rPr altLang="en-US" sz="2000" lang="en-US">
                <a:latin typeface="Verdana" pitchFamily="34" charset="0"/>
              </a:rPr>
              <a:t>			               Lower Bound: a</a:t>
            </a: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  <a:p>
            <a:pPr indent="0" lvl="0" marL="0">
              <a:buNone/>
            </a:pPr>
            <a:endParaRPr altLang="en-US" sz="2000" lang="en-US">
              <a:latin typeface="Verdana" pitchFamily="34" charset="0"/>
            </a:endParaRPr>
          </a:p>
        </p:txBody>
      </p:sp>
      <p:grpSp>
        <p:nvGrpSpPr>
          <p:cNvPr id="163" name=""/>
          <p:cNvGrpSpPr/>
          <p:nvPr/>
        </p:nvGrpSpPr>
        <p:grpSpPr>
          <a:xfrm rot="0">
            <a:off x="1066800" y="2968625"/>
            <a:ext cx="2747962" cy="3660775"/>
            <a:chOff x="720" y="1737"/>
            <a:chExt cx="1827" cy="2451"/>
          </a:xfrm>
        </p:grpSpPr>
        <p:sp>
          <p:nvSpPr>
            <p:cNvPr id="1048907" name=""/>
            <p:cNvSpPr/>
            <p:nvPr/>
          </p:nvSpPr>
          <p:spPr>
            <a:xfrm rot="0">
              <a:off x="912" y="23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8" name=""/>
            <p:cNvSpPr/>
            <p:nvPr/>
          </p:nvSpPr>
          <p:spPr>
            <a:xfrm rot="0">
              <a:off x="1584" y="196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9" name=""/>
            <p:cNvSpPr/>
            <p:nvPr/>
          </p:nvSpPr>
          <p:spPr>
            <a:xfrm rot="0">
              <a:off x="2256" y="1824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0" name=""/>
            <p:cNvSpPr/>
            <p:nvPr/>
          </p:nvSpPr>
          <p:spPr>
            <a:xfrm rot="0">
              <a:off x="2256" y="23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1" name=""/>
            <p:cNvSpPr/>
            <p:nvPr/>
          </p:nvSpPr>
          <p:spPr>
            <a:xfrm rot="0">
              <a:off x="2256" y="292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2" name=""/>
            <p:cNvSpPr/>
            <p:nvPr/>
          </p:nvSpPr>
          <p:spPr>
            <a:xfrm rot="0">
              <a:off x="912" y="292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3" name=""/>
            <p:cNvSpPr/>
            <p:nvPr/>
          </p:nvSpPr>
          <p:spPr>
            <a:xfrm rot="0">
              <a:off x="2256" y="35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4" name=""/>
            <p:cNvSpPr/>
            <p:nvPr/>
          </p:nvSpPr>
          <p:spPr>
            <a:xfrm rot="0">
              <a:off x="912" y="35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5" name=""/>
            <p:cNvSpPr/>
            <p:nvPr/>
          </p:nvSpPr>
          <p:spPr>
            <a:xfrm rot="0">
              <a:off x="1584" y="3936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6" name=""/>
            <p:cNvSpPr/>
            <p:nvPr/>
          </p:nvSpPr>
          <p:spPr>
            <a:xfrm rot="0">
              <a:off x="960" y="2400"/>
              <a:ext cx="0" cy="120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7" name=""/>
            <p:cNvSpPr/>
            <p:nvPr/>
          </p:nvSpPr>
          <p:spPr>
            <a:xfrm rot="0">
              <a:off x="2304" y="2400"/>
              <a:ext cx="0" cy="120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8" name=""/>
            <p:cNvSpPr/>
            <p:nvPr/>
          </p:nvSpPr>
          <p:spPr>
            <a:xfrm rot="0" flipV="1">
              <a:off x="1632" y="3600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9" name=""/>
            <p:cNvSpPr/>
            <p:nvPr/>
          </p:nvSpPr>
          <p:spPr>
            <a:xfrm rot="0" flipV="1">
              <a:off x="960" y="2016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0" name=""/>
            <p:cNvSpPr/>
            <p:nvPr/>
          </p:nvSpPr>
          <p:spPr>
            <a:xfrm rot="0">
              <a:off x="960" y="3600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1" name=""/>
            <p:cNvSpPr/>
            <p:nvPr/>
          </p:nvSpPr>
          <p:spPr>
            <a:xfrm rot="0">
              <a:off x="1632" y="2016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2" name=""/>
            <p:cNvSpPr/>
            <p:nvPr/>
          </p:nvSpPr>
          <p:spPr>
            <a:xfrm rot="0" flipV="1">
              <a:off x="2304" y="1872"/>
              <a:ext cx="0" cy="52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3" name=""/>
            <p:cNvSpPr/>
            <p:nvPr/>
          </p:nvSpPr>
          <p:spPr>
            <a:xfrm rot="0" flipV="1">
              <a:off x="960" y="2400"/>
              <a:ext cx="1344" cy="57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4" name=""/>
            <p:cNvSpPr/>
            <p:nvPr/>
          </p:nvSpPr>
          <p:spPr>
            <a:xfrm rot="0" flipV="1">
              <a:off x="960" y="2976"/>
              <a:ext cx="1344" cy="6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5" name=""/>
            <p:cNvSpPr txBox="1"/>
            <p:nvPr/>
          </p:nvSpPr>
          <p:spPr>
            <a:xfrm rot="0">
              <a:off x="720" y="3465"/>
              <a:ext cx="19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b</a:t>
              </a:r>
            </a:p>
          </p:txBody>
        </p:sp>
        <p:sp>
          <p:nvSpPr>
            <p:cNvPr id="1048926" name=""/>
            <p:cNvSpPr txBox="1"/>
            <p:nvPr/>
          </p:nvSpPr>
          <p:spPr>
            <a:xfrm rot="0">
              <a:off x="1536" y="3993"/>
              <a:ext cx="195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1048927" name=""/>
            <p:cNvSpPr txBox="1"/>
            <p:nvPr/>
          </p:nvSpPr>
          <p:spPr>
            <a:xfrm rot="0">
              <a:off x="720" y="2841"/>
              <a:ext cx="19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d</a:t>
              </a:r>
            </a:p>
          </p:txBody>
        </p:sp>
        <p:sp>
          <p:nvSpPr>
            <p:cNvPr id="1048928" name=""/>
            <p:cNvSpPr txBox="1"/>
            <p:nvPr/>
          </p:nvSpPr>
          <p:spPr>
            <a:xfrm rot="0">
              <a:off x="2352" y="3457"/>
              <a:ext cx="187" cy="194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c</a:t>
              </a:r>
            </a:p>
          </p:txBody>
        </p:sp>
        <p:sp>
          <p:nvSpPr>
            <p:cNvPr id="1048929" name=""/>
            <p:cNvSpPr txBox="1"/>
            <p:nvPr/>
          </p:nvSpPr>
          <p:spPr>
            <a:xfrm rot="0">
              <a:off x="2352" y="2841"/>
              <a:ext cx="195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e</a:t>
              </a:r>
            </a:p>
          </p:txBody>
        </p:sp>
        <p:sp>
          <p:nvSpPr>
            <p:cNvPr id="1048930" name=""/>
            <p:cNvSpPr txBox="1"/>
            <p:nvPr/>
          </p:nvSpPr>
          <p:spPr>
            <a:xfrm rot="0">
              <a:off x="2352" y="2265"/>
              <a:ext cx="16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f</a:t>
              </a:r>
            </a:p>
          </p:txBody>
        </p:sp>
        <p:sp>
          <p:nvSpPr>
            <p:cNvPr id="1048931" name=""/>
            <p:cNvSpPr txBox="1"/>
            <p:nvPr/>
          </p:nvSpPr>
          <p:spPr>
            <a:xfrm rot="0">
              <a:off x="720" y="2256"/>
              <a:ext cx="200" cy="194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g</a:t>
              </a:r>
            </a:p>
          </p:txBody>
        </p:sp>
        <p:sp>
          <p:nvSpPr>
            <p:cNvPr id="1048932" name=""/>
            <p:cNvSpPr txBox="1"/>
            <p:nvPr/>
          </p:nvSpPr>
          <p:spPr>
            <a:xfrm rot="0">
              <a:off x="2352" y="1737"/>
              <a:ext cx="192" cy="1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j</a:t>
              </a:r>
            </a:p>
          </p:txBody>
        </p:sp>
        <p:sp>
          <p:nvSpPr>
            <p:cNvPr id="1048933" name=""/>
            <p:cNvSpPr txBox="1"/>
            <p:nvPr/>
          </p:nvSpPr>
          <p:spPr>
            <a:xfrm rot="0">
              <a:off x="1440" y="1785"/>
              <a:ext cx="192" cy="1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>
                <a:spcBef>
                  <a:spcPct val="50000"/>
                </a:spcBef>
              </a:pPr>
              <a:r>
                <a:rPr baseline="-25000" b="1" sz="2000" lang="en-US">
                  <a:latin typeface="Verdana" pitchFamily="34" charset="0"/>
                </a:rPr>
                <a:t>h</a:t>
              </a:r>
            </a:p>
          </p:txBody>
        </p:sp>
      </p:grpSp>
    </p:spTree>
  </p:cSld>
  <p:clrMapOvr>
    <a:masterClrMapping/>
  </p:clrMapOvr>
  <p:timing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000" lang="en-US">
                <a:latin typeface="Verdana" pitchFamily="34" charset="0"/>
              </a:rPr>
              <a:t>Least Upper and Greatest Lower Bound</a:t>
            </a:r>
          </a:p>
        </p:txBody>
      </p:sp>
      <p:sp>
        <p:nvSpPr>
          <p:cNvPr id="1048935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endParaRPr sz="2000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Consider a poset (A,R).</a:t>
            </a:r>
          </a:p>
          <a:p>
            <a:pPr lvl="0"/>
            <a:endParaRPr sz="2000" lang="en-US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The element x is called the </a:t>
            </a:r>
            <a:r>
              <a:rPr sz="2000" i="1" lang="en-US">
                <a:latin typeface="Verdana" pitchFamily="34" charset="0"/>
              </a:rPr>
              <a:t>least upper bound </a:t>
            </a:r>
            <a:r>
              <a:rPr sz="2000" lang="en-US">
                <a:latin typeface="Verdana" pitchFamily="34" charset="0"/>
              </a:rPr>
              <a:t>of the subset A if x is an upper bound that is less than every other upper bound of A.</a:t>
            </a:r>
          </a:p>
          <a:p>
            <a:pPr lvl="0"/>
            <a:endParaRPr sz="2000" lang="en-US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The element y is called the </a:t>
            </a:r>
            <a:r>
              <a:rPr sz="2000" i="1" lang="en-US">
                <a:latin typeface="Verdana" pitchFamily="34" charset="0"/>
              </a:rPr>
              <a:t>greatest lower bound </a:t>
            </a:r>
            <a:r>
              <a:rPr sz="2000" lang="en-US">
                <a:latin typeface="Verdana" pitchFamily="34" charset="0"/>
              </a:rPr>
              <a:t>of A if y is an lower bound of A and z R y where z is a lower bound.</a:t>
            </a:r>
          </a:p>
          <a:p>
            <a:pPr lvl="0"/>
            <a:endParaRPr sz="20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000" lang="en-US">
                <a:latin typeface="Verdana" pitchFamily="34" charset="0"/>
              </a:rPr>
              <a:t>Least Upper and Greatest Lower Bound</a:t>
            </a:r>
          </a:p>
        </p:txBody>
      </p:sp>
      <p:sp>
        <p:nvSpPr>
          <p:cNvPr id="1048937" name=""/>
          <p:cNvSpPr/>
          <p:nvPr>
            <p:ph type="body" sz="full" idx="1"/>
          </p:nvPr>
        </p:nvSpPr>
        <p:spPr>
          <a:xfrm rot="0">
            <a:off x="1182687" y="2017712"/>
            <a:ext cx="7772400" cy="954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indent="0" lvl="0" marL="0">
              <a:buNone/>
            </a:pPr>
            <a:r>
              <a:rPr sz="2000" lang="en-US">
                <a:latin typeface="Verdana" pitchFamily="34" charset="0"/>
              </a:rPr>
              <a:t>Example: Consider the following poset with the Hasse Diagram </a:t>
            </a:r>
          </a:p>
          <a:p>
            <a:pPr indent="0" lvl="0" marL="0">
              <a:buNone/>
            </a:pPr>
          </a:p>
        </p:txBody>
      </p:sp>
      <p:grpSp>
        <p:nvGrpSpPr>
          <p:cNvPr id="166" name=""/>
          <p:cNvGrpSpPr/>
          <p:nvPr/>
        </p:nvGrpSpPr>
        <p:grpSpPr>
          <a:xfrm rot="0">
            <a:off x="1066800" y="2968625"/>
            <a:ext cx="2747962" cy="3660775"/>
            <a:chOff x="720" y="1737"/>
            <a:chExt cx="1827" cy="2451"/>
          </a:xfrm>
        </p:grpSpPr>
        <p:sp>
          <p:nvSpPr>
            <p:cNvPr id="1048938" name=""/>
            <p:cNvSpPr/>
            <p:nvPr/>
          </p:nvSpPr>
          <p:spPr>
            <a:xfrm rot="0">
              <a:off x="912" y="23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9" name=""/>
            <p:cNvSpPr/>
            <p:nvPr/>
          </p:nvSpPr>
          <p:spPr>
            <a:xfrm rot="0">
              <a:off x="1584" y="196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0" name=""/>
            <p:cNvSpPr/>
            <p:nvPr/>
          </p:nvSpPr>
          <p:spPr>
            <a:xfrm rot="0">
              <a:off x="2256" y="1824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1" name=""/>
            <p:cNvSpPr/>
            <p:nvPr/>
          </p:nvSpPr>
          <p:spPr>
            <a:xfrm rot="0">
              <a:off x="2256" y="23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2" name=""/>
            <p:cNvSpPr/>
            <p:nvPr/>
          </p:nvSpPr>
          <p:spPr>
            <a:xfrm rot="0">
              <a:off x="2256" y="292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3" name=""/>
            <p:cNvSpPr/>
            <p:nvPr/>
          </p:nvSpPr>
          <p:spPr>
            <a:xfrm rot="0">
              <a:off x="912" y="2928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4" name=""/>
            <p:cNvSpPr/>
            <p:nvPr/>
          </p:nvSpPr>
          <p:spPr>
            <a:xfrm rot="0">
              <a:off x="2256" y="35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5" name=""/>
            <p:cNvSpPr/>
            <p:nvPr/>
          </p:nvSpPr>
          <p:spPr>
            <a:xfrm rot="0">
              <a:off x="912" y="3552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6" name=""/>
            <p:cNvSpPr/>
            <p:nvPr/>
          </p:nvSpPr>
          <p:spPr>
            <a:xfrm rot="0">
              <a:off x="1584" y="3936"/>
              <a:ext cx="96" cy="9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7" name=""/>
            <p:cNvSpPr/>
            <p:nvPr/>
          </p:nvSpPr>
          <p:spPr>
            <a:xfrm rot="0">
              <a:off x="960" y="2400"/>
              <a:ext cx="0" cy="120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8" name=""/>
            <p:cNvSpPr/>
            <p:nvPr/>
          </p:nvSpPr>
          <p:spPr>
            <a:xfrm rot="0">
              <a:off x="2304" y="2400"/>
              <a:ext cx="0" cy="120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9" name=""/>
            <p:cNvSpPr/>
            <p:nvPr/>
          </p:nvSpPr>
          <p:spPr>
            <a:xfrm rot="0" flipV="1">
              <a:off x="1632" y="3600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0" name=""/>
            <p:cNvSpPr/>
            <p:nvPr/>
          </p:nvSpPr>
          <p:spPr>
            <a:xfrm rot="0" flipV="1">
              <a:off x="960" y="2016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1" name=""/>
            <p:cNvSpPr/>
            <p:nvPr/>
          </p:nvSpPr>
          <p:spPr>
            <a:xfrm rot="0">
              <a:off x="960" y="3600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2" name=""/>
            <p:cNvSpPr/>
            <p:nvPr/>
          </p:nvSpPr>
          <p:spPr>
            <a:xfrm rot="0">
              <a:off x="1632" y="2016"/>
              <a:ext cx="672" cy="3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3" name=""/>
            <p:cNvSpPr/>
            <p:nvPr/>
          </p:nvSpPr>
          <p:spPr>
            <a:xfrm rot="0" flipV="1">
              <a:off x="2304" y="1872"/>
              <a:ext cx="0" cy="52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4" name=""/>
            <p:cNvSpPr/>
            <p:nvPr/>
          </p:nvSpPr>
          <p:spPr>
            <a:xfrm rot="0" flipV="1">
              <a:off x="960" y="2400"/>
              <a:ext cx="1344" cy="57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5" name=""/>
            <p:cNvSpPr/>
            <p:nvPr/>
          </p:nvSpPr>
          <p:spPr>
            <a:xfrm rot="0" flipV="1">
              <a:off x="960" y="2976"/>
              <a:ext cx="1344" cy="6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56" name=""/>
            <p:cNvSpPr txBox="1"/>
            <p:nvPr/>
          </p:nvSpPr>
          <p:spPr>
            <a:xfrm rot="0">
              <a:off x="720" y="3465"/>
              <a:ext cx="19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b</a:t>
              </a:r>
            </a:p>
          </p:txBody>
        </p:sp>
        <p:sp>
          <p:nvSpPr>
            <p:cNvPr id="1048957" name=""/>
            <p:cNvSpPr txBox="1"/>
            <p:nvPr/>
          </p:nvSpPr>
          <p:spPr>
            <a:xfrm rot="0">
              <a:off x="1536" y="3993"/>
              <a:ext cx="195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1048958" name=""/>
            <p:cNvSpPr txBox="1"/>
            <p:nvPr/>
          </p:nvSpPr>
          <p:spPr>
            <a:xfrm rot="0">
              <a:off x="720" y="2841"/>
              <a:ext cx="19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d</a:t>
              </a:r>
            </a:p>
          </p:txBody>
        </p:sp>
        <p:sp>
          <p:nvSpPr>
            <p:cNvPr id="1048959" name=""/>
            <p:cNvSpPr txBox="1"/>
            <p:nvPr/>
          </p:nvSpPr>
          <p:spPr>
            <a:xfrm rot="0">
              <a:off x="2352" y="3457"/>
              <a:ext cx="187" cy="194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c</a:t>
              </a:r>
            </a:p>
          </p:txBody>
        </p:sp>
        <p:sp>
          <p:nvSpPr>
            <p:cNvPr id="1048960" name=""/>
            <p:cNvSpPr txBox="1"/>
            <p:nvPr/>
          </p:nvSpPr>
          <p:spPr>
            <a:xfrm rot="0">
              <a:off x="2352" y="2841"/>
              <a:ext cx="195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e</a:t>
              </a:r>
            </a:p>
          </p:txBody>
        </p:sp>
        <p:sp>
          <p:nvSpPr>
            <p:cNvPr id="1048961" name=""/>
            <p:cNvSpPr txBox="1"/>
            <p:nvPr/>
          </p:nvSpPr>
          <p:spPr>
            <a:xfrm rot="0">
              <a:off x="2352" y="2265"/>
              <a:ext cx="169" cy="195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f</a:t>
              </a:r>
            </a:p>
          </p:txBody>
        </p:sp>
        <p:sp>
          <p:nvSpPr>
            <p:cNvPr id="1048962" name=""/>
            <p:cNvSpPr txBox="1"/>
            <p:nvPr/>
          </p:nvSpPr>
          <p:spPr>
            <a:xfrm rot="0">
              <a:off x="720" y="2256"/>
              <a:ext cx="200" cy="194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g</a:t>
              </a:r>
            </a:p>
          </p:txBody>
        </p:sp>
        <p:sp>
          <p:nvSpPr>
            <p:cNvPr id="1048963" name=""/>
            <p:cNvSpPr txBox="1"/>
            <p:nvPr/>
          </p:nvSpPr>
          <p:spPr>
            <a:xfrm rot="0">
              <a:off x="2352" y="1737"/>
              <a:ext cx="192" cy="1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j</a:t>
              </a:r>
            </a:p>
          </p:txBody>
        </p:sp>
        <p:sp>
          <p:nvSpPr>
            <p:cNvPr id="1048964" name=""/>
            <p:cNvSpPr txBox="1"/>
            <p:nvPr/>
          </p:nvSpPr>
          <p:spPr>
            <a:xfrm rot="0">
              <a:off x="1440" y="1785"/>
              <a:ext cx="192" cy="19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>
                <a:spcBef>
                  <a:spcPct val="50000"/>
                </a:spcBef>
              </a:pPr>
              <a:r>
                <a:rPr baseline="-25000" b="1" sz="2000" lang="en-US">
                  <a:latin typeface="Verdana" pitchFamily="34" charset="0"/>
                </a:rPr>
                <a:t>h</a:t>
              </a:r>
            </a:p>
          </p:txBody>
        </p:sp>
      </p:grpSp>
      <p:sp>
        <p:nvSpPr>
          <p:cNvPr id="1048965" name=""/>
          <p:cNvSpPr txBox="1"/>
          <p:nvPr/>
        </p:nvSpPr>
        <p:spPr>
          <a:xfrm rot="0">
            <a:off x="4572000" y="3516312"/>
            <a:ext cx="4419600" cy="2274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baseline="-25000" b="1" sz="2000" lang="en-US">
                <a:latin typeface="Verdana" pitchFamily="34" charset="0"/>
              </a:rPr>
              <a:t>Least Upper Bound : {b,d,g}</a:t>
            </a:r>
          </a:p>
          <a:p>
            <a:pPr eaLnBrk="0" hangingPunct="0" lvl="0"/>
            <a:endParaRPr baseline="-25000" b="1" sz="2000" lang="en-US">
              <a:latin typeface="Verdana" pitchFamily="34" charset="0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</a:rPr>
              <a:t>	Upper Bound : g ,h </a:t>
            </a:r>
          </a:p>
          <a:p>
            <a:pPr eaLnBrk="0" hangingPunct="0" lvl="0"/>
            <a:r>
              <a:rPr baseline="-25000" b="1" sz="2000" lang="en-US">
                <a:latin typeface="Verdana" pitchFamily="34" charset="0"/>
              </a:rPr>
              <a:t>	Since g </a:t>
            </a:r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 h, g is the least</a:t>
            </a: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	upper bound.</a:t>
            </a:r>
          </a:p>
          <a:p>
            <a:pPr eaLnBrk="0" hangingPunct="0" lvl="0"/>
            <a:endParaRPr baseline="-25000" b="1" sz="2000" lang="en-US">
              <a:latin typeface="Verdana" pitchFamily="34" charset="0"/>
              <a:sym typeface="Lucida Bright Math Italic" pitchFamily="2" charset="2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Greatest Lower Bound : {b,d,g}</a:t>
            </a:r>
          </a:p>
          <a:p>
            <a:pPr eaLnBrk="0" hangingPunct="0" lvl="0"/>
            <a:endParaRPr baseline="-25000" b="1" sz="2000" lang="en-US">
              <a:latin typeface="Verdana" pitchFamily="34" charset="0"/>
              <a:sym typeface="Lucida Bright Math Italic" pitchFamily="2" charset="2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	Lower Bound : a, b</a:t>
            </a: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	Since a  b, b is the greatest</a:t>
            </a: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Lucida Bright Math Italic" pitchFamily="2" charset="2"/>
              </a:rPr>
              <a:t>	lower bound.</a:t>
            </a:r>
          </a:p>
        </p:txBody>
      </p:sp>
    </p:spTree>
  </p:cSld>
  <p:clrMapOvr>
    <a:masterClrMapping/>
  </p:clrMapOvr>
  <p:timing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6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Lattices</a:t>
            </a:r>
          </a:p>
        </p:txBody>
      </p:sp>
      <p:sp>
        <p:nvSpPr>
          <p:cNvPr id="1048967" name=""/>
          <p:cNvSpPr/>
          <p:nvPr>
            <p:ph type="body" sz="half" idx="1"/>
          </p:nvPr>
        </p:nvSpPr>
        <p:spPr>
          <a:xfrm rot="0">
            <a:off x="1182687" y="2017712"/>
            <a:ext cx="7427912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/>
            <a:r>
              <a:rPr sz="1800" lang="en-US">
                <a:latin typeface="Verdana" pitchFamily="34" charset="0"/>
              </a:rPr>
              <a:t>A partially ordered set in which every pair of elements has both a least upper bound and greatest lower bound is called a </a:t>
            </a:r>
            <a:r>
              <a:rPr sz="1800" i="1" lang="en-US">
                <a:latin typeface="Verdana" pitchFamily="34" charset="0"/>
              </a:rPr>
              <a:t>lattice.</a:t>
            </a:r>
          </a:p>
          <a:p>
            <a:pPr lvl="0">
              <a:buNone/>
            </a:pPr>
            <a:endParaRPr sz="1800">
              <a:latin typeface="Verdana" pitchFamily="34" charset="0"/>
            </a:endParaRPr>
          </a:p>
          <a:p>
            <a:pPr lvl="0">
              <a:buNone/>
            </a:pPr>
            <a:r>
              <a:rPr sz="1800" lang="en-US">
                <a:latin typeface="Verdana" pitchFamily="34" charset="0"/>
              </a:rPr>
              <a:t>Example:</a:t>
            </a:r>
          </a:p>
          <a:p>
            <a:pPr lvl="0"/>
            <a:endParaRPr sz="1800" lang="en-US">
              <a:latin typeface="Verdana" pitchFamily="34" charset="0"/>
            </a:endParaRPr>
          </a:p>
        </p:txBody>
      </p:sp>
      <p:graphicFrame>
        <p:nvGraphicFramePr>
          <p:cNvPr id="4194330" name=""/>
          <p:cNvGraphicFramePr>
            <a:graphicFrameLocks/>
          </p:cNvGraphicFramePr>
          <p:nvPr/>
        </p:nvGraphicFramePr>
        <p:xfrm rot="0">
          <a:off x="1295400" y="3657600"/>
          <a:ext cx="53340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" spid="" imgH="2479675" imgW="5334000" showAsIcon="0" progId="Paint.Picture">
                  <p:embed followColorScheme="full"/>
                  <p:pic>
                    <p:nvPicPr>
                      <p:cNvPr id="2097192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95400" y="3657600"/>
                        <a:ext cx="5334000" cy="24796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Bitmap Image" r:id="rId1" spid="" imgH="2479675" imgW="5334000" showAsIcon="0" progId="Paint.Picture">
                  <p:embed followColorScheme="full"/>
                  <p:pic>
                    <p:nvPicPr>
                      <p:cNvPr id="2097192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295400" y="3657600"/>
                        <a:ext cx="5334000" cy="24796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1" name=""/>
          <p:cNvGraphicFramePr>
            <a:graphicFrameLocks/>
          </p:cNvGraphicFramePr>
          <p:nvPr/>
        </p:nvGraphicFramePr>
        <p:xfrm rot="0">
          <a:off x="7315200" y="3657600"/>
          <a:ext cx="4762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spid="" imgH="2743200" imgW="476250" showAsIcon="0" progId="Paint.Picture">
                  <p:embed followColorScheme="full"/>
                  <p:pic>
                    <p:nvPicPr>
                      <p:cNvPr id="2097193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15200" y="3657600"/>
                        <a:ext cx="476250" cy="2743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Bitmap Image" r:id="rId3" spid="" imgH="2743200" imgW="476250" showAsIcon="0" progId="Paint.Picture">
                  <p:embed followColorScheme="full"/>
                  <p:pic>
                    <p:nvPicPr>
                      <p:cNvPr id="2097193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15200" y="3657600"/>
                        <a:ext cx="476250" cy="27432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8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Lattices</a:t>
            </a:r>
          </a:p>
        </p:txBody>
      </p:sp>
      <p:sp>
        <p:nvSpPr>
          <p:cNvPr id="1048969" name=""/>
          <p:cNvSpPr/>
          <p:nvPr>
            <p:ph type="body" sz="half" idx="1"/>
          </p:nvPr>
        </p:nvSpPr>
        <p:spPr>
          <a:xfrm rot="0">
            <a:off x="1182687" y="2017712"/>
            <a:ext cx="3810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sz="1800" lang="en-US">
                <a:latin typeface="Verdana" pitchFamily="34" charset="0"/>
              </a:rPr>
              <a:t>Example:</a:t>
            </a:r>
          </a:p>
        </p:txBody>
      </p:sp>
      <p:graphicFrame>
        <p:nvGraphicFramePr>
          <p:cNvPr id="4194332" name=""/>
          <p:cNvGraphicFramePr>
            <a:graphicFrameLocks/>
          </p:cNvGraphicFramePr>
          <p:nvPr/>
        </p:nvGraphicFramePr>
        <p:xfrm rot="0">
          <a:off x="990600" y="2971800"/>
          <a:ext cx="28956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" spid="" imgH="1785937" imgW="2895600" showAsIcon="0" progId="Paint.Picture">
                  <p:embed followColorScheme="full"/>
                  <p:pic>
                    <p:nvPicPr>
                      <p:cNvPr id="209719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90600" y="2971800"/>
                        <a:ext cx="2895600" cy="17859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Bitmap Image" r:id="rId1" spid="" imgH="1785937" imgW="2895600" showAsIcon="0" progId="Paint.Picture">
                  <p:embed followColorScheme="full"/>
                  <p:pic>
                    <p:nvPicPr>
                      <p:cNvPr id="2097194" name=""/>
                      <p:cNvPicPr>
                        <a:picLocks/>
                      </p:cNvPicPr>
                      <p:nvPr>
                        <p:ph sz="quarter" idx="2"/>
                      </p:nvPr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990600" y="2971800"/>
                        <a:ext cx="2895600" cy="1785937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3" name=""/>
          <p:cNvGraphicFramePr>
            <a:graphicFrameLocks/>
          </p:cNvGraphicFramePr>
          <p:nvPr/>
        </p:nvGraphicFramePr>
        <p:xfrm rot="0">
          <a:off x="3733800" y="2514600"/>
          <a:ext cx="4572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spid="" imgH="3657600" imgW="4572000" showAsIcon="0" progId="Paint.Picture">
                  <p:embed followColorScheme="full"/>
                  <p:pic>
                    <p:nvPicPr>
                      <p:cNvPr id="2097195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733800" y="2514600"/>
                        <a:ext cx="4572000" cy="3657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Bitmap Image" r:id="rId3" spid="" imgH="3657600" imgW="4572000" showAsIcon="0" progId="Paint.Picture">
                  <p:embed followColorScheme="full"/>
                  <p:pic>
                    <p:nvPicPr>
                      <p:cNvPr id="2097195" name=""/>
                      <p:cNvPicPr>
                        <a:picLocks/>
                      </p:cNvPicPr>
                      <p:nvPr>
                        <p:ph sz="quarter" idx="3"/>
                      </p:nvPr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3733800" y="2514600"/>
                        <a:ext cx="4572000" cy="3657600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0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Topological Sorting</a:t>
            </a:r>
          </a:p>
        </p:txBody>
      </p:sp>
      <p:sp>
        <p:nvSpPr>
          <p:cNvPr id="1048971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/>
            <a:endParaRPr sz="2000">
              <a:latin typeface="Verdana" pitchFamily="34" charset="0"/>
            </a:endParaRPr>
          </a:p>
          <a:p>
            <a:pPr lvl="0"/>
            <a:r>
              <a:rPr sz="2000" lang="en-US">
                <a:latin typeface="Verdana" pitchFamily="34" charset="0"/>
              </a:rPr>
              <a:t>A total ordering 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 is said to be </a:t>
            </a:r>
            <a:r>
              <a:rPr sz="2000" i="1" lang="en-US">
                <a:latin typeface="Verdana" pitchFamily="34" charset="0"/>
                <a:sym typeface="Lucida Bright Math Italic" pitchFamily="2" charset="2"/>
              </a:rPr>
              <a:t>compatible </a:t>
            </a:r>
            <a:r>
              <a:rPr sz="2000" lang="en-US">
                <a:latin typeface="Verdana" pitchFamily="34" charset="0"/>
                <a:sym typeface="Lucida Bright Math Italic" pitchFamily="2" charset="2"/>
              </a:rPr>
              <a:t>with the partial ordering R if a  b whenever a R b.</a:t>
            </a:r>
          </a:p>
          <a:p>
            <a:pPr lvl="0"/>
            <a:endParaRPr sz="2000" lang="en-US">
              <a:latin typeface="Verdana" pitchFamily="34" charset="0"/>
              <a:sym typeface="Lucida Bright Math Italic" pitchFamily="2" charset="2"/>
            </a:endParaRPr>
          </a:p>
          <a:p>
            <a:pPr lvl="0"/>
            <a:r>
              <a:rPr sz="2000" lang="en-US">
                <a:latin typeface="Verdana" pitchFamily="34" charset="0"/>
                <a:sym typeface="Lucida Bright Math Italic" pitchFamily="2" charset="2"/>
              </a:rPr>
              <a:t>Constructing a compatible total ordering from a partial ordering is called </a:t>
            </a:r>
            <a:r>
              <a:rPr sz="2000" i="1" lang="en-US">
                <a:latin typeface="Verdana" pitchFamily="34" charset="0"/>
                <a:sym typeface="Lucida Bright Math Italic" pitchFamily="2" charset="2"/>
              </a:rPr>
              <a:t>topological sorting.</a:t>
            </a:r>
          </a:p>
          <a:p>
            <a:pPr lvl="0"/>
            <a:endParaRPr sz="2000" i="1" lang="en-US">
              <a:latin typeface="Verdana" pitchFamily="34" charset="0"/>
              <a:sym typeface="Lucida Bright Math Italic" pitchFamily="2" charset="2"/>
            </a:endParaRPr>
          </a:p>
          <a:p>
            <a:pPr lvl="0"/>
            <a:r>
              <a:rPr sz="2000" lang="en-US">
                <a:latin typeface="Verdana" pitchFamily="34" charset="0"/>
                <a:sym typeface="Lucida Bright Math Italic" pitchFamily="2" charset="2"/>
              </a:rPr>
              <a:t>Topological sorting has application to the scheduling of projects.</a:t>
            </a:r>
          </a:p>
          <a:p>
            <a:pPr lvl="0"/>
            <a:endParaRPr sz="2000" i="1">
              <a:latin typeface="Verdana" pitchFamily="34" charset="0"/>
              <a:sym typeface="Lucida Bright Math Italic" pitchFamily="2" charset="2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Properties of Relations</a:t>
            </a:r>
          </a:p>
        </p:txBody>
      </p:sp>
      <p:sp>
        <p:nvSpPr>
          <p:cNvPr id="1048614" name=""/>
          <p:cNvSpPr/>
          <p:nvPr>
            <p:ph type="body" sz="full" idx="1"/>
          </p:nvPr>
        </p:nvSpPr>
        <p:spPr>
          <a:xfrm rot="0">
            <a:off x="914400" y="2057400"/>
            <a:ext cx="7772400" cy="4648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A relation R on a set A is </a:t>
            </a:r>
            <a:r>
              <a:rPr altLang="en-US" sz="2400" i="1" lang="en-US">
                <a:latin typeface="Verdana" pitchFamily="34" charset="0"/>
              </a:rPr>
              <a:t>reflexive</a:t>
            </a:r>
            <a:r>
              <a:rPr altLang="en-US" sz="2400" lang="ru-RU">
                <a:latin typeface="Verdana" pitchFamily="34" charset="0"/>
              </a:rPr>
              <a:t> if </a:t>
            </a:r>
          </a:p>
          <a:p>
            <a:pPr lvl="0">
              <a:buNone/>
            </a:pPr>
            <a:r>
              <a:rPr altLang="en-US" sz="2400" lang="ru-RU">
                <a:latin typeface="Verdana" pitchFamily="34" charset="0"/>
              </a:rPr>
              <a:t>(a, a) Є</a:t>
            </a:r>
            <a:r>
              <a:rPr altLang="en-US" sz="2400" i="1" lang="en-US">
                <a:latin typeface="Verdana" pitchFamily="34" charset="0"/>
              </a:rPr>
              <a:t> </a:t>
            </a:r>
            <a:r>
              <a:rPr altLang="en-US" sz="2400" lang="ru-RU">
                <a:latin typeface="Verdana" pitchFamily="34" charset="0"/>
              </a:rPr>
              <a:t>R for element a Є</a:t>
            </a:r>
            <a:r>
              <a:rPr altLang="en-US" sz="2400" i="1" lang="en-US">
                <a:latin typeface="Verdana" pitchFamily="34" charset="0"/>
              </a:rPr>
              <a:t> </a:t>
            </a:r>
            <a:r>
              <a:rPr altLang="en-US" sz="2400" lang="en-US">
                <a:latin typeface="Verdana" pitchFamily="34" charset="0"/>
              </a:rPr>
              <a:t>A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Example: A = {1,2,3}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={(1,1),(1,2),(2,1)}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2</a:t>
            </a:r>
            <a:r>
              <a:rPr altLang="en-US" sz="2400" lang="en-US">
                <a:latin typeface="Verdana" pitchFamily="34" charset="0"/>
              </a:rPr>
              <a:t> ={(1,1), (1,2), (1,3), (2,1), (2,2), (3,3)}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Here, R</a:t>
            </a:r>
            <a:r>
              <a:rPr altLang="en-US" baseline="-25000" sz="2400" lang="en-US">
                <a:latin typeface="Verdana" pitchFamily="34" charset="0"/>
              </a:rPr>
              <a:t>2</a:t>
            </a:r>
            <a:r>
              <a:rPr altLang="en-US" sz="2400" lang="en-US">
                <a:latin typeface="Verdana" pitchFamily="34" charset="0"/>
              </a:rPr>
              <a:t> is reflexive whereas 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is not.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contains (1,1) but not (2,2) &amp; (3,3).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2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Topological Sorting</a:t>
            </a:r>
          </a:p>
        </p:txBody>
      </p:sp>
      <p:sp>
        <p:nvSpPr>
          <p:cNvPr id="1048973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Algorithm Topological Sort </a:t>
            </a:r>
            <a:br>
              <a:rPr altLang="en-US" sz="1800" lang="en-US">
                <a:latin typeface="Verdana" pitchFamily="34" charset="0"/>
              </a:rPr>
            </a:b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Input: A finite poset &lt;A, R&gt;. </a:t>
            </a:r>
          </a:p>
          <a:p>
            <a:pPr lvl="0">
              <a:lnSpc>
                <a:spcPct val="80000"/>
              </a:lnSpc>
              <a:buNone/>
            </a:pP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Output: A sequence of the elements of A preserving the order R. </a:t>
            </a:r>
            <a:br>
              <a:rPr altLang="en-US" sz="1800" lang="en-US">
                <a:latin typeface="Verdana" pitchFamily="34" charset="0"/>
              </a:rPr>
            </a:b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i := 1; </a:t>
            </a:r>
            <a:br>
              <a:rPr altLang="en-US" sz="1800" lang="en-US">
                <a:latin typeface="Verdana" pitchFamily="34" charset="0"/>
              </a:rPr>
            </a:br>
            <a:endParaRPr altLang="en-US" sz="1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altLang="en-US" sz="1800" lang="en-US">
                <a:latin typeface="Verdana" pitchFamily="34" charset="0"/>
              </a:rPr>
              <a:t>	while ( A  </a:t>
            </a:r>
            <a:r>
              <a:rPr altLang="en-US" sz="1800" lang="el-GR">
                <a:latin typeface="Verdana" pitchFamily="34" charset="0"/>
                <a:ea typeface="Tahoma" pitchFamily="0" charset="0"/>
              </a:rPr>
              <a:t>≠ Φ</a:t>
            </a:r>
            <a:r>
              <a:rPr altLang="en-US" sz="1800" lang="en-US">
                <a:latin typeface="Verdana" pitchFamily="34" charset="0"/>
              </a:rPr>
              <a:t>  ) {</a:t>
            </a: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    pick a minimal element b</a:t>
            </a:r>
            <a:r>
              <a:rPr altLang="en-US" baseline="-20000" sz="1800" lang="en-US">
                <a:latin typeface="Verdana" pitchFamily="34" charset="0"/>
              </a:rPr>
              <a:t>i</a:t>
            </a:r>
            <a:r>
              <a:rPr altLang="en-US" sz="1800" lang="en-US">
                <a:latin typeface="Verdana" pitchFamily="34" charset="0"/>
              </a:rPr>
              <a:t> from A; </a:t>
            </a: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    A := A - {b</a:t>
            </a:r>
            <a:r>
              <a:rPr altLang="en-US" baseline="-20000" sz="1800" lang="en-US">
                <a:latin typeface="Verdana" pitchFamily="34" charset="0"/>
              </a:rPr>
              <a:t>i</a:t>
            </a:r>
            <a:r>
              <a:rPr altLang="en-US" sz="1800" lang="en-US">
                <a:latin typeface="Verdana" pitchFamily="34" charset="0"/>
              </a:rPr>
              <a:t>}; </a:t>
            </a: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    i := i + 1; </a:t>
            </a: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    output b </a:t>
            </a:r>
            <a:br>
              <a:rPr altLang="en-US" sz="1800" lang="en-US">
                <a:latin typeface="Verdana" pitchFamily="34" charset="0"/>
              </a:rPr>
            </a:br>
            <a:r>
              <a:rPr altLang="en-US" sz="1800" lang="en-US">
                <a:latin typeface="Verdana" pitchFamily="34" charset="0"/>
              </a:rPr>
              <a:t>} </a:t>
            </a:r>
            <a:br>
              <a:rPr altLang="en-US" sz="1800" lang="en-US">
                <a:latin typeface="Verdana" pitchFamily="34" charset="0"/>
              </a:rPr>
            </a:br>
            <a:endParaRPr altLang="en-US" sz="1800" lang="en-US">
              <a:latin typeface="Verdana" pitchFamily="34" charset="0"/>
            </a:endParaRPr>
          </a:p>
          <a:p>
            <a:pPr lvl="0">
              <a:lnSpc>
                <a:spcPct val="80000"/>
              </a:lnSpc>
            </a:pPr>
            <a:endParaRPr altLang="en-US" sz="18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4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Topological Sorting</a:t>
            </a:r>
          </a:p>
        </p:txBody>
      </p:sp>
      <p:sp>
        <p:nvSpPr>
          <p:cNvPr id="1048975" name=""/>
          <p:cNvSpPr/>
          <p:nvPr>
            <p:ph type="body" sz="full" idx="1"/>
          </p:nvPr>
        </p:nvSpPr>
        <p:spPr>
          <a:xfrm rot="0">
            <a:off x="1182687" y="2017712"/>
            <a:ext cx="7772400" cy="877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sz="2000" lang="en-US">
                <a:latin typeface="Verdana" pitchFamily="34" charset="0"/>
              </a:rPr>
              <a:t>Example: Consider a poset ({1,2,4,5,12,20},|)</a:t>
            </a:r>
          </a:p>
        </p:txBody>
      </p:sp>
      <p:grpSp>
        <p:nvGrpSpPr>
          <p:cNvPr id="172" name=""/>
          <p:cNvGrpSpPr/>
          <p:nvPr/>
        </p:nvGrpSpPr>
        <p:grpSpPr>
          <a:xfrm rot="0">
            <a:off x="1066800" y="2819400"/>
            <a:ext cx="2755900" cy="3113087"/>
            <a:chOff x="672" y="2025"/>
            <a:chExt cx="1736" cy="1961"/>
          </a:xfrm>
        </p:grpSpPr>
        <p:sp>
          <p:nvSpPr>
            <p:cNvPr id="1048976" name=""/>
            <p:cNvSpPr/>
            <p:nvPr/>
          </p:nvSpPr>
          <p:spPr>
            <a:xfrm rot="0">
              <a:off x="854" y="2259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7" name=""/>
            <p:cNvSpPr/>
            <p:nvPr/>
          </p:nvSpPr>
          <p:spPr>
            <a:xfrm rot="0">
              <a:off x="2127" y="2259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8" name=""/>
            <p:cNvSpPr/>
            <p:nvPr/>
          </p:nvSpPr>
          <p:spPr>
            <a:xfrm rot="0">
              <a:off x="854" y="2801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79" name=""/>
            <p:cNvSpPr/>
            <p:nvPr/>
          </p:nvSpPr>
          <p:spPr>
            <a:xfrm rot="0">
              <a:off x="2127" y="3388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0" name=""/>
            <p:cNvSpPr/>
            <p:nvPr/>
          </p:nvSpPr>
          <p:spPr>
            <a:xfrm rot="0">
              <a:off x="854" y="3388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1" name=""/>
            <p:cNvSpPr/>
            <p:nvPr/>
          </p:nvSpPr>
          <p:spPr>
            <a:xfrm rot="0">
              <a:off x="1491" y="3749"/>
              <a:ext cx="91" cy="90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2" name=""/>
            <p:cNvSpPr/>
            <p:nvPr/>
          </p:nvSpPr>
          <p:spPr>
            <a:xfrm rot="0">
              <a:off x="899" y="2304"/>
              <a:ext cx="0" cy="112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3" name=""/>
            <p:cNvSpPr/>
            <p:nvPr/>
          </p:nvSpPr>
          <p:spPr>
            <a:xfrm rot="0">
              <a:off x="2173" y="2304"/>
              <a:ext cx="0" cy="1129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4" name=""/>
            <p:cNvSpPr/>
            <p:nvPr/>
          </p:nvSpPr>
          <p:spPr>
            <a:xfrm rot="0" flipV="1">
              <a:off x="1536" y="3433"/>
              <a:ext cx="637" cy="36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5" name=""/>
            <p:cNvSpPr/>
            <p:nvPr/>
          </p:nvSpPr>
          <p:spPr>
            <a:xfrm rot="0">
              <a:off x="899" y="3433"/>
              <a:ext cx="637" cy="36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6" name=""/>
            <p:cNvSpPr/>
            <p:nvPr/>
          </p:nvSpPr>
          <p:spPr>
            <a:xfrm rot="0" flipV="1">
              <a:off x="899" y="2304"/>
              <a:ext cx="1274" cy="54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87" name=""/>
            <p:cNvSpPr txBox="1"/>
            <p:nvPr/>
          </p:nvSpPr>
          <p:spPr>
            <a:xfrm rot="0">
              <a:off x="672" y="3306"/>
              <a:ext cx="190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2</a:t>
              </a:r>
            </a:p>
          </p:txBody>
        </p:sp>
        <p:sp>
          <p:nvSpPr>
            <p:cNvPr id="1048988" name=""/>
            <p:cNvSpPr txBox="1"/>
            <p:nvPr/>
          </p:nvSpPr>
          <p:spPr>
            <a:xfrm rot="0">
              <a:off x="1445" y="3803"/>
              <a:ext cx="190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1</a:t>
              </a:r>
            </a:p>
          </p:txBody>
        </p:sp>
        <p:sp>
          <p:nvSpPr>
            <p:cNvPr id="1048989" name=""/>
            <p:cNvSpPr txBox="1"/>
            <p:nvPr/>
          </p:nvSpPr>
          <p:spPr>
            <a:xfrm rot="0">
              <a:off x="672" y="2697"/>
              <a:ext cx="190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4</a:t>
              </a:r>
            </a:p>
          </p:txBody>
        </p:sp>
        <p:sp>
          <p:nvSpPr>
            <p:cNvPr id="1048990" name=""/>
            <p:cNvSpPr txBox="1"/>
            <p:nvPr/>
          </p:nvSpPr>
          <p:spPr>
            <a:xfrm rot="0">
              <a:off x="2218" y="3298"/>
              <a:ext cx="190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5</a:t>
              </a:r>
            </a:p>
          </p:txBody>
        </p:sp>
        <p:sp>
          <p:nvSpPr>
            <p:cNvPr id="1048991" name=""/>
            <p:cNvSpPr txBox="1"/>
            <p:nvPr/>
          </p:nvSpPr>
          <p:spPr>
            <a:xfrm rot="0">
              <a:off x="2040" y="2025"/>
              <a:ext cx="264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20</a:t>
              </a:r>
            </a:p>
          </p:txBody>
        </p:sp>
        <p:sp>
          <p:nvSpPr>
            <p:cNvPr id="1048992" name=""/>
            <p:cNvSpPr txBox="1"/>
            <p:nvPr/>
          </p:nvSpPr>
          <p:spPr>
            <a:xfrm rot="0">
              <a:off x="744" y="2025"/>
              <a:ext cx="264" cy="183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eaLnBrk="0" hangingPunct="0" lvl="0"/>
              <a:r>
                <a:rPr baseline="-25000" b="1" sz="2000" lang="en-US">
                  <a:latin typeface="Verdana" pitchFamily="34" charset="0"/>
                </a:rPr>
                <a:t>12</a:t>
              </a:r>
            </a:p>
          </p:txBody>
        </p:sp>
      </p:grpSp>
      <p:sp>
        <p:nvSpPr>
          <p:cNvPr id="1048993" name=""/>
          <p:cNvSpPr txBox="1"/>
          <p:nvPr/>
        </p:nvSpPr>
        <p:spPr>
          <a:xfrm rot="0">
            <a:off x="4784725" y="2895600"/>
            <a:ext cx="3216275" cy="2473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0" hangingPunct="0" lvl="0"/>
            <a:r>
              <a:rPr baseline="-25000" b="1" sz="2000" lang="en-US">
                <a:latin typeface="Verdana" pitchFamily="34" charset="0"/>
              </a:rPr>
              <a:t>The algorithm selects the minimal elements in the following order:</a:t>
            </a:r>
          </a:p>
          <a:p>
            <a:pPr eaLnBrk="0" hangingPunct="0" lvl="0"/>
            <a:endParaRPr baseline="-25000" b="1" sz="2000" lang="en-US">
              <a:latin typeface="Verdana" pitchFamily="34" charset="0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</a:rPr>
              <a:t>1</a:t>
            </a:r>
            <a:r>
              <a:rPr baseline="-25000" b="1" sz="2000" lang="en-US">
                <a:latin typeface="Verdana" pitchFamily="34" charset="0"/>
                <a:sym typeface="Wingdings" pitchFamily="2" charset="2"/>
              </a:rPr>
              <a:t> 5  2  4  20  12.</a:t>
            </a:r>
          </a:p>
          <a:p>
            <a:pPr eaLnBrk="0" hangingPunct="0" lvl="0"/>
            <a:endParaRPr baseline="-25000" b="1" sz="2000" lang="en-US">
              <a:latin typeface="Verdana" pitchFamily="34" charset="0"/>
              <a:sym typeface="Wingdings" pitchFamily="2" charset="2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Wingdings" pitchFamily="2" charset="2"/>
              </a:rPr>
              <a:t>The second minimal element can be either be 5 or 2. </a:t>
            </a:r>
          </a:p>
          <a:p>
            <a:pPr eaLnBrk="0" hangingPunct="0" lvl="0"/>
            <a:endParaRPr baseline="-25000" b="1" sz="2000" lang="en-US">
              <a:latin typeface="Verdana" pitchFamily="34" charset="0"/>
              <a:sym typeface="Wingdings" pitchFamily="2" charset="2"/>
            </a:endParaRPr>
          </a:p>
          <a:p>
            <a:pPr eaLnBrk="0" hangingPunct="0" lvl="0"/>
            <a:r>
              <a:rPr baseline="-25000" b="1" sz="2000" lang="en-US">
                <a:latin typeface="Verdana" pitchFamily="34" charset="0"/>
                <a:sym typeface="Wingdings" pitchFamily="2" charset="2"/>
              </a:rPr>
              <a:t>Similarly, either 20 or 12 can be chosen at the later stage.</a:t>
            </a:r>
          </a:p>
          <a:p>
            <a:pPr eaLnBrk="0" hangingPunct="0" lvl="0"/>
            <a:r>
              <a:rPr baseline="-25000" sz="2000" lang="en-US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Properties of Relations…(continued)</a:t>
            </a:r>
          </a:p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1182687" y="2362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A relation R on a set A is </a:t>
            </a:r>
            <a:r>
              <a:rPr altLang="en-US" sz="2400" i="1" lang="en-US">
                <a:latin typeface="Verdana" pitchFamily="34" charset="0"/>
              </a:rPr>
              <a:t>symmetric </a:t>
            </a:r>
            <a:r>
              <a:rPr altLang="en-US" sz="2400" lang="ru-RU">
                <a:latin typeface="Verdana" pitchFamily="34" charset="0"/>
              </a:rPr>
              <a:t>if (b,a) Є</a:t>
            </a:r>
            <a:r>
              <a:rPr altLang="en-US" sz="2400" lang="en-US">
                <a:latin typeface="Verdana" pitchFamily="34" charset="0"/>
              </a:rPr>
              <a:t> R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whenever (a,b)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R, for all a, b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A</a:t>
            </a:r>
          </a:p>
          <a:p>
            <a:pPr lvl="0"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A relation R on a set A such that (a,b)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 and </a:t>
            </a:r>
          </a:p>
          <a:p>
            <a:pPr lvl="0">
              <a:buNone/>
            </a:pPr>
            <a:r>
              <a:rPr altLang="en-US" sz="2400" lang="en-US">
                <a:latin typeface="Verdana" pitchFamily="34" charset="0"/>
              </a:rPr>
              <a:t>(b,a)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R only if a = b, for all a,b </a:t>
            </a:r>
            <a:r>
              <a:rPr altLang="en-US" sz="2400" lang="ru-RU">
                <a:latin typeface="Verdana" pitchFamily="34" charset="0"/>
              </a:rPr>
              <a:t>Є</a:t>
            </a:r>
            <a:r>
              <a:rPr altLang="en-US" sz="2400" lang="en-US">
                <a:latin typeface="Verdana" pitchFamily="34" charset="0"/>
              </a:rPr>
              <a:t> A, is called</a:t>
            </a:r>
          </a:p>
          <a:p>
            <a:pPr lvl="0">
              <a:buNone/>
            </a:pPr>
            <a:r>
              <a:rPr altLang="en-US" sz="2400" i="1" lang="ru-RU">
                <a:latin typeface="Verdana" pitchFamily="34" charset="0"/>
              </a:rPr>
              <a:t>antisymmtric.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title" sz="full" idx="0"/>
          </p:nvPr>
        </p:nvSpPr>
        <p:spPr>
          <a:xfrm rot="0">
            <a:off x="1150937" y="214312"/>
            <a:ext cx="7793037" cy="14620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ahoma" pitchFamily="0" charset="0"/>
                <a:sym typeface="Arial" pitchFamily="0" charset="0"/>
              </a:defRPr>
            </a:lvl1pPr>
          </a:lstStyle>
          <a:p>
            <a:pPr lvl="0"/>
            <a:r>
              <a:rPr sz="3200" lang="en-US">
                <a:latin typeface="Verdana" pitchFamily="34" charset="0"/>
              </a:rPr>
              <a:t>Properties of Relations…(continued)</a:t>
            </a:r>
          </a:p>
        </p:txBody>
      </p:sp>
      <p:sp>
        <p:nvSpPr>
          <p:cNvPr id="1048618" name=""/>
          <p:cNvSpPr/>
          <p:nvPr>
            <p:ph type="body" sz="full" idx="1"/>
          </p:nvPr>
        </p:nvSpPr>
        <p:spPr>
          <a:xfrm rot="0">
            <a:off x="1182687" y="2017712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1pPr>
            <a:lvl2pPr algn="l" eaLnBrk="1" fontAlgn="base" hangingPunct="1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2pPr>
            <a:lvl3pPr algn="l" eaLnBrk="1" fontAlgn="base" hangingPunct="1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3pPr>
            <a:lvl4pPr algn="l" eaLnBrk="1" fontAlgn="base" hangingPunct="1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4pPr>
            <a:lvl5pPr algn="l" eaLnBrk="1" fontAlgn="base" hangingPunct="1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Example: A = {1,2,3}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1 </a:t>
            </a:r>
            <a:r>
              <a:rPr altLang="en-US" sz="2400" lang="en-US">
                <a:latin typeface="Verdana" pitchFamily="34" charset="0"/>
              </a:rPr>
              <a:t>={(1,1),(1,2),(2,1)}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2</a:t>
            </a:r>
            <a:r>
              <a:rPr altLang="en-US" sz="2400" lang="en-US">
                <a:latin typeface="Verdana" pitchFamily="34" charset="0"/>
              </a:rPr>
              <a:t> ={(1,1), (1,2), (1,3), (2,2), (3,3)}</a:t>
            </a:r>
          </a:p>
          <a:p>
            <a:pPr lvl="0">
              <a:lnSpc>
                <a:spcPct val="90000"/>
              </a:lnSpc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Here, R</a:t>
            </a:r>
            <a:r>
              <a:rPr altLang="en-US" baseline="-25000" sz="2400" lang="en-US">
                <a:latin typeface="Verdana" pitchFamily="34" charset="0"/>
              </a:rPr>
              <a:t>1</a:t>
            </a:r>
            <a:r>
              <a:rPr altLang="en-US" sz="2400" lang="en-US">
                <a:latin typeface="Verdana" pitchFamily="34" charset="0"/>
              </a:rPr>
              <a:t>is symmetric because in each case (b,a)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belongs to the relation whenever (a,b) does.</a:t>
            </a:r>
          </a:p>
          <a:p>
            <a:pPr lvl="0">
              <a:lnSpc>
                <a:spcPct val="90000"/>
              </a:lnSpc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R</a:t>
            </a:r>
            <a:r>
              <a:rPr altLang="en-US" baseline="-25000" sz="2400" lang="en-US">
                <a:latin typeface="Verdana" pitchFamily="34" charset="0"/>
              </a:rPr>
              <a:t>2</a:t>
            </a:r>
            <a:r>
              <a:rPr altLang="en-US" sz="2400" lang="en-US">
                <a:latin typeface="Verdana" pitchFamily="34" charset="0"/>
              </a:rPr>
              <a:t> is antisymmetric. There is no pair of elements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a and b with a≠b</a:t>
            </a:r>
            <a:r>
              <a:rPr altLang="en-US" sz="2400" lang="en-US">
                <a:latin typeface="Verdana" pitchFamily="34" charset="0"/>
              </a:rPr>
              <a:t> such that both (a,b) and (b,a)</a:t>
            </a:r>
          </a:p>
          <a:p>
            <a:pPr lvl="0">
              <a:lnSpc>
                <a:spcPct val="90000"/>
              </a:lnSpc>
              <a:buNone/>
            </a:pPr>
            <a:r>
              <a:rPr altLang="en-US" sz="2400" lang="en-US">
                <a:latin typeface="Verdana" pitchFamily="34" charset="0"/>
              </a:rPr>
              <a:t>belongs to the relation.</a:t>
            </a:r>
          </a:p>
          <a:p>
            <a:pPr lvl="0">
              <a:lnSpc>
                <a:spcPct val="90000"/>
              </a:lnSpc>
              <a:buNone/>
            </a:pPr>
            <a:endParaRPr altLang="en-US" sz="2400" lang="en-US">
              <a:latin typeface="Verdana" pitchFamily="34" charset="0"/>
            </a:endParaRPr>
          </a:p>
          <a:p>
            <a:pPr lvl="0">
              <a:lnSpc>
                <a:spcPct val="90000"/>
              </a:lnSpc>
              <a:buNone/>
            </a:pPr>
            <a:endParaRPr altLang="en-US" sz="2400" lang="en-US">
              <a:latin typeface="Verdana" pitchFamily="34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969696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</a:extraClrScheme>
    <a:extraClrScheme>
      <a:clrScheme name="Default Color Scheme 2">
        <a:dk1>
          <a:srgbClr val="FFFFFF"/>
        </a:dk1>
        <a:lt1>
          <a:srgbClr val="0000CC"/>
        </a:lt1>
        <a:dk2>
          <a:srgbClr val="000094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1C1C1C"/>
        </a:dk2>
        <a:lt2>
          <a:srgbClr val="333399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808080"/>
        </a:dk2>
        <a:lt2>
          <a:srgbClr val="515F7B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333333"/>
        </a:dk2>
        <a:lt2>
          <a:srgbClr val="000066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969696"/>
        </a:dk2>
        <a:lt2>
          <a:srgbClr val="6A407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C1C1C"/>
    </a:dk2>
    <a:lt2>
      <a:srgbClr val="333399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Relations</dc:title>
  <dc:creator>ajl026000</dc:creator>
  <cp:lastModifiedBy> Dr. Prabhakaran</cp:lastModifiedBy>
  <dcterms:created xsi:type="dcterms:W3CDTF">2005-03-27T21:26:05Z</dcterms:created>
  <dcterms:modified xsi:type="dcterms:W3CDTF">2023-11-14T08:29:00Z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bb5dc882aa43485989c5991ae6d9978f</vt:lpwstr>
  </property>
</Properties>
</file>