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11"/>
  </p:notesMasterIdLst>
  <p:sldIdLst>
    <p:sldId id="290" r:id="rId2"/>
    <p:sldId id="280" r:id="rId3"/>
    <p:sldId id="313" r:id="rId4"/>
    <p:sldId id="317" r:id="rId5"/>
    <p:sldId id="318" r:id="rId6"/>
    <p:sldId id="307" r:id="rId7"/>
    <p:sldId id="314" r:id="rId8"/>
    <p:sldId id="316" r:id="rId9"/>
    <p:sldId id="3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909" autoAdjust="0"/>
  </p:normalViewPr>
  <p:slideViewPr>
    <p:cSldViewPr snapToGrid="0">
      <p:cViewPr varScale="1">
        <p:scale>
          <a:sx n="101" d="100"/>
          <a:sy n="101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A1543-DAE3-402D-B052-DE47002E1B8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805DC-94E2-4EC5-9C3F-59B8AC89D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481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083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28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185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24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936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3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9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00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49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A30-650B-458C-890D-FA163E17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51" y="977216"/>
            <a:ext cx="7789605" cy="753262"/>
          </a:xfrm>
        </p:spPr>
        <p:txBody>
          <a:bodyPr>
            <a:normAutofit/>
          </a:bodyPr>
          <a:lstStyle/>
          <a:p>
            <a:pPr algn="ctr"/>
            <a:r>
              <a:rPr lang="en-US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F87B-4AF7-49C5-B989-C7748B8E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15" y="2301293"/>
            <a:ext cx="9546770" cy="753262"/>
          </a:xfrm>
        </p:spPr>
        <p:txBody>
          <a:bodyPr>
            <a:normAutofit/>
          </a:bodyPr>
          <a:lstStyle/>
          <a:p>
            <a:pPr algn="ctr" defTabSz="1105875">
              <a:buSzPct val="25000"/>
            </a:pPr>
            <a:r>
              <a:rPr lang="nb-NO" sz="2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20 Fall </a:t>
            </a:r>
            <a:r>
              <a:rPr lang="nb-NO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2020</a:t>
            </a:r>
          </a:p>
          <a:p>
            <a:pPr marL="0" indent="0" algn="ctr" defTabSz="1105875">
              <a:buSzPct val="25000"/>
              <a:buNone/>
            </a:pPr>
            <a:endParaRPr lang="nb-NO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06BA4-147B-4954-953F-46F54587CE23}"/>
              </a:ext>
            </a:extLst>
          </p:cNvPr>
          <p:cNvSpPr txBox="1">
            <a:spLocks/>
          </p:cNvSpPr>
          <p:nvPr/>
        </p:nvSpPr>
        <p:spPr>
          <a:xfrm>
            <a:off x="763144" y="3921491"/>
            <a:ext cx="3232784" cy="12174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05875">
              <a:buSzPct val="25000"/>
            </a:pPr>
            <a:r>
              <a:rPr lang="nb-NO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Propositional Logic</a:t>
            </a:r>
          </a:p>
          <a:p>
            <a:pPr defTabSz="1105875">
              <a:buSzPct val="25000"/>
            </a:pPr>
            <a:r>
              <a:rPr lang="nb-NO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09060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5595" y="270510"/>
            <a:ext cx="10321925" cy="63976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Propositional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140E5-F53E-42BC-98C5-2C3C5C648C0A}"/>
              </a:ext>
            </a:extLst>
          </p:cNvPr>
          <p:cNvSpPr txBox="1"/>
          <p:nvPr/>
        </p:nvSpPr>
        <p:spPr>
          <a:xfrm>
            <a:off x="239764" y="979114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Are the following propositions equivalent?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CC019DB-B596-427C-AB79-113BDA761C74}"/>
                  </a:ext>
                </a:extLst>
              </p:cNvPr>
              <p:cNvSpPr/>
              <p:nvPr/>
            </p:nvSpPr>
            <p:spPr>
              <a:xfrm>
                <a:off x="315595" y="1836972"/>
                <a:ext cx="3709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CC019DB-B596-427C-AB79-113BDA76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1836972"/>
                <a:ext cx="3709413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399CF1-FCFB-4DC6-B789-0CBFF9A1D5C2}"/>
                  </a:ext>
                </a:extLst>
              </p:cNvPr>
              <p:cNvSpPr/>
              <p:nvPr/>
            </p:nvSpPr>
            <p:spPr>
              <a:xfrm>
                <a:off x="336931" y="3652291"/>
                <a:ext cx="899464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Yes, they are equivalent.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*this is distributive property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399CF1-FCFB-4DC6-B789-0CBFF9A1D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31" y="3652291"/>
                <a:ext cx="8994648" cy="1477328"/>
              </a:xfrm>
              <a:prstGeom prst="rect">
                <a:avLst/>
              </a:prstGeom>
              <a:blipFill>
                <a:blip r:embed="rId3"/>
                <a:stretch>
                  <a:fillRect l="-542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5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0744-20A1-4C47-8FF7-81EA51DD92F4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/>
              <a:t>Propositional</a:t>
            </a:r>
            <a:r>
              <a:rPr lang="en-US" sz="4400" b="1" dirty="0"/>
              <a:t>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A6BF-FB7C-424B-93E9-77C624BEC1E9}"/>
              </a:ext>
            </a:extLst>
          </p:cNvPr>
          <p:cNvSpPr txBox="1"/>
          <p:nvPr/>
        </p:nvSpPr>
        <p:spPr>
          <a:xfrm>
            <a:off x="239764" y="979114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Are the following propositions equivalent?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C19311-F51A-466D-B26B-FD8C16C73976}"/>
                  </a:ext>
                </a:extLst>
              </p:cNvPr>
              <p:cNvSpPr/>
              <p:nvPr/>
            </p:nvSpPr>
            <p:spPr>
              <a:xfrm>
                <a:off x="315595" y="1982462"/>
                <a:ext cx="3691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C19311-F51A-466D-B26B-FD8C16C73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1982462"/>
                <a:ext cx="369165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9F5EAA-B26A-4AF3-8D14-CE69915F8FDA}"/>
                  </a:ext>
                </a:extLst>
              </p:cNvPr>
              <p:cNvSpPr/>
              <p:nvPr/>
            </p:nvSpPr>
            <p:spPr>
              <a:xfrm>
                <a:off x="2161421" y="2856036"/>
                <a:ext cx="8828405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No, they are not equivalent. Too see this, consider the assignment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However,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*distributive property			</a:t>
                </a:r>
                <a:r>
                  <a:rPr lang="en-US" dirty="0">
                    <a:solidFill>
                      <a:srgbClr val="0070C0"/>
                    </a:solidFill>
                  </a:rPr>
                  <a:t>*de Morgan’s Law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9F5EAA-B26A-4AF3-8D14-CE69915F8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21" y="2856036"/>
                <a:ext cx="8828405" cy="2862322"/>
              </a:xfrm>
              <a:prstGeom prst="rect">
                <a:avLst/>
              </a:prstGeom>
              <a:blipFill>
                <a:blip r:embed="rId3"/>
                <a:stretch>
                  <a:fillRect l="-62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2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9F8F-4B8B-4834-A284-D4350D121255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Propositional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864C9-BAE0-4857-84FB-0FF48307821F}"/>
              </a:ext>
            </a:extLst>
          </p:cNvPr>
          <p:cNvSpPr txBox="1"/>
          <p:nvPr/>
        </p:nvSpPr>
        <p:spPr>
          <a:xfrm>
            <a:off x="239764" y="979114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Are the following propositions equivalent?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6DDA-1510-4258-89DE-DEADCD2A8056}"/>
                  </a:ext>
                </a:extLst>
              </p:cNvPr>
              <p:cNvSpPr/>
              <p:nvPr/>
            </p:nvSpPr>
            <p:spPr>
              <a:xfrm>
                <a:off x="315595" y="1744718"/>
                <a:ext cx="3321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926DDA-1510-4258-89DE-DEADCD2A8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1744718"/>
                <a:ext cx="332103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A9009F-7AF5-49F2-BEFE-BA153254D728}"/>
                  </a:ext>
                </a:extLst>
              </p:cNvPr>
              <p:cNvSpPr/>
              <p:nvPr/>
            </p:nvSpPr>
            <p:spPr>
              <a:xfrm>
                <a:off x="315595" y="3980631"/>
                <a:ext cx="889406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Yes, they are equivalent.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≡¬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∨(¬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*associative property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*commutative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A9009F-7AF5-49F2-BEFE-BA153254D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3980631"/>
                <a:ext cx="8894064" cy="2031325"/>
              </a:xfrm>
              <a:prstGeom prst="rect">
                <a:avLst/>
              </a:prstGeom>
              <a:blipFill>
                <a:blip r:embed="rId3"/>
                <a:stretch>
                  <a:fillRect l="-617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489-FFC8-4143-9563-85063E089047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Propositional Logic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39843395-F445-4BC6-AC49-FD613853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718" y="524076"/>
            <a:ext cx="4876800" cy="44500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86857-8FFC-4D3E-B672-C47AB6CD3C3A}"/>
              </a:ext>
            </a:extLst>
          </p:cNvPr>
          <p:cNvCxnSpPr/>
          <p:nvPr/>
        </p:nvCxnSpPr>
        <p:spPr>
          <a:xfrm flipH="1" flipV="1">
            <a:off x="10421317" y="1827215"/>
            <a:ext cx="606201" cy="292720"/>
          </a:xfrm>
          <a:prstGeom prst="straightConnector1">
            <a:avLst/>
          </a:prstGeom>
          <a:ln>
            <a:solidFill>
              <a:srgbClr val="4128D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61765C-796C-4D63-8940-11DDEBE19847}"/>
                  </a:ext>
                </a:extLst>
              </p:cNvPr>
              <p:cNvSpPr/>
              <p:nvPr/>
            </p:nvSpPr>
            <p:spPr>
              <a:xfrm>
                <a:off x="11027517" y="1935269"/>
                <a:ext cx="1265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61765C-796C-4D63-8940-11DDEBE19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517" y="1935269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9FA1E-ABBC-429F-BD27-EE488E32D10B}"/>
                  </a:ext>
                </a:extLst>
              </p:cNvPr>
              <p:cNvSpPr/>
              <p:nvPr/>
            </p:nvSpPr>
            <p:spPr>
              <a:xfrm>
                <a:off x="11027518" y="3429000"/>
                <a:ext cx="1265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49FA1E-ABBC-429F-BD27-EE488E32D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518" y="3429000"/>
                <a:ext cx="126553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25F30A-FC9D-4BC7-BCF6-9A595453832E}"/>
              </a:ext>
            </a:extLst>
          </p:cNvPr>
          <p:cNvCxnSpPr/>
          <p:nvPr/>
        </p:nvCxnSpPr>
        <p:spPr>
          <a:xfrm flipH="1" flipV="1">
            <a:off x="10336608" y="3282640"/>
            <a:ext cx="606201" cy="292720"/>
          </a:xfrm>
          <a:prstGeom prst="straightConnector1">
            <a:avLst/>
          </a:prstGeom>
          <a:ln>
            <a:solidFill>
              <a:srgbClr val="4128D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444B7B-ABE0-4762-BB0C-EA7A25CE3393}"/>
                  </a:ext>
                </a:extLst>
              </p:cNvPr>
              <p:cNvSpPr/>
              <p:nvPr/>
            </p:nvSpPr>
            <p:spPr>
              <a:xfrm>
                <a:off x="886794" y="5259125"/>
                <a:ext cx="2973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444B7B-ABE0-4762-BB0C-EA7A25CE3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4" y="5259125"/>
                <a:ext cx="29731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0A74C3-F95B-4E67-952C-CD533539D55A}"/>
              </a:ext>
            </a:extLst>
          </p:cNvPr>
          <p:cNvSpPr txBox="1"/>
          <p:nvPr/>
        </p:nvSpPr>
        <p:spPr>
          <a:xfrm>
            <a:off x="256691" y="840692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following truth table: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7530B5-C57A-4F0C-890C-0DBE797E699C}"/>
                  </a:ext>
                </a:extLst>
              </p:cNvPr>
              <p:cNvSpPr/>
              <p:nvPr/>
            </p:nvSpPr>
            <p:spPr>
              <a:xfrm>
                <a:off x="886794" y="5743542"/>
                <a:ext cx="1069203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7530B5-C57A-4F0C-890C-0DBE797E6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94" y="5743542"/>
                <a:ext cx="10692030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36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3B76F3-924F-424B-A92E-D22595753AB6}"/>
                  </a:ext>
                </a:extLst>
              </p:cNvPr>
              <p:cNvSpPr/>
              <p:nvPr/>
            </p:nvSpPr>
            <p:spPr>
              <a:xfrm>
                <a:off x="315595" y="1068677"/>
                <a:ext cx="1156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3B76F3-924F-424B-A92E-D22595753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1068677"/>
                <a:ext cx="11562178" cy="369332"/>
              </a:xfrm>
              <a:prstGeom prst="rect">
                <a:avLst/>
              </a:prstGeom>
              <a:blipFill>
                <a:blip r:embed="rId2"/>
                <a:stretch>
                  <a:fillRect l="-4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BAC5A138-016E-49BB-A240-B075D1030085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Propositional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D350C0-995E-4228-B610-F5E644E2EEB6}"/>
                  </a:ext>
                </a:extLst>
              </p:cNvPr>
              <p:cNvSpPr/>
              <p:nvPr/>
            </p:nvSpPr>
            <p:spPr>
              <a:xfrm>
                <a:off x="314911" y="2062325"/>
                <a:ext cx="1156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Contrapositive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D350C0-995E-4228-B610-F5E644E2E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1" y="2062325"/>
                <a:ext cx="11562178" cy="369332"/>
              </a:xfrm>
              <a:prstGeom prst="rect">
                <a:avLst/>
              </a:prstGeom>
              <a:blipFill>
                <a:blip r:embed="rId3"/>
                <a:stretch>
                  <a:fillRect l="-4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1DF5AD-BD54-4605-A67B-815CAA0D8DC3}"/>
                  </a:ext>
                </a:extLst>
              </p:cNvPr>
              <p:cNvSpPr/>
              <p:nvPr/>
            </p:nvSpPr>
            <p:spPr>
              <a:xfrm>
                <a:off x="314911" y="3198167"/>
                <a:ext cx="11562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1DF5AD-BD54-4605-A67B-815CAA0D8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1" y="3198167"/>
                <a:ext cx="11562178" cy="369332"/>
              </a:xfrm>
              <a:prstGeom prst="rect">
                <a:avLst/>
              </a:prstGeom>
              <a:blipFill>
                <a:blip r:embed="rId4"/>
                <a:stretch>
                  <a:fillRect l="-47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CE214AC-8336-4436-A705-302868167326}"/>
              </a:ext>
            </a:extLst>
          </p:cNvPr>
          <p:cNvSpPr/>
          <p:nvPr/>
        </p:nvSpPr>
        <p:spPr>
          <a:xfrm>
            <a:off x="520992" y="4705128"/>
            <a:ext cx="10749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20EB85-190A-417A-A130-9B0E09BD47DA}"/>
              </a:ext>
            </a:extLst>
          </p:cNvPr>
          <p:cNvSpPr/>
          <p:nvPr/>
        </p:nvSpPr>
        <p:spPr>
          <a:xfrm>
            <a:off x="3349917" y="5339318"/>
            <a:ext cx="653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“If Maria learns discrete mathematics, she will find a good job”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E996F-2E43-4790-9D7E-E0840A6E2AE9}"/>
              </a:ext>
            </a:extLst>
          </p:cNvPr>
          <p:cNvSpPr/>
          <p:nvPr/>
        </p:nvSpPr>
        <p:spPr>
          <a:xfrm>
            <a:off x="314911" y="3806123"/>
            <a:ext cx="1156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“Maria learns discrete mathematics”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8F2F-A1DB-40A9-A814-A8AA2EBAA1C6}"/>
              </a:ext>
            </a:extLst>
          </p:cNvPr>
          <p:cNvSpPr/>
          <p:nvPr/>
        </p:nvSpPr>
        <p:spPr>
          <a:xfrm>
            <a:off x="314911" y="4349846"/>
            <a:ext cx="1156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“Maria will find a good job.”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644C5-1232-4CB6-919A-5E0ADD14B1D8}"/>
              </a:ext>
            </a:extLst>
          </p:cNvPr>
          <p:cNvSpPr/>
          <p:nvPr/>
        </p:nvSpPr>
        <p:spPr>
          <a:xfrm>
            <a:off x="314911" y="4838490"/>
            <a:ext cx="11562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statement p → q as a statement in English. </a:t>
            </a:r>
          </a:p>
        </p:txBody>
      </p:sp>
    </p:spTree>
    <p:extLst>
      <p:ext uri="{BB962C8B-B14F-4D97-AF65-F5344CB8AC3E}">
        <p14:creationId xmlns:p14="http://schemas.microsoft.com/office/powerpoint/2010/main" val="27506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C8B2-06F0-4514-8554-13849DBCFF6C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Propositional Logic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52D00-4B6A-437D-8D36-81A946ECF0DA}"/>
              </a:ext>
            </a:extLst>
          </p:cNvPr>
          <p:cNvSpPr/>
          <p:nvPr/>
        </p:nvSpPr>
        <p:spPr>
          <a:xfrm>
            <a:off x="315595" y="2047085"/>
            <a:ext cx="63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C5BB0-938C-44B2-A8D0-A227E7E33734}"/>
              </a:ext>
            </a:extLst>
          </p:cNvPr>
          <p:cNvSpPr/>
          <p:nvPr/>
        </p:nvSpPr>
        <p:spPr>
          <a:xfrm>
            <a:off x="315595" y="1010102"/>
            <a:ext cx="11562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following statement as a proposition: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home team wins whenever it is raining.”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5431C-98FB-4A45-B641-07DDA3F2956C}"/>
              </a:ext>
            </a:extLst>
          </p:cNvPr>
          <p:cNvSpPr/>
          <p:nvPr/>
        </p:nvSpPr>
        <p:spPr>
          <a:xfrm>
            <a:off x="315595" y="2714736"/>
            <a:ext cx="635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CB88C-7BB5-4712-96EE-EB7C0CD52AFD}"/>
              </a:ext>
            </a:extLst>
          </p:cNvPr>
          <p:cNvSpPr/>
          <p:nvPr/>
        </p:nvSpPr>
        <p:spPr>
          <a:xfrm>
            <a:off x="751459" y="2047085"/>
            <a:ext cx="359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raining.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62700-81D5-497F-931A-C9F5ACD60E2B}"/>
              </a:ext>
            </a:extLst>
          </p:cNvPr>
          <p:cNvSpPr/>
          <p:nvPr/>
        </p:nvSpPr>
        <p:spPr>
          <a:xfrm>
            <a:off x="751458" y="2714736"/>
            <a:ext cx="359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 team wins.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6828E-BF4C-4E0B-923B-1780C1B8B8CD}"/>
              </a:ext>
            </a:extLst>
          </p:cNvPr>
          <p:cNvSpPr/>
          <p:nvPr/>
        </p:nvSpPr>
        <p:spPr>
          <a:xfrm>
            <a:off x="315595" y="3947728"/>
            <a:ext cx="359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A50E-6E53-4E3B-BDDD-C382BB1206F4}"/>
                  </a:ext>
                </a:extLst>
              </p:cNvPr>
              <p:cNvSpPr/>
              <p:nvPr/>
            </p:nvSpPr>
            <p:spPr>
              <a:xfrm>
                <a:off x="2266314" y="3138339"/>
                <a:ext cx="7453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it is raining, the home team wins.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51A50E-6E53-4E3B-BDDD-C382BB120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14" y="3138339"/>
                <a:ext cx="745375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EEB6E1-CDC9-4473-8DBB-F9C9CBB28C40}"/>
                  </a:ext>
                </a:extLst>
              </p:cNvPr>
              <p:cNvSpPr/>
              <p:nvPr/>
            </p:nvSpPr>
            <p:spPr>
              <a:xfrm>
                <a:off x="1879218" y="3947481"/>
                <a:ext cx="74537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the home team wins, then it is raining.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1EEB6E1-CDC9-4473-8DBB-F9C9CBB2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18" y="3947481"/>
                <a:ext cx="745375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0B0C6FA-9B83-4C55-8817-7EAA58411ABF}"/>
              </a:ext>
            </a:extLst>
          </p:cNvPr>
          <p:cNvSpPr/>
          <p:nvPr/>
        </p:nvSpPr>
        <p:spPr>
          <a:xfrm>
            <a:off x="311149" y="4718561"/>
            <a:ext cx="359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Contrapositive: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3712D4-3891-40BD-89A5-91EC1A34B0B9}"/>
                  </a:ext>
                </a:extLst>
              </p:cNvPr>
              <p:cNvSpPr/>
              <p:nvPr/>
            </p:nvSpPr>
            <p:spPr>
              <a:xfrm>
                <a:off x="2412297" y="4718561"/>
                <a:ext cx="91457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If the home team does not win, then it is not raining.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3712D4-3891-40BD-89A5-91EC1A34B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97" y="4718561"/>
                <a:ext cx="914571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1687E46-A8CC-4FAA-BB6E-B9F337C8003B}"/>
              </a:ext>
            </a:extLst>
          </p:cNvPr>
          <p:cNvSpPr/>
          <p:nvPr/>
        </p:nvSpPr>
        <p:spPr>
          <a:xfrm>
            <a:off x="311148" y="5386233"/>
            <a:ext cx="3591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71949B-A823-46A9-9C4F-AB9013923810}"/>
                  </a:ext>
                </a:extLst>
              </p:cNvPr>
              <p:cNvSpPr/>
              <p:nvPr/>
            </p:nvSpPr>
            <p:spPr>
              <a:xfrm>
                <a:off x="1879218" y="5348150"/>
                <a:ext cx="91457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If it is not raining, then the home team does not win.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71949B-A823-46A9-9C4F-AB901392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18" y="5348150"/>
                <a:ext cx="914571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AC9C42F-9D56-4CB2-920A-CEBEC3F4CBC0}"/>
              </a:ext>
            </a:extLst>
          </p:cNvPr>
          <p:cNvSpPr/>
          <p:nvPr/>
        </p:nvSpPr>
        <p:spPr>
          <a:xfrm>
            <a:off x="311148" y="5892185"/>
            <a:ext cx="914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a typeface="Cambria Math" panose="02040503050406030204" pitchFamily="18" charset="0"/>
                <a:cs typeface="Times New Roman" panose="02020603050405020304" pitchFamily="18" charset="0"/>
              </a:rPr>
              <a:t>Observe: The contrapositive is the same as the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68A699-A36D-4E3F-9554-08984BEBF902}"/>
                  </a:ext>
                </a:extLst>
              </p:cNvPr>
              <p:cNvSpPr/>
              <p:nvPr/>
            </p:nvSpPr>
            <p:spPr>
              <a:xfrm>
                <a:off x="560832" y="1262069"/>
                <a:ext cx="10741152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statement “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can speak Klingon” and 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statement “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knows C++.” 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Express each of these sentences in terms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quantifiers, and logical connectives. The domain for quantifiers consists of all students in our class. </a:t>
                </a:r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There is a student in our class who can speak Klingon and knows C++. 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There is a student in our class who can speak Klingon but doesn’t know C++. </a:t>
                </a:r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lphaLcParenR"/>
                </a:pPr>
                <a:endParaRPr lang="en-US" dirty="0"/>
              </a:p>
              <a:p>
                <a:r>
                  <a:rPr lang="en-US" dirty="0"/>
                  <a:t>c) 	No student in our class can speak Klingon or knows C++. 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68A699-A36D-4E3F-9554-08984BEBF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" y="1262069"/>
                <a:ext cx="10741152" cy="3416320"/>
              </a:xfrm>
              <a:prstGeom prst="rect">
                <a:avLst/>
              </a:prstGeom>
              <a:blipFill>
                <a:blip r:embed="rId2"/>
                <a:stretch>
                  <a:fillRect l="-454" t="-893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75FFD4-BEAD-4757-A55B-0898789921BA}"/>
                  </a:ext>
                </a:extLst>
              </p:cNvPr>
              <p:cNvSpPr/>
              <p:nvPr/>
            </p:nvSpPr>
            <p:spPr>
              <a:xfrm>
                <a:off x="9265413" y="2600897"/>
                <a:ext cx="1890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75FFD4-BEAD-4757-A55B-089878992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13" y="2600897"/>
                <a:ext cx="189077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9ABE2D-28F9-4FF9-B332-63A435BD5BB7}"/>
                  </a:ext>
                </a:extLst>
              </p:cNvPr>
              <p:cNvSpPr/>
              <p:nvPr/>
            </p:nvSpPr>
            <p:spPr>
              <a:xfrm>
                <a:off x="9265413" y="3454977"/>
                <a:ext cx="2063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9ABE2D-28F9-4FF9-B332-63A435BD5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13" y="3454977"/>
                <a:ext cx="20638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DE4AF2-8710-4384-B27B-0138A90B1F18}"/>
                  </a:ext>
                </a:extLst>
              </p:cNvPr>
              <p:cNvSpPr/>
              <p:nvPr/>
            </p:nvSpPr>
            <p:spPr>
              <a:xfrm>
                <a:off x="7386379" y="4232348"/>
                <a:ext cx="43869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DE4AF2-8710-4384-B27B-0138A90B1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379" y="4232348"/>
                <a:ext cx="4386970" cy="404983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5FD659C3-560F-409B-AD87-4F7FE52E3F08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29634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DF49-56B0-42F8-9D83-88A3AC07307C}"/>
              </a:ext>
            </a:extLst>
          </p:cNvPr>
          <p:cNvSpPr txBox="1">
            <a:spLocks/>
          </p:cNvSpPr>
          <p:nvPr/>
        </p:nvSpPr>
        <p:spPr>
          <a:xfrm>
            <a:off x="315595" y="270510"/>
            <a:ext cx="10321925" cy="63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Quantifiers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CFE69-2D01-4CB0-8FEB-BEA70A4E1038}"/>
              </a:ext>
            </a:extLst>
          </p:cNvPr>
          <p:cNvSpPr txBox="1"/>
          <p:nvPr/>
        </p:nvSpPr>
        <p:spPr>
          <a:xfrm>
            <a:off x="239764" y="979114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truth value 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67BAE-E8D4-4E72-AB09-37B1EBE7BAB7}"/>
                  </a:ext>
                </a:extLst>
              </p:cNvPr>
              <p:cNvSpPr txBox="1"/>
              <p:nvPr/>
            </p:nvSpPr>
            <p:spPr>
              <a:xfrm>
                <a:off x="239764" y="1488130"/>
                <a:ext cx="1195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						</a:t>
                </a:r>
                <a:r>
                  <a:rPr lang="en-US" dirty="0">
                    <a:solidFill>
                      <a:srgbClr val="000000"/>
                    </a:solidFill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667BAE-E8D4-4E72-AB09-37B1EBE7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4" y="1488130"/>
                <a:ext cx="1195223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D1CA99-69D0-484F-BBBD-CB9F622F26CB}"/>
                  </a:ext>
                </a:extLst>
              </p:cNvPr>
              <p:cNvSpPr/>
              <p:nvPr/>
            </p:nvSpPr>
            <p:spPr>
              <a:xfrm>
                <a:off x="315595" y="2551837"/>
                <a:ext cx="6096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 </a:t>
                </a:r>
              </a:p>
              <a:p>
                <a:r>
                  <a:rPr lang="en-US" dirty="0"/>
                  <a:t>To see this, pick an arbitrary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show that there exists an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Indeed,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for each integer n, there exists an integer m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D1CA99-69D0-484F-BBBD-CB9F622F2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" y="2551837"/>
                <a:ext cx="6096000" cy="2031325"/>
              </a:xfrm>
              <a:prstGeom prst="rect">
                <a:avLst/>
              </a:prstGeom>
              <a:blipFill>
                <a:blip r:embed="rId3"/>
                <a:stretch>
                  <a:fillRect l="-900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B11AA3-A111-48B1-BC13-28C0346B3BC8}"/>
                  </a:ext>
                </a:extLst>
              </p:cNvPr>
              <p:cNvSpPr/>
              <p:nvPr/>
            </p:nvSpPr>
            <p:spPr>
              <a:xfrm>
                <a:off x="7051421" y="2551837"/>
                <a:ext cx="482498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true.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then for all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have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=−1&lt;0≤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there exists an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for all integers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B11AA3-A111-48B1-BC13-28C0346B3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21" y="2551837"/>
                <a:ext cx="4824984" cy="1477328"/>
              </a:xfrm>
              <a:prstGeom prst="rect">
                <a:avLst/>
              </a:prstGeom>
              <a:blipFill>
                <a:blip r:embed="rId4"/>
                <a:stretch>
                  <a:fillRect l="-113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9F5CE16-3CF8-4AD9-89DB-0FF4BEB2B6D2}"/>
              </a:ext>
            </a:extLst>
          </p:cNvPr>
          <p:cNvSpPr txBox="1"/>
          <p:nvPr/>
        </p:nvSpPr>
        <p:spPr>
          <a:xfrm>
            <a:off x="315595" y="2042821"/>
            <a:ext cx="119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domain is the set of integers.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8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1721</TotalTime>
  <Words>784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Week 3</vt:lpstr>
      <vt:lpstr>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Bach</dc:creator>
  <cp:lastModifiedBy>Ritwik Vatsyayan</cp:lastModifiedBy>
  <cp:revision>157</cp:revision>
  <dcterms:created xsi:type="dcterms:W3CDTF">2018-01-08T16:36:34Z</dcterms:created>
  <dcterms:modified xsi:type="dcterms:W3CDTF">2020-10-21T08:49:51Z</dcterms:modified>
</cp:coreProperties>
</file>