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0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490" y="-18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1C0136C-FAB0-2F13-7B98-BF66B42D5DE6}"/>
              </a:ext>
            </a:extLst>
          </p:cNvPr>
          <p:cNvSpPr>
            <a:spLocks noGrp="1" noChangeArrowheads="1"/>
          </p:cNvSpPr>
          <p:nvPr>
            <p:ph type="ctrTitle"/>
          </p:nvPr>
        </p:nvSpPr>
        <p:spPr>
          <a:xfrm>
            <a:off x="685800" y="533400"/>
            <a:ext cx="7772400" cy="1016000"/>
          </a:xfrm>
        </p:spPr>
        <p:txBody>
          <a:bodyPr/>
          <a:lstStyle>
            <a:lvl1pPr>
              <a:defRPr/>
            </a:lvl1pPr>
          </a:lstStyle>
          <a:p>
            <a:pPr lvl="0"/>
            <a:r>
              <a:rPr lang="en-US" altLang="en-US" noProof="0"/>
              <a:t>Click to edit Master title style</a:t>
            </a:r>
            <a:endParaRPr lang="en-GB" altLang="en-US" noProof="0"/>
          </a:p>
        </p:txBody>
      </p:sp>
      <p:sp>
        <p:nvSpPr>
          <p:cNvPr id="4099" name="Rectangle 3">
            <a:extLst>
              <a:ext uri="{FF2B5EF4-FFF2-40B4-BE49-F238E27FC236}">
                <a16:creationId xmlns:a16="http://schemas.microsoft.com/office/drawing/2014/main" id="{7BB36499-9151-673D-C7E4-F189888A5925}"/>
              </a:ext>
            </a:extLst>
          </p:cNvPr>
          <p:cNvSpPr>
            <a:spLocks noGrp="1" noChangeArrowheads="1"/>
          </p:cNvSpPr>
          <p:nvPr>
            <p:ph type="subTitle" idx="1"/>
          </p:nvPr>
        </p:nvSpPr>
        <p:spPr>
          <a:xfrm>
            <a:off x="1371600" y="1447800"/>
            <a:ext cx="6400800" cy="698500"/>
          </a:xfrm>
        </p:spPr>
        <p:txBody>
          <a:bodyPr/>
          <a:lstStyle>
            <a:lvl1pPr marL="0" indent="0" algn="ctr">
              <a:buFontTx/>
              <a:buNone/>
              <a:defRPr>
                <a:solidFill>
                  <a:schemeClr val="bg1"/>
                </a:solidFill>
              </a:defRPr>
            </a:lvl1pPr>
          </a:lstStyle>
          <a:p>
            <a:pPr lvl="0"/>
            <a:r>
              <a:rPr lang="en-US" altLang="en-US" noProof="0"/>
              <a:t>Click to edit Master subtitle style</a:t>
            </a:r>
            <a:endParaRPr lang="en-GB" altLang="en-US" noProof="0"/>
          </a:p>
        </p:txBody>
      </p:sp>
      <p:sp>
        <p:nvSpPr>
          <p:cNvPr id="4100" name="Rectangle 4">
            <a:extLst>
              <a:ext uri="{FF2B5EF4-FFF2-40B4-BE49-F238E27FC236}">
                <a16:creationId xmlns:a16="http://schemas.microsoft.com/office/drawing/2014/main" id="{903536C9-7D1A-708D-FFCA-086E8E24FD25}"/>
              </a:ext>
            </a:extLst>
          </p:cNvPr>
          <p:cNvSpPr>
            <a:spLocks noGrp="1" noChangeArrowheads="1"/>
          </p:cNvSpPr>
          <p:nvPr>
            <p:ph type="dt" sz="half" idx="2"/>
          </p:nvPr>
        </p:nvSpPr>
        <p:spPr/>
        <p:txBody>
          <a:bodyPr/>
          <a:lstStyle>
            <a:lvl1pPr>
              <a:defRPr/>
            </a:lvl1pPr>
          </a:lstStyle>
          <a:p>
            <a:endParaRPr lang="en-GB" altLang="en-US"/>
          </a:p>
        </p:txBody>
      </p:sp>
      <p:sp>
        <p:nvSpPr>
          <p:cNvPr id="4101" name="Rectangle 5">
            <a:extLst>
              <a:ext uri="{FF2B5EF4-FFF2-40B4-BE49-F238E27FC236}">
                <a16:creationId xmlns:a16="http://schemas.microsoft.com/office/drawing/2014/main" id="{6F1AD7B9-0F7B-3406-3211-ED4A2D402990}"/>
              </a:ext>
            </a:extLst>
          </p:cNvPr>
          <p:cNvSpPr>
            <a:spLocks noGrp="1" noChangeArrowheads="1"/>
          </p:cNvSpPr>
          <p:nvPr>
            <p:ph type="ftr" sz="quarter" idx="3"/>
          </p:nvPr>
        </p:nvSpPr>
        <p:spPr/>
        <p:txBody>
          <a:bodyPr/>
          <a:lstStyle>
            <a:lvl1pPr>
              <a:defRPr/>
            </a:lvl1pPr>
          </a:lstStyle>
          <a:p>
            <a:endParaRPr lang="en-GB" altLang="en-US"/>
          </a:p>
        </p:txBody>
      </p:sp>
      <p:sp>
        <p:nvSpPr>
          <p:cNvPr id="4102" name="Rectangle 6">
            <a:extLst>
              <a:ext uri="{FF2B5EF4-FFF2-40B4-BE49-F238E27FC236}">
                <a16:creationId xmlns:a16="http://schemas.microsoft.com/office/drawing/2014/main" id="{A14CE8CA-9C26-B24B-6193-E1E936BE2613}"/>
              </a:ext>
            </a:extLst>
          </p:cNvPr>
          <p:cNvSpPr>
            <a:spLocks noGrp="1" noChangeArrowheads="1"/>
          </p:cNvSpPr>
          <p:nvPr>
            <p:ph type="sldNum" sz="quarter" idx="4"/>
          </p:nvPr>
        </p:nvSpPr>
        <p:spPr/>
        <p:txBody>
          <a:bodyPr/>
          <a:lstStyle>
            <a:lvl1pPr>
              <a:defRPr/>
            </a:lvl1pPr>
          </a:lstStyle>
          <a:p>
            <a:fld id="{EA4CD7D9-824C-41DD-867D-EEE2BB9BE9BB}" type="slidenum">
              <a:rPr lang="en-GB" altLang="en-US"/>
              <a:pPr/>
              <a:t>‹#›</a:t>
            </a:fld>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6445-084D-8550-4B19-B87E47EC646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A0A9A4-ABB3-DCC7-10BB-85E2BC334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E8092-578C-4A20-0832-54A8342E6C9E}"/>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CDC5FD2E-466A-1189-86B2-777928FBEC1C}"/>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3F3E99A0-E2A6-D41D-B6EB-B25D3F9A7DCE}"/>
              </a:ext>
            </a:extLst>
          </p:cNvPr>
          <p:cNvSpPr>
            <a:spLocks noGrp="1"/>
          </p:cNvSpPr>
          <p:nvPr>
            <p:ph type="sldNum" sz="quarter" idx="12"/>
          </p:nvPr>
        </p:nvSpPr>
        <p:spPr/>
        <p:txBody>
          <a:bodyPr/>
          <a:lstStyle>
            <a:lvl1pPr>
              <a:defRPr/>
            </a:lvl1pPr>
          </a:lstStyle>
          <a:p>
            <a:fld id="{D87D8B9F-33A5-45DE-AFA7-760D768CEF43}" type="slidenum">
              <a:rPr lang="en-GB" altLang="en-US"/>
              <a:pPr/>
              <a:t>‹#›</a:t>
            </a:fld>
            <a:endParaRPr lang="en-GB" altLang="en-US"/>
          </a:p>
        </p:txBody>
      </p:sp>
    </p:spTree>
    <p:extLst>
      <p:ext uri="{BB962C8B-B14F-4D97-AF65-F5344CB8AC3E}">
        <p14:creationId xmlns:p14="http://schemas.microsoft.com/office/powerpoint/2010/main" val="136214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F7F64-9927-1EAB-CF04-B258B3D65668}"/>
              </a:ext>
            </a:extLst>
          </p:cNvPr>
          <p:cNvSpPr>
            <a:spLocks noGrp="1"/>
          </p:cNvSpPr>
          <p:nvPr>
            <p:ph type="title" orient="vert"/>
          </p:nvPr>
        </p:nvSpPr>
        <p:spPr>
          <a:xfrm>
            <a:off x="6629400" y="76200"/>
            <a:ext cx="2057400" cy="6507163"/>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2EFAF5-D3DF-82F4-275E-A7CD594E37FF}"/>
              </a:ext>
            </a:extLst>
          </p:cNvPr>
          <p:cNvSpPr>
            <a:spLocks noGrp="1"/>
          </p:cNvSpPr>
          <p:nvPr>
            <p:ph type="body" orient="vert" idx="1"/>
          </p:nvPr>
        </p:nvSpPr>
        <p:spPr>
          <a:xfrm>
            <a:off x="457200" y="76200"/>
            <a:ext cx="6019800" cy="6507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F612ED-A9E4-C41C-6291-C44896221663}"/>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C374F28C-24D0-53CC-86BC-CAEEE56F55F1}"/>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A37B7118-AB95-0DAF-0684-E11E2395CF55}"/>
              </a:ext>
            </a:extLst>
          </p:cNvPr>
          <p:cNvSpPr>
            <a:spLocks noGrp="1"/>
          </p:cNvSpPr>
          <p:nvPr>
            <p:ph type="sldNum" sz="quarter" idx="12"/>
          </p:nvPr>
        </p:nvSpPr>
        <p:spPr/>
        <p:txBody>
          <a:bodyPr/>
          <a:lstStyle>
            <a:lvl1pPr>
              <a:defRPr/>
            </a:lvl1pPr>
          </a:lstStyle>
          <a:p>
            <a:fld id="{52704A6B-1845-4944-90EE-BE065AAC111C}" type="slidenum">
              <a:rPr lang="en-GB" altLang="en-US"/>
              <a:pPr/>
              <a:t>‹#›</a:t>
            </a:fld>
            <a:endParaRPr lang="en-GB" altLang="en-US"/>
          </a:p>
        </p:txBody>
      </p:sp>
    </p:spTree>
    <p:extLst>
      <p:ext uri="{BB962C8B-B14F-4D97-AF65-F5344CB8AC3E}">
        <p14:creationId xmlns:p14="http://schemas.microsoft.com/office/powerpoint/2010/main" val="127976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3B5F-6B47-7ED2-3C33-B757E8AA5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5A375A-0828-B805-B7A6-9A3BC63D54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334A40-FC38-8981-A91E-2ED664FA9D29}"/>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4A3DD1E2-0AAD-BC18-8ACE-4F19D7904D3C}"/>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A1355AFF-1A1C-9C9D-FB92-50E429F1E4D6}"/>
              </a:ext>
            </a:extLst>
          </p:cNvPr>
          <p:cNvSpPr>
            <a:spLocks noGrp="1"/>
          </p:cNvSpPr>
          <p:nvPr>
            <p:ph type="sldNum" sz="quarter" idx="12"/>
          </p:nvPr>
        </p:nvSpPr>
        <p:spPr/>
        <p:txBody>
          <a:bodyPr/>
          <a:lstStyle>
            <a:lvl1pPr>
              <a:defRPr/>
            </a:lvl1pPr>
          </a:lstStyle>
          <a:p>
            <a:fld id="{FB76997B-8E12-4862-9FE6-21033D93D957}" type="slidenum">
              <a:rPr lang="en-GB" altLang="en-US"/>
              <a:pPr/>
              <a:t>‹#›</a:t>
            </a:fld>
            <a:endParaRPr lang="en-GB" altLang="en-US"/>
          </a:p>
        </p:txBody>
      </p:sp>
    </p:spTree>
    <p:extLst>
      <p:ext uri="{BB962C8B-B14F-4D97-AF65-F5344CB8AC3E}">
        <p14:creationId xmlns:p14="http://schemas.microsoft.com/office/powerpoint/2010/main" val="292408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657C-C258-D574-4D72-7FCB536DDB4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34B49F2-3759-A17E-6151-A0423F089AC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3AF2592-4120-6A6D-8A63-DA158C988A3E}"/>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265B6421-D3EB-594C-55D6-FEBB6FDCD53B}"/>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45D3B5E4-DF06-E34E-CBF7-592DEF421BA3}"/>
              </a:ext>
            </a:extLst>
          </p:cNvPr>
          <p:cNvSpPr>
            <a:spLocks noGrp="1"/>
          </p:cNvSpPr>
          <p:nvPr>
            <p:ph type="sldNum" sz="quarter" idx="12"/>
          </p:nvPr>
        </p:nvSpPr>
        <p:spPr/>
        <p:txBody>
          <a:bodyPr/>
          <a:lstStyle>
            <a:lvl1pPr>
              <a:defRPr/>
            </a:lvl1pPr>
          </a:lstStyle>
          <a:p>
            <a:fld id="{0ED37D90-800B-4A87-827C-0F1300A4B27A}" type="slidenum">
              <a:rPr lang="en-GB" altLang="en-US"/>
              <a:pPr/>
              <a:t>‹#›</a:t>
            </a:fld>
            <a:endParaRPr lang="en-GB" altLang="en-US"/>
          </a:p>
        </p:txBody>
      </p:sp>
    </p:spTree>
    <p:extLst>
      <p:ext uri="{BB962C8B-B14F-4D97-AF65-F5344CB8AC3E}">
        <p14:creationId xmlns:p14="http://schemas.microsoft.com/office/powerpoint/2010/main" val="89775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B780-D101-D606-27A5-6F0B85B93C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BA8586-B40C-1140-EF07-10FFBD1C6A2F}"/>
              </a:ext>
            </a:extLst>
          </p:cNvPr>
          <p:cNvSpPr>
            <a:spLocks noGrp="1"/>
          </p:cNvSpPr>
          <p:nvPr>
            <p:ph sz="half" idx="1"/>
          </p:nvPr>
        </p:nvSpPr>
        <p:spPr>
          <a:xfrm>
            <a:off x="457200" y="20574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2B0DB2-9C4C-0836-85B4-1198F4D37991}"/>
              </a:ext>
            </a:extLst>
          </p:cNvPr>
          <p:cNvSpPr>
            <a:spLocks noGrp="1"/>
          </p:cNvSpPr>
          <p:nvPr>
            <p:ph sz="half" idx="2"/>
          </p:nvPr>
        </p:nvSpPr>
        <p:spPr>
          <a:xfrm>
            <a:off x="4648200" y="20574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2E47F61-F59C-BC4D-331E-B58C80168919}"/>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573EB113-8381-5B26-E806-A0E24C6A9B34}"/>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EE9F7287-8413-D0F5-B035-52B2864CBA72}"/>
              </a:ext>
            </a:extLst>
          </p:cNvPr>
          <p:cNvSpPr>
            <a:spLocks noGrp="1"/>
          </p:cNvSpPr>
          <p:nvPr>
            <p:ph type="sldNum" sz="quarter" idx="12"/>
          </p:nvPr>
        </p:nvSpPr>
        <p:spPr/>
        <p:txBody>
          <a:bodyPr/>
          <a:lstStyle>
            <a:lvl1pPr>
              <a:defRPr/>
            </a:lvl1pPr>
          </a:lstStyle>
          <a:p>
            <a:fld id="{EBE8CC74-26AE-4ACF-81D8-B4DEA93A3CAA}" type="slidenum">
              <a:rPr lang="en-GB" altLang="en-US"/>
              <a:pPr/>
              <a:t>‹#›</a:t>
            </a:fld>
            <a:endParaRPr lang="en-GB" altLang="en-US"/>
          </a:p>
        </p:txBody>
      </p:sp>
    </p:spTree>
    <p:extLst>
      <p:ext uri="{BB962C8B-B14F-4D97-AF65-F5344CB8AC3E}">
        <p14:creationId xmlns:p14="http://schemas.microsoft.com/office/powerpoint/2010/main" val="109203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C5F1-4A89-CAA9-F324-72C800C91A65}"/>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4C82C4-711E-6362-2D26-E0CD1289CA5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5E067D-F248-E38B-A780-C711CBC68CE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B2446D-6E08-C669-A6D9-492E5B5BACD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C7144-841D-4CE2-56C3-CC21877AFC1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C38B87-205C-CDFD-24BD-2771F4C428DD}"/>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A67CBFFB-31DD-03CF-ECEB-972774A45CA9}"/>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5221FAD0-3411-9C32-C237-B0BADA17DFA9}"/>
              </a:ext>
            </a:extLst>
          </p:cNvPr>
          <p:cNvSpPr>
            <a:spLocks noGrp="1"/>
          </p:cNvSpPr>
          <p:nvPr>
            <p:ph type="sldNum" sz="quarter" idx="12"/>
          </p:nvPr>
        </p:nvSpPr>
        <p:spPr/>
        <p:txBody>
          <a:bodyPr/>
          <a:lstStyle>
            <a:lvl1pPr>
              <a:defRPr/>
            </a:lvl1pPr>
          </a:lstStyle>
          <a:p>
            <a:fld id="{40251C5D-6307-49EF-B417-528100BD32F2}" type="slidenum">
              <a:rPr lang="en-GB" altLang="en-US"/>
              <a:pPr/>
              <a:t>‹#›</a:t>
            </a:fld>
            <a:endParaRPr lang="en-GB" altLang="en-US"/>
          </a:p>
        </p:txBody>
      </p:sp>
    </p:spTree>
    <p:extLst>
      <p:ext uri="{BB962C8B-B14F-4D97-AF65-F5344CB8AC3E}">
        <p14:creationId xmlns:p14="http://schemas.microsoft.com/office/powerpoint/2010/main" val="200123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AFB3-3E3A-E4D2-23E3-F02D469E7EF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E4EA75-AD06-3F48-8B74-188E1A4208EC}"/>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F4BB72B5-1996-BA24-2555-646254B9C74B}"/>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C0AFA41A-64B7-48B9-2D07-555A8ECB0F23}"/>
              </a:ext>
            </a:extLst>
          </p:cNvPr>
          <p:cNvSpPr>
            <a:spLocks noGrp="1"/>
          </p:cNvSpPr>
          <p:nvPr>
            <p:ph type="sldNum" sz="quarter" idx="12"/>
          </p:nvPr>
        </p:nvSpPr>
        <p:spPr/>
        <p:txBody>
          <a:bodyPr/>
          <a:lstStyle>
            <a:lvl1pPr>
              <a:defRPr/>
            </a:lvl1pPr>
          </a:lstStyle>
          <a:p>
            <a:fld id="{07B6E7BD-4769-4E3D-AD01-A2353F9CB012}" type="slidenum">
              <a:rPr lang="en-GB" altLang="en-US"/>
              <a:pPr/>
              <a:t>‹#›</a:t>
            </a:fld>
            <a:endParaRPr lang="en-GB" altLang="en-US"/>
          </a:p>
        </p:txBody>
      </p:sp>
    </p:spTree>
    <p:extLst>
      <p:ext uri="{BB962C8B-B14F-4D97-AF65-F5344CB8AC3E}">
        <p14:creationId xmlns:p14="http://schemas.microsoft.com/office/powerpoint/2010/main" val="220170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F013C-F2E0-B7C6-A2EE-606C7ACE049F}"/>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1651A1ED-4A1F-3E9E-59CC-FE6F9340508B}"/>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65EA8AA1-890E-E11C-F711-EC4CF7C236C8}"/>
              </a:ext>
            </a:extLst>
          </p:cNvPr>
          <p:cNvSpPr>
            <a:spLocks noGrp="1"/>
          </p:cNvSpPr>
          <p:nvPr>
            <p:ph type="sldNum" sz="quarter" idx="12"/>
          </p:nvPr>
        </p:nvSpPr>
        <p:spPr/>
        <p:txBody>
          <a:bodyPr/>
          <a:lstStyle>
            <a:lvl1pPr>
              <a:defRPr/>
            </a:lvl1pPr>
          </a:lstStyle>
          <a:p>
            <a:fld id="{2CE0D407-8255-4B03-A2DE-2AF4D640D53D}" type="slidenum">
              <a:rPr lang="en-GB" altLang="en-US"/>
              <a:pPr/>
              <a:t>‹#›</a:t>
            </a:fld>
            <a:endParaRPr lang="en-GB" altLang="en-US"/>
          </a:p>
        </p:txBody>
      </p:sp>
    </p:spTree>
    <p:extLst>
      <p:ext uri="{BB962C8B-B14F-4D97-AF65-F5344CB8AC3E}">
        <p14:creationId xmlns:p14="http://schemas.microsoft.com/office/powerpoint/2010/main" val="20740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88E4-E39F-6939-682D-3D057EA661D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3989F37-22CE-B701-5927-B7563474C9F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0CE4A5-7320-C27E-ABCB-1986ABB2E89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00131-9E7A-9DA2-4406-EF4A3C88BAB1}"/>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59E6D0CF-8A2D-3FD6-4D5F-0BB5C3C54759}"/>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9AB26445-2FAF-A2C0-0DE3-C221930EC797}"/>
              </a:ext>
            </a:extLst>
          </p:cNvPr>
          <p:cNvSpPr>
            <a:spLocks noGrp="1"/>
          </p:cNvSpPr>
          <p:nvPr>
            <p:ph type="sldNum" sz="quarter" idx="12"/>
          </p:nvPr>
        </p:nvSpPr>
        <p:spPr/>
        <p:txBody>
          <a:bodyPr/>
          <a:lstStyle>
            <a:lvl1pPr>
              <a:defRPr/>
            </a:lvl1pPr>
          </a:lstStyle>
          <a:p>
            <a:fld id="{4073AF53-078D-4729-BE6C-82F774D99067}" type="slidenum">
              <a:rPr lang="en-GB" altLang="en-US"/>
              <a:pPr/>
              <a:t>‹#›</a:t>
            </a:fld>
            <a:endParaRPr lang="en-GB" altLang="en-US"/>
          </a:p>
        </p:txBody>
      </p:sp>
    </p:spTree>
    <p:extLst>
      <p:ext uri="{BB962C8B-B14F-4D97-AF65-F5344CB8AC3E}">
        <p14:creationId xmlns:p14="http://schemas.microsoft.com/office/powerpoint/2010/main" val="175080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A01B-E8A9-793D-541D-D2976BB6178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55C6CD-BF4C-F091-D256-D997A99153D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BFF99746-8BF1-B782-B0FD-425C1AF5932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AE43C-D931-044A-FDE7-C15AEDDF1358}"/>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4006B5D7-DC2A-E749-945D-F251A917BB65}"/>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A1548475-4AA7-4578-CCF5-7CE7F3F3E3C8}"/>
              </a:ext>
            </a:extLst>
          </p:cNvPr>
          <p:cNvSpPr>
            <a:spLocks noGrp="1"/>
          </p:cNvSpPr>
          <p:nvPr>
            <p:ph type="sldNum" sz="quarter" idx="12"/>
          </p:nvPr>
        </p:nvSpPr>
        <p:spPr/>
        <p:txBody>
          <a:bodyPr/>
          <a:lstStyle>
            <a:lvl1pPr>
              <a:defRPr/>
            </a:lvl1pPr>
          </a:lstStyle>
          <a:p>
            <a:fld id="{D977FD22-8B47-41C3-BD05-F48D90C47CE1}" type="slidenum">
              <a:rPr lang="en-GB" altLang="en-US"/>
              <a:pPr/>
              <a:t>‹#›</a:t>
            </a:fld>
            <a:endParaRPr lang="en-GB" altLang="en-US"/>
          </a:p>
        </p:txBody>
      </p:sp>
    </p:spTree>
    <p:extLst>
      <p:ext uri="{BB962C8B-B14F-4D97-AF65-F5344CB8AC3E}">
        <p14:creationId xmlns:p14="http://schemas.microsoft.com/office/powerpoint/2010/main" val="412057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ACAA4E-0E71-39D1-A61D-39C367A445DA}"/>
              </a:ext>
            </a:extLst>
          </p:cNvPr>
          <p:cNvSpPr>
            <a:spLocks noGrp="1" noChangeArrowheads="1"/>
          </p:cNvSpPr>
          <p:nvPr>
            <p:ph type="title"/>
          </p:nvPr>
        </p:nvSpPr>
        <p:spPr bwMode="auto">
          <a:xfrm>
            <a:off x="457200" y="762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Rectangle 3">
            <a:extLst>
              <a:ext uri="{FF2B5EF4-FFF2-40B4-BE49-F238E27FC236}">
                <a16:creationId xmlns:a16="http://schemas.microsoft.com/office/drawing/2014/main" id="{06AACEA2-48E8-4660-746C-3FDEFBF142BF}"/>
              </a:ext>
            </a:extLst>
          </p:cNvPr>
          <p:cNvSpPr>
            <a:spLocks noGrp="1" noChangeArrowheads="1"/>
          </p:cNvSpPr>
          <p:nvPr>
            <p:ph type="body" idx="1"/>
          </p:nvPr>
        </p:nvSpPr>
        <p:spPr bwMode="auto">
          <a:xfrm>
            <a:off x="457200" y="20574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1028" name="Rectangle 4">
            <a:extLst>
              <a:ext uri="{FF2B5EF4-FFF2-40B4-BE49-F238E27FC236}">
                <a16:creationId xmlns:a16="http://schemas.microsoft.com/office/drawing/2014/main" id="{98CE5D63-D98B-8194-987A-AFA4662317F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ltLang="en-US"/>
          </a:p>
        </p:txBody>
      </p:sp>
      <p:sp>
        <p:nvSpPr>
          <p:cNvPr id="1029" name="Rectangle 5">
            <a:extLst>
              <a:ext uri="{FF2B5EF4-FFF2-40B4-BE49-F238E27FC236}">
                <a16:creationId xmlns:a16="http://schemas.microsoft.com/office/drawing/2014/main" id="{983D5DA7-FC7E-27D9-4943-7342A87F98C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en-US"/>
          </a:p>
        </p:txBody>
      </p:sp>
      <p:sp>
        <p:nvSpPr>
          <p:cNvPr id="1030" name="Rectangle 6">
            <a:extLst>
              <a:ext uri="{FF2B5EF4-FFF2-40B4-BE49-F238E27FC236}">
                <a16:creationId xmlns:a16="http://schemas.microsoft.com/office/drawing/2014/main" id="{C05C2579-E4C8-733C-739F-225005C455D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27E4E86-5271-442D-A2D1-B61F1EA3F2FA}"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bg1"/>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bg1"/>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bg1"/>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bg1"/>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bg1"/>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bg1"/>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bg1"/>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C0BDAAD-784C-AFA6-2674-31188485C2F3}"/>
              </a:ext>
            </a:extLst>
          </p:cNvPr>
          <p:cNvSpPr>
            <a:spLocks noGrp="1" noChangeArrowheads="1"/>
          </p:cNvSpPr>
          <p:nvPr>
            <p:ph type="ctrTitle"/>
          </p:nvPr>
        </p:nvSpPr>
        <p:spPr/>
        <p:txBody>
          <a:bodyPr/>
          <a:lstStyle/>
          <a:p>
            <a:r>
              <a:rPr lang="en-GB" altLang="en-US" b="1" dirty="0"/>
              <a:t>CSC 302</a:t>
            </a:r>
          </a:p>
        </p:txBody>
      </p:sp>
      <p:sp>
        <p:nvSpPr>
          <p:cNvPr id="2051" name="Rectangle 3">
            <a:extLst>
              <a:ext uri="{FF2B5EF4-FFF2-40B4-BE49-F238E27FC236}">
                <a16:creationId xmlns:a16="http://schemas.microsoft.com/office/drawing/2014/main" id="{F81F08E3-C48D-8FBC-1B26-A4BA668F1233}"/>
              </a:ext>
            </a:extLst>
          </p:cNvPr>
          <p:cNvSpPr>
            <a:spLocks noGrp="1" noChangeArrowheads="1"/>
          </p:cNvSpPr>
          <p:nvPr>
            <p:ph type="subTitle" idx="1"/>
          </p:nvPr>
        </p:nvSpPr>
        <p:spPr>
          <a:xfrm>
            <a:off x="1371600" y="2276872"/>
            <a:ext cx="6400800" cy="698500"/>
          </a:xfrm>
        </p:spPr>
        <p:txBody>
          <a:bodyPr/>
          <a:lstStyle/>
          <a:p>
            <a:r>
              <a:rPr lang="en-GB" altLang="en-US" sz="4800" dirty="0">
                <a:latin typeface="Times New Roman" panose="02020603050405020304" pitchFamily="18" charset="0"/>
                <a:cs typeface="Times New Roman" panose="02020603050405020304" pitchFamily="18" charset="0"/>
              </a:rPr>
              <a:t>Distributed Systems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7313F4-0D6A-6BA1-549F-2FA76FA17DAF}"/>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4D62FA24-20BA-1D4E-1378-734AB8DA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42712F12-A2D8-7E30-9831-E42BE5D40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DDB5D742-CE47-8455-1AD0-B768F8CD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773E7648-E4BF-B1FF-F717-F0E665CC09F9}"/>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0E1AF9E6-0BE9-0845-66AF-5E898B125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27CBFD8A-E59C-1BB0-73E2-0BE70C197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BBC0480F-7399-D174-3D68-0ABE5021E41E}"/>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kern="100" dirty="0">
                <a:effectLst/>
                <a:latin typeface="Times New Roman" panose="02020603050405020304" pitchFamily="18" charset="0"/>
                <a:ea typeface="DengXian" panose="02010600030101010101" pitchFamily="2" charset="-122"/>
                <a:cs typeface="Arial" panose="020B0604020202020204" pitchFamily="34" charset="0"/>
              </a:rPr>
              <a:t>Distributed Systems Requirements:</a:t>
            </a:r>
          </a:p>
          <a:p>
            <a:pPr marL="0" indent="0" algn="just">
              <a:buNone/>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Designing and implementing distributed systems requires careful consideration of various requirements to ensure the system's effectiveness, reliability, and scalability.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marL="0" indent="0">
              <a:buNone/>
            </a:pPr>
            <a:endParaRPr lang="en-GB"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DF6606-E850-B89D-AE8E-47768BCC513F}"/>
              </a:ext>
            </a:extLst>
          </p:cNvPr>
          <p:cNvSpPr txBox="1"/>
          <p:nvPr/>
        </p:nvSpPr>
        <p:spPr>
          <a:xfrm>
            <a:off x="3631815" y="1304045"/>
            <a:ext cx="5397823" cy="2509470"/>
          </a:xfrm>
          <a:prstGeom prst="rect">
            <a:avLst/>
          </a:prstGeom>
          <a:noFill/>
        </p:spPr>
        <p:txBody>
          <a:bodyPr wrap="square">
            <a:spAutoFit/>
          </a:bodyPr>
          <a:lstStyle/>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Consistency: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All nodes in the distributed system should have a consistent view of the data.</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Choose an appropriate consistency model based on the application requirements. Options include strong consistency, eventual consistency, and causal consistency.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
        <p:nvSpPr>
          <p:cNvPr id="2" name="TextBox 1">
            <a:extLst>
              <a:ext uri="{FF2B5EF4-FFF2-40B4-BE49-F238E27FC236}">
                <a16:creationId xmlns:a16="http://schemas.microsoft.com/office/drawing/2014/main" id="{10F27D22-ABA2-41B3-3545-2BA0C953307B}"/>
              </a:ext>
            </a:extLst>
          </p:cNvPr>
          <p:cNvSpPr txBox="1"/>
          <p:nvPr/>
        </p:nvSpPr>
        <p:spPr>
          <a:xfrm>
            <a:off x="3638673" y="4005064"/>
            <a:ext cx="5397823" cy="2828018"/>
          </a:xfrm>
          <a:prstGeom prst="rect">
            <a:avLst/>
          </a:prstGeom>
          <a:noFill/>
        </p:spPr>
        <p:txBody>
          <a:bodyPr wrap="square">
            <a:spAutoFit/>
          </a:bodyPr>
          <a:lstStyle/>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Availability: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The system should be available and responsive, even in the face of failures or partial outages.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Design for redundancy, implement load balancing, and have mechanisms for detecting and handling failures. Use techniques like replication and sharding to distribute load.</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1650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68AEC5-88F8-9070-D747-D3D88F36BA93}"/>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C1B84681-C859-38BA-EE67-CBE47A77F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A9D94F7E-C67B-E876-5675-949FF503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04BB55F7-B766-FB95-A047-F328F9920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47AD2AEA-591A-87EA-C591-4182E099CB93}"/>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726CFF75-B771-FE02-6063-30ED661B0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3AE5DD50-63FA-BF6E-AE57-8F3715C88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075BF6B1-8814-D420-C21B-70F84ADBCC67}"/>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kern="100" dirty="0">
                <a:effectLst/>
                <a:latin typeface="Times New Roman" panose="02020603050405020304" pitchFamily="18" charset="0"/>
                <a:ea typeface="DengXian" panose="02010600030101010101" pitchFamily="2" charset="-122"/>
                <a:cs typeface="Arial" panose="020B0604020202020204" pitchFamily="34" charset="0"/>
              </a:rPr>
              <a:t>Distributed Systems Requirements:</a:t>
            </a:r>
          </a:p>
          <a:p>
            <a:pPr marL="0" indent="0" algn="just">
              <a:buNone/>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Designing and implementing distributed systems requires careful consideration of various requirements to ensure the system's effectiveness, reliability, and scalability.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marL="0" indent="0">
              <a:buNone/>
            </a:pPr>
            <a:endParaRPr lang="en-GB"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EA4F12-127C-88FA-620B-C6F7EB9345EF}"/>
              </a:ext>
            </a:extLst>
          </p:cNvPr>
          <p:cNvSpPr txBox="1"/>
          <p:nvPr/>
        </p:nvSpPr>
        <p:spPr>
          <a:xfrm>
            <a:off x="3631815" y="1550265"/>
            <a:ext cx="5397823" cy="5047087"/>
          </a:xfrm>
          <a:prstGeom prst="rect">
            <a:avLst/>
          </a:prstGeom>
          <a:noFill/>
        </p:spPr>
        <p:txBody>
          <a:bodyPr wrap="square">
            <a:spAutoFit/>
          </a:bodyPr>
          <a:lstStyle/>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Partition Tolerance:</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The system should continue to operate despite network partitions or communication failures between nodes.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Implement distributed consensus protocols like </a:t>
            </a:r>
            <a:r>
              <a:rPr lang="en-GB" sz="1800" kern="100" dirty="0" err="1">
                <a:effectLst/>
                <a:latin typeface="Times New Roman" panose="02020603050405020304" pitchFamily="18" charset="0"/>
                <a:ea typeface="DengXian" panose="02010600030101010101" pitchFamily="2" charset="-122"/>
                <a:cs typeface="Arial" panose="020B0604020202020204" pitchFamily="34" charset="0"/>
              </a:rPr>
              <a:t>Paxos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or Raft to ensure consistent behaviour during network partitions.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Concurrency Control:</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Ensure proper management of concurrent access to shared resources to avoid data corruption or inconsistency.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Use techniques like locking, optimistic concurrency control, and distributed transactions to manage concurrency.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2474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2E5ECF-E99D-6F15-6403-2A91820AD143}"/>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329E2707-8B1A-5356-0DAE-0C3A8A41A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974D1086-BF83-F3B5-8EC2-58C6D3259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1F2317D4-DA5D-8D9E-1389-962B90D47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1FFBF0D0-980D-05B9-948D-1E18D7644D53}"/>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50FE1B28-230D-A859-8929-06938685EF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33C114BA-8794-3641-1B6B-3AFA4502C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F24CA6BE-3BBF-C150-59B1-68C570F91862}"/>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kern="100" dirty="0">
                <a:effectLst/>
                <a:latin typeface="Times New Roman" panose="02020603050405020304" pitchFamily="18" charset="0"/>
                <a:ea typeface="DengXian" panose="02010600030101010101" pitchFamily="2" charset="-122"/>
                <a:cs typeface="Arial" panose="020B0604020202020204" pitchFamily="34" charset="0"/>
              </a:rPr>
              <a:t>Distributed Systems Requirements:</a:t>
            </a:r>
          </a:p>
          <a:p>
            <a:pPr marL="0" indent="0" algn="just">
              <a:buNone/>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Designing and implementing distributed systems requires careful consideration of various requirements to ensure the system's effectiveness, reliability, and scalability.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marL="0" indent="0">
              <a:buNone/>
            </a:pPr>
            <a:endParaRPr lang="en-GB"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E43DAEC-3A3F-26F2-B788-91E7EF395F04}"/>
              </a:ext>
            </a:extLst>
          </p:cNvPr>
          <p:cNvSpPr txBox="1"/>
          <p:nvPr/>
        </p:nvSpPr>
        <p:spPr>
          <a:xfrm>
            <a:off x="3631815" y="1550265"/>
            <a:ext cx="5397823" cy="4728539"/>
          </a:xfrm>
          <a:prstGeom prst="rect">
            <a:avLst/>
          </a:prstGeom>
          <a:noFill/>
        </p:spPr>
        <p:txBody>
          <a:bodyPr wrap="square">
            <a:spAutoFit/>
          </a:bodyPr>
          <a:lstStyle/>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Isolation:</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Transactions should be isolated from each other to prevent interference and maintain data integrity.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Implement isolation levels in database transactions. Consider the trade-offs between consistency and performance.</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Security: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Ensure the confidentiality, integrity, and availability of data in the distributed system.</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Implement secure communication using encryption, enforce access controls, and regularly audit and monitor the system for potential security vulnerabilities.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5428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4CACD5-1E26-0324-D058-5FA72FA0FDC6}"/>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BF9EC049-0431-2ED0-2164-EA11B0020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F00AA8C6-7049-9B75-E5B3-21CDC871C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E24EB02A-C4F6-12FC-7F2D-DD87C1D1C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432FAE42-1D14-05A5-9355-6177803598DC}"/>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A0573640-BA79-573D-083E-557D8F2EE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AFD471D6-7BCE-FC64-CF0D-DCE5A9F5B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DCC78315-9B8D-DD61-13B5-2C6B9F940EB9}"/>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kern="100" dirty="0">
                <a:effectLst/>
                <a:latin typeface="Times New Roman" panose="02020603050405020304" pitchFamily="18" charset="0"/>
                <a:ea typeface="DengXian" panose="02010600030101010101" pitchFamily="2" charset="-122"/>
                <a:cs typeface="Arial" panose="020B0604020202020204" pitchFamily="34" charset="0"/>
              </a:rPr>
              <a:t>Distributed Systems Requirements:</a:t>
            </a:r>
          </a:p>
          <a:p>
            <a:pPr marL="0" indent="0" algn="just">
              <a:buNone/>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Designing and implementing distributed systems requires careful consideration of various requirements to ensure the system's effectiveness, reliability, and scalability.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marL="0" indent="0">
              <a:buNone/>
            </a:pPr>
            <a:endParaRPr lang="en-GB"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B5D957-6CE5-CA51-419E-B038983D9C7A}"/>
              </a:ext>
            </a:extLst>
          </p:cNvPr>
          <p:cNvSpPr txBox="1"/>
          <p:nvPr/>
        </p:nvSpPr>
        <p:spPr>
          <a:xfrm>
            <a:off x="3631815" y="1550265"/>
            <a:ext cx="5397823" cy="5047087"/>
          </a:xfrm>
          <a:prstGeom prst="rect">
            <a:avLst/>
          </a:prstGeom>
          <a:noFill/>
        </p:spPr>
        <p:txBody>
          <a:bodyPr wrap="square">
            <a:spAutoFit/>
          </a:bodyPr>
          <a:lstStyle/>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Performance:</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The system should deliver high performance and low latency.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Optimize algorithms and data structures for distributed environments. Use caching, load balancing, and efficient communication protocols to enhance performance.</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Interoperability: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Different components and nodes within the distributed system should be able to communicate and work together seamlessly.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Use standard communication protocols and data formats. Ensure compatibility between different versions of system components.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792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51BFB3-B8BB-3A69-90C9-783909E637BD}"/>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6508A4CE-8E61-4A60-12BA-CB06BB77D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4726C8A0-581F-5D7F-9E1D-CBB2F3120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AAEAD001-CF35-CABA-E533-46A7AE7F8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5B1B9820-A917-DE73-3983-F62A2CA28E27}"/>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6E2424CD-18D3-05A2-167A-B0A3ECE43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ABEA2E26-FE6A-A45D-022E-42A52B788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1DF48D3C-CBA8-DEF7-A53B-27AE5896E604}"/>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kern="100" dirty="0">
                <a:effectLst/>
                <a:latin typeface="Times New Roman" panose="02020603050405020304" pitchFamily="18" charset="0"/>
                <a:ea typeface="DengXian" panose="02010600030101010101" pitchFamily="2" charset="-122"/>
                <a:cs typeface="Arial" panose="020B0604020202020204" pitchFamily="34" charset="0"/>
              </a:rPr>
              <a:t>Distributed Systems Requirements:</a:t>
            </a:r>
          </a:p>
          <a:p>
            <a:pPr marL="0" indent="0" algn="just">
              <a:buNone/>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Designing and implementing distributed systems requires careful consideration of various requirements to ensure the system's effectiveness, reliability, and scalability.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marL="0" indent="0">
              <a:buNone/>
            </a:pPr>
            <a:endParaRPr lang="en-GB"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58ECC4-F4DC-A39E-1EB7-6F5CA5377E75}"/>
              </a:ext>
            </a:extLst>
          </p:cNvPr>
          <p:cNvSpPr txBox="1"/>
          <p:nvPr/>
        </p:nvSpPr>
        <p:spPr>
          <a:xfrm>
            <a:off x="3631815" y="1550265"/>
            <a:ext cx="5397823" cy="4728539"/>
          </a:xfrm>
          <a:prstGeom prst="rect">
            <a:avLst/>
          </a:prstGeom>
          <a:noFill/>
        </p:spPr>
        <p:txBody>
          <a:bodyPr wrap="square">
            <a:spAutoFit/>
          </a:bodyPr>
          <a:lstStyle/>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Monitoring and Logging:</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Implement mechanisms for monitoring the health, performance, and </a:t>
            </a:r>
            <a:r>
              <a:rPr lang="en-GB" sz="1800" kern="100" dirty="0" err="1">
                <a:effectLst/>
                <a:latin typeface="Times New Roman" panose="02020603050405020304" pitchFamily="18" charset="0"/>
                <a:ea typeface="DengXian" panose="02010600030101010101" pitchFamily="2" charset="-122"/>
                <a:cs typeface="Arial" panose="020B0604020202020204" pitchFamily="34" charset="0"/>
              </a:rPr>
              <a:t>behavior</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of the distributed system.</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Use tools like Prometheus, Grafana, ELK stack for logging, and create dashboards for real-time monitoring and diagnostics.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Ease of Management:</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The system should be easy to deploy, configure, and manage.</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Provide tools for system administrators, implement automation for deployment and scaling, and offer comprehensive documentation.</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3596692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34AD30-5D7F-68F8-6CE5-C253E18588A6}"/>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0F1CA78E-B3CF-25D3-1172-8D18AE8D4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F481AEB7-41CD-071F-0A3C-7E30425AE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5C1ED0E0-8FA7-A1D1-60EF-4005A1D7A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A4BDE156-524F-0C80-A76A-8FF7CEC65DC6}"/>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F4A9BD06-529A-D7F3-C6DE-FC3EE9B5E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0BB2C46D-25CF-9164-2CCE-4DE5D2197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443D33E9-607E-C522-77B0-A5884D4D74C1}"/>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kern="100" dirty="0">
                <a:effectLst/>
                <a:latin typeface="Times New Roman" panose="02020603050405020304" pitchFamily="18" charset="0"/>
                <a:ea typeface="DengXian" panose="02010600030101010101" pitchFamily="2" charset="-122"/>
                <a:cs typeface="Arial" panose="020B0604020202020204" pitchFamily="34" charset="0"/>
              </a:rPr>
              <a:t>Distributed Systems Requirements:</a:t>
            </a:r>
          </a:p>
          <a:p>
            <a:pPr marL="0" indent="0" algn="just">
              <a:buNone/>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Designing and implementing distributed systems requires careful consideration of various requirements to ensure the system's effectiveness, reliability, and scalability.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marL="0" indent="0">
              <a:buNone/>
            </a:pPr>
            <a:endParaRPr lang="en-GB"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158330-FC47-41CE-BA35-D017F2BBA7F3}"/>
              </a:ext>
            </a:extLst>
          </p:cNvPr>
          <p:cNvSpPr txBox="1"/>
          <p:nvPr/>
        </p:nvSpPr>
        <p:spPr>
          <a:xfrm>
            <a:off x="3631815" y="1550265"/>
            <a:ext cx="5397823" cy="2190921"/>
          </a:xfrm>
          <a:prstGeom prst="rect">
            <a:avLst/>
          </a:prstGeom>
          <a:noFill/>
        </p:spPr>
        <p:txBody>
          <a:bodyPr wrap="square">
            <a:spAutoFit/>
          </a:bodyPr>
          <a:lstStyle/>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Adaptability: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The system should be adaptable to changes in requirements, workload, or environment.</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Implement dynamic scaling, configuration management, and make components loosely coupled to facilitate changes.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8499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3076" descr="Ethernet cables connected to a networking patch">
            <a:extLst>
              <a:ext uri="{FF2B5EF4-FFF2-40B4-BE49-F238E27FC236}">
                <a16:creationId xmlns:a16="http://schemas.microsoft.com/office/drawing/2014/main" id="{5F4D67D4-9F74-18D9-E8B9-A1CFA0934F50}"/>
              </a:ext>
            </a:extLst>
          </p:cNvPr>
          <p:cNvPicPr>
            <a:picLocks noChangeAspect="1"/>
          </p:cNvPicPr>
          <p:nvPr/>
        </p:nvPicPr>
        <p:blipFill rotWithShape="1">
          <a:blip r:embed="rId2"/>
          <a:srcRect l="16347" r="24487"/>
          <a:stretch/>
        </p:blipFill>
        <p:spPr>
          <a:xfrm>
            <a:off x="20" y="-2"/>
            <a:ext cx="4057627" cy="6858002"/>
          </a:xfrm>
          <a:prstGeom prst="rect">
            <a:avLst/>
          </a:prstGeom>
        </p:spPr>
      </p:pic>
      <p:sp useBgFill="1">
        <p:nvSpPr>
          <p:cNvPr id="3083" name="Rectangle 3082">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a:extLst>
              <a:ext uri="{FF2B5EF4-FFF2-40B4-BE49-F238E27FC236}">
                <a16:creationId xmlns:a16="http://schemas.microsoft.com/office/drawing/2014/main" id="{2F9E9E95-87C9-193F-746F-B65C70201C22}"/>
              </a:ext>
            </a:extLst>
          </p:cNvPr>
          <p:cNvSpPr>
            <a:spLocks noGrp="1" noChangeArrowheads="1"/>
          </p:cNvSpPr>
          <p:nvPr>
            <p:ph type="title"/>
          </p:nvPr>
        </p:nvSpPr>
        <p:spPr>
          <a:xfrm>
            <a:off x="4586487" y="405685"/>
            <a:ext cx="4098726" cy="1559301"/>
          </a:xfrm>
        </p:spPr>
        <p:txBody>
          <a:bodyPr>
            <a:normAutofit/>
          </a:bodyPr>
          <a:lstStyle/>
          <a:p>
            <a:r>
              <a:rPr lang="en-GB" altLang="en-US" sz="3500"/>
              <a:t>MODULE 1</a:t>
            </a:r>
          </a:p>
        </p:txBody>
      </p:sp>
      <p:sp>
        <p:nvSpPr>
          <p:cNvPr id="3075" name="Rectangle 3">
            <a:extLst>
              <a:ext uri="{FF2B5EF4-FFF2-40B4-BE49-F238E27FC236}">
                <a16:creationId xmlns:a16="http://schemas.microsoft.com/office/drawing/2014/main" id="{1F3F871F-F63F-406E-305B-E9D9FF308723}"/>
              </a:ext>
            </a:extLst>
          </p:cNvPr>
          <p:cNvSpPr>
            <a:spLocks noGrp="1" noChangeArrowheads="1"/>
          </p:cNvSpPr>
          <p:nvPr>
            <p:ph type="body" idx="1"/>
          </p:nvPr>
        </p:nvSpPr>
        <p:spPr>
          <a:xfrm>
            <a:off x="4139952" y="216546"/>
            <a:ext cx="5004028" cy="5588717"/>
          </a:xfrm>
        </p:spPr>
        <p:txBody>
          <a:bodyPr anchor="ctr">
            <a:normAutofit/>
          </a:bodyPr>
          <a:lstStyle/>
          <a:p>
            <a:pPr marL="457200" indent="0">
              <a:lnSpc>
                <a:spcPct val="115000"/>
              </a:lnSpc>
              <a:spcAft>
                <a:spcPts val="800"/>
              </a:spcAft>
              <a:buNone/>
            </a:pPr>
            <a:r>
              <a:rPr lang="en-GB" sz="2400" kern="100" dirty="0">
                <a:effectLst/>
                <a:latin typeface="Times New Roman" panose="02020603050405020304" pitchFamily="18" charset="0"/>
                <a:ea typeface="DengXian" panose="02010600030101010101" pitchFamily="2" charset="-122"/>
                <a:cs typeface="Times New Roman" panose="02020603050405020304" pitchFamily="18" charset="0"/>
              </a:rPr>
              <a:t>Topics for Module 1</a:t>
            </a:r>
          </a:p>
          <a:p>
            <a:pPr marL="342900" lvl="0" indent="-342900">
              <a:lnSpc>
                <a:spcPct val="115000"/>
              </a:lnSpc>
              <a:buFont typeface="Wingdings" panose="05000000000000000000" pitchFamily="2" charset="2"/>
              <a:buChar char=""/>
            </a:pPr>
            <a:r>
              <a:rPr lang="en-GB" sz="2400" kern="100" dirty="0">
                <a:effectLst/>
                <a:latin typeface="Times New Roman" panose="02020603050405020304" pitchFamily="18" charset="0"/>
                <a:ea typeface="DengXian" panose="02010600030101010101" pitchFamily="2" charset="-122"/>
                <a:cs typeface="Arial" panose="020B0604020202020204" pitchFamily="34" charset="0"/>
              </a:rPr>
              <a:t>What is a Distributed System?</a:t>
            </a:r>
            <a:endParaRPr lang="en-GB" sz="2400" kern="100" dirty="0">
              <a:effectLst/>
              <a:latin typeface="Aptos" panose="020B0004020202020204" pitchFamily="34" charset="0"/>
              <a:ea typeface="DengXian" panose="02010600030101010101" pitchFamily="2" charset="-122"/>
              <a:cs typeface="Arial" panose="020B0604020202020204" pitchFamily="34" charset="0"/>
            </a:endParaRPr>
          </a:p>
          <a:p>
            <a:pPr marL="342900" lvl="0" indent="-342900">
              <a:lnSpc>
                <a:spcPct val="115000"/>
              </a:lnSpc>
              <a:buFont typeface="Wingdings" panose="05000000000000000000" pitchFamily="2" charset="2"/>
              <a:buChar char=""/>
            </a:pPr>
            <a:r>
              <a:rPr lang="en-GB" sz="2400" kern="100" dirty="0">
                <a:effectLst/>
                <a:latin typeface="Times New Roman" panose="02020603050405020304" pitchFamily="18" charset="0"/>
                <a:ea typeface="DengXian" panose="02010600030101010101" pitchFamily="2" charset="-122"/>
                <a:cs typeface="Arial" panose="020B0604020202020204" pitchFamily="34" charset="0"/>
              </a:rPr>
              <a:t>Why Distributed Systems?</a:t>
            </a:r>
            <a:endParaRPr lang="en-GB" sz="2400" kern="100" dirty="0">
              <a:effectLst/>
              <a:latin typeface="Aptos" panose="020B0004020202020204" pitchFamily="34" charset="0"/>
              <a:ea typeface="DengXian" panose="02010600030101010101" pitchFamily="2" charset="-122"/>
              <a:cs typeface="Arial" panose="020B0604020202020204" pitchFamily="34" charset="0"/>
            </a:endParaRPr>
          </a:p>
          <a:p>
            <a:pPr marL="342900" lvl="0" indent="-342900">
              <a:lnSpc>
                <a:spcPct val="115000"/>
              </a:lnSpc>
              <a:buFont typeface="Wingdings" panose="05000000000000000000" pitchFamily="2" charset="2"/>
              <a:buChar char=""/>
            </a:pPr>
            <a:r>
              <a:rPr lang="en-GB" sz="2400" kern="100" dirty="0">
                <a:effectLst/>
                <a:latin typeface="Times New Roman" panose="02020603050405020304" pitchFamily="18" charset="0"/>
                <a:ea typeface="DengXian" panose="02010600030101010101" pitchFamily="2" charset="-122"/>
                <a:cs typeface="Arial" panose="020B0604020202020204" pitchFamily="34" charset="0"/>
              </a:rPr>
              <a:t>Examples of Distributed Systems.</a:t>
            </a:r>
            <a:endParaRPr lang="en-GB" sz="2400" kern="100" dirty="0">
              <a:effectLst/>
              <a:latin typeface="Aptos" panose="020B0004020202020204" pitchFamily="34" charset="0"/>
              <a:ea typeface="DengXian" panose="02010600030101010101" pitchFamily="2" charset="-122"/>
              <a:cs typeface="Arial" panose="020B0604020202020204" pitchFamily="34" charset="0"/>
            </a:endParaRPr>
          </a:p>
          <a:p>
            <a:pPr marL="342900" lvl="0" indent="-342900">
              <a:lnSpc>
                <a:spcPct val="115000"/>
              </a:lnSpc>
              <a:buFont typeface="Wingdings" panose="05000000000000000000" pitchFamily="2" charset="2"/>
              <a:buChar char=""/>
            </a:pPr>
            <a:r>
              <a:rPr lang="en-GB" sz="2400" kern="100" dirty="0">
                <a:effectLst/>
                <a:latin typeface="Times New Roman" panose="02020603050405020304" pitchFamily="18" charset="0"/>
                <a:ea typeface="DengXian" panose="02010600030101010101" pitchFamily="2" charset="-122"/>
                <a:cs typeface="Arial" panose="020B0604020202020204" pitchFamily="34" charset="0"/>
              </a:rPr>
              <a:t>Distributed Systems Requirements. </a:t>
            </a:r>
            <a:endParaRPr lang="en-GB" sz="2400" kern="100" dirty="0">
              <a:effectLst/>
              <a:latin typeface="Aptos" panose="020B0004020202020204" pitchFamily="34" charset="0"/>
              <a:ea typeface="DengXian" panose="02010600030101010101" pitchFamily="2" charset="-122"/>
              <a:cs typeface="Arial" panose="020B0604020202020204" pitchFamily="34" charset="0"/>
            </a:endParaRPr>
          </a:p>
          <a:p>
            <a:pPr marL="342900" lvl="0" indent="-342900">
              <a:lnSpc>
                <a:spcPct val="115000"/>
              </a:lnSpc>
              <a:spcAft>
                <a:spcPts val="800"/>
              </a:spcAft>
              <a:buFont typeface="Wingdings" panose="05000000000000000000" pitchFamily="2" charset="2"/>
              <a:buChar char=""/>
            </a:pPr>
            <a:r>
              <a:rPr lang="en-GB" sz="2400" kern="100" dirty="0">
                <a:effectLst/>
                <a:latin typeface="Times New Roman" panose="02020603050405020304" pitchFamily="18" charset="0"/>
                <a:ea typeface="DengXian" panose="02010600030101010101" pitchFamily="2" charset="-122"/>
                <a:cs typeface="Arial" panose="020B0604020202020204" pitchFamily="34" charset="0"/>
              </a:rPr>
              <a:t>Transparency in Distributed Systems</a:t>
            </a:r>
            <a:endParaRPr lang="en-GB" sz="2400" kern="100" dirty="0">
              <a:effectLst/>
              <a:latin typeface="Aptos" panose="020B0004020202020204" pitchFamily="34" charset="0"/>
              <a:ea typeface="DengXian" panose="02010600030101010101" pitchFamily="2" charset="-122"/>
              <a:cs typeface="Arial" panose="020B0604020202020204" pitchFamily="34" charset="0"/>
            </a:endParaRPr>
          </a:p>
          <a:p>
            <a:pPr marL="0" indent="0">
              <a:buNone/>
            </a:pPr>
            <a:br>
              <a:rPr lang="en-GB" sz="2400" dirty="0">
                <a:latin typeface="Times New Roman" panose="02020603050405020304" pitchFamily="18" charset="0"/>
                <a:cs typeface="Times New Roman" panose="02020603050405020304" pitchFamily="18" charset="0"/>
              </a:rPr>
            </a:b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B14217-A524-6A05-580D-483073A62CE2}"/>
            </a:ext>
          </a:extLst>
        </p:cNvPr>
        <p:cNvGrpSpPr/>
        <p:nvPr/>
      </p:nvGrpSpPr>
      <p:grpSpPr>
        <a:xfrm>
          <a:off x="0" y="0"/>
          <a:ext cx="0" cy="0"/>
          <a:chOff x="0" y="0"/>
          <a:chExt cx="0" cy="0"/>
        </a:xfrm>
      </p:grpSpPr>
      <p:pic>
        <p:nvPicPr>
          <p:cNvPr id="3077" name="Picture 3076" descr="A 3D pattern of ring shapes connected by lines">
            <a:extLst>
              <a:ext uri="{FF2B5EF4-FFF2-40B4-BE49-F238E27FC236}">
                <a16:creationId xmlns:a16="http://schemas.microsoft.com/office/drawing/2014/main" id="{E0D372DB-3AE9-543A-9347-679D9A822B2A}"/>
              </a:ext>
            </a:extLst>
          </p:cNvPr>
          <p:cNvPicPr>
            <a:picLocks noChangeAspect="1"/>
          </p:cNvPicPr>
          <p:nvPr/>
        </p:nvPicPr>
        <p:blipFill rotWithShape="1">
          <a:blip r:embed="rId2"/>
          <a:srcRect l="17795" r="50518"/>
          <a:stretch/>
        </p:blipFill>
        <p:spPr>
          <a:xfrm>
            <a:off x="20" y="10"/>
            <a:ext cx="3863363" cy="6857990"/>
          </a:xfrm>
          <a:prstGeom prst="rect">
            <a:avLst/>
          </a:prstGeom>
        </p:spPr>
      </p:pic>
      <p:cxnSp>
        <p:nvCxnSpPr>
          <p:cNvPr id="3081" name="Straight Connector 308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75" name="Rectangle 3">
            <a:extLst>
              <a:ext uri="{FF2B5EF4-FFF2-40B4-BE49-F238E27FC236}">
                <a16:creationId xmlns:a16="http://schemas.microsoft.com/office/drawing/2014/main" id="{53A5C925-D88A-5C71-EB45-37C53959330C}"/>
              </a:ext>
            </a:extLst>
          </p:cNvPr>
          <p:cNvSpPr>
            <a:spLocks noGrp="1" noChangeArrowheads="1"/>
          </p:cNvSpPr>
          <p:nvPr>
            <p:ph type="body" idx="1"/>
          </p:nvPr>
        </p:nvSpPr>
        <p:spPr>
          <a:xfrm>
            <a:off x="3923928" y="1852417"/>
            <a:ext cx="5220052" cy="3591207"/>
          </a:xfrm>
        </p:spPr>
        <p:txBody>
          <a:bodyPr>
            <a:normAutofit/>
          </a:bodyPr>
          <a:lstStyle/>
          <a:p>
            <a:pPr marL="0" indent="0" algn="ctr">
              <a:buNone/>
            </a:pPr>
            <a:r>
              <a:rPr lang="en-GB" sz="2400" b="1" dirty="0">
                <a:latin typeface="Times New Roman" panose="02020603050405020304" pitchFamily="18" charset="0"/>
                <a:cs typeface="Times New Roman" panose="02020603050405020304" pitchFamily="18" charset="0"/>
              </a:rPr>
              <a:t>Di</a:t>
            </a:r>
            <a:r>
              <a:rPr lang="en-GB" sz="2400" b="1" i="0" dirty="0">
                <a:effectLst/>
                <a:latin typeface="Times New Roman" panose="02020603050405020304" pitchFamily="18" charset="0"/>
                <a:cs typeface="Times New Roman" panose="02020603050405020304" pitchFamily="18" charset="0"/>
              </a:rPr>
              <a:t>stributed Systems:</a:t>
            </a:r>
          </a:p>
          <a:p>
            <a:pPr marL="0" indent="0" algn="just">
              <a:buNone/>
            </a:pPr>
            <a:r>
              <a:rPr lang="en-GB" sz="2400" kern="100" dirty="0">
                <a:effectLst/>
                <a:latin typeface="Times New Roman" panose="02020603050405020304" pitchFamily="18" charset="0"/>
                <a:ea typeface="DengXian" panose="02010600030101010101" pitchFamily="2" charset="-122"/>
                <a:cs typeface="Times New Roman" panose="02020603050405020304" pitchFamily="18" charset="0"/>
              </a:rPr>
              <a:t>A </a:t>
            </a:r>
            <a:r>
              <a:rPr lang="en-GB" sz="2400" b="1" kern="100" dirty="0">
                <a:effectLst/>
                <a:latin typeface="Times New Roman" panose="02020603050405020304" pitchFamily="18" charset="0"/>
                <a:ea typeface="DengXian" panose="02010600030101010101" pitchFamily="2" charset="-122"/>
                <a:cs typeface="Times New Roman" panose="02020603050405020304" pitchFamily="18" charset="0"/>
              </a:rPr>
              <a:t>distributed system</a:t>
            </a:r>
            <a:r>
              <a:rPr lang="en-GB" sz="2400" kern="100" dirty="0">
                <a:effectLst/>
                <a:latin typeface="Times New Roman" panose="02020603050405020304" pitchFamily="18" charset="0"/>
                <a:ea typeface="DengXian" panose="02010600030101010101" pitchFamily="2" charset="-122"/>
                <a:cs typeface="Times New Roman" panose="02020603050405020304" pitchFamily="18" charset="0"/>
              </a:rPr>
              <a:t> is a network of </a:t>
            </a:r>
            <a:r>
              <a:rPr lang="en-GB" sz="2400" b="1" kern="100" dirty="0">
                <a:effectLst/>
                <a:latin typeface="Times New Roman" panose="02020603050405020304" pitchFamily="18" charset="0"/>
                <a:ea typeface="DengXian" panose="02010600030101010101" pitchFamily="2" charset="-122"/>
                <a:cs typeface="Times New Roman" panose="02020603050405020304" pitchFamily="18" charset="0"/>
              </a:rPr>
              <a:t>autonomous computer systems</a:t>
            </a:r>
            <a:r>
              <a:rPr lang="en-GB" sz="2400" kern="100" dirty="0">
                <a:effectLst/>
                <a:latin typeface="Times New Roman" panose="02020603050405020304" pitchFamily="18" charset="0"/>
                <a:ea typeface="DengXian" panose="02010600030101010101" pitchFamily="2" charset="-122"/>
                <a:cs typeface="Times New Roman" panose="02020603050405020304" pitchFamily="18" charset="0"/>
              </a:rPr>
              <a:t> that are physically separated but interconnected through a centralized computer network. These systems collaborate by sharing resources, files, and tasks assigned to them.</a:t>
            </a:r>
          </a:p>
          <a:p>
            <a:pPr marL="0" indent="0" algn="just">
              <a:buNone/>
            </a:pPr>
            <a:endParaRPr lang="en-GB" sz="1800" dirty="0">
              <a:latin typeface="Times New Roman" panose="02020603050405020304" pitchFamily="18" charset="0"/>
              <a:cs typeface="Times New Roman" panose="02020603050405020304" pitchFamily="18" charset="0"/>
            </a:endParaRPr>
          </a:p>
        </p:txBody>
      </p:sp>
      <p:sp>
        <p:nvSpPr>
          <p:cNvPr id="3074" name="Rectangle 2">
            <a:extLst>
              <a:ext uri="{FF2B5EF4-FFF2-40B4-BE49-F238E27FC236}">
                <a16:creationId xmlns:a16="http://schemas.microsoft.com/office/drawing/2014/main" id="{D0377D77-4935-295E-639F-EA164B72616C}"/>
              </a:ext>
            </a:extLst>
          </p:cNvPr>
          <p:cNvSpPr>
            <a:spLocks noGrp="1" noChangeArrowheads="1"/>
          </p:cNvSpPr>
          <p:nvPr>
            <p:ph type="title"/>
          </p:nvPr>
        </p:nvSpPr>
        <p:spPr>
          <a:xfrm>
            <a:off x="0" y="-1"/>
            <a:ext cx="9143980" cy="871145"/>
          </a:xfrm>
          <a:solidFill>
            <a:schemeClr val="bg1">
              <a:lumMod val="65000"/>
            </a:schemeClr>
          </a:solidFill>
        </p:spPr>
        <p:txBody>
          <a:bodyPr anchor="t">
            <a:normAutofit/>
          </a:bodyPr>
          <a:lstStyle/>
          <a:p>
            <a:r>
              <a:rPr lang="en-GB" altLang="en-US" sz="2800" dirty="0">
                <a:solidFill>
                  <a:schemeClr val="tx1"/>
                </a:solidFill>
                <a:latin typeface="Times New Roman" panose="02020603050405020304" pitchFamily="18" charset="0"/>
                <a:cs typeface="Times New Roman" panose="02020603050405020304" pitchFamily="18" charset="0"/>
              </a:rPr>
              <a:t>MODULE 1: Distributed Systems</a:t>
            </a:r>
          </a:p>
        </p:txBody>
      </p:sp>
    </p:spTree>
    <p:extLst>
      <p:ext uri="{BB962C8B-B14F-4D97-AF65-F5344CB8AC3E}">
        <p14:creationId xmlns:p14="http://schemas.microsoft.com/office/powerpoint/2010/main" val="120372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5E07B5-1FC2-B81E-11B8-69E94B1CEFA0}"/>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9466FFD0-D0F0-6FD4-D3ED-EA3B97EB1D59}"/>
              </a:ext>
            </a:extLst>
          </p:cNvPr>
          <p:cNvSpPr>
            <a:spLocks noGrp="1" noChangeArrowheads="1"/>
          </p:cNvSpPr>
          <p:nvPr>
            <p:ph type="title"/>
          </p:nvPr>
        </p:nvSpPr>
        <p:spPr>
          <a:xfrm>
            <a:off x="0" y="-27384"/>
            <a:ext cx="9144000" cy="1110869"/>
          </a:xfrm>
          <a:solidFill>
            <a:schemeClr val="bg1">
              <a:lumMod val="65000"/>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endParaRPr lang="en-GB" altLang="en-US" sz="2400" dirty="0">
              <a:solidFill>
                <a:schemeClr val="tx1"/>
              </a:solidFill>
            </a:endParaRPr>
          </a:p>
        </p:txBody>
      </p:sp>
      <p:sp>
        <p:nvSpPr>
          <p:cNvPr id="3091" name="Rectangle 309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64A36800-4693-5894-605D-EE9FF7DF91D4}"/>
              </a:ext>
            </a:extLst>
          </p:cNvPr>
          <p:cNvSpPr>
            <a:spLocks noGrp="1" noChangeArrowheads="1"/>
          </p:cNvSpPr>
          <p:nvPr>
            <p:ph type="body" idx="1"/>
          </p:nvPr>
        </p:nvSpPr>
        <p:spPr>
          <a:xfrm>
            <a:off x="278320" y="2718054"/>
            <a:ext cx="2579180" cy="3207258"/>
          </a:xfrm>
        </p:spPr>
        <p:txBody>
          <a:bodyPr anchor="t">
            <a:normAutofit/>
          </a:bodyPr>
          <a:lstStyle/>
          <a:p>
            <a:pPr marL="0" indent="0">
              <a:buNone/>
            </a:pPr>
            <a:r>
              <a:rPr lang="en-GB" sz="1500" b="1" dirty="0">
                <a:latin typeface="Times New Roman" panose="02020603050405020304" pitchFamily="18" charset="0"/>
                <a:cs typeface="Times New Roman" panose="02020603050405020304" pitchFamily="18" charset="0"/>
              </a:rPr>
              <a:t>Di</a:t>
            </a:r>
            <a:r>
              <a:rPr lang="en-GB" sz="1500" b="1" i="0" dirty="0">
                <a:effectLst/>
                <a:latin typeface="Times New Roman" panose="02020603050405020304" pitchFamily="18" charset="0"/>
                <a:cs typeface="Times New Roman" panose="02020603050405020304" pitchFamily="18" charset="0"/>
              </a:rPr>
              <a:t>stributed Systems </a:t>
            </a:r>
            <a:endParaRPr lang="en-GB" sz="1500" dirty="0">
              <a:latin typeface="Times New Roman" panose="02020603050405020304" pitchFamily="18" charset="0"/>
              <a:cs typeface="Times New Roman" panose="02020603050405020304" pitchFamily="18" charset="0"/>
            </a:endParaRPr>
          </a:p>
          <a:p>
            <a:pPr marL="0" indent="0">
              <a:buNone/>
            </a:pPr>
            <a:br>
              <a:rPr lang="en-GB" sz="1500" dirty="0">
                <a:latin typeface="Times New Roman" panose="02020603050405020304" pitchFamily="18" charset="0"/>
                <a:cs typeface="Times New Roman" panose="02020603050405020304" pitchFamily="18" charset="0"/>
              </a:rPr>
            </a:br>
            <a:endParaRPr lang="en-GB" altLang="en-US" sz="1500" dirty="0">
              <a:latin typeface="Times New Roman" panose="02020603050405020304" pitchFamily="18" charset="0"/>
              <a:cs typeface="Times New Roman" panose="02020603050405020304" pitchFamily="18" charset="0"/>
            </a:endParaRPr>
          </a:p>
        </p:txBody>
      </p:sp>
      <p:pic>
        <p:nvPicPr>
          <p:cNvPr id="3" name="Picture 2" descr="A diagram of a computer network&#10;&#10;Description automatically generated">
            <a:extLst>
              <a:ext uri="{FF2B5EF4-FFF2-40B4-BE49-F238E27FC236}">
                <a16:creationId xmlns:a16="http://schemas.microsoft.com/office/drawing/2014/main" id="{D8896A76-A416-2FDA-7014-14E770D17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888" y="1426546"/>
            <a:ext cx="5191506" cy="4461094"/>
          </a:xfrm>
          <a:prstGeom prst="rect">
            <a:avLst/>
          </a:prstGeom>
        </p:spPr>
      </p:pic>
    </p:spTree>
    <p:extLst>
      <p:ext uri="{BB962C8B-B14F-4D97-AF65-F5344CB8AC3E}">
        <p14:creationId xmlns:p14="http://schemas.microsoft.com/office/powerpoint/2010/main" val="284757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CF2CA6-87F7-B71E-0FA3-B4445C43D17B}"/>
            </a:ext>
          </a:extLst>
        </p:cNvPr>
        <p:cNvGrpSpPr/>
        <p:nvPr/>
      </p:nvGrpSpPr>
      <p:grpSpPr>
        <a:xfrm>
          <a:off x="0" y="0"/>
          <a:ext cx="0" cy="0"/>
          <a:chOff x="0" y="0"/>
          <a:chExt cx="0" cy="0"/>
        </a:xfrm>
      </p:grpSpPr>
      <p:sp>
        <p:nvSpPr>
          <p:cNvPr id="3082" name="Rectangle 308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84" name="Picture 308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3074" name="Rectangle 2">
            <a:extLst>
              <a:ext uri="{FF2B5EF4-FFF2-40B4-BE49-F238E27FC236}">
                <a16:creationId xmlns:a16="http://schemas.microsoft.com/office/drawing/2014/main" id="{09E5EBF7-EFCD-485E-AF30-B4368FFB7707}"/>
              </a:ext>
            </a:extLst>
          </p:cNvPr>
          <p:cNvSpPr>
            <a:spLocks noGrp="1" noChangeArrowheads="1"/>
          </p:cNvSpPr>
          <p:nvPr>
            <p:ph type="title"/>
          </p:nvPr>
        </p:nvSpPr>
        <p:spPr>
          <a:xfrm>
            <a:off x="0" y="-27384"/>
            <a:ext cx="9144000" cy="1094386"/>
          </a:xfrm>
          <a:solidFill>
            <a:schemeClr val="bg1">
              <a:lumMod val="65000"/>
            </a:schemeClr>
          </a:solidFill>
        </p:spPr>
        <p:txBody>
          <a:bodyP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endParaRPr lang="en-GB" altLang="en-US" sz="2400" dirty="0">
              <a:solidFill>
                <a:srgbClr val="000000"/>
              </a:solidFill>
            </a:endParaRPr>
          </a:p>
        </p:txBody>
      </p:sp>
      <p:sp>
        <p:nvSpPr>
          <p:cNvPr id="308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3079" name="Graphic 3078" descr="Computer">
            <a:extLst>
              <a:ext uri="{FF2B5EF4-FFF2-40B4-BE49-F238E27FC236}">
                <a16:creationId xmlns:a16="http://schemas.microsoft.com/office/drawing/2014/main" id="{B8AD4E28-D996-1E40-BD9F-FA2903678B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075" name="Rectangle 3">
            <a:extLst>
              <a:ext uri="{FF2B5EF4-FFF2-40B4-BE49-F238E27FC236}">
                <a16:creationId xmlns:a16="http://schemas.microsoft.com/office/drawing/2014/main" id="{81FF2B5A-E6B5-C773-15DC-95A5F26BA477}"/>
              </a:ext>
            </a:extLst>
          </p:cNvPr>
          <p:cNvSpPr>
            <a:spLocks noGrp="1" noChangeArrowheads="1"/>
          </p:cNvSpPr>
          <p:nvPr>
            <p:ph type="body" idx="1"/>
          </p:nvPr>
        </p:nvSpPr>
        <p:spPr>
          <a:xfrm>
            <a:off x="4171398" y="1268760"/>
            <a:ext cx="4793090" cy="5322540"/>
          </a:xfrm>
        </p:spPr>
        <p:txBody>
          <a:bodyPr anchor="ctr">
            <a:normAutofit/>
          </a:bodyPr>
          <a:lstStyle/>
          <a:p>
            <a:pPr marL="0" indent="0" algn="just">
              <a:lnSpc>
                <a:spcPct val="90000"/>
              </a:lnSpc>
              <a:buNone/>
            </a:pPr>
            <a:r>
              <a:rPr lang="en-GB" sz="2000" b="1" dirty="0">
                <a:solidFill>
                  <a:srgbClr val="000000"/>
                </a:solidFill>
                <a:latin typeface="Times New Roman" panose="02020603050405020304" pitchFamily="18" charset="0"/>
                <a:cs typeface="Times New Roman" panose="02020603050405020304" pitchFamily="18" charset="0"/>
              </a:rPr>
              <a:t>Key aspect of Distributed Systems</a:t>
            </a:r>
          </a:p>
          <a:p>
            <a:pPr algn="just">
              <a:lnSpc>
                <a:spcPct val="90000"/>
              </a:lnSpc>
              <a:buFont typeface="+mj-lt"/>
              <a:buAutoNum type="arabicPeriod"/>
            </a:pPr>
            <a:r>
              <a:rPr lang="en-GB" sz="2000" b="1" i="0" dirty="0">
                <a:solidFill>
                  <a:srgbClr val="000000"/>
                </a:solidFill>
                <a:effectLst/>
                <a:latin typeface="Times New Roman" panose="02020603050405020304" pitchFamily="18" charset="0"/>
                <a:cs typeface="Times New Roman" panose="02020603050405020304" pitchFamily="18" charset="0"/>
              </a:rPr>
              <a:t>Autonomous Computers</a:t>
            </a:r>
            <a:r>
              <a:rPr lang="en-GB" sz="2000" b="0" i="0" dirty="0">
                <a:solidFill>
                  <a:srgbClr val="000000"/>
                </a:solidFill>
                <a:effectLst/>
                <a:latin typeface="Times New Roman" panose="02020603050405020304" pitchFamily="18" charset="0"/>
                <a:cs typeface="Times New Roman" panose="02020603050405020304" pitchFamily="18" charset="0"/>
              </a:rPr>
              <a:t>: In a distributed system, each computer (or node) operates independently. These nodes can be geographically dispersed but communicate over the network.</a:t>
            </a:r>
          </a:p>
          <a:p>
            <a:pPr algn="just">
              <a:lnSpc>
                <a:spcPct val="90000"/>
              </a:lnSpc>
              <a:buFont typeface="+mj-lt"/>
              <a:buAutoNum type="arabicPeriod"/>
            </a:pPr>
            <a:r>
              <a:rPr lang="en-GB" sz="2000" b="1" i="0" dirty="0">
                <a:solidFill>
                  <a:srgbClr val="000000"/>
                </a:solidFill>
                <a:effectLst/>
                <a:latin typeface="Times New Roman" panose="02020603050405020304" pitchFamily="18" charset="0"/>
                <a:cs typeface="Times New Roman" panose="02020603050405020304" pitchFamily="18" charset="0"/>
              </a:rPr>
              <a:t>Resource Sharing</a:t>
            </a:r>
            <a:r>
              <a:rPr lang="en-GB" sz="2000" b="0" i="0" dirty="0">
                <a:solidFill>
                  <a:srgbClr val="000000"/>
                </a:solidFill>
                <a:effectLst/>
                <a:latin typeface="Times New Roman" panose="02020603050405020304" pitchFamily="18" charset="0"/>
                <a:cs typeface="Times New Roman" panose="02020603050405020304" pitchFamily="18" charset="0"/>
              </a:rPr>
              <a:t>: Distributed systems allow for the use of hardware, software, and data from anywhere within the system. This flexibility enables efficient resource utilization.</a:t>
            </a:r>
          </a:p>
          <a:p>
            <a:pPr>
              <a:lnSpc>
                <a:spcPct val="90000"/>
              </a:lnSpc>
              <a:buFont typeface="+mj-lt"/>
              <a:buAutoNum type="arabicPeriod"/>
            </a:pPr>
            <a:r>
              <a:rPr lang="en-GB" sz="2000" b="1" i="0" dirty="0">
                <a:solidFill>
                  <a:srgbClr val="000000"/>
                </a:solidFill>
                <a:effectLst/>
                <a:latin typeface="Times New Roman" panose="02020603050405020304" pitchFamily="18" charset="0"/>
                <a:cs typeface="Times New Roman" panose="02020603050405020304" pitchFamily="18" charset="0"/>
              </a:rPr>
              <a:t>Centralized Network</a:t>
            </a:r>
            <a:r>
              <a:rPr lang="en-GB" sz="2000" b="0" i="0" dirty="0">
                <a:solidFill>
                  <a:srgbClr val="000000"/>
                </a:solidFill>
                <a:effectLst/>
                <a:latin typeface="Times New Roman" panose="02020603050405020304" pitchFamily="18" charset="0"/>
                <a:cs typeface="Times New Roman" panose="02020603050405020304" pitchFamily="18" charset="0"/>
              </a:rPr>
              <a:t>: The network acts as a bridge, connecting the autonomous systems. It facilitates communication, coordination, and data exchange among the nodes.</a:t>
            </a:r>
            <a:br>
              <a:rPr lang="en-GB" sz="1600" dirty="0">
                <a:solidFill>
                  <a:srgbClr val="000000"/>
                </a:solidFill>
                <a:latin typeface="Times New Roman" panose="02020603050405020304" pitchFamily="18" charset="0"/>
                <a:cs typeface="Times New Roman" panose="02020603050405020304" pitchFamily="18" charset="0"/>
              </a:rPr>
            </a:br>
            <a:endParaRPr lang="en-GB" altLang="en-US"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27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04DBFE-20B7-28EF-E8E8-8F6E5E9A975C}"/>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E0BDE920-BB42-431C-7571-F65D0C46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3C9F2C6B-0F6C-1FE8-2722-844A993C0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555B2095-5039-7D45-DCBB-3F59B2F20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232FAC72-266F-4FB3-8176-C791A17DB313}"/>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A3A1DF09-7786-D628-342B-7A8DCBCED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AEDD3845-EF03-98BD-1CD6-B29EA409B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8010C09B-BA70-2BB9-900A-051051DC9036}"/>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dirty="0">
                <a:latin typeface="Times New Roman" panose="02020603050405020304" pitchFamily="18" charset="0"/>
                <a:cs typeface="Times New Roman" panose="02020603050405020304" pitchFamily="18" charset="0"/>
              </a:rPr>
              <a:t>Why Di</a:t>
            </a:r>
            <a:r>
              <a:rPr lang="en-GB" sz="2400" b="1" i="0" dirty="0">
                <a:effectLst/>
                <a:latin typeface="Times New Roman" panose="02020603050405020304" pitchFamily="18" charset="0"/>
                <a:cs typeface="Times New Roman" panose="02020603050405020304" pitchFamily="18" charset="0"/>
              </a:rPr>
              <a:t>stributed Systems:</a:t>
            </a:r>
          </a:p>
          <a:p>
            <a:pPr marL="0" indent="0" algn="ctr">
              <a:buNone/>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distributed systems enable better availability, scalability, resource accessibility, and efficient utilization of computing resources.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marL="0" indent="0">
              <a:buNone/>
            </a:pPr>
            <a:endParaRPr lang="en-GB"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E5BB42-73F9-87EC-66A0-19D0D7B38DA8}"/>
              </a:ext>
            </a:extLst>
          </p:cNvPr>
          <p:cNvSpPr txBox="1"/>
          <p:nvPr/>
        </p:nvSpPr>
        <p:spPr>
          <a:xfrm>
            <a:off x="3716791" y="1567670"/>
            <a:ext cx="5356274" cy="2725426"/>
          </a:xfrm>
          <a:prstGeom prst="rect">
            <a:avLst/>
          </a:prstGeom>
          <a:noFill/>
        </p:spPr>
        <p:txBody>
          <a:bodyPr wrap="square">
            <a:spAutoFit/>
          </a:bodyPr>
          <a:lstStyle/>
          <a:p>
            <a:pPr algn="just">
              <a:lnSpc>
                <a:spcPct val="115000"/>
              </a:lnSpc>
              <a:spcAft>
                <a:spcPts val="800"/>
              </a:spcAft>
            </a:pPr>
            <a:r>
              <a:rPr lang="en-GB" sz="1800" b="1" kern="100">
                <a:effectLst/>
                <a:latin typeface="Times New Roman" panose="02020603050405020304" pitchFamily="18" charset="0"/>
                <a:ea typeface="DengXian" panose="02010600030101010101" pitchFamily="2" charset="-122"/>
                <a:cs typeface="Arial" panose="020B0604020202020204" pitchFamily="34" charset="0"/>
              </a:rPr>
              <a:t>Better Availability:</a:t>
            </a:r>
            <a:endParaRPr lang="en-GB" sz="1800" kern="10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kern="100">
                <a:effectLst/>
                <a:latin typeface="Times New Roman" panose="02020603050405020304" pitchFamily="18" charset="0"/>
                <a:ea typeface="DengXian" panose="02010600030101010101" pitchFamily="2" charset="-122"/>
                <a:cs typeface="Arial" panose="020B0604020202020204" pitchFamily="34" charset="0"/>
              </a:rPr>
              <a:t> Unlike monolithic systems that rely on a single server, distributed systems distribute their workload across multiple nodes. This redundancy ensures that even if one server fails, the system remains operational. Modern operations practices, such as infrastructure as code, containers, and serverless, further reduce downtime and recovery time.</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
        <p:nvSpPr>
          <p:cNvPr id="6" name="TextBox 5">
            <a:extLst>
              <a:ext uri="{FF2B5EF4-FFF2-40B4-BE49-F238E27FC236}">
                <a16:creationId xmlns:a16="http://schemas.microsoft.com/office/drawing/2014/main" id="{2D11F119-1C06-6020-2C23-82C262468492}"/>
              </a:ext>
            </a:extLst>
          </p:cNvPr>
          <p:cNvSpPr txBox="1"/>
          <p:nvPr/>
        </p:nvSpPr>
        <p:spPr>
          <a:xfrm>
            <a:off x="3779912" y="4323516"/>
            <a:ext cx="4619444" cy="1769780"/>
          </a:xfrm>
          <a:prstGeom prst="rect">
            <a:avLst/>
          </a:prstGeom>
          <a:noFill/>
        </p:spPr>
        <p:txBody>
          <a:bodyPr wrap="square">
            <a:spAutoFit/>
          </a:bodyPr>
          <a:lstStyle/>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Scalability: </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Distributed systems can easily scale by adding more nodes. As the user base grows, additional servers can be seamlessly incorporated to handle increased demand.</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2693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7748E3-BF50-7CB8-5B09-1B9F229DA3BB}"/>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52FDF698-D63D-592D-FF29-41071124A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C2100997-3422-1D4F-70CA-0F9BCDEA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487F006B-EC46-7371-507D-B40FDB5B8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BEC57E46-F72D-8CC9-C216-0D681364FC3D}"/>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C1A684DA-6E12-F702-8BC3-8E9F39D3C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1C1371EA-8B0D-6E7F-7BC5-51DB0B374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F9AC689D-8FD7-6E04-0682-F9EF215366FB}"/>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dirty="0">
                <a:latin typeface="Times New Roman" panose="02020603050405020304" pitchFamily="18" charset="0"/>
                <a:cs typeface="Times New Roman" panose="02020603050405020304" pitchFamily="18" charset="0"/>
              </a:rPr>
              <a:t>Why Di</a:t>
            </a:r>
            <a:r>
              <a:rPr lang="en-GB" sz="2400" b="1" i="0" dirty="0">
                <a:effectLst/>
                <a:latin typeface="Times New Roman" panose="02020603050405020304" pitchFamily="18" charset="0"/>
                <a:cs typeface="Times New Roman" panose="02020603050405020304" pitchFamily="18" charset="0"/>
              </a:rPr>
              <a:t>stributed Systems:</a:t>
            </a:r>
          </a:p>
          <a:p>
            <a:pPr marL="0" indent="0" algn="ctr">
              <a:lnSpc>
                <a:spcPct val="115000"/>
              </a:lnSpc>
              <a:spcAft>
                <a:spcPts val="800"/>
              </a:spcAft>
              <a:buNone/>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distributed systems enable better availability, scalability, resource accessibility, and efficient utilization of computing resources.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
        <p:nvSpPr>
          <p:cNvPr id="3" name="TextBox 2">
            <a:extLst>
              <a:ext uri="{FF2B5EF4-FFF2-40B4-BE49-F238E27FC236}">
                <a16:creationId xmlns:a16="http://schemas.microsoft.com/office/drawing/2014/main" id="{3BD151DB-9005-626D-4318-0E3FC1DC2F3F}"/>
              </a:ext>
            </a:extLst>
          </p:cNvPr>
          <p:cNvSpPr txBox="1"/>
          <p:nvPr/>
        </p:nvSpPr>
        <p:spPr>
          <a:xfrm>
            <a:off x="3334896" y="1325913"/>
            <a:ext cx="5809104" cy="1451231"/>
          </a:xfrm>
          <a:prstGeom prst="rect">
            <a:avLst/>
          </a:prstGeom>
          <a:noFill/>
        </p:spPr>
        <p:txBody>
          <a:bodyPr wrap="square">
            <a:spAutoFit/>
          </a:bodyPr>
          <a:lstStyle/>
          <a:p>
            <a:pPr algn="just">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Times New Roman" panose="02020603050405020304" pitchFamily="18" charset="0"/>
              </a:rPr>
              <a:t>Resource Accessibility: </a:t>
            </a:r>
            <a:endParaRPr lang="en-GB"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15000"/>
              </a:lnSpc>
              <a:spcAft>
                <a:spcPts val="800"/>
              </a:spcAft>
            </a:pPr>
            <a:r>
              <a:rPr lang="en-GB" sz="1800" kern="100" dirty="0">
                <a:effectLst/>
                <a:latin typeface="Times New Roman" panose="02020603050405020304" pitchFamily="18" charset="0"/>
                <a:ea typeface="DengXian" panose="02010600030101010101" pitchFamily="2" charset="-122"/>
                <a:cs typeface="Times New Roman" panose="02020603050405020304" pitchFamily="18" charset="0"/>
              </a:rPr>
              <a:t>Distributed systems make resources easily accessible. They hide the fact that these resources are distributed across a network, providing a unified view for users and applications.</a:t>
            </a:r>
          </a:p>
        </p:txBody>
      </p:sp>
      <p:sp>
        <p:nvSpPr>
          <p:cNvPr id="7" name="TextBox 6">
            <a:extLst>
              <a:ext uri="{FF2B5EF4-FFF2-40B4-BE49-F238E27FC236}">
                <a16:creationId xmlns:a16="http://schemas.microsoft.com/office/drawing/2014/main" id="{8E688680-48CD-5983-09F8-8F1EAE4E5473}"/>
              </a:ext>
            </a:extLst>
          </p:cNvPr>
          <p:cNvSpPr txBox="1"/>
          <p:nvPr/>
        </p:nvSpPr>
        <p:spPr>
          <a:xfrm>
            <a:off x="3347864" y="2891429"/>
            <a:ext cx="5556910" cy="3249159"/>
          </a:xfrm>
          <a:prstGeom prst="rect">
            <a:avLst/>
          </a:prstGeom>
          <a:noFill/>
        </p:spPr>
        <p:txBody>
          <a:bodyPr wrap="square">
            <a:spAutoFit/>
          </a:bodyPr>
          <a:lstStyle/>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Times New Roman" panose="02020603050405020304" pitchFamily="18" charset="0"/>
              </a:rPr>
              <a:t>Efficiency: </a:t>
            </a:r>
          </a:p>
          <a:p>
            <a:pPr algn="just">
              <a:lnSpc>
                <a:spcPct val="115000"/>
              </a:lnSpc>
              <a:spcAft>
                <a:spcPts val="800"/>
              </a:spcAft>
            </a:pPr>
            <a:r>
              <a:rPr lang="en-GB" sz="1800" kern="100" dirty="0">
                <a:effectLst/>
                <a:latin typeface="Times New Roman" panose="02020603050405020304" pitchFamily="18" charset="0"/>
                <a:ea typeface="DengXian" panose="02010600030101010101" pitchFamily="2" charset="-122"/>
                <a:cs typeface="Times New Roman" panose="02020603050405020304" pitchFamily="18" charset="0"/>
              </a:rPr>
              <a:t>While building distributed systems is complex, they can achieve great performance and efficiency. Single-system designs can be efficient, but distributed systems offer fault tolerance and scalability that monolithic systems lack.</a:t>
            </a:r>
          </a:p>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Times New Roman" panose="02020603050405020304" pitchFamily="18" charset="0"/>
              </a:rPr>
              <a:t>Machine Learning and AI:</a:t>
            </a:r>
          </a:p>
          <a:p>
            <a:pPr algn="just">
              <a:lnSpc>
                <a:spcPct val="115000"/>
              </a:lnSpc>
              <a:spcAft>
                <a:spcPts val="800"/>
              </a:spcAft>
            </a:pPr>
            <a:r>
              <a:rPr lang="en-GB" sz="1800" kern="100" dirty="0">
                <a:effectLst/>
                <a:latin typeface="Times New Roman" panose="02020603050405020304" pitchFamily="18" charset="0"/>
                <a:ea typeface="DengXian" panose="02010600030101010101" pitchFamily="2" charset="-122"/>
                <a:cs typeface="Times New Roman" panose="02020603050405020304" pitchFamily="18" charset="0"/>
              </a:rPr>
              <a:t> Distributed computing is essential for machine learning and artificial intelligence applications, where massive computational power is required.</a:t>
            </a:r>
          </a:p>
        </p:txBody>
      </p:sp>
    </p:spTree>
    <p:extLst>
      <p:ext uri="{BB962C8B-B14F-4D97-AF65-F5344CB8AC3E}">
        <p14:creationId xmlns:p14="http://schemas.microsoft.com/office/powerpoint/2010/main" val="190500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E8046F-5A61-2D01-416E-6E53B2B6E0F5}"/>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70FD611D-2A3A-F893-735B-F8DF82328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C3403F03-757B-517C-44C1-B4DAACF7D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BD4B778D-9169-20E8-6E15-ACE94A061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51B3BB81-5771-C6D9-E38C-4F334B597A1F}"/>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8818B6FD-7D07-03B5-4A92-BEC4335AE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D1D8FD2B-CF51-826E-F3F6-1B639657F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823E6E88-3FB4-C512-B669-5BE2589E72BF}"/>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kern="100" dirty="0">
                <a:effectLst/>
                <a:latin typeface="Times New Roman" panose="02020603050405020304" pitchFamily="18" charset="0"/>
                <a:ea typeface="DengXian" panose="02010600030101010101" pitchFamily="2" charset="-122"/>
                <a:cs typeface="Arial" panose="020B0604020202020204" pitchFamily="34" charset="0"/>
              </a:rPr>
              <a:t>Examples of Distributed Systems:</a:t>
            </a:r>
            <a:endParaRPr lang="en-GB"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731A43-0563-B8BF-733B-3A3BEE2804DF}"/>
              </a:ext>
            </a:extLst>
          </p:cNvPr>
          <p:cNvSpPr txBox="1"/>
          <p:nvPr/>
        </p:nvSpPr>
        <p:spPr>
          <a:xfrm>
            <a:off x="3638672" y="1435486"/>
            <a:ext cx="5397823" cy="4521046"/>
          </a:xfrm>
          <a:prstGeom prst="rect">
            <a:avLst/>
          </a:prstGeom>
          <a:noFill/>
        </p:spPr>
        <p:txBody>
          <a:bodyPr wrap="square">
            <a:spAutoFit/>
          </a:bodyPr>
          <a:lstStyle/>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World Wide Web (WWW): </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Web pages are stored on numerous servers worldwide, allowing users to access information from different locations.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Cloud Computing Platforms: </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Services like AWS, Google Cloud, and Azure use a network of computers to provide scalable computing resources to users.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Peer-to-Peer Networks (P2P): </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BitTorrent is an example where files are shared directly among users without a central server.</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Distributed Databases: </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These databases store data across multiple machines, ensuring redundancy and improved performance e.g. </a:t>
            </a:r>
            <a:r>
              <a:rPr lang="en-GB" i="0" dirty="0">
                <a:solidFill>
                  <a:srgbClr val="0D0D0D"/>
                </a:solidFill>
                <a:effectLst/>
                <a:latin typeface="Times New Roman" panose="02020603050405020304" pitchFamily="18" charset="0"/>
                <a:cs typeface="Times New Roman" panose="02020603050405020304" pitchFamily="18" charset="0"/>
              </a:rPr>
              <a:t>Amazon DynamoDB, </a:t>
            </a:r>
            <a:r>
              <a:rPr lang="en-GB" dirty="0">
                <a:latin typeface="Times New Roman" panose="02020603050405020304" pitchFamily="18" charset="0"/>
                <a:cs typeface="Times New Roman" panose="02020603050405020304" pitchFamily="18" charset="0"/>
              </a:rPr>
              <a:t>Microsoft Azure Cosmos DB, Apache Cassandra</a:t>
            </a:r>
            <a:endParaRPr lang="en-GB"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9281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6A1CC8-2109-0506-E976-A7F51996FB1D}"/>
            </a:ext>
          </a:extLst>
        </p:cNvPr>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073EEA8B-44FF-1E73-9F56-B54854CC3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Freeform: Shape 3081">
            <a:extLst>
              <a:ext uri="{FF2B5EF4-FFF2-40B4-BE49-F238E27FC236}">
                <a16:creationId xmlns:a16="http://schemas.microsoft.com/office/drawing/2014/main" id="{F9DB3256-E11A-8ACF-B1F3-A9422DD69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0" name="Freeform: Shape 3089">
            <a:extLst>
              <a:ext uri="{FF2B5EF4-FFF2-40B4-BE49-F238E27FC236}">
                <a16:creationId xmlns:a16="http://schemas.microsoft.com/office/drawing/2014/main" id="{7A0E2734-65E0-F224-7B11-359DCA5C6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Rectangle 2">
            <a:extLst>
              <a:ext uri="{FF2B5EF4-FFF2-40B4-BE49-F238E27FC236}">
                <a16:creationId xmlns:a16="http://schemas.microsoft.com/office/drawing/2014/main" id="{C67DE977-3EF6-A77E-AA84-5A84F0C448E4}"/>
              </a:ext>
            </a:extLst>
          </p:cNvPr>
          <p:cNvSpPr>
            <a:spLocks noGrp="1" noChangeArrowheads="1"/>
          </p:cNvSpPr>
          <p:nvPr>
            <p:ph type="title"/>
          </p:nvPr>
        </p:nvSpPr>
        <p:spPr>
          <a:xfrm>
            <a:off x="0" y="-27384"/>
            <a:ext cx="9144000" cy="1239012"/>
          </a:xfrm>
          <a:solidFill>
            <a:schemeClr val="bg1">
              <a:lumMod val="65000"/>
              <a:alpha val="77647"/>
            </a:schemeClr>
          </a:solidFill>
        </p:spPr>
        <p:txBody>
          <a:bodyPr anchor="ctr">
            <a:normAutofit/>
          </a:bodyPr>
          <a:lstStyle/>
          <a:p>
            <a:r>
              <a:rPr lang="en-GB" altLang="en-US" sz="2400" dirty="0">
                <a:solidFill>
                  <a:schemeClr val="tx1"/>
                </a:solidFill>
                <a:latin typeface="Times New Roman" panose="02020603050405020304" pitchFamily="18" charset="0"/>
                <a:cs typeface="Times New Roman" panose="02020603050405020304" pitchFamily="18" charset="0"/>
              </a:rPr>
              <a:t>MODULE 1: Distributed Systems</a:t>
            </a:r>
          </a:p>
        </p:txBody>
      </p:sp>
      <p:sp>
        <p:nvSpPr>
          <p:cNvPr id="3091" name="Rectangle 3090">
            <a:extLst>
              <a:ext uri="{FF2B5EF4-FFF2-40B4-BE49-F238E27FC236}">
                <a16:creationId xmlns:a16="http://schemas.microsoft.com/office/drawing/2014/main" id="{C01D57AF-DE32-E4C5-E059-5AC925390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F1E80A8D-2A15-0575-A533-0D26B18E3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5" name="Rectangle 3">
            <a:extLst>
              <a:ext uri="{FF2B5EF4-FFF2-40B4-BE49-F238E27FC236}">
                <a16:creationId xmlns:a16="http://schemas.microsoft.com/office/drawing/2014/main" id="{1FDFD773-B90F-B999-5158-6AC6D78F073A}"/>
              </a:ext>
            </a:extLst>
          </p:cNvPr>
          <p:cNvSpPr>
            <a:spLocks noGrp="1" noChangeArrowheads="1"/>
          </p:cNvSpPr>
          <p:nvPr>
            <p:ph type="body" idx="1"/>
          </p:nvPr>
        </p:nvSpPr>
        <p:spPr>
          <a:xfrm>
            <a:off x="0" y="2718054"/>
            <a:ext cx="3341754" cy="3207258"/>
          </a:xfrm>
        </p:spPr>
        <p:txBody>
          <a:bodyPr anchor="t">
            <a:normAutofit/>
          </a:bodyPr>
          <a:lstStyle/>
          <a:p>
            <a:pPr marL="0" indent="0">
              <a:buNone/>
            </a:pPr>
            <a:r>
              <a:rPr lang="en-GB" sz="2400" b="1" kern="100" dirty="0">
                <a:effectLst/>
                <a:latin typeface="Times New Roman" panose="02020603050405020304" pitchFamily="18" charset="0"/>
                <a:ea typeface="DengXian" panose="02010600030101010101" pitchFamily="2" charset="-122"/>
                <a:cs typeface="Arial" panose="020B0604020202020204" pitchFamily="34" charset="0"/>
              </a:rPr>
              <a:t>Distributed Systems Requirements:</a:t>
            </a:r>
          </a:p>
          <a:p>
            <a:pPr marL="0" indent="0" algn="just">
              <a:buNone/>
            </a:pP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Designing and implementing distributed systems requires careful consideration of various requirements to ensure the system's effectiveness, reliability, and scalability.</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marL="0" indent="0">
              <a:buNone/>
            </a:pPr>
            <a:endParaRPr lang="en-GB"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3510E41-16B3-3E11-B281-C0AFD8D24C9B}"/>
              </a:ext>
            </a:extLst>
          </p:cNvPr>
          <p:cNvSpPr txBox="1"/>
          <p:nvPr/>
        </p:nvSpPr>
        <p:spPr>
          <a:xfrm>
            <a:off x="3631815" y="1304045"/>
            <a:ext cx="5397823" cy="2828018"/>
          </a:xfrm>
          <a:prstGeom prst="rect">
            <a:avLst/>
          </a:prstGeom>
          <a:noFill/>
        </p:spPr>
        <p:txBody>
          <a:bodyPr wrap="square">
            <a:spAutoFit/>
          </a:bodyPr>
          <a:lstStyle/>
          <a:p>
            <a:pPr>
              <a:lnSpc>
                <a:spcPct val="115000"/>
              </a:lnSpc>
              <a:spcAft>
                <a:spcPts val="800"/>
              </a:spcAft>
            </a:pPr>
            <a:r>
              <a:rPr lang="en-GB" sz="1800" b="1" kern="100">
                <a:effectLst/>
                <a:latin typeface="Times New Roman" panose="02020603050405020304" pitchFamily="18" charset="0"/>
                <a:ea typeface="DengXian" panose="02010600030101010101" pitchFamily="2" charset="-122"/>
                <a:cs typeface="Arial" panose="020B0604020202020204" pitchFamily="34" charset="0"/>
              </a:rPr>
              <a:t>Scalability:</a:t>
            </a:r>
            <a:endParaRPr lang="en-GB" sz="1800" kern="10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a:effectLst/>
                <a:latin typeface="Times New Roman" panose="02020603050405020304" pitchFamily="18" charset="0"/>
                <a:ea typeface="DengXian" panose="02010600030101010101" pitchFamily="2" charset="-122"/>
                <a:cs typeface="Arial" panose="020B0604020202020204" pitchFamily="34" charset="0"/>
              </a:rPr>
              <a:t> The system should be able to handle an increasing amount of load by adding more resources or nodes.</a:t>
            </a:r>
            <a:endParaRPr lang="en-GB" sz="1800" kern="10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a:effectLst/>
                <a:latin typeface="Times New Roman" panose="02020603050405020304" pitchFamily="18" charset="0"/>
                <a:ea typeface="DengXian" panose="02010600030101010101" pitchFamily="2" charset="-122"/>
                <a:cs typeface="Arial" panose="020B0604020202020204" pitchFamily="34" charset="0"/>
              </a:rPr>
              <a:t> Horizontal scalability (adding more machines) is often preferred. Design algorithms and data structures that can scale linearly with the number of nodes.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
        <p:nvSpPr>
          <p:cNvPr id="2" name="TextBox 1">
            <a:extLst>
              <a:ext uri="{FF2B5EF4-FFF2-40B4-BE49-F238E27FC236}">
                <a16:creationId xmlns:a16="http://schemas.microsoft.com/office/drawing/2014/main" id="{23510E41-16B3-3E11-B281-C0AFD8D24C9B}"/>
              </a:ext>
            </a:extLst>
          </p:cNvPr>
          <p:cNvSpPr txBox="1"/>
          <p:nvPr/>
        </p:nvSpPr>
        <p:spPr>
          <a:xfrm>
            <a:off x="3638673" y="4005064"/>
            <a:ext cx="5397823" cy="2828018"/>
          </a:xfrm>
          <a:prstGeom prst="rect">
            <a:avLst/>
          </a:prstGeom>
          <a:noFill/>
        </p:spPr>
        <p:txBody>
          <a:bodyPr wrap="square">
            <a:spAutoFit/>
          </a:bodyPr>
          <a:lstStyle/>
          <a:p>
            <a:pPr>
              <a:lnSpc>
                <a:spcPct val="115000"/>
              </a:lnSpc>
              <a:spcAft>
                <a:spcPts val="800"/>
              </a:spcAft>
            </a:pPr>
            <a:r>
              <a:rPr lang="en-GB" sz="1800" b="1" kern="100" dirty="0">
                <a:effectLst/>
                <a:latin typeface="Times New Roman" panose="02020603050405020304" pitchFamily="18" charset="0"/>
                <a:ea typeface="DengXian" panose="02010600030101010101" pitchFamily="2" charset="-122"/>
                <a:cs typeface="Arial" panose="020B0604020202020204" pitchFamily="34" charset="0"/>
              </a:rPr>
              <a:t>Fault Tolerance:</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Definition</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The system should continue to operate and provide services even in the presence of hardware or software failures.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a:p>
            <a:pPr algn="just">
              <a:lnSpc>
                <a:spcPct val="115000"/>
              </a:lnSpc>
              <a:spcAft>
                <a:spcPts val="800"/>
              </a:spcAft>
            </a:pPr>
            <a:r>
              <a:rPr lang="en-GB" sz="1800" i="1" kern="100" dirty="0">
                <a:effectLst/>
                <a:latin typeface="Times New Roman" panose="02020603050405020304" pitchFamily="18" charset="0"/>
                <a:ea typeface="DengXian" panose="02010600030101010101" pitchFamily="2" charset="-122"/>
                <a:cs typeface="Arial" panose="020B0604020202020204" pitchFamily="34" charset="0"/>
              </a:rPr>
              <a:t>Considerations:</a:t>
            </a:r>
            <a:r>
              <a:rPr lang="en-GB" sz="1800" kern="100" dirty="0">
                <a:effectLst/>
                <a:latin typeface="Times New Roman" panose="02020603050405020304" pitchFamily="18" charset="0"/>
                <a:ea typeface="DengXian" panose="02010600030101010101" pitchFamily="2" charset="-122"/>
                <a:cs typeface="Arial" panose="020B0604020202020204" pitchFamily="34" charset="0"/>
              </a:rPr>
              <a:t> Implement redundancy, replication, and recovery mechanisms. Use techniques like data mirroring, checkpointing, and distributed consensus algorithms.</a:t>
            </a:r>
            <a:endParaRPr lang="en-GB" sz="1800" kern="100" dirty="0">
              <a:effectLst/>
              <a:latin typeface="Aptos" panose="020B00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18496598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00026F</Template>
  <TotalTime>1811</TotalTime>
  <Words>1299</Words>
  <Application>Microsoft Office PowerPoint</Application>
  <PresentationFormat>On-screen Show (4:3)</PresentationFormat>
  <Paragraphs>103</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Default Design</vt:lpstr>
      <vt:lpstr>CSC 302</vt:lpstr>
      <vt:lpstr>MODULE 1</vt:lpstr>
      <vt:lpstr>MODULE 1: Distributed Systems</vt:lpstr>
      <vt:lpstr>MODULE 1: Distributed Systems</vt:lpstr>
      <vt:lpstr>MODULE 1: Distributed Systems</vt:lpstr>
      <vt:lpstr>MODULE 1: Distributed Systems</vt:lpstr>
      <vt:lpstr>MODULE 1: Distributed Systems</vt:lpstr>
      <vt:lpstr>MODULE 1: Distributed Systems</vt:lpstr>
      <vt:lpstr>MODULE 1: Distributed Systems</vt:lpstr>
      <vt:lpstr>MODULE 1: Distributed Systems</vt:lpstr>
      <vt:lpstr>MODULE 1: Distributed Systems</vt:lpstr>
      <vt:lpstr>MODULE 1: Distributed Systems</vt:lpstr>
      <vt:lpstr>MODULE 1: Distributed Systems</vt:lpstr>
      <vt:lpstr>MODULE 1: Distributed Systems</vt:lpstr>
      <vt:lpstr>MODULE 1: Distributed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302</dc:title>
  <dc:subject>DigitalOfficePro Free Templates</dc:subject>
  <dc:creator>Thomas Baidoo</dc:creator>
  <cp:keywords>Templates; PowerPoint; DigitalOfficePro; Free</cp:keywords>
  <cp:lastModifiedBy>Thomas Baidoo</cp:lastModifiedBy>
  <cp:revision>6</cp:revision>
  <dcterms:created xsi:type="dcterms:W3CDTF">2024-03-02T12:28:00Z</dcterms:created>
  <dcterms:modified xsi:type="dcterms:W3CDTF">2024-03-03T18:39:20Z</dcterms:modified>
  <cp:category>Templates;PowerPoint</cp:category>
</cp:coreProperties>
</file>