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1" r:id="rId8"/>
    <p:sldId id="262" r:id="rId9"/>
    <p:sldId id="269" r:id="rId10"/>
    <p:sldId id="270" r:id="rId11"/>
    <p:sldId id="272" r:id="rId12"/>
    <p:sldId id="265" r:id="rId13"/>
    <p:sldId id="263" r:id="rId14"/>
    <p:sldId id="264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5003-7C26-4DB0-A531-84051B23806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963D-4F18-45B6-87EB-EFDC20E0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5003-7C26-4DB0-A531-84051B23806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963D-4F18-45B6-87EB-EFDC20E0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4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5003-7C26-4DB0-A531-84051B23806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963D-4F18-45B6-87EB-EFDC20E0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5003-7C26-4DB0-A531-84051B23806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963D-4F18-45B6-87EB-EFDC20E0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4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5003-7C26-4DB0-A531-84051B23806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963D-4F18-45B6-87EB-EFDC20E0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3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5003-7C26-4DB0-A531-84051B23806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963D-4F18-45B6-87EB-EFDC20E0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9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5003-7C26-4DB0-A531-84051B23806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963D-4F18-45B6-87EB-EFDC20E0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5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5003-7C26-4DB0-A531-84051B23806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963D-4F18-45B6-87EB-EFDC20E0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4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5003-7C26-4DB0-A531-84051B23806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963D-4F18-45B6-87EB-EFDC20E0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6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5003-7C26-4DB0-A531-84051B23806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963D-4F18-45B6-87EB-EFDC20E0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9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5003-7C26-4DB0-A531-84051B23806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963D-4F18-45B6-87EB-EFDC20E0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5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55003-7C26-4DB0-A531-84051B23806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A963D-4F18-45B6-87EB-EFDC20E0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4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578" y="4454435"/>
            <a:ext cx="3274422" cy="2455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8" y="1157179"/>
            <a:ext cx="8612777" cy="2387600"/>
          </a:xfrm>
        </p:spPr>
        <p:txBody>
          <a:bodyPr/>
          <a:lstStyle/>
          <a:p>
            <a:r>
              <a:rPr lang="en-US" dirty="0" smtClean="0"/>
              <a:t>Overview of Robotics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38548" y="4249115"/>
            <a:ext cx="6583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Veritas University, Abuja, Nigeria</a:t>
            </a:r>
          </a:p>
          <a:p>
            <a:pPr algn="ctr"/>
            <a:r>
              <a:rPr lang="en-US" sz="2000" dirty="0" smtClean="0"/>
              <a:t>Department of Computer and Information Technology</a:t>
            </a:r>
          </a:p>
          <a:p>
            <a:pPr algn="ctr"/>
            <a:endParaRPr lang="en-US" sz="2000" dirty="0"/>
          </a:p>
          <a:p>
            <a:pPr algn="ctr"/>
            <a:r>
              <a:rPr lang="en-US" sz="2800" b="1" dirty="0" smtClean="0"/>
              <a:t>Course:</a:t>
            </a:r>
            <a:r>
              <a:rPr lang="en-US" sz="2800" dirty="0" smtClean="0"/>
              <a:t> Introduction to Robotics (CSC439)</a:t>
            </a:r>
          </a:p>
          <a:p>
            <a:pPr algn="ctr"/>
            <a:r>
              <a:rPr lang="en-US" sz="2000" b="1" dirty="0" smtClean="0"/>
              <a:t>Lecturer: </a:t>
            </a:r>
            <a:r>
              <a:rPr lang="en-US" sz="2000" dirty="0" smtClean="0"/>
              <a:t>Engr. </a:t>
            </a:r>
            <a:r>
              <a:rPr lang="en-US" sz="2000" dirty="0" err="1" smtClean="0"/>
              <a:t>Calistus</a:t>
            </a:r>
            <a:r>
              <a:rPr lang="en-US" sz="2000" dirty="0" smtClean="0"/>
              <a:t> C. </a:t>
            </a:r>
            <a:r>
              <a:rPr lang="en-US" sz="2000" dirty="0" err="1" smtClean="0"/>
              <a:t>Chimezie</a:t>
            </a:r>
            <a:r>
              <a:rPr lang="en-US" sz="2000" dirty="0" smtClean="0"/>
              <a:t> 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99" y="420453"/>
            <a:ext cx="1870601" cy="62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by field of application: Industrial vs Service 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/>
          <a:lstStyle/>
          <a:p>
            <a:r>
              <a:rPr lang="en-US" b="1" dirty="0" smtClean="0"/>
              <a:t>Industrial Robots </a:t>
            </a:r>
            <a:r>
              <a:rPr lang="en-US" dirty="0" smtClean="0"/>
              <a:t>work in well defined production environments and this makes their design a bit more simplified.</a:t>
            </a:r>
          </a:p>
          <a:p>
            <a:endParaRPr lang="en-US" dirty="0" smtClean="0"/>
          </a:p>
          <a:p>
            <a:r>
              <a:rPr lang="en-US" b="1" dirty="0" smtClean="0"/>
              <a:t>Service Robots </a:t>
            </a:r>
            <a:r>
              <a:rPr lang="en-US" dirty="0" smtClean="0"/>
              <a:t>assist humans in their tasks, from simple home chores such as vacuuming to more complicated tasks like medical surgery.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419" y="1825625"/>
            <a:ext cx="3834810" cy="314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Pre-programmed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670" y="1825625"/>
            <a:ext cx="67666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Robots: Autonomous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68" y="1835037"/>
            <a:ext cx="3810000" cy="3810000"/>
          </a:xfrm>
        </p:spPr>
      </p:pic>
      <p:sp>
        <p:nvSpPr>
          <p:cNvPr id="5" name="TextBox 4"/>
          <p:cNvSpPr txBox="1"/>
          <p:nvPr/>
        </p:nvSpPr>
        <p:spPr>
          <a:xfrm>
            <a:off x="5479868" y="5183372"/>
            <a:ext cx="5074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Consumer Robots: Vacuum cleaner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47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Robot: Educational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11" y="2007031"/>
            <a:ext cx="4093029" cy="4093029"/>
          </a:xfrm>
        </p:spPr>
      </p:pic>
      <p:sp>
        <p:nvSpPr>
          <p:cNvPr id="5" name="TextBox 4"/>
          <p:cNvSpPr txBox="1"/>
          <p:nvPr/>
        </p:nvSpPr>
        <p:spPr>
          <a:xfrm>
            <a:off x="7021285" y="5638395"/>
            <a:ext cx="5074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Education Robots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720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Robot: </a:t>
            </a:r>
            <a:r>
              <a:rPr lang="en-US" dirty="0" smtClean="0"/>
              <a:t>Disaster Management (Autonomous)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32" y="1954780"/>
            <a:ext cx="3879668" cy="3879668"/>
          </a:xfrm>
        </p:spPr>
      </p:pic>
      <p:sp>
        <p:nvSpPr>
          <p:cNvPr id="5" name="TextBox 4"/>
          <p:cNvSpPr txBox="1"/>
          <p:nvPr/>
        </p:nvSpPr>
        <p:spPr>
          <a:xfrm>
            <a:off x="6096000" y="5372783"/>
            <a:ext cx="5074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Disaster Management Robots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540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Robot: </a:t>
            </a:r>
            <a:r>
              <a:rPr lang="en-US" dirty="0" err="1" smtClean="0"/>
              <a:t>Teleoperated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89" y="1817620"/>
            <a:ext cx="4229100" cy="4047853"/>
          </a:xfrm>
        </p:spPr>
      </p:pic>
      <p:sp>
        <p:nvSpPr>
          <p:cNvPr id="5" name="TextBox 4"/>
          <p:cNvSpPr txBox="1"/>
          <p:nvPr/>
        </p:nvSpPr>
        <p:spPr>
          <a:xfrm>
            <a:off x="7468689" y="5496141"/>
            <a:ext cx="334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Robotic Arm on space shuttle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Robots: Augmenting Robots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59" y="1690688"/>
            <a:ext cx="5068389" cy="4476206"/>
          </a:xfrm>
        </p:spPr>
      </p:pic>
      <p:sp>
        <p:nvSpPr>
          <p:cNvPr id="5" name="TextBox 4"/>
          <p:cNvSpPr txBox="1"/>
          <p:nvPr/>
        </p:nvSpPr>
        <p:spPr>
          <a:xfrm>
            <a:off x="8425542" y="5773783"/>
            <a:ext cx="335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Robotic Artificial 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Robotics and what is a Robot?</a:t>
            </a:r>
          </a:p>
          <a:p>
            <a:r>
              <a:rPr lang="en-US" dirty="0" smtClean="0"/>
              <a:t>Historical context </a:t>
            </a:r>
          </a:p>
          <a:p>
            <a:r>
              <a:rPr lang="en-US" dirty="0" smtClean="0"/>
              <a:t>Robotics vs Automation</a:t>
            </a:r>
          </a:p>
          <a:p>
            <a:r>
              <a:rPr lang="en-US" dirty="0" smtClean="0"/>
              <a:t>Categorization of Robotics</a:t>
            </a:r>
          </a:p>
          <a:p>
            <a:r>
              <a:rPr lang="en-US" dirty="0" smtClean="0"/>
              <a:t>Types of Robots </a:t>
            </a:r>
          </a:p>
          <a:p>
            <a:r>
              <a:rPr lang="en-US" dirty="0" smtClean="0"/>
              <a:t>Career perspective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Robotics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Robotics is an interdisciplinary branch of science and engineering that covers the Research, Development and Operation of Robots. 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520" y="3242854"/>
            <a:ext cx="5662516" cy="317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Robots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many definitions of the term ‘Robot’.</a:t>
            </a:r>
          </a:p>
          <a:p>
            <a:endParaRPr lang="en-US" dirty="0" smtClean="0"/>
          </a:p>
          <a:p>
            <a:r>
              <a:rPr lang="en-US" i="1" dirty="0" smtClean="0"/>
              <a:t>A robot is a reprogrammable multifunctional manipulator designed to move material, parts, tools or specialized devices through variable programmed motions for the performance of a variety of tasks. </a:t>
            </a:r>
            <a:r>
              <a:rPr lang="en-US" dirty="0" smtClean="0"/>
              <a:t>													</a:t>
            </a:r>
            <a:r>
              <a:rPr lang="en-US" b="1" dirty="0" smtClean="0"/>
              <a:t>Robotics </a:t>
            </a:r>
            <a:r>
              <a:rPr lang="en-US" b="1" dirty="0"/>
              <a:t>Institute of America </a:t>
            </a:r>
            <a:endParaRPr lang="en-US" b="1" dirty="0" smtClean="0"/>
          </a:p>
          <a:p>
            <a:endParaRPr lang="en-US" dirty="0" smtClean="0"/>
          </a:p>
          <a:p>
            <a:r>
              <a:rPr lang="en-US" i="1" dirty="0" smtClean="0"/>
              <a:t>A robot is a preprogrammed, and in many occasions reprogrammable autonomous or semiautonomous machine that is capable of sensing its environment and carrying out actions that tend to mimic human intelligence.  </a:t>
            </a:r>
            <a:r>
              <a:rPr lang="en-US" dirty="0" smtClean="0"/>
              <a:t>														</a:t>
            </a:r>
            <a:r>
              <a:rPr lang="en-US" b="1" dirty="0" smtClean="0"/>
              <a:t>Your Lecturer:</a:t>
            </a:r>
            <a:r>
              <a:rPr lang="en-US" dirty="0" smtClean="0"/>
              <a:t> </a:t>
            </a:r>
            <a:r>
              <a:rPr lang="en-US" b="1" dirty="0" err="1" smtClean="0"/>
              <a:t>Calistus</a:t>
            </a:r>
            <a:r>
              <a:rPr lang="en-US" b="1" dirty="0" smtClean="0"/>
              <a:t> C. </a:t>
            </a:r>
            <a:r>
              <a:rPr lang="en-US" b="1" dirty="0" err="1" smtClean="0"/>
              <a:t>Chimezie</a:t>
            </a:r>
            <a:r>
              <a:rPr lang="en-US" b="1" dirty="0" smtClean="0"/>
              <a:t> 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Task:</a:t>
            </a:r>
            <a:r>
              <a:rPr lang="en-US" dirty="0" smtClean="0"/>
              <a:t> In your own words, describe a robot?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790508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term </a:t>
            </a:r>
            <a:r>
              <a:rPr lang="en-US" b="1" dirty="0" smtClean="0"/>
              <a:t>Robot </a:t>
            </a:r>
            <a:r>
              <a:rPr lang="en-US" dirty="0" smtClean="0"/>
              <a:t>first appeared in print in the 1920 play R.U.R (Rossum’s Universal Robots) by Karl </a:t>
            </a:r>
            <a:r>
              <a:rPr lang="en-US" dirty="0" err="1" smtClean="0"/>
              <a:t>Kapek</a:t>
            </a:r>
            <a:r>
              <a:rPr lang="en-US" dirty="0" smtClean="0"/>
              <a:t>, a Czechoslovakian playwright </a:t>
            </a:r>
            <a:r>
              <a:rPr lang="en-US" b="1" dirty="0" smtClean="0"/>
              <a:t>Karl </a:t>
            </a:r>
            <a:r>
              <a:rPr lang="en-US" b="1" dirty="0" err="1" smtClean="0"/>
              <a:t>Kapek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Around the year, 1495 </a:t>
            </a:r>
            <a:r>
              <a:rPr lang="en-US" b="1" dirty="0" smtClean="0"/>
              <a:t>Leonardo da Vinci</a:t>
            </a:r>
            <a:r>
              <a:rPr lang="en-US" dirty="0" smtClean="0"/>
              <a:t> designed automated humanoid machines also referred to as mechanical knights (Italian: </a:t>
            </a:r>
            <a:r>
              <a:rPr lang="en-US" i="1" dirty="0" err="1" smtClean="0"/>
              <a:t>Automa</a:t>
            </a:r>
            <a:r>
              <a:rPr lang="en-US" i="1" dirty="0" smtClean="0"/>
              <a:t> </a:t>
            </a:r>
            <a:r>
              <a:rPr lang="en-US" i="1" dirty="0" err="1" smtClean="0"/>
              <a:t>Cavaliere</a:t>
            </a:r>
            <a:r>
              <a:rPr lang="en-US" dirty="0" smtClean="0"/>
              <a:t>).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Isaac Asimov</a:t>
            </a:r>
            <a:r>
              <a:rPr lang="en-US" dirty="0" smtClean="0"/>
              <a:t> coined and popularized the term </a:t>
            </a:r>
            <a:r>
              <a:rPr lang="en-US" b="1" dirty="0" smtClean="0"/>
              <a:t>robotics</a:t>
            </a:r>
            <a:r>
              <a:rPr lang="en-US" dirty="0" smtClean="0"/>
              <a:t> through many science-fiction novels and short stories in the 1930s. Asimov envisioned a brain for controlling robots even decades before the development of the first digital computers.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779" y="1825625"/>
            <a:ext cx="3503021" cy="3503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63840" y="5447211"/>
            <a:ext cx="348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 model of Da Vinci’s humanoid robot with internal mechanisms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02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en-US" dirty="0" smtClean="0"/>
              <a:t>History of Robots 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902234" cy="4351338"/>
          </a:xfrm>
        </p:spPr>
        <p:txBody>
          <a:bodyPr/>
          <a:lstStyle/>
          <a:p>
            <a:pPr algn="just"/>
            <a:r>
              <a:rPr lang="en-US" dirty="0" smtClean="0"/>
              <a:t>The first modern industrial robot, the </a:t>
            </a:r>
            <a:r>
              <a:rPr lang="en-US" b="1" dirty="0" smtClean="0"/>
              <a:t>PUMA</a:t>
            </a:r>
            <a:r>
              <a:rPr lang="en-US" dirty="0" smtClean="0"/>
              <a:t> (Programmable Universal Manipulator Arm) was developed by </a:t>
            </a:r>
            <a:r>
              <a:rPr lang="en-US" b="1" dirty="0" smtClean="0"/>
              <a:t>Joseph </a:t>
            </a:r>
            <a:r>
              <a:rPr lang="en-US" b="1" dirty="0" err="1" smtClean="0"/>
              <a:t>Engleberger</a:t>
            </a:r>
            <a:r>
              <a:rPr lang="en-US" dirty="0" smtClean="0"/>
              <a:t> and </a:t>
            </a:r>
            <a:r>
              <a:rPr lang="en-US" b="1" dirty="0" smtClean="0"/>
              <a:t>George </a:t>
            </a:r>
            <a:r>
              <a:rPr lang="en-US" b="1" dirty="0" err="1" smtClean="0"/>
              <a:t>Devoe</a:t>
            </a:r>
            <a:r>
              <a:rPr lang="en-US" b="1" dirty="0" smtClean="0"/>
              <a:t> </a:t>
            </a:r>
            <a:r>
              <a:rPr lang="en-US" dirty="0" smtClean="0"/>
              <a:t>through their company, </a:t>
            </a:r>
            <a:r>
              <a:rPr lang="en-US" dirty="0" err="1" smtClean="0"/>
              <a:t>Unimation</a:t>
            </a:r>
            <a:r>
              <a:rPr lang="en-US" dirty="0" smtClean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Joseph </a:t>
            </a:r>
            <a:r>
              <a:rPr lang="en-US" b="1" dirty="0" err="1"/>
              <a:t>Engleberger</a:t>
            </a:r>
            <a:r>
              <a:rPr lang="en-US" dirty="0"/>
              <a:t> and </a:t>
            </a:r>
            <a:r>
              <a:rPr lang="en-US" b="1" dirty="0"/>
              <a:t>George </a:t>
            </a:r>
            <a:r>
              <a:rPr lang="en-US" b="1" dirty="0" err="1"/>
              <a:t>Devoe</a:t>
            </a:r>
            <a:r>
              <a:rPr lang="en-US" b="1" dirty="0"/>
              <a:t> </a:t>
            </a:r>
            <a:r>
              <a:rPr lang="en-US" dirty="0" smtClean="0"/>
              <a:t>are therefore considered the fathers of modern industrial robotics.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635" y="2036037"/>
            <a:ext cx="1563586" cy="4140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976" y="3338263"/>
            <a:ext cx="2484824" cy="2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Automation and why is it relevant?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International Society of Automation (ISA)</a:t>
            </a:r>
            <a:r>
              <a:rPr lang="en-US" dirty="0" smtClean="0"/>
              <a:t> defines automation as; 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The creation and application of technology to monitor and control the production and delivery of products and services</a:t>
            </a:r>
            <a:r>
              <a:rPr lang="en-US" dirty="0" smtClean="0"/>
              <a:t>”. </a:t>
            </a:r>
          </a:p>
          <a:p>
            <a:endParaRPr lang="en-US" b="1" dirty="0" smtClean="0"/>
          </a:p>
          <a:p>
            <a:r>
              <a:rPr lang="en-US" b="1" dirty="0" smtClean="0"/>
              <a:t>Interaction: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Can a Robot therefore be considered an automation machine?</a:t>
            </a:r>
          </a:p>
          <a:p>
            <a:pPr lvl="1"/>
            <a:r>
              <a:rPr lang="en-US" dirty="0" smtClean="0"/>
              <a:t>Can all robots be considered automation machines? </a:t>
            </a:r>
          </a:p>
          <a:p>
            <a:pPr lvl="1"/>
            <a:r>
              <a:rPr lang="en-US" dirty="0" smtClean="0"/>
              <a:t>Can all automation machines be considered robots?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04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as Automation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robots are by design, automation machines.</a:t>
            </a:r>
          </a:p>
          <a:p>
            <a:endParaRPr lang="en-US" dirty="0" smtClean="0"/>
          </a:p>
          <a:p>
            <a:r>
              <a:rPr lang="en-US" dirty="0" smtClean="0"/>
              <a:t>Robotics can also be considered a branch of automation.</a:t>
            </a:r>
          </a:p>
          <a:p>
            <a:endParaRPr lang="en-US" dirty="0"/>
          </a:p>
          <a:p>
            <a:r>
              <a:rPr lang="en-US" dirty="0" smtClean="0"/>
              <a:t>All automation machines are </a:t>
            </a:r>
            <a:r>
              <a:rPr lang="en-US" b="1" dirty="0" smtClean="0"/>
              <a:t>NOT</a:t>
            </a:r>
            <a:r>
              <a:rPr lang="en-US" dirty="0" smtClean="0"/>
              <a:t> Robots.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Robots: Fixed vs Mobile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134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Fixed Robots: </a:t>
            </a:r>
            <a:r>
              <a:rPr lang="en-US" dirty="0" smtClean="0"/>
              <a:t>Fixed robots work within a clearly defined environment. These are mostly industrial robots. Industrial robots perform specific repetitive tasks such as soldering, painting, and pick and place operations. </a:t>
            </a:r>
          </a:p>
          <a:p>
            <a:endParaRPr lang="en-US" dirty="0"/>
          </a:p>
          <a:p>
            <a:r>
              <a:rPr lang="en-US" b="1" dirty="0" smtClean="0"/>
              <a:t>Mobile Robots:</a:t>
            </a:r>
            <a:r>
              <a:rPr lang="en-US" dirty="0" smtClean="0"/>
              <a:t> Mobile robots are expected to move around and perform tasks in large, ill-defined and uncertain environments.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4" y="2252390"/>
            <a:ext cx="5447210" cy="28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5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532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Overview of Robotics</vt:lpstr>
      <vt:lpstr>Contents</vt:lpstr>
      <vt:lpstr>What is Robotics</vt:lpstr>
      <vt:lpstr>Definition of Robots </vt:lpstr>
      <vt:lpstr>History of Robots</vt:lpstr>
      <vt:lpstr>History of Robots cont’d…</vt:lpstr>
      <vt:lpstr>What is Automation and why is it relevant?</vt:lpstr>
      <vt:lpstr>Robots as Automation machines</vt:lpstr>
      <vt:lpstr>Classification of Robots: Fixed vs Mobile </vt:lpstr>
      <vt:lpstr>Classification by field of application: Industrial vs Service Robots</vt:lpstr>
      <vt:lpstr>Pre-programmed</vt:lpstr>
      <vt:lpstr>Types of Robots: Autonomous</vt:lpstr>
      <vt:lpstr>Types of Robot: Educational</vt:lpstr>
      <vt:lpstr>Types of Robot: Disaster Management (Autonomous)</vt:lpstr>
      <vt:lpstr>Types of Robot: Teleoperated</vt:lpstr>
      <vt:lpstr>Types of Robots: Augmenting Robots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Robotics</dc:title>
  <dc:creator>HP</dc:creator>
  <cp:lastModifiedBy>HP</cp:lastModifiedBy>
  <cp:revision>36</cp:revision>
  <dcterms:created xsi:type="dcterms:W3CDTF">2021-11-17T07:44:35Z</dcterms:created>
  <dcterms:modified xsi:type="dcterms:W3CDTF">2024-03-07T13:11:21Z</dcterms:modified>
</cp:coreProperties>
</file>