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7" r:id="rId8"/>
    <p:sldId id="269" r:id="rId9"/>
    <p:sldId id="260" r:id="rId10"/>
    <p:sldId id="263" r:id="rId11"/>
    <p:sldId id="262" r:id="rId12"/>
    <p:sldId id="270"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98167A-D7AA-434B-AB61-079DF1347A0C}"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265683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98167A-D7AA-434B-AB61-079DF1347A0C}"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356803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98167A-D7AA-434B-AB61-079DF1347A0C}"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379250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98167A-D7AA-434B-AB61-079DF1347A0C}"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215037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98167A-D7AA-434B-AB61-079DF1347A0C}"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183993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98167A-D7AA-434B-AB61-079DF1347A0C}"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231811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98167A-D7AA-434B-AB61-079DF1347A0C}"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147324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98167A-D7AA-434B-AB61-079DF1347A0C}"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47611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8167A-D7AA-434B-AB61-079DF1347A0C}"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340361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98167A-D7AA-434B-AB61-079DF1347A0C}"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326471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98167A-D7AA-434B-AB61-079DF1347A0C}"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71EFF-3881-4EB0-A052-1E1392076AF4}" type="slidenum">
              <a:rPr lang="en-US" smtClean="0"/>
              <a:t>‹#›</a:t>
            </a:fld>
            <a:endParaRPr lang="en-US"/>
          </a:p>
        </p:txBody>
      </p:sp>
    </p:spTree>
    <p:extLst>
      <p:ext uri="{BB962C8B-B14F-4D97-AF65-F5344CB8AC3E}">
        <p14:creationId xmlns:p14="http://schemas.microsoft.com/office/powerpoint/2010/main" val="56911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8167A-D7AA-434B-AB61-079DF1347A0C}" type="datetimeFigureOut">
              <a:rPr lang="en-US" smtClean="0"/>
              <a:t>3/7/2024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71EFF-3881-4EB0-A052-1E1392076AF4}" type="slidenum">
              <a:rPr lang="en-US" smtClean="0"/>
              <a:t>‹#›</a:t>
            </a:fld>
            <a:endParaRPr lang="en-US"/>
          </a:p>
        </p:txBody>
      </p:sp>
    </p:spTree>
    <p:extLst>
      <p:ext uri="{BB962C8B-B14F-4D97-AF65-F5344CB8AC3E}">
        <p14:creationId xmlns:p14="http://schemas.microsoft.com/office/powerpoint/2010/main" val="387192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Components of a Robot</a:t>
            </a:r>
            <a:endParaRPr lang="en-US" dirty="0"/>
          </a:p>
        </p:txBody>
      </p:sp>
      <p:sp>
        <p:nvSpPr>
          <p:cNvPr id="4" name="TextBox 3"/>
          <p:cNvSpPr txBox="1"/>
          <p:nvPr/>
        </p:nvSpPr>
        <p:spPr>
          <a:xfrm>
            <a:off x="2538548" y="4249115"/>
            <a:ext cx="6583679" cy="2062103"/>
          </a:xfrm>
          <a:prstGeom prst="rect">
            <a:avLst/>
          </a:prstGeom>
          <a:noFill/>
        </p:spPr>
        <p:txBody>
          <a:bodyPr wrap="square" rtlCol="0">
            <a:spAutoFit/>
          </a:bodyPr>
          <a:lstStyle/>
          <a:p>
            <a:pPr algn="ctr"/>
            <a:r>
              <a:rPr lang="en-US" sz="2000" b="1" dirty="0" smtClean="0"/>
              <a:t>Veritas University, Abuja, Nigeria</a:t>
            </a:r>
          </a:p>
          <a:p>
            <a:pPr algn="ctr"/>
            <a:r>
              <a:rPr lang="en-US" sz="2000" b="1" dirty="0" smtClean="0"/>
              <a:t>(The Catholic University of Nigeria)</a:t>
            </a:r>
          </a:p>
          <a:p>
            <a:pPr algn="ctr"/>
            <a:r>
              <a:rPr lang="en-US" sz="2000" dirty="0" smtClean="0"/>
              <a:t>Department of Computer and Information Technology</a:t>
            </a:r>
          </a:p>
          <a:p>
            <a:pPr algn="ctr"/>
            <a:endParaRPr lang="en-US" sz="2000" dirty="0"/>
          </a:p>
          <a:p>
            <a:pPr algn="ctr"/>
            <a:r>
              <a:rPr lang="en-US" sz="2800" b="1" dirty="0" smtClean="0"/>
              <a:t>Course:</a:t>
            </a:r>
            <a:r>
              <a:rPr lang="en-US" sz="2800" dirty="0" smtClean="0"/>
              <a:t> Introduction to Robotics (CSC439)</a:t>
            </a:r>
          </a:p>
          <a:p>
            <a:pPr algn="ctr"/>
            <a:r>
              <a:rPr lang="en-US" sz="2000" b="1" dirty="0" smtClean="0"/>
              <a:t>Lecturer:</a:t>
            </a:r>
            <a:r>
              <a:rPr lang="en-US" sz="2000" dirty="0" smtClean="0"/>
              <a:t> Engr. </a:t>
            </a:r>
            <a:r>
              <a:rPr lang="en-US" sz="2000" dirty="0" err="1" smtClean="0"/>
              <a:t>Calistus</a:t>
            </a:r>
            <a:r>
              <a:rPr lang="en-US" sz="2000" dirty="0" smtClean="0"/>
              <a:t> C. </a:t>
            </a:r>
            <a:r>
              <a:rPr lang="en-US" sz="2000" dirty="0" err="1" smtClean="0"/>
              <a:t>Chimezie</a:t>
            </a:r>
            <a:r>
              <a:rPr lang="en-US" sz="2000" dirty="0" smtClean="0"/>
              <a:t>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7578" y="4454435"/>
            <a:ext cx="3274422" cy="245581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0699" y="420453"/>
            <a:ext cx="1870601" cy="623533"/>
          </a:xfrm>
          <a:prstGeom prst="rect">
            <a:avLst/>
          </a:prstGeom>
        </p:spPr>
      </p:pic>
    </p:spTree>
    <p:extLst>
      <p:ext uri="{BB962C8B-B14F-4D97-AF65-F5344CB8AC3E}">
        <p14:creationId xmlns:p14="http://schemas.microsoft.com/office/powerpoint/2010/main" val="3340939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Joints and Links</a:t>
            </a:r>
            <a:endParaRPr lang="en-US" dirty="0"/>
          </a:p>
        </p:txBody>
      </p:sp>
      <p:sp>
        <p:nvSpPr>
          <p:cNvPr id="3" name="Content Placeholder 2"/>
          <p:cNvSpPr>
            <a:spLocks noGrp="1"/>
          </p:cNvSpPr>
          <p:nvPr>
            <p:ph idx="1"/>
          </p:nvPr>
        </p:nvSpPr>
        <p:spPr/>
        <p:txBody>
          <a:bodyPr/>
          <a:lstStyle/>
          <a:p>
            <a:r>
              <a:rPr lang="en-US" b="1" dirty="0"/>
              <a:t>Joint: </a:t>
            </a:r>
            <a:r>
              <a:rPr lang="en-US" dirty="0"/>
              <a:t>The device which allows relative motion between two links in a robot. </a:t>
            </a:r>
          </a:p>
          <a:p>
            <a:r>
              <a:rPr lang="en-US" b="1" dirty="0"/>
              <a:t>Link:</a:t>
            </a:r>
            <a:r>
              <a:rPr lang="en-US" dirty="0"/>
              <a:t> A rigid piece of material that connects joints in a robot</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289" y="3194851"/>
            <a:ext cx="4947711" cy="285148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3289" y="3255525"/>
            <a:ext cx="3025294" cy="3025294"/>
          </a:xfrm>
          <a:prstGeom prst="rect">
            <a:avLst/>
          </a:prstGeom>
        </p:spPr>
      </p:pic>
    </p:spTree>
    <p:extLst>
      <p:ext uri="{BB962C8B-B14F-4D97-AF65-F5344CB8AC3E}">
        <p14:creationId xmlns:p14="http://schemas.microsoft.com/office/powerpoint/2010/main" val="168559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terminologies in </a:t>
            </a:r>
            <a:r>
              <a:rPr lang="en-US" dirty="0" smtClean="0"/>
              <a:t>robotics</a:t>
            </a:r>
            <a:endParaRPr lang="en-US" dirty="0"/>
          </a:p>
        </p:txBody>
      </p:sp>
      <p:sp>
        <p:nvSpPr>
          <p:cNvPr id="3" name="Content Placeholder 2"/>
          <p:cNvSpPr>
            <a:spLocks noGrp="1"/>
          </p:cNvSpPr>
          <p:nvPr>
            <p:ph idx="1"/>
          </p:nvPr>
        </p:nvSpPr>
        <p:spPr/>
        <p:txBody>
          <a:bodyPr>
            <a:normAutofit/>
          </a:bodyPr>
          <a:lstStyle/>
          <a:p>
            <a:r>
              <a:rPr lang="en-US" b="1" dirty="0" smtClean="0"/>
              <a:t>Kinematics </a:t>
            </a:r>
            <a:r>
              <a:rPr lang="en-US" dirty="0" smtClean="0"/>
              <a:t>is the study of motion without regard to forces/torques that are causing the motion. </a:t>
            </a:r>
          </a:p>
          <a:p>
            <a:endParaRPr lang="en-US" dirty="0"/>
          </a:p>
          <a:p>
            <a:r>
              <a:rPr lang="en-US" dirty="0" err="1" smtClean="0"/>
              <a:t>Eg</a:t>
            </a:r>
            <a:r>
              <a:rPr lang="en-US" dirty="0" smtClean="0"/>
              <a:t>, for a particle accelerating along a straight line, we can study the velocity (initial and final) as well as the position of the particle without considering the force that initiated the motion. </a:t>
            </a:r>
          </a:p>
          <a:p>
            <a:endParaRPr lang="en-US" dirty="0"/>
          </a:p>
          <a:p>
            <a:r>
              <a:rPr lang="en-US" dirty="0" smtClean="0"/>
              <a:t>Kinematics focuses only on the properties of motion such as displacement, velocity and acceleration. </a:t>
            </a:r>
          </a:p>
          <a:p>
            <a:endParaRPr lang="en-US" dirty="0" smtClean="0"/>
          </a:p>
        </p:txBody>
      </p:sp>
    </p:spTree>
    <p:extLst>
      <p:ext uri="{BB962C8B-B14F-4D97-AF65-F5344CB8AC3E}">
        <p14:creationId xmlns:p14="http://schemas.microsoft.com/office/powerpoint/2010/main" val="1666538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terminologies in robotics cont’d…</a:t>
            </a:r>
          </a:p>
        </p:txBody>
      </p:sp>
      <p:sp>
        <p:nvSpPr>
          <p:cNvPr id="3" name="Content Placeholder 2"/>
          <p:cNvSpPr>
            <a:spLocks noGrp="1"/>
          </p:cNvSpPr>
          <p:nvPr>
            <p:ph idx="1"/>
          </p:nvPr>
        </p:nvSpPr>
        <p:spPr/>
        <p:txBody>
          <a:bodyPr>
            <a:normAutofit fontScale="77500" lnSpcReduction="20000"/>
          </a:bodyPr>
          <a:lstStyle/>
          <a:p>
            <a:r>
              <a:rPr lang="en-US" b="1" dirty="0"/>
              <a:t>Dynamics </a:t>
            </a:r>
            <a:r>
              <a:rPr lang="en-US" dirty="0"/>
              <a:t>is the study of motion with regard to forces/torques. Calculation in dynamics will involve both masses and forces. </a:t>
            </a:r>
            <a:endParaRPr lang="en-US" dirty="0" smtClean="0"/>
          </a:p>
          <a:p>
            <a:endParaRPr lang="en-US" dirty="0" smtClean="0"/>
          </a:p>
          <a:p>
            <a:r>
              <a:rPr lang="en-US" dirty="0" smtClean="0"/>
              <a:t>For </a:t>
            </a:r>
            <a:r>
              <a:rPr lang="en-US" dirty="0"/>
              <a:t>the same example mentioned above, we will also be calculating the force that initiated the motion. </a:t>
            </a:r>
            <a:endParaRPr lang="en-US" dirty="0" smtClean="0"/>
          </a:p>
          <a:p>
            <a:endParaRPr lang="en-US" dirty="0"/>
          </a:p>
          <a:p>
            <a:r>
              <a:rPr lang="en-US" dirty="0" smtClean="0"/>
              <a:t>Dynamics </a:t>
            </a:r>
            <a:r>
              <a:rPr lang="en-US" dirty="0"/>
              <a:t>is concerned with the properties of the forces, torques and moments of inertia.</a:t>
            </a:r>
          </a:p>
          <a:p>
            <a:endParaRPr lang="en-US" dirty="0"/>
          </a:p>
          <a:p>
            <a:r>
              <a:rPr lang="en-US" b="1" dirty="0"/>
              <a:t>Haptics</a:t>
            </a:r>
            <a:r>
              <a:rPr lang="en-US" dirty="0"/>
              <a:t> means touch (in Greek)</a:t>
            </a:r>
          </a:p>
          <a:p>
            <a:endParaRPr lang="en-US" dirty="0"/>
          </a:p>
          <a:p>
            <a:r>
              <a:rPr lang="en-US" b="1" dirty="0" err="1"/>
              <a:t>DoF</a:t>
            </a:r>
            <a:r>
              <a:rPr lang="en-US" b="1" dirty="0"/>
              <a:t>:</a:t>
            </a:r>
            <a:r>
              <a:rPr lang="en-US" dirty="0"/>
              <a:t> Degrees-of-freedom refers to the number of independent motions a device can make.</a:t>
            </a:r>
          </a:p>
        </p:txBody>
      </p:sp>
    </p:spTree>
    <p:extLst>
      <p:ext uri="{BB962C8B-B14F-4D97-AF65-F5344CB8AC3E}">
        <p14:creationId xmlns:p14="http://schemas.microsoft.com/office/powerpoint/2010/main" val="2905997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terminologies in robotics cont’d…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Anthropomorphic</a:t>
            </a:r>
            <a:r>
              <a:rPr lang="en-US" dirty="0" smtClean="0"/>
              <a:t> </a:t>
            </a:r>
            <a:r>
              <a:rPr lang="en-US" dirty="0"/>
              <a:t>means designed or appearing like human beings</a:t>
            </a:r>
            <a:r>
              <a:rPr lang="en-US" dirty="0" smtClean="0"/>
              <a:t>.</a:t>
            </a:r>
          </a:p>
          <a:p>
            <a:endParaRPr lang="en-US" dirty="0" smtClean="0"/>
          </a:p>
          <a:p>
            <a:r>
              <a:rPr lang="en-US" b="1" dirty="0" smtClean="0"/>
              <a:t>Workspace or work envelope</a:t>
            </a:r>
            <a:r>
              <a:rPr lang="en-US" dirty="0" smtClean="0"/>
              <a:t> is the volume in space that a robot’s end-effector can reach, both in position and orientation. </a:t>
            </a:r>
          </a:p>
          <a:p>
            <a:endParaRPr lang="en-US" dirty="0" smtClean="0"/>
          </a:p>
          <a:p>
            <a:r>
              <a:rPr lang="en-US" b="1" dirty="0" smtClean="0"/>
              <a:t>Position</a:t>
            </a:r>
            <a:r>
              <a:rPr lang="en-US" dirty="0" smtClean="0"/>
              <a:t> is the translational (straight-line) location of an object.</a:t>
            </a:r>
          </a:p>
          <a:p>
            <a:endParaRPr lang="en-US" dirty="0" smtClean="0"/>
          </a:p>
          <a:p>
            <a:r>
              <a:rPr lang="en-US" b="1" dirty="0" smtClean="0"/>
              <a:t>Orientation</a:t>
            </a:r>
            <a:r>
              <a:rPr lang="en-US" dirty="0" smtClean="0"/>
              <a:t> is the rotational (angular) location of an object. </a:t>
            </a:r>
          </a:p>
          <a:p>
            <a:endParaRPr lang="en-US" dirty="0" smtClean="0"/>
          </a:p>
          <a:p>
            <a:r>
              <a:rPr lang="en-US" b="1" dirty="0" smtClean="0"/>
              <a:t>Pose</a:t>
            </a:r>
            <a:r>
              <a:rPr lang="en-US" dirty="0" smtClean="0"/>
              <a:t> refers to position and orientation taken together.</a:t>
            </a:r>
            <a:endParaRPr lang="en-US" dirty="0"/>
          </a:p>
        </p:txBody>
      </p:sp>
    </p:spTree>
    <p:extLst>
      <p:ext uri="{BB962C8B-B14F-4D97-AF65-F5344CB8AC3E}">
        <p14:creationId xmlns:p14="http://schemas.microsoft.com/office/powerpoint/2010/main" val="3730488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terminologies in robotics cont’d…</a:t>
            </a:r>
          </a:p>
        </p:txBody>
      </p:sp>
      <p:sp>
        <p:nvSpPr>
          <p:cNvPr id="3" name="Content Placeholder 2"/>
          <p:cNvSpPr>
            <a:spLocks noGrp="1"/>
          </p:cNvSpPr>
          <p:nvPr>
            <p:ph idx="1"/>
          </p:nvPr>
        </p:nvSpPr>
        <p:spPr/>
        <p:txBody>
          <a:bodyPr>
            <a:normAutofit fontScale="85000" lnSpcReduction="20000"/>
          </a:bodyPr>
          <a:lstStyle/>
          <a:p>
            <a:r>
              <a:rPr lang="en-US" b="1" dirty="0" smtClean="0"/>
              <a:t>Load Bearing Capacity</a:t>
            </a:r>
            <a:r>
              <a:rPr lang="en-US" dirty="0" smtClean="0"/>
              <a:t> is the maximum weight-carrying capacity of the robot. </a:t>
            </a:r>
          </a:p>
          <a:p>
            <a:endParaRPr lang="en-US" dirty="0" smtClean="0"/>
          </a:p>
          <a:p>
            <a:r>
              <a:rPr lang="en-US" b="1" dirty="0" smtClean="0"/>
              <a:t>Accuracy</a:t>
            </a:r>
            <a:r>
              <a:rPr lang="en-US" dirty="0" smtClean="0"/>
              <a:t> is the extent to which a robot can reach a target position without error. It is practically impossible to achieve absolute accuracy.</a:t>
            </a:r>
          </a:p>
          <a:p>
            <a:endParaRPr lang="en-US" dirty="0" smtClean="0"/>
          </a:p>
          <a:p>
            <a:r>
              <a:rPr lang="en-US" b="1" dirty="0" smtClean="0"/>
              <a:t>Repeatability</a:t>
            </a:r>
            <a:r>
              <a:rPr lang="en-US" dirty="0" smtClean="0"/>
              <a:t> is the ability of a robot to repeatedly execute a task with the same level of accuracy. A robot that possess high repeatability may possess low accuracy. Likewise, an accurate robot may not be repeatable. </a:t>
            </a:r>
          </a:p>
          <a:p>
            <a:endParaRPr lang="en-US" dirty="0" smtClean="0"/>
          </a:p>
          <a:p>
            <a:r>
              <a:rPr lang="en-US" b="1" dirty="0" smtClean="0"/>
              <a:t>Precision</a:t>
            </a:r>
            <a:r>
              <a:rPr lang="en-US" dirty="0" smtClean="0"/>
              <a:t> is the ‘fineness’ with which a sensor can report a value. For instance a sensor that reads 4.1167 is more precise than a sensor that reads 4.1 for the same physical variable. Precision is related to significant figures. </a:t>
            </a:r>
          </a:p>
          <a:p>
            <a:endParaRPr lang="en-US" dirty="0" smtClean="0"/>
          </a:p>
        </p:txBody>
      </p:sp>
    </p:spTree>
    <p:extLst>
      <p:ext uri="{BB962C8B-B14F-4D97-AF65-F5344CB8AC3E}">
        <p14:creationId xmlns:p14="http://schemas.microsoft.com/office/powerpoint/2010/main" val="207806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components of a Robot</a:t>
            </a:r>
            <a:endParaRPr lang="en-US" dirty="0"/>
          </a:p>
        </p:txBody>
      </p:sp>
      <p:sp>
        <p:nvSpPr>
          <p:cNvPr id="3" name="Content Placeholder 2"/>
          <p:cNvSpPr>
            <a:spLocks noGrp="1"/>
          </p:cNvSpPr>
          <p:nvPr>
            <p:ph idx="1"/>
          </p:nvPr>
        </p:nvSpPr>
        <p:spPr/>
        <p:txBody>
          <a:bodyPr>
            <a:normAutofit lnSpcReduction="10000"/>
          </a:bodyPr>
          <a:lstStyle/>
          <a:p>
            <a:r>
              <a:rPr lang="en-US" dirty="0" smtClean="0"/>
              <a:t>The study of robotics focuses on the synthesis of some aspects of human function through the use of components that include the under listed;</a:t>
            </a:r>
          </a:p>
          <a:p>
            <a:pPr lvl="1"/>
            <a:endParaRPr lang="en-US" dirty="0" smtClean="0"/>
          </a:p>
          <a:p>
            <a:pPr lvl="1"/>
            <a:r>
              <a:rPr lang="en-US" dirty="0"/>
              <a:t>Computerized Controllers </a:t>
            </a:r>
          </a:p>
          <a:p>
            <a:pPr lvl="1"/>
            <a:r>
              <a:rPr lang="en-US" dirty="0"/>
              <a:t>Sensors </a:t>
            </a:r>
          </a:p>
          <a:p>
            <a:pPr lvl="1"/>
            <a:r>
              <a:rPr lang="en-US" dirty="0" smtClean="0"/>
              <a:t>Actuators</a:t>
            </a:r>
          </a:p>
          <a:p>
            <a:pPr lvl="1"/>
            <a:r>
              <a:rPr lang="en-US" dirty="0" smtClean="0"/>
              <a:t>End-Effectors </a:t>
            </a:r>
          </a:p>
          <a:p>
            <a:pPr lvl="1"/>
            <a:r>
              <a:rPr lang="en-US" dirty="0" smtClean="0"/>
              <a:t>Joints and links  </a:t>
            </a:r>
          </a:p>
          <a:p>
            <a:pPr lvl="1"/>
            <a:endParaRPr lang="en-US" dirty="0"/>
          </a:p>
          <a:p>
            <a:pPr lvl="1"/>
            <a:r>
              <a:rPr lang="en-US" b="1" dirty="0" smtClean="0"/>
              <a:t>Note:</a:t>
            </a:r>
            <a:r>
              <a:rPr lang="en-US" dirty="0" smtClean="0"/>
              <a:t> Though this is considered basic, there are also other components that can be incorporated in the design of a robot. </a:t>
            </a:r>
            <a:endParaRPr lang="en-US" dirty="0"/>
          </a:p>
        </p:txBody>
      </p:sp>
    </p:spTree>
    <p:extLst>
      <p:ext uri="{BB962C8B-B14F-4D97-AF65-F5344CB8AC3E}">
        <p14:creationId xmlns:p14="http://schemas.microsoft.com/office/powerpoint/2010/main" val="3912802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Actuators</a:t>
            </a:r>
            <a:endParaRPr lang="en-US" dirty="0"/>
          </a:p>
        </p:txBody>
      </p:sp>
      <p:sp>
        <p:nvSpPr>
          <p:cNvPr id="3" name="Content Placeholder 2"/>
          <p:cNvSpPr>
            <a:spLocks noGrp="1"/>
          </p:cNvSpPr>
          <p:nvPr>
            <p:ph idx="1"/>
          </p:nvPr>
        </p:nvSpPr>
        <p:spPr>
          <a:xfrm>
            <a:off x="838200" y="1593669"/>
            <a:ext cx="10515600" cy="4583294"/>
          </a:xfrm>
        </p:spPr>
        <p:txBody>
          <a:bodyPr/>
          <a:lstStyle/>
          <a:p>
            <a:r>
              <a:rPr lang="en-US" dirty="0" smtClean="0"/>
              <a:t>These are basically devices that helps machines or robots to achieve movement in any direction</a:t>
            </a:r>
            <a:r>
              <a:rPr lang="en-US" dirty="0"/>
              <a:t>. </a:t>
            </a:r>
            <a:r>
              <a:rPr lang="en-US" dirty="0" smtClean="0"/>
              <a:t>Actuators provides </a:t>
            </a:r>
            <a:r>
              <a:rPr lang="en-US" dirty="0"/>
              <a:t>force/torque for </a:t>
            </a:r>
            <a:r>
              <a:rPr lang="en-US" dirty="0" smtClean="0"/>
              <a:t>motion</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02" y="2899954"/>
            <a:ext cx="1737360" cy="17373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564" y="2899954"/>
            <a:ext cx="2138597" cy="152835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9113" y="2983090"/>
            <a:ext cx="1832412" cy="1642585"/>
          </a:xfrm>
          <a:prstGeom prst="rect">
            <a:avLst/>
          </a:prstGeom>
        </p:spPr>
      </p:pic>
      <p:sp>
        <p:nvSpPr>
          <p:cNvPr id="9" name="TextBox 8"/>
          <p:cNvSpPr txBox="1"/>
          <p:nvPr/>
        </p:nvSpPr>
        <p:spPr>
          <a:xfrm>
            <a:off x="981891" y="4428306"/>
            <a:ext cx="1447801" cy="307777"/>
          </a:xfrm>
          <a:prstGeom prst="rect">
            <a:avLst/>
          </a:prstGeom>
          <a:noFill/>
        </p:spPr>
        <p:txBody>
          <a:bodyPr wrap="square" rtlCol="0">
            <a:spAutoFit/>
          </a:bodyPr>
          <a:lstStyle/>
          <a:p>
            <a:r>
              <a:rPr lang="en-US" sz="1400" b="1" dirty="0" smtClean="0"/>
              <a:t>5V DC Motor </a:t>
            </a:r>
            <a:endParaRPr lang="en-US" sz="1400" b="1" dirty="0"/>
          </a:p>
        </p:txBody>
      </p:sp>
      <p:sp>
        <p:nvSpPr>
          <p:cNvPr id="10" name="TextBox 9"/>
          <p:cNvSpPr txBox="1"/>
          <p:nvPr/>
        </p:nvSpPr>
        <p:spPr>
          <a:xfrm>
            <a:off x="2951370" y="4445680"/>
            <a:ext cx="1447801" cy="307777"/>
          </a:xfrm>
          <a:prstGeom prst="rect">
            <a:avLst/>
          </a:prstGeom>
          <a:noFill/>
        </p:spPr>
        <p:txBody>
          <a:bodyPr wrap="square" rtlCol="0">
            <a:spAutoFit/>
          </a:bodyPr>
          <a:lstStyle/>
          <a:p>
            <a:r>
              <a:rPr lang="en-US" sz="1400" b="1" dirty="0" smtClean="0"/>
              <a:t>5V Servo Motor</a:t>
            </a:r>
            <a:endParaRPr lang="en-US" sz="1400" b="1" dirty="0"/>
          </a:p>
        </p:txBody>
      </p:sp>
      <p:sp>
        <p:nvSpPr>
          <p:cNvPr id="12" name="TextBox 11"/>
          <p:cNvSpPr txBox="1"/>
          <p:nvPr/>
        </p:nvSpPr>
        <p:spPr>
          <a:xfrm>
            <a:off x="5836733" y="4637314"/>
            <a:ext cx="1447801" cy="307777"/>
          </a:xfrm>
          <a:prstGeom prst="rect">
            <a:avLst/>
          </a:prstGeom>
          <a:noFill/>
        </p:spPr>
        <p:txBody>
          <a:bodyPr wrap="square" rtlCol="0">
            <a:spAutoFit/>
          </a:bodyPr>
          <a:lstStyle/>
          <a:p>
            <a:r>
              <a:rPr lang="en-US" sz="1400" b="1" dirty="0" smtClean="0"/>
              <a:t>Linear Actuator</a:t>
            </a:r>
            <a:endParaRPr lang="en-US" sz="1400" b="1"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04865" y="5038283"/>
            <a:ext cx="2071809" cy="1301096"/>
          </a:xfrm>
          <a:prstGeom prst="rect">
            <a:avLst/>
          </a:prstGeom>
        </p:spPr>
      </p:pic>
      <p:sp>
        <p:nvSpPr>
          <p:cNvPr id="15" name="TextBox 14"/>
          <p:cNvSpPr txBox="1"/>
          <p:nvPr/>
        </p:nvSpPr>
        <p:spPr>
          <a:xfrm>
            <a:off x="3079635" y="6007451"/>
            <a:ext cx="2071809" cy="523220"/>
          </a:xfrm>
          <a:prstGeom prst="rect">
            <a:avLst/>
          </a:prstGeom>
          <a:noFill/>
        </p:spPr>
        <p:txBody>
          <a:bodyPr wrap="square" rtlCol="0">
            <a:spAutoFit/>
          </a:bodyPr>
          <a:lstStyle/>
          <a:p>
            <a:r>
              <a:rPr lang="en-US" sz="1400" b="1" dirty="0" smtClean="0"/>
              <a:t>Hydraulic actuators </a:t>
            </a:r>
          </a:p>
          <a:p>
            <a:r>
              <a:rPr lang="en-US" sz="1400" b="1" dirty="0" smtClean="0"/>
              <a:t>(fluid based)</a:t>
            </a:r>
            <a:endParaRPr lang="en-US" sz="1400" b="1" dirty="0"/>
          </a:p>
        </p:txBody>
      </p:sp>
      <p:sp>
        <p:nvSpPr>
          <p:cNvPr id="16" name="TextBox 15"/>
          <p:cNvSpPr txBox="1"/>
          <p:nvPr/>
        </p:nvSpPr>
        <p:spPr>
          <a:xfrm>
            <a:off x="8032282" y="6062258"/>
            <a:ext cx="2443461" cy="523220"/>
          </a:xfrm>
          <a:prstGeom prst="rect">
            <a:avLst/>
          </a:prstGeom>
          <a:noFill/>
        </p:spPr>
        <p:txBody>
          <a:bodyPr wrap="square" rtlCol="0">
            <a:spAutoFit/>
          </a:bodyPr>
          <a:lstStyle/>
          <a:p>
            <a:r>
              <a:rPr lang="en-US" sz="1400" b="1" dirty="0" smtClean="0"/>
              <a:t>Pneumatic actuators </a:t>
            </a:r>
          </a:p>
          <a:p>
            <a:r>
              <a:rPr lang="en-US" sz="1400" b="1" dirty="0" smtClean="0"/>
              <a:t>(based on pressurized air)</a:t>
            </a:r>
            <a:endParaRPr lang="en-US" sz="1400" b="1" dirty="0"/>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5230" y="5250540"/>
            <a:ext cx="1807052" cy="1315534"/>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2826" y="2852709"/>
            <a:ext cx="2073660" cy="2073660"/>
          </a:xfrm>
          <a:prstGeom prst="rect">
            <a:avLst/>
          </a:prstGeom>
        </p:spPr>
      </p:pic>
      <p:sp>
        <p:nvSpPr>
          <p:cNvPr id="19" name="TextBox 18"/>
          <p:cNvSpPr txBox="1"/>
          <p:nvPr/>
        </p:nvSpPr>
        <p:spPr>
          <a:xfrm>
            <a:off x="8105706" y="4707165"/>
            <a:ext cx="1447801" cy="307777"/>
          </a:xfrm>
          <a:prstGeom prst="rect">
            <a:avLst/>
          </a:prstGeom>
          <a:noFill/>
        </p:spPr>
        <p:txBody>
          <a:bodyPr wrap="square" rtlCol="0">
            <a:spAutoFit/>
          </a:bodyPr>
          <a:lstStyle/>
          <a:p>
            <a:r>
              <a:rPr lang="en-US" sz="1400" b="1" dirty="0" smtClean="0"/>
              <a:t>Stepper Motor</a:t>
            </a:r>
            <a:endParaRPr lang="en-US" sz="1400" b="1" dirty="0"/>
          </a:p>
        </p:txBody>
      </p:sp>
    </p:spTree>
    <p:extLst>
      <p:ext uri="{BB962C8B-B14F-4D97-AF65-F5344CB8AC3E}">
        <p14:creationId xmlns:p14="http://schemas.microsoft.com/office/powerpoint/2010/main" val="174365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t>
            </a:r>
            <a:endParaRPr lang="en-US" dirty="0"/>
          </a:p>
        </p:txBody>
      </p:sp>
      <p:sp>
        <p:nvSpPr>
          <p:cNvPr id="3" name="Content Placeholder 2"/>
          <p:cNvSpPr>
            <a:spLocks noGrp="1"/>
          </p:cNvSpPr>
          <p:nvPr>
            <p:ph idx="1"/>
          </p:nvPr>
        </p:nvSpPr>
        <p:spPr/>
        <p:txBody>
          <a:bodyPr>
            <a:normAutofit/>
          </a:bodyPr>
          <a:lstStyle/>
          <a:p>
            <a:r>
              <a:rPr lang="en-US" dirty="0" smtClean="0"/>
              <a:t>A device that measures physical inputs from the environment and converts it into data that can be interpreted by either a human or machine. </a:t>
            </a:r>
          </a:p>
          <a:p>
            <a:pPr lvl="1"/>
            <a:r>
              <a:rPr lang="en-US" dirty="0" smtClean="0"/>
              <a:t>Vision and imaging sensors </a:t>
            </a:r>
          </a:p>
          <a:p>
            <a:pPr lvl="1"/>
            <a:r>
              <a:rPr lang="en-US" dirty="0" smtClean="0"/>
              <a:t>Temperature sensors</a:t>
            </a:r>
          </a:p>
          <a:p>
            <a:pPr lvl="1"/>
            <a:r>
              <a:rPr lang="en-US" dirty="0" smtClean="0"/>
              <a:t>Radiation sensors </a:t>
            </a:r>
          </a:p>
          <a:p>
            <a:pPr lvl="1"/>
            <a:r>
              <a:rPr lang="en-US" dirty="0" smtClean="0"/>
              <a:t>Proximity Sensors </a:t>
            </a:r>
          </a:p>
          <a:p>
            <a:pPr lvl="1"/>
            <a:r>
              <a:rPr lang="en-US" dirty="0" smtClean="0"/>
              <a:t>Pressure sensors</a:t>
            </a:r>
          </a:p>
          <a:p>
            <a:pPr lvl="1"/>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5982" y="3325921"/>
            <a:ext cx="1948607" cy="1948607"/>
          </a:xfrm>
          <a:prstGeom prst="rect">
            <a:avLst/>
          </a:prstGeom>
        </p:spPr>
      </p:pic>
      <p:sp>
        <p:nvSpPr>
          <p:cNvPr id="5" name="TextBox 4"/>
          <p:cNvSpPr txBox="1"/>
          <p:nvPr/>
        </p:nvSpPr>
        <p:spPr>
          <a:xfrm>
            <a:off x="4585062" y="5120640"/>
            <a:ext cx="2116183" cy="307777"/>
          </a:xfrm>
          <a:prstGeom prst="rect">
            <a:avLst/>
          </a:prstGeom>
          <a:noFill/>
        </p:spPr>
        <p:txBody>
          <a:bodyPr wrap="square" rtlCol="0">
            <a:spAutoFit/>
          </a:bodyPr>
          <a:lstStyle/>
          <a:p>
            <a:r>
              <a:rPr lang="en-US" sz="1400" b="1" dirty="0" smtClean="0"/>
              <a:t>LM35 Temperature Sensor</a:t>
            </a:r>
            <a:endParaRPr lang="en-US" sz="1400"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1" y="3269415"/>
            <a:ext cx="2730136" cy="1818271"/>
          </a:xfrm>
          <a:prstGeom prst="rect">
            <a:avLst/>
          </a:prstGeom>
        </p:spPr>
      </p:pic>
      <p:sp>
        <p:nvSpPr>
          <p:cNvPr id="7" name="TextBox 6"/>
          <p:cNvSpPr txBox="1"/>
          <p:nvPr/>
        </p:nvSpPr>
        <p:spPr>
          <a:xfrm>
            <a:off x="7074657" y="5074404"/>
            <a:ext cx="2116183" cy="307777"/>
          </a:xfrm>
          <a:prstGeom prst="rect">
            <a:avLst/>
          </a:prstGeom>
          <a:noFill/>
        </p:spPr>
        <p:txBody>
          <a:bodyPr wrap="square" rtlCol="0">
            <a:spAutoFit/>
          </a:bodyPr>
          <a:lstStyle/>
          <a:p>
            <a:r>
              <a:rPr lang="en-US" sz="1400" b="1" dirty="0" smtClean="0"/>
              <a:t>Infrared proximity sensor</a:t>
            </a:r>
            <a:endParaRPr lang="en-US" sz="1400" b="1"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3090" y="3586350"/>
            <a:ext cx="1900710" cy="1425533"/>
          </a:xfrm>
          <a:prstGeom prst="rect">
            <a:avLst/>
          </a:prstGeom>
        </p:spPr>
      </p:pic>
      <p:sp>
        <p:nvSpPr>
          <p:cNvPr id="9" name="TextBox 8"/>
          <p:cNvSpPr txBox="1"/>
          <p:nvPr/>
        </p:nvSpPr>
        <p:spPr>
          <a:xfrm>
            <a:off x="9345353" y="5060478"/>
            <a:ext cx="2116183" cy="307777"/>
          </a:xfrm>
          <a:prstGeom prst="rect">
            <a:avLst/>
          </a:prstGeom>
          <a:noFill/>
        </p:spPr>
        <p:txBody>
          <a:bodyPr wrap="square" rtlCol="0">
            <a:spAutoFit/>
          </a:bodyPr>
          <a:lstStyle/>
          <a:p>
            <a:r>
              <a:rPr lang="en-US" sz="1400" b="1" dirty="0" smtClean="0"/>
              <a:t>Digital pressure sensor</a:t>
            </a:r>
            <a:endParaRPr lang="en-US" sz="1400" b="1" dirty="0"/>
          </a:p>
        </p:txBody>
      </p:sp>
    </p:spTree>
    <p:extLst>
      <p:ext uri="{BB962C8B-B14F-4D97-AF65-F5344CB8AC3E}">
        <p14:creationId xmlns:p14="http://schemas.microsoft.com/office/powerpoint/2010/main" val="119088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r>
              <a:rPr lang="en-US" dirty="0" smtClean="0"/>
              <a:t>Sensors vs Transducers </a:t>
            </a:r>
            <a:endParaRPr lang="en-US" dirty="0"/>
          </a:p>
        </p:txBody>
      </p:sp>
      <p:sp>
        <p:nvSpPr>
          <p:cNvPr id="3" name="Content Placeholder 2"/>
          <p:cNvSpPr>
            <a:spLocks noGrp="1"/>
          </p:cNvSpPr>
          <p:nvPr>
            <p:ph idx="1"/>
          </p:nvPr>
        </p:nvSpPr>
        <p:spPr/>
        <p:txBody>
          <a:bodyPr/>
          <a:lstStyle/>
          <a:p>
            <a:r>
              <a:rPr lang="en-US" dirty="0" smtClean="0"/>
              <a:t>The </a:t>
            </a:r>
            <a:r>
              <a:rPr lang="en-US" dirty="0"/>
              <a:t>term </a:t>
            </a:r>
            <a:r>
              <a:rPr lang="en-US" b="1" dirty="0"/>
              <a:t>sensor</a:t>
            </a:r>
            <a:r>
              <a:rPr lang="en-US" dirty="0"/>
              <a:t> is sometimes interchanged with </a:t>
            </a:r>
            <a:r>
              <a:rPr lang="en-US" b="1" dirty="0"/>
              <a:t>transducer</a:t>
            </a:r>
            <a:r>
              <a:rPr lang="en-US" dirty="0"/>
              <a:t>. This is not entirely wrong. The principal difference is that transducer will always convert its measurements to electrical signals. Some sensors, may not necessary convert measurements to electrical signals. For example, in a </a:t>
            </a:r>
            <a:r>
              <a:rPr lang="en-US" dirty="0" smtClean="0"/>
              <a:t>mercury </a:t>
            </a:r>
            <a:r>
              <a:rPr lang="en-US" dirty="0"/>
              <a:t>thermometer, the </a:t>
            </a:r>
            <a:r>
              <a:rPr lang="en-US" dirty="0" smtClean="0"/>
              <a:t>mercury </a:t>
            </a:r>
            <a:r>
              <a:rPr lang="en-US" dirty="0"/>
              <a:t>will simply expand to indicate variation in temperature. </a:t>
            </a:r>
          </a:p>
        </p:txBody>
      </p:sp>
    </p:spTree>
    <p:extLst>
      <p:ext uri="{BB962C8B-B14F-4D97-AF65-F5344CB8AC3E}">
        <p14:creationId xmlns:p14="http://schemas.microsoft.com/office/powerpoint/2010/main" val="2431412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a:xfrm>
            <a:off x="838200" y="1825625"/>
            <a:ext cx="5405845" cy="4351338"/>
          </a:xfrm>
        </p:spPr>
        <p:txBody>
          <a:bodyPr/>
          <a:lstStyle/>
          <a:p>
            <a:r>
              <a:rPr lang="en-US" dirty="0" smtClean="0"/>
              <a:t>A controller is digital device or system that controls the actions or operations of a robot. </a:t>
            </a:r>
          </a:p>
          <a:p>
            <a:endParaRPr lang="en-US" dirty="0" smtClean="0"/>
          </a:p>
          <a:p>
            <a:r>
              <a:rPr lang="en-US" dirty="0" smtClean="0"/>
              <a:t>The controller holds the computer program that implements the algorithm of the robotic system.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285" y="1917065"/>
            <a:ext cx="4948515" cy="2903129"/>
          </a:xfrm>
          <a:prstGeom prst="rect">
            <a:avLst/>
          </a:prstGeom>
        </p:spPr>
      </p:pic>
    </p:spTree>
    <p:extLst>
      <p:ext uri="{BB962C8B-B14F-4D97-AF65-F5344CB8AC3E}">
        <p14:creationId xmlns:p14="http://schemas.microsoft.com/office/powerpoint/2010/main" val="4240526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Manipulator Robot</a:t>
            </a:r>
            <a:endParaRPr lang="en-US" dirty="0"/>
          </a:p>
        </p:txBody>
      </p:sp>
      <p:sp>
        <p:nvSpPr>
          <p:cNvPr id="3" name="Content Placeholder 2"/>
          <p:cNvSpPr>
            <a:spLocks noGrp="1"/>
          </p:cNvSpPr>
          <p:nvPr>
            <p:ph idx="1"/>
          </p:nvPr>
        </p:nvSpPr>
        <p:spPr>
          <a:xfrm>
            <a:off x="838200" y="1825625"/>
            <a:ext cx="7697135" cy="4351338"/>
          </a:xfrm>
        </p:spPr>
        <p:txBody>
          <a:bodyPr/>
          <a:lstStyle/>
          <a:p>
            <a:r>
              <a:rPr lang="en-US" dirty="0" smtClean="0"/>
              <a:t>A </a:t>
            </a:r>
            <a:r>
              <a:rPr lang="en-US" dirty="0"/>
              <a:t>manipulator robot </a:t>
            </a:r>
            <a:r>
              <a:rPr lang="en-US" dirty="0" smtClean="0"/>
              <a:t>is an arm like equipment </a:t>
            </a:r>
            <a:r>
              <a:rPr lang="en-US" dirty="0"/>
              <a:t>consisting of a set of mechanical, electrical, and electronic components that are programmed to perform repetitive tasks automatically</a:t>
            </a:r>
            <a:r>
              <a:rPr lang="en-US" dirty="0" smtClean="0"/>
              <a:t>.</a:t>
            </a:r>
          </a:p>
          <a:p>
            <a:endParaRPr lang="en-US" dirty="0"/>
          </a:p>
          <a:p>
            <a:pPr lvl="0"/>
            <a:r>
              <a:rPr lang="en-US" altLang="en-US" dirty="0">
                <a:latin typeface="Arial" panose="020B0604020202020204" pitchFamily="34" charset="0"/>
              </a:rPr>
              <a:t>The mechanism of a robot manipulator consists of two distinct subsystems, one (or more) end-effectors and an articulated mechanical structure: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5335" y="2304352"/>
            <a:ext cx="3025294" cy="3025294"/>
          </a:xfrm>
          <a:prstGeom prst="rect">
            <a:avLst/>
          </a:prstGeom>
        </p:spPr>
      </p:pic>
    </p:spTree>
    <p:extLst>
      <p:ext uri="{BB962C8B-B14F-4D97-AF65-F5344CB8AC3E}">
        <p14:creationId xmlns:p14="http://schemas.microsoft.com/office/powerpoint/2010/main" val="348365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7208520" cy="4496798"/>
          </a:xfrm>
        </p:spPr>
        <p:txBody>
          <a:bodyPr>
            <a:normAutofit lnSpcReduction="10000"/>
          </a:bodyPr>
          <a:lstStyle/>
          <a:p>
            <a:endParaRPr lang="en-US" dirty="0">
              <a:latin typeface="Arial" panose="020B0604020202020204" pitchFamily="34" charset="0"/>
            </a:endParaRPr>
          </a:p>
          <a:p>
            <a:r>
              <a:rPr lang="en-US" altLang="en-US" dirty="0" smtClean="0">
                <a:latin typeface="Arial" panose="020B0604020202020204" pitchFamily="34" charset="0"/>
              </a:rPr>
              <a:t>The role </a:t>
            </a:r>
            <a:r>
              <a:rPr lang="en-US" altLang="en-US" dirty="0">
                <a:latin typeface="Arial" panose="020B0604020202020204" pitchFamily="34" charset="0"/>
              </a:rPr>
              <a:t>of </a:t>
            </a:r>
            <a:r>
              <a:rPr lang="en-US" altLang="en-US" i="1" dirty="0">
                <a:latin typeface="Arial" panose="020B0604020202020204" pitchFamily="34" charset="0"/>
              </a:rPr>
              <a:t>the articulated mechanical structure</a:t>
            </a:r>
            <a:r>
              <a:rPr lang="en-US" altLang="en-US" dirty="0">
                <a:latin typeface="Arial" panose="020B0604020202020204" pitchFamily="34" charset="0"/>
              </a:rPr>
              <a:t> is to place the end-effector at a given location (position and orientation) with a desired velocity and acceleration. </a:t>
            </a:r>
            <a:endParaRPr lang="en-US" altLang="en-US" dirty="0" smtClean="0">
              <a:latin typeface="Arial" panose="020B0604020202020204" pitchFamily="34" charset="0"/>
            </a:endParaRPr>
          </a:p>
          <a:p>
            <a:endParaRPr lang="en-US" altLang="en-US" dirty="0">
              <a:latin typeface="Arial" panose="020B0604020202020204" pitchFamily="34" charset="0"/>
            </a:endParaRPr>
          </a:p>
          <a:p>
            <a:r>
              <a:rPr lang="en-US" altLang="en-US" dirty="0" smtClean="0">
                <a:latin typeface="Arial" panose="020B0604020202020204" pitchFamily="34" charset="0"/>
              </a:rPr>
              <a:t>The </a:t>
            </a:r>
            <a:r>
              <a:rPr lang="en-US" altLang="en-US" dirty="0">
                <a:latin typeface="Arial" panose="020B0604020202020204" pitchFamily="34" charset="0"/>
              </a:rPr>
              <a:t>mechanical structure is composed of a chain of articulated rigid links. One end of the chain is fixed and is called the </a:t>
            </a:r>
            <a:r>
              <a:rPr lang="en-US" altLang="en-US" i="1" dirty="0">
                <a:latin typeface="Arial" panose="020B0604020202020204" pitchFamily="34" charset="0"/>
              </a:rPr>
              <a:t>base</a:t>
            </a:r>
            <a:r>
              <a:rPr lang="en-US" altLang="en-US" dirty="0">
                <a:latin typeface="Arial" panose="020B0604020202020204" pitchFamily="34" charset="0"/>
              </a:rPr>
              <a:t>. The end-effector is fixed to the free extremity of the chain</a:t>
            </a:r>
            <a:endParaRPr lang="en-US" dirty="0"/>
          </a:p>
        </p:txBody>
      </p:sp>
      <p:pic>
        <p:nvPicPr>
          <p:cNvPr id="5" name="Picture 4"/>
          <p:cNvPicPr>
            <a:picLocks noChangeAspect="1"/>
          </p:cNvPicPr>
          <p:nvPr/>
        </p:nvPicPr>
        <p:blipFill>
          <a:blip r:embed="rId2"/>
          <a:stretch>
            <a:fillRect/>
          </a:stretch>
        </p:blipFill>
        <p:spPr>
          <a:xfrm>
            <a:off x="8046720" y="2708264"/>
            <a:ext cx="3918273" cy="2586060"/>
          </a:xfrm>
          <a:prstGeom prst="rect">
            <a:avLst/>
          </a:prstGeom>
        </p:spPr>
      </p:pic>
    </p:spTree>
    <p:extLst>
      <p:ext uri="{BB962C8B-B14F-4D97-AF65-F5344CB8AC3E}">
        <p14:creationId xmlns:p14="http://schemas.microsoft.com/office/powerpoint/2010/main" val="2917559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End-effectors</a:t>
            </a:r>
            <a:endParaRPr lang="en-US" dirty="0"/>
          </a:p>
        </p:txBody>
      </p:sp>
      <p:sp>
        <p:nvSpPr>
          <p:cNvPr id="3" name="Content Placeholder 2"/>
          <p:cNvSpPr>
            <a:spLocks noGrp="1"/>
          </p:cNvSpPr>
          <p:nvPr>
            <p:ph idx="1"/>
          </p:nvPr>
        </p:nvSpPr>
        <p:spPr>
          <a:xfrm>
            <a:off x="838200" y="1825625"/>
            <a:ext cx="5327469" cy="4351338"/>
          </a:xfrm>
        </p:spPr>
        <p:txBody>
          <a:bodyPr>
            <a:normAutofit fontScale="92500" lnSpcReduction="20000"/>
          </a:bodyPr>
          <a:lstStyle/>
          <a:p>
            <a:r>
              <a:rPr lang="en-US" dirty="0" smtClean="0"/>
              <a:t>The End-Effector or End-of-Arm-Tooling (EOAT) is a tool or other device mounted at the end of a manipulator which it uses to accomplish useful task.</a:t>
            </a:r>
          </a:p>
          <a:p>
            <a:endParaRPr lang="en-US" dirty="0"/>
          </a:p>
          <a:p>
            <a:r>
              <a:rPr lang="en-US" altLang="en-US" dirty="0" smtClean="0"/>
              <a:t>Typical end-effectors </a:t>
            </a:r>
            <a:r>
              <a:rPr lang="en-US" altLang="en-US" dirty="0"/>
              <a:t>include magnetic, electric or pneumatic grippers, welding torches and paint guns. An end-effector may be multipurpose, i.e. equipped with several devices each having different functions. </a:t>
            </a:r>
          </a:p>
          <a:p>
            <a:endParaRPr lang="en-US" dirty="0"/>
          </a:p>
        </p:txBody>
      </p:sp>
      <p:pic>
        <p:nvPicPr>
          <p:cNvPr id="5" name="Picture 4"/>
          <p:cNvPicPr>
            <a:picLocks noChangeAspect="1"/>
          </p:cNvPicPr>
          <p:nvPr/>
        </p:nvPicPr>
        <p:blipFill>
          <a:blip r:embed="rId2"/>
          <a:stretch>
            <a:fillRect/>
          </a:stretch>
        </p:blipFill>
        <p:spPr>
          <a:xfrm>
            <a:off x="6513466" y="1466691"/>
            <a:ext cx="4500699" cy="4351579"/>
          </a:xfrm>
          <a:prstGeom prst="rect">
            <a:avLst/>
          </a:prstGeom>
        </p:spPr>
      </p:pic>
    </p:spTree>
    <p:extLst>
      <p:ext uri="{BB962C8B-B14F-4D97-AF65-F5344CB8AC3E}">
        <p14:creationId xmlns:p14="http://schemas.microsoft.com/office/powerpoint/2010/main" val="965251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862</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Components of a Robot</vt:lpstr>
      <vt:lpstr>Some Basic components of a Robot</vt:lpstr>
      <vt:lpstr>Actuators</vt:lpstr>
      <vt:lpstr>Sensors </vt:lpstr>
      <vt:lpstr>Sensors vs Transducers </vt:lpstr>
      <vt:lpstr>Controllers</vt:lpstr>
      <vt:lpstr>Manipulator Robot</vt:lpstr>
      <vt:lpstr>PowerPoint Presentation</vt:lpstr>
      <vt:lpstr>End-effectors</vt:lpstr>
      <vt:lpstr>Joints and Links</vt:lpstr>
      <vt:lpstr>Important terminologies in robotics</vt:lpstr>
      <vt:lpstr>Important terminologies in robotics cont’d…</vt:lpstr>
      <vt:lpstr>Important terminologies in robotics cont’d…</vt:lpstr>
      <vt:lpstr>Important terminologies in robotics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a Robot</dc:title>
  <dc:creator>HP</dc:creator>
  <cp:lastModifiedBy>HP</cp:lastModifiedBy>
  <cp:revision>47</cp:revision>
  <dcterms:created xsi:type="dcterms:W3CDTF">2021-11-29T18:34:39Z</dcterms:created>
  <dcterms:modified xsi:type="dcterms:W3CDTF">2024-03-07T13:52:13Z</dcterms:modified>
</cp:coreProperties>
</file>