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98" r:id="rId6"/>
    <p:sldId id="269" r:id="rId7"/>
    <p:sldId id="286" r:id="rId8"/>
    <p:sldId id="270" r:id="rId9"/>
    <p:sldId id="281" r:id="rId10"/>
    <p:sldId id="287" r:id="rId11"/>
    <p:sldId id="288" r:id="rId12"/>
    <p:sldId id="289" r:id="rId13"/>
    <p:sldId id="299" r:id="rId14"/>
    <p:sldId id="300" r:id="rId15"/>
    <p:sldId id="273" r:id="rId16"/>
    <p:sldId id="290" r:id="rId17"/>
    <p:sldId id="291" r:id="rId18"/>
    <p:sldId id="307" r:id="rId19"/>
    <p:sldId id="292" r:id="rId20"/>
    <p:sldId id="311" r:id="rId21"/>
    <p:sldId id="308" r:id="rId22"/>
    <p:sldId id="309" r:id="rId23"/>
    <p:sldId id="295" r:id="rId24"/>
    <p:sldId id="258" r:id="rId25"/>
    <p:sldId id="278" r:id="rId26"/>
    <p:sldId id="279" r:id="rId27"/>
    <p:sldId id="297" r:id="rId28"/>
    <p:sldId id="302" r:id="rId29"/>
    <p:sldId id="303" r:id="rId30"/>
    <p:sldId id="304" r:id="rId31"/>
    <p:sldId id="305" r:id="rId32"/>
    <p:sldId id="306" r:id="rId33"/>
    <p:sldId id="260" r:id="rId34"/>
    <p:sldId id="296" r:id="rId35"/>
    <p:sldId id="313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4FB4-6702-4E91-A460-69533B257A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EA34-B0D5-4675-BE5D-F8F2A75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 Language - Part </a:t>
            </a:r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8548" y="4249115"/>
            <a:ext cx="658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Veritas University, Abuja, Nigeria</a:t>
            </a:r>
          </a:p>
          <a:p>
            <a:pPr algn="ctr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53" y="312468"/>
            <a:ext cx="2286868" cy="7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preprocessor directive #include &lt;</a:t>
            </a:r>
            <a:r>
              <a:rPr lang="en-US" dirty="0" err="1" smtClean="0"/>
              <a:t>stdio.h</a:t>
            </a:r>
            <a:r>
              <a:rPr lang="en-US" dirty="0" smtClean="0"/>
              <a:t>&gt; inserts </a:t>
            </a:r>
            <a:r>
              <a:rPr lang="en-US" dirty="0"/>
              <a:t>the contents of a file (in this case, a file named </a:t>
            </a:r>
            <a:r>
              <a:rPr lang="en-US" dirty="0" err="1"/>
              <a:t>stdio.h</a:t>
            </a:r>
            <a:r>
              <a:rPr lang="en-US" dirty="0"/>
              <a:t>) into the current file, just as if</a:t>
            </a:r>
            <a:br>
              <a:rPr lang="en-US" dirty="0"/>
            </a:br>
            <a:r>
              <a:rPr lang="en-US" dirty="0"/>
              <a:t>you had cut and pasted the contents of that file into your source code.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purpose of these </a:t>
            </a:r>
            <a:r>
              <a:rPr lang="en-US" dirty="0" smtClean="0"/>
              <a:t>files (known </a:t>
            </a:r>
            <a:r>
              <a:rPr lang="en-US" dirty="0"/>
              <a:t>as include files or header files) is to tell the compiler about the existence of external </a:t>
            </a:r>
            <a:r>
              <a:rPr lang="en-US" dirty="0" smtClean="0"/>
              <a:t>functions </a:t>
            </a:r>
            <a:r>
              <a:rPr lang="en-US" dirty="0"/>
              <a:t>which the source code will make use </a:t>
            </a:r>
            <a:r>
              <a:rPr lang="en-US" dirty="0" smtClean="0"/>
              <a:t>of during the compilation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#define preprocessor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smtClean="0"/>
              <a:t>directive is use to define constants in c language. </a:t>
            </a:r>
          </a:p>
          <a:p>
            <a:r>
              <a:rPr lang="en-US" dirty="0" smtClean="0"/>
              <a:t>The </a:t>
            </a:r>
            <a:r>
              <a:rPr lang="en-US" dirty="0"/>
              <a:t>#define directive </a:t>
            </a:r>
            <a:r>
              <a:rPr lang="en-US" dirty="0" smtClean="0"/>
              <a:t>is the simplest </a:t>
            </a:r>
            <a:r>
              <a:rPr lang="en-US" dirty="0"/>
              <a:t>form of preprocessor directive </a:t>
            </a:r>
            <a:r>
              <a:rPr lang="en-US" dirty="0" smtClean="0"/>
              <a:t>in c language. </a:t>
            </a:r>
            <a:r>
              <a:rPr lang="en-US" dirty="0"/>
              <a:t>As an example, </a:t>
            </a:r>
            <a:r>
              <a:rPr lang="en-US" dirty="0" smtClean="0"/>
              <a:t>consider the </a:t>
            </a:r>
            <a:r>
              <a:rPr lang="en-US" dirty="0"/>
              <a:t>following program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#define PI 3.1415926535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void </a:t>
            </a:r>
            <a:r>
              <a:rPr lang="en-US" dirty="0">
                <a:solidFill>
                  <a:srgbClr val="0070C0"/>
                </a:solidFill>
              </a:rPr>
              <a:t>main(void)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(“The constant pi is %g\n”, PI);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 </a:t>
            </a:r>
            <a:r>
              <a:rPr lang="en-US" dirty="0"/>
              <a:t>the first step in the compilation process, the preprocessor looks for all occurrences of the </a:t>
            </a:r>
            <a:r>
              <a:rPr lang="en-US" dirty="0" smtClean="0"/>
              <a:t>token “PI</a:t>
            </a:r>
            <a:r>
              <a:rPr lang="en-US" dirty="0"/>
              <a:t>” and replaces it with the token “3.1415926535”. What the actual C compiler sees, then, </a:t>
            </a:r>
            <a:r>
              <a:rPr lang="en-US" dirty="0" smtClean="0"/>
              <a:t>is the </a:t>
            </a:r>
            <a:r>
              <a:rPr lang="en-US" dirty="0"/>
              <a:t>following: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void </a:t>
            </a:r>
            <a:r>
              <a:rPr lang="en-US" dirty="0">
                <a:solidFill>
                  <a:srgbClr val="0070C0"/>
                </a:solidFill>
              </a:rPr>
              <a:t>main(void)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(“The constant pi is %g\n”, 3.1415926535);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Note </a:t>
            </a:r>
            <a:r>
              <a:rPr lang="en-US" dirty="0"/>
              <a:t>that the preprocessor has simply substituted the text “3.1415926535” for the text “PI”.</a:t>
            </a:r>
          </a:p>
        </p:txBody>
      </p:sp>
    </p:spTree>
    <p:extLst>
      <p:ext uri="{BB962C8B-B14F-4D97-AF65-F5344CB8AC3E}">
        <p14:creationId xmlns:p14="http://schemas.microsoft.com/office/powerpoint/2010/main" val="26666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 in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token in C </a:t>
            </a:r>
            <a:r>
              <a:rPr lang="en-US" dirty="0"/>
              <a:t>program </a:t>
            </a:r>
            <a:r>
              <a:rPr lang="en-US" dirty="0" smtClean="0"/>
              <a:t>is </a:t>
            </a:r>
            <a:r>
              <a:rPr lang="en-US" dirty="0"/>
              <a:t>either a keyword, </a:t>
            </a:r>
            <a:r>
              <a:rPr lang="en-US" dirty="0" smtClean="0"/>
              <a:t>an identifier</a:t>
            </a:r>
            <a:r>
              <a:rPr lang="en-US" dirty="0"/>
              <a:t>, a constant, a string literal, or a symbol. For example, the following </a:t>
            </a:r>
            <a:r>
              <a:rPr lang="en-US" dirty="0" smtClean="0"/>
              <a:t>C statement </a:t>
            </a:r>
            <a:r>
              <a:rPr lang="en-US" dirty="0"/>
              <a:t>consists of five tokens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("Hello, </a:t>
            </a:r>
            <a:r>
              <a:rPr lang="en-US" dirty="0" smtClean="0">
                <a:solidFill>
                  <a:srgbClr val="0070C0"/>
                </a:solidFill>
              </a:rPr>
              <a:t>Veritas! </a:t>
            </a:r>
            <a:r>
              <a:rPr lang="en-US" dirty="0">
                <a:solidFill>
                  <a:srgbClr val="0070C0"/>
                </a:solidFill>
              </a:rPr>
              <a:t>\n</a:t>
            </a:r>
            <a:r>
              <a:rPr lang="en-US" dirty="0" smtClean="0">
                <a:solidFill>
                  <a:srgbClr val="0070C0"/>
                </a:solidFill>
              </a:rPr>
              <a:t>");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tokens are;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1 - 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2 - (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3 - "Hello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Veritas! </a:t>
            </a:r>
            <a:r>
              <a:rPr lang="en-US" dirty="0">
                <a:solidFill>
                  <a:srgbClr val="0070C0"/>
                </a:solidFill>
              </a:rPr>
              <a:t>\n"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4 - )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5 - ;</a:t>
            </a:r>
          </a:p>
        </p:txBody>
      </p:sp>
    </p:spTree>
    <p:extLst>
      <p:ext uri="{BB962C8B-B14F-4D97-AF65-F5344CB8AC3E}">
        <p14:creationId xmlns:p14="http://schemas.microsoft.com/office/powerpoint/2010/main" val="22813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Escape Sequence in C is a sequence of characters that doesn’t represent itself when used inside a character or a string literal but has its own specific function.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C, all escape sequences consist of two or more characters, the first of which is the backslash, </a:t>
            </a:r>
            <a:r>
              <a:rPr lang="en-US" b="1" dirty="0"/>
              <a:t>\</a:t>
            </a:r>
            <a:r>
              <a:rPr lang="en-US" dirty="0"/>
              <a:t> (called the "Escape character"); the remaining characters determine the interpretation of the escape sequence.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b="1" dirty="0"/>
              <a:t>\n</a:t>
            </a:r>
            <a:r>
              <a:rPr lang="en-US" dirty="0"/>
              <a:t> is an escape sequence that denotes a newline character. </a:t>
            </a:r>
          </a:p>
        </p:txBody>
      </p:sp>
    </p:spTree>
    <p:extLst>
      <p:ext uri="{BB962C8B-B14F-4D97-AF65-F5344CB8AC3E}">
        <p14:creationId xmlns:p14="http://schemas.microsoft.com/office/powerpoint/2010/main" val="36910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7149" cy="4351338"/>
          </a:xfrm>
        </p:spPr>
        <p:txBody>
          <a:bodyPr/>
          <a:lstStyle/>
          <a:p>
            <a:r>
              <a:rPr lang="en-US" dirty="0" smtClean="0"/>
              <a:t>Notice that the second code gives all output on the same line because of the removal of </a:t>
            </a:r>
            <a:r>
              <a:rPr lang="en-US" b="1" dirty="0" smtClean="0"/>
              <a:t>\n </a:t>
            </a:r>
            <a:r>
              <a:rPr lang="en-US" dirty="0" smtClean="0"/>
              <a:t>(newline)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90" y="1825625"/>
            <a:ext cx="8188235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90" y="4001294"/>
            <a:ext cx="817517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Escape Sequence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573701"/>
              </p:ext>
            </p:extLst>
          </p:nvPr>
        </p:nvGraphicFramePr>
        <p:xfrm>
          <a:off x="2677886" y="1812563"/>
          <a:ext cx="4898571" cy="4351335"/>
        </p:xfrm>
        <a:graphic>
          <a:graphicData uri="http://schemas.openxmlformats.org/drawingml/2006/table">
            <a:tbl>
              <a:tblPr/>
              <a:tblGrid>
                <a:gridCol w="2338251">
                  <a:extLst>
                    <a:ext uri="{9D8B030D-6E8A-4147-A177-3AD203B41FA5}">
                      <a16:colId xmlns:a16="http://schemas.microsoft.com/office/drawing/2014/main" val="1339651374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928545163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Escape Sequence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Meaning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261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dirty="0"/>
                        <a:t>\a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Alarm or Beep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231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dirty="0"/>
                        <a:t>\b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Backspace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41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dirty="0"/>
                        <a:t>\f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 Feed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1397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dirty="0"/>
                        <a:t>\n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Line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720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dirty="0"/>
                        <a:t>\r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Carriage Return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2189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Tab (Horizontal)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8083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\v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Vertical Tab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358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\\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Backslash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594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\'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Quote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701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\"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Quote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6287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\?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Question Mark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152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\nnn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octal number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0937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\xhh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hexadecimal number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2363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/>
                        <a:t>\0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96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/>
              <a:t>identifier</a:t>
            </a:r>
            <a:r>
              <a:rPr lang="en-US" dirty="0"/>
              <a:t> is a name used to identify a variable, function, or any other </a:t>
            </a:r>
            <a:r>
              <a:rPr lang="en-US" dirty="0" smtClean="0"/>
              <a:t>user-defined </a:t>
            </a:r>
            <a:r>
              <a:rPr lang="en-US" dirty="0"/>
              <a:t>item.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identifier starts with a letter A to Z, a to z, or an underscore ‘_’</a:t>
            </a:r>
            <a:br>
              <a:rPr lang="en-US" dirty="0"/>
            </a:br>
            <a:r>
              <a:rPr lang="en-US" dirty="0"/>
              <a:t>followed by zero or more letters, underscores, and digits (0 to 9).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does not allow punctuation characters such as </a:t>
            </a:r>
            <a:r>
              <a:rPr lang="en-US" dirty="0">
                <a:solidFill>
                  <a:srgbClr val="FF0000"/>
                </a:solidFill>
              </a:rPr>
              <a:t>@, $, and % </a:t>
            </a:r>
            <a:r>
              <a:rPr lang="en-US" dirty="0"/>
              <a:t>within identifiers.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is a case-sensitive programming language. Thus, </a:t>
            </a:r>
            <a:r>
              <a:rPr lang="en-US" dirty="0" smtClean="0"/>
              <a:t>Veritas </a:t>
            </a:r>
            <a:r>
              <a:rPr lang="en-US" dirty="0"/>
              <a:t>and </a:t>
            </a:r>
            <a:r>
              <a:rPr lang="en-US" dirty="0" smtClean="0"/>
              <a:t>veritas will be compiled as two </a:t>
            </a:r>
            <a:r>
              <a:rPr lang="en-US" dirty="0"/>
              <a:t>different </a:t>
            </a:r>
            <a:r>
              <a:rPr lang="en-US" dirty="0" smtClean="0"/>
              <a:t>identifiers.</a:t>
            </a:r>
          </a:p>
          <a:p>
            <a:endParaRPr lang="en-US" dirty="0"/>
          </a:p>
          <a:p>
            <a:r>
              <a:rPr lang="en-US" dirty="0" smtClean="0"/>
              <a:t>Example of identifiers: </a:t>
            </a:r>
            <a:r>
              <a:rPr lang="en-US" dirty="0" smtClean="0">
                <a:solidFill>
                  <a:srgbClr val="0070C0"/>
                </a:solidFill>
              </a:rPr>
              <a:t>_veritas	</a:t>
            </a:r>
            <a:r>
              <a:rPr lang="en-US" dirty="0" err="1" smtClean="0">
                <a:solidFill>
                  <a:srgbClr val="0070C0"/>
                </a:solidFill>
              </a:rPr>
              <a:t>one_a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myDice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abc</a:t>
            </a:r>
            <a:r>
              <a:rPr lang="en-US" dirty="0" smtClean="0">
                <a:solidFill>
                  <a:srgbClr val="0070C0"/>
                </a:solidFill>
              </a:rPr>
              <a:t>	x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537" cy="4351338"/>
          </a:xfrm>
        </p:spPr>
        <p:txBody>
          <a:bodyPr/>
          <a:lstStyle/>
          <a:p>
            <a:r>
              <a:rPr lang="en-US" dirty="0" smtClean="0"/>
              <a:t>Keywords are reserved words that may not be used as constants, variables or identifiers in C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7" y="1690688"/>
            <a:ext cx="5876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fundamental data types in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Derived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Enumeration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33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types under the basic category include,  </a:t>
            </a:r>
          </a:p>
          <a:p>
            <a:pPr lvl="1"/>
            <a:r>
              <a:rPr lang="en-US" dirty="0" smtClean="0"/>
              <a:t>char - characters,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– integer: </a:t>
            </a:r>
          </a:p>
          <a:p>
            <a:pPr lvl="1"/>
            <a:r>
              <a:rPr lang="en-US" dirty="0" smtClean="0"/>
              <a:t>float - floating-point </a:t>
            </a:r>
            <a:r>
              <a:rPr lang="en-US" dirty="0"/>
              <a:t>numbers. </a:t>
            </a:r>
            <a:endParaRPr lang="en-US" dirty="0" smtClean="0"/>
          </a:p>
          <a:p>
            <a:pPr lvl="1"/>
            <a:r>
              <a:rPr lang="en-US" dirty="0" smtClean="0"/>
              <a:t>double – double</a:t>
            </a:r>
          </a:p>
          <a:p>
            <a:pPr lvl="1"/>
            <a:endParaRPr lang="en-US" dirty="0"/>
          </a:p>
          <a:p>
            <a:r>
              <a:rPr lang="en-US" dirty="0" smtClean="0"/>
              <a:t>integer </a:t>
            </a:r>
            <a:r>
              <a:rPr lang="en-US" dirty="0"/>
              <a:t>values can be signed </a:t>
            </a:r>
            <a:r>
              <a:rPr lang="en-US" dirty="0" smtClean="0"/>
              <a:t>(-</a:t>
            </a:r>
            <a:r>
              <a:rPr lang="en-US" dirty="0" err="1" smtClean="0"/>
              <a:t>ve</a:t>
            </a:r>
            <a:r>
              <a:rPr lang="en-US" dirty="0" smtClean="0"/>
              <a:t>) </a:t>
            </a:r>
            <a:r>
              <a:rPr lang="en-US" dirty="0"/>
              <a:t>or unsigned values </a:t>
            </a:r>
            <a:r>
              <a:rPr lang="en-US" dirty="0" smtClean="0"/>
              <a:t>(+</a:t>
            </a:r>
            <a:r>
              <a:rPr lang="en-US" dirty="0" err="1" smtClean="0"/>
              <a:t>ve</a:t>
            </a:r>
            <a:r>
              <a:rPr lang="en-US" dirty="0" smtClean="0"/>
              <a:t>).  </a:t>
            </a:r>
            <a:r>
              <a:rPr lang="en-US" dirty="0" err="1"/>
              <a:t>Int</a:t>
            </a:r>
            <a:r>
              <a:rPr lang="en-US" dirty="0"/>
              <a:t> values are always signed unless specifically mentioned.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17" y="365125"/>
            <a:ext cx="6230983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Resources for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software resources required to set </a:t>
            </a:r>
            <a:r>
              <a:rPr lang="en-US" dirty="0"/>
              <a:t>up </a:t>
            </a:r>
            <a:r>
              <a:rPr lang="en-US" dirty="0" smtClean="0"/>
              <a:t>environment </a:t>
            </a:r>
            <a:r>
              <a:rPr lang="en-US" dirty="0"/>
              <a:t>for C programming </a:t>
            </a:r>
            <a:r>
              <a:rPr lang="en-US" dirty="0" smtClean="0"/>
              <a:t>language are </a:t>
            </a:r>
            <a:r>
              <a:rPr lang="en-US" b="1" dirty="0" smtClean="0"/>
              <a:t>Text editor</a:t>
            </a:r>
            <a:r>
              <a:rPr lang="en-US" dirty="0" smtClean="0"/>
              <a:t> and </a:t>
            </a:r>
            <a:r>
              <a:rPr lang="en-US" b="1" dirty="0" smtClean="0"/>
              <a:t>C compiler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/>
              <a:t>a) Text </a:t>
            </a:r>
            <a:r>
              <a:rPr lang="en-US" dirty="0" smtClean="0"/>
              <a:t>Editor: </a:t>
            </a:r>
            <a:r>
              <a:rPr lang="en-US" dirty="0"/>
              <a:t>This will be used to type your program. </a:t>
            </a:r>
            <a:r>
              <a:rPr lang="en-US" dirty="0" err="1" smtClean="0"/>
              <a:t>Eg</a:t>
            </a:r>
            <a:r>
              <a:rPr lang="en-US" dirty="0" smtClean="0"/>
              <a:t>, notepad, notepad++, </a:t>
            </a:r>
            <a:r>
              <a:rPr lang="en-US" dirty="0"/>
              <a:t>OS Edit command, Brief, Epsilon, </a:t>
            </a:r>
            <a:r>
              <a:rPr lang="en-US" dirty="0" smtClean="0"/>
              <a:t>EMACS </a:t>
            </a:r>
            <a:r>
              <a:rPr lang="en-US" dirty="0"/>
              <a:t>and vim or </a:t>
            </a:r>
            <a:r>
              <a:rPr lang="en-US" dirty="0" smtClean="0"/>
              <a:t>vi.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b) The C </a:t>
            </a:r>
            <a:r>
              <a:rPr lang="en-US" dirty="0" smtClean="0"/>
              <a:t>Compiler: </a:t>
            </a:r>
            <a:r>
              <a:rPr lang="en-US" dirty="0"/>
              <a:t>The source code written in source file is the human readable source for </a:t>
            </a:r>
            <a:r>
              <a:rPr lang="en-US" dirty="0" smtClean="0"/>
              <a:t>your program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compiler compiles the source codes into final executable </a:t>
            </a:r>
            <a:r>
              <a:rPr lang="en-US" dirty="0" smtClean="0"/>
              <a:t>programs (machine language). </a:t>
            </a:r>
            <a:r>
              <a:rPr lang="en-US" dirty="0"/>
              <a:t>GNU C/C</a:t>
            </a:r>
            <a:r>
              <a:rPr lang="en-US" dirty="0" smtClean="0"/>
              <a:t>++, turbo C, Visual Studio, </a:t>
            </a:r>
            <a:r>
              <a:rPr lang="en-US" dirty="0" err="1" smtClean="0"/>
              <a:t>Codeblocks</a:t>
            </a:r>
            <a:r>
              <a:rPr lang="en-US" dirty="0" smtClean="0"/>
              <a:t>. Most Compiler tools also include text editors.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052"/>
            <a:ext cx="9694556" cy="34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Derived, void and Enumerated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void</a:t>
            </a:r>
            <a:r>
              <a:rPr lang="en-US" dirty="0"/>
              <a:t> data type indicates that no value is </a:t>
            </a:r>
            <a:r>
              <a:rPr lang="en-US" dirty="0" smtClean="0"/>
              <a:t>available.</a:t>
            </a:r>
          </a:p>
          <a:p>
            <a:endParaRPr lang="en-US" b="1" dirty="0" smtClean="0"/>
          </a:p>
          <a:p>
            <a:r>
              <a:rPr lang="en-US" b="1" dirty="0" smtClean="0"/>
              <a:t>Derived </a:t>
            </a:r>
            <a:r>
              <a:rPr lang="en-US" b="1" dirty="0"/>
              <a:t>data types:</a:t>
            </a:r>
            <a:r>
              <a:rPr lang="en-US" dirty="0"/>
              <a:t> Derived data types include array, structure, union and pointer.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Enumerated </a:t>
            </a:r>
            <a:r>
              <a:rPr lang="en-US" dirty="0" smtClean="0"/>
              <a:t>types </a:t>
            </a:r>
            <a:r>
              <a:rPr lang="en-US" dirty="0"/>
              <a:t>are a special way of creating your own Type in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word for an enumerated type is </a:t>
            </a:r>
            <a:r>
              <a:rPr lang="en-US" b="1" dirty="0" err="1"/>
              <a:t>enum</a:t>
            </a:r>
            <a:r>
              <a:rPr lang="en-US" dirty="0"/>
              <a:t>. For example, we could create an enumerated type for true and false (note: this is done for you by C and is type bool).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30" y="1246822"/>
            <a:ext cx="3836670" cy="52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 qualifier are C-language keywords that are used to affect the size of data types.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keywords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long</a:t>
            </a:r>
            <a:r>
              <a:rPr lang="en-US" dirty="0"/>
              <a:t> are </a:t>
            </a:r>
            <a:r>
              <a:rPr lang="en-US" dirty="0" smtClean="0"/>
              <a:t>type </a:t>
            </a:r>
            <a:r>
              <a:rPr lang="en-US" dirty="0"/>
              <a:t>qualifiers because they affect the size of a basic </a:t>
            </a:r>
            <a:r>
              <a:rPr lang="en-US" b="1" dirty="0" err="1"/>
              <a:t>int</a:t>
            </a:r>
            <a:r>
              <a:rPr lang="en-US" dirty="0"/>
              <a:t> type.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qualifier </a:t>
            </a:r>
            <a:r>
              <a:rPr lang="en-US" b="1" dirty="0"/>
              <a:t>long</a:t>
            </a:r>
            <a:r>
              <a:rPr lang="en-US" dirty="0"/>
              <a:t> may also be applied to type </a:t>
            </a:r>
            <a:r>
              <a:rPr lang="en-US" b="1" dirty="0"/>
              <a:t>double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long</a:t>
            </a:r>
            <a:r>
              <a:rPr lang="en-US" dirty="0"/>
              <a:t>, when used on their own as in </a:t>
            </a:r>
            <a:endParaRPr lang="en-US" dirty="0" smtClean="0"/>
          </a:p>
          <a:p>
            <a:pPr lvl="1"/>
            <a:r>
              <a:rPr lang="en-US" b="1" dirty="0" smtClean="0"/>
              <a:t>short</a:t>
            </a:r>
            <a:r>
              <a:rPr lang="en-US" dirty="0" smtClean="0"/>
              <a:t> </a:t>
            </a:r>
            <a:r>
              <a:rPr lang="en-US" dirty="0"/>
              <a:t>a; </a:t>
            </a:r>
            <a:endParaRPr lang="en-US" dirty="0" smtClean="0"/>
          </a:p>
          <a:p>
            <a:pPr lvl="1"/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dirty="0"/>
              <a:t>x;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equivalent to writing </a:t>
            </a:r>
            <a:r>
              <a:rPr lang="en-US" b="1" dirty="0"/>
              <a:t>short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long </a:t>
            </a:r>
            <a:r>
              <a:rPr lang="en-US" b="1" dirty="0" err="1"/>
              <a:t>int</a:t>
            </a:r>
            <a:r>
              <a:rPr lang="en-US" dirty="0"/>
              <a:t>, respectively. 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type qualifiers2 are </a:t>
            </a:r>
            <a:r>
              <a:rPr lang="en-US" b="1" dirty="0"/>
              <a:t>signed</a:t>
            </a:r>
            <a:r>
              <a:rPr lang="en-US" dirty="0"/>
              <a:t>, </a:t>
            </a:r>
            <a:r>
              <a:rPr lang="en-US" b="1" dirty="0"/>
              <a:t>unsigned</a:t>
            </a:r>
            <a:r>
              <a:rPr lang="en-US" dirty="0"/>
              <a:t>, </a:t>
            </a:r>
            <a:r>
              <a:rPr lang="en-US" b="1" dirty="0" err="1"/>
              <a:t>const</a:t>
            </a:r>
            <a:r>
              <a:rPr lang="en-US" dirty="0"/>
              <a:t>, and </a:t>
            </a:r>
            <a:r>
              <a:rPr lang="en-US" b="1" dirty="0"/>
              <a:t>volatile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67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specifiers are used to specify the data type of variables during input and output operations.</a:t>
            </a:r>
          </a:p>
          <a:p>
            <a:endParaRPr lang="en-US" dirty="0"/>
          </a:p>
          <a:p>
            <a:r>
              <a:rPr lang="en-US" dirty="0" smtClean="0"/>
              <a:t>Some commonly used format specifiers.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- %d </a:t>
            </a:r>
          </a:p>
          <a:p>
            <a:pPr lvl="1"/>
            <a:r>
              <a:rPr lang="en-US" dirty="0" smtClean="0"/>
              <a:t>char – %c</a:t>
            </a:r>
          </a:p>
          <a:p>
            <a:pPr lvl="1"/>
            <a:r>
              <a:rPr lang="en-US" dirty="0" smtClean="0"/>
              <a:t>float - %f</a:t>
            </a:r>
          </a:p>
          <a:p>
            <a:pPr lvl="1"/>
            <a:r>
              <a:rPr lang="en-US" dirty="0" smtClean="0"/>
              <a:t>double - %lf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47705"/>
              </p:ext>
            </p:extLst>
          </p:nvPr>
        </p:nvGraphicFramePr>
        <p:xfrm>
          <a:off x="2792185" y="2028803"/>
          <a:ext cx="7436032" cy="3657600"/>
        </p:xfrm>
        <a:graphic>
          <a:graphicData uri="http://schemas.openxmlformats.org/drawingml/2006/table">
            <a:tbl>
              <a:tblPr/>
              <a:tblGrid>
                <a:gridCol w="669472">
                  <a:extLst>
                    <a:ext uri="{9D8B030D-6E8A-4147-A177-3AD203B41FA5}">
                      <a16:colId xmlns:a16="http://schemas.microsoft.com/office/drawing/2014/main" val="3677352988"/>
                    </a:ext>
                  </a:extLst>
                </a:gridCol>
                <a:gridCol w="3384454">
                  <a:extLst>
                    <a:ext uri="{9D8B030D-6E8A-4147-A177-3AD203B41FA5}">
                      <a16:colId xmlns:a16="http://schemas.microsoft.com/office/drawing/2014/main" val="846126923"/>
                    </a:ext>
                  </a:extLst>
                </a:gridCol>
                <a:gridCol w="3382106">
                  <a:extLst>
                    <a:ext uri="{9D8B030D-6E8A-4147-A177-3AD203B41FA5}">
                      <a16:colId xmlns:a16="http://schemas.microsoft.com/office/drawing/2014/main" val="3628252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Specifier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59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9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Signed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40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%e or %E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Scientific notation of floats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83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46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%g or %G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Similar as %e or %E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941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%hi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Signed integer (short)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 Integer (short)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589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%l or %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 or %li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5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806998"/>
              </p:ext>
            </p:extLst>
          </p:nvPr>
        </p:nvGraphicFramePr>
        <p:xfrm>
          <a:off x="2960913" y="1798399"/>
          <a:ext cx="7084423" cy="4379664"/>
        </p:xfrm>
        <a:graphic>
          <a:graphicData uri="http://schemas.openxmlformats.org/drawingml/2006/table">
            <a:tbl>
              <a:tblPr/>
              <a:tblGrid>
                <a:gridCol w="592183">
                  <a:extLst>
                    <a:ext uri="{9D8B030D-6E8A-4147-A177-3AD203B41FA5}">
                      <a16:colId xmlns:a16="http://schemas.microsoft.com/office/drawing/2014/main" val="3028218256"/>
                    </a:ext>
                  </a:extLst>
                </a:gridCol>
                <a:gridCol w="3049583">
                  <a:extLst>
                    <a:ext uri="{9D8B030D-6E8A-4147-A177-3AD203B41FA5}">
                      <a16:colId xmlns:a16="http://schemas.microsoft.com/office/drawing/2014/main" val="1226607626"/>
                    </a:ext>
                  </a:extLst>
                </a:gridCol>
                <a:gridCol w="3442657">
                  <a:extLst>
                    <a:ext uri="{9D8B030D-6E8A-4147-A177-3AD203B41FA5}">
                      <a16:colId xmlns:a16="http://schemas.microsoft.com/office/drawing/2014/main" val="254299754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%lf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Double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60501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%Lf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 double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33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%lu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Unsigned int or unsigned long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80580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%lli or %lld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 long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3431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%llu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Unsigned long long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73787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%o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Octal representation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34394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%p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Pointer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15109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765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%u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Unsigned int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91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%x or %X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Hexadecimal representation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1198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%n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Prints nothing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800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%%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Prints % character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65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Constants can have different types and representations.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an integer constant </a:t>
            </a:r>
            <a:r>
              <a:rPr lang="en-US" b="1" dirty="0"/>
              <a:t>1234</a:t>
            </a:r>
            <a:r>
              <a:rPr lang="en-US" dirty="0"/>
              <a:t> is of type </a:t>
            </a:r>
            <a:r>
              <a:rPr lang="en-US" b="1" dirty="0"/>
              <a:t>int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constant of type </a:t>
            </a:r>
            <a:r>
              <a:rPr lang="en-US" b="1" dirty="0"/>
              <a:t>long </a:t>
            </a:r>
            <a:r>
              <a:rPr lang="en-US" b="1" dirty="0" err="1"/>
              <a:t>int</a:t>
            </a:r>
            <a:r>
              <a:rPr lang="en-US" dirty="0"/>
              <a:t> is suffixed by an L, 1234L; (integer constants too big for </a:t>
            </a:r>
            <a:r>
              <a:rPr lang="en-US" dirty="0" err="1"/>
              <a:t>int</a:t>
            </a:r>
            <a:r>
              <a:rPr lang="en-US" dirty="0"/>
              <a:t> are implicitly taken as long). An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is suffixed by a U, 1234U, and UL specifies </a:t>
            </a:r>
            <a:r>
              <a:rPr lang="en-US" b="1" dirty="0"/>
              <a:t>unsigned long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Integer </a:t>
            </a:r>
            <a:r>
              <a:rPr lang="en-US" dirty="0"/>
              <a:t>constants may also be specified by octal (base 8) or hexadecimal (base 16) values, rather than decimal (base 10). Octal numbers are preceded by a </a:t>
            </a:r>
            <a:r>
              <a:rPr lang="en-US" b="1" dirty="0"/>
              <a:t>0</a:t>
            </a:r>
            <a:r>
              <a:rPr lang="en-US" dirty="0"/>
              <a:t> and hex by </a:t>
            </a:r>
            <a:r>
              <a:rPr lang="en-US" b="1" dirty="0"/>
              <a:t>0x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the value 1234 can be presented as, </a:t>
            </a:r>
          </a:p>
          <a:p>
            <a:pPr lvl="1"/>
            <a:r>
              <a:rPr lang="en-US" b="1" dirty="0" smtClean="0"/>
              <a:t>1234 (decimal)</a:t>
            </a:r>
          </a:p>
          <a:p>
            <a:pPr lvl="1"/>
            <a:r>
              <a:rPr lang="en-US" b="1" dirty="0" smtClean="0"/>
              <a:t>02322 (octal / base 8) </a:t>
            </a:r>
          </a:p>
          <a:p>
            <a:pPr lvl="1"/>
            <a:r>
              <a:rPr lang="en-US" b="1" dirty="0" smtClean="0"/>
              <a:t>0x4D2 (Hexadecimal/ base 16)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234" y="5355771"/>
            <a:ext cx="530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C </a:t>
            </a:r>
            <a:r>
              <a:rPr lang="en-US" dirty="0"/>
              <a:t>language does not provide a direct binary representation. However, the hex form is very useful in practice as it breaks down binary into blocks of four bits.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</a:t>
            </a:r>
            <a:r>
              <a:rPr lang="en-US" dirty="0"/>
              <a:t>constants</a:t>
            </a:r>
            <a:r>
              <a:rPr lang="en-US" dirty="0" smtClean="0"/>
              <a:t>, are specified with single quotes</a:t>
            </a:r>
          </a:p>
          <a:p>
            <a:pPr lvl="1"/>
            <a:r>
              <a:rPr lang="en-US" b="1" dirty="0" smtClean="0"/>
              <a:t>Example ’a</a:t>
            </a:r>
            <a:r>
              <a:rPr lang="en-US" b="1" dirty="0"/>
              <a:t>’, ’\n’, ’7</a:t>
            </a:r>
            <a:r>
              <a:rPr lang="en-US" b="1" dirty="0" smtClean="0"/>
              <a:t>’.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Character </a:t>
            </a:r>
            <a:r>
              <a:rPr lang="en-US" dirty="0"/>
              <a:t>constants </a:t>
            </a:r>
            <a:r>
              <a:rPr lang="en-US" dirty="0" smtClean="0"/>
              <a:t>are </a:t>
            </a:r>
            <a:r>
              <a:rPr lang="en-US" dirty="0"/>
              <a:t>in fact, not of type </a:t>
            </a:r>
            <a:r>
              <a:rPr lang="en-US" b="1" dirty="0"/>
              <a:t>char</a:t>
            </a:r>
            <a:r>
              <a:rPr lang="en-US" dirty="0"/>
              <a:t>, but of </a:t>
            </a:r>
            <a:r>
              <a:rPr lang="en-US" b="1" dirty="0"/>
              <a:t>int</a:t>
            </a:r>
            <a:r>
              <a:rPr lang="en-US" dirty="0"/>
              <a:t>. </a:t>
            </a:r>
            <a:r>
              <a:rPr lang="en-US" dirty="0" smtClean="0"/>
              <a:t>This is because most </a:t>
            </a:r>
            <a:r>
              <a:rPr lang="en-US" dirty="0"/>
              <a:t>platforms represent characters using the ASCII character set, which associates the integers 0 to 127 with specific characters (e.g., the character ’T’ is represented by the integer 84).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(’Z’) will equal 4 on a 32-bit machine, not one. </a:t>
            </a:r>
            <a:endParaRPr lang="en-US" dirty="0" smtClean="0"/>
          </a:p>
          <a:p>
            <a:pPr lvl="1"/>
            <a:r>
              <a:rPr lang="en-US" i="1" dirty="0" smtClean="0"/>
              <a:t>You can find a comprehensive tables </a:t>
            </a:r>
            <a:r>
              <a:rPr lang="en-US" i="1" dirty="0"/>
              <a:t>of the ASCII character set </a:t>
            </a:r>
            <a:r>
              <a:rPr lang="en-US" i="1" dirty="0" smtClean="0"/>
              <a:t>online.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72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constants</a:t>
            </a:r>
            <a:r>
              <a:rPr lang="en-US" dirty="0"/>
              <a:t>, such as "This is a string" are delimited by </a:t>
            </a:r>
            <a:r>
              <a:rPr lang="en-US" dirty="0" smtClean="0"/>
              <a:t>double quotes </a:t>
            </a:r>
            <a:r>
              <a:rPr lang="en-US" dirty="0"/>
              <a:t>(note, the quotes are not actually part of the string constant). They are implicitly appended with a terminating ’\0’ character. 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in memory, the above string constant would comprise the following character sequence: </a:t>
            </a:r>
            <a:r>
              <a:rPr lang="en-US" b="1" dirty="0"/>
              <a:t>This is a </a:t>
            </a:r>
            <a:r>
              <a:rPr lang="en-US" b="1" dirty="0" smtClean="0"/>
              <a:t>string\0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to differentiate between a character constant (e.g., </a:t>
            </a:r>
            <a:r>
              <a:rPr lang="en-US" dirty="0" smtClean="0"/>
              <a:t>’Y’) </a:t>
            </a:r>
            <a:r>
              <a:rPr lang="en-US" dirty="0"/>
              <a:t>and a NUL terminated string constant (e.g., </a:t>
            </a:r>
            <a:r>
              <a:rPr lang="en-US" dirty="0" smtClean="0"/>
              <a:t>“Y"). </a:t>
            </a:r>
            <a:r>
              <a:rPr lang="en-US" dirty="0"/>
              <a:t>The latter is the concatenation of two characters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\0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06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Preprocessor Commands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Statements </a:t>
            </a:r>
            <a:r>
              <a:rPr lang="en-US" dirty="0"/>
              <a:t>&amp;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constants represent constant values, from the set of constant types mentioned above, by a symbolic name.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define </a:t>
            </a:r>
            <a:r>
              <a:rPr lang="en-US" dirty="0" smtClean="0">
                <a:solidFill>
                  <a:srgbClr val="0070C0"/>
                </a:solidFill>
              </a:rPr>
              <a:t>	CLASS_SIZE 		100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define </a:t>
            </a:r>
            <a:r>
              <a:rPr lang="en-US" dirty="0" smtClean="0">
                <a:solidFill>
                  <a:srgbClr val="0070C0"/>
                </a:solidFill>
              </a:rPr>
              <a:t>	HOSTEL_POP		(16*CLASS_SIZE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define </a:t>
            </a:r>
            <a:r>
              <a:rPr lang="en-US" dirty="0" smtClean="0">
                <a:solidFill>
                  <a:srgbClr val="0070C0"/>
                </a:solidFill>
              </a:rPr>
              <a:t>	HELLO 			“Welcome to Veritas\n</a:t>
            </a:r>
            <a:r>
              <a:rPr lang="en-US" dirty="0">
                <a:solidFill>
                  <a:srgbClr val="0070C0"/>
                </a:solidFill>
              </a:rPr>
              <a:t>"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define </a:t>
            </a:r>
            <a:r>
              <a:rPr lang="en-US" dirty="0" smtClean="0">
                <a:solidFill>
                  <a:srgbClr val="0070C0"/>
                </a:solidFill>
              </a:rPr>
              <a:t>	EXP 			2.7183 </a:t>
            </a:r>
          </a:p>
          <a:p>
            <a:r>
              <a:rPr lang="en-US" dirty="0" smtClean="0"/>
              <a:t>Wherever </a:t>
            </a:r>
            <a:r>
              <a:rPr lang="en-US" dirty="0"/>
              <a:t>a symbolic constant appears in the code, it is equivalent to direct text-replacement with the constant it defines.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printf</a:t>
            </a:r>
            <a:r>
              <a:rPr lang="en-US" dirty="0"/>
              <a:t>(HELLO</a:t>
            </a:r>
            <a:r>
              <a:rPr lang="en-US" dirty="0" smtClean="0"/>
              <a:t>); will print </a:t>
            </a:r>
            <a:r>
              <a:rPr lang="en-US" b="1" dirty="0" smtClean="0"/>
              <a:t>Welcome to Veritas</a:t>
            </a:r>
            <a:r>
              <a:rPr lang="en-US" dirty="0" smtClean="0"/>
              <a:t>. (see next slide).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on using #define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2" y="1690688"/>
            <a:ext cx="11982795" cy="4450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0434" y="4872446"/>
            <a:ext cx="5016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0070C0"/>
                </a:solidFill>
              </a:rPr>
              <a:t> the use of the format specifiers, %s (string), %d (integer) and %f (floating point).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Notice that the escape sequence \n: is used for new line.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#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# directives that are worth researching include, #</a:t>
            </a:r>
            <a:r>
              <a:rPr lang="en-US" dirty="0" err="1" smtClean="0"/>
              <a:t>ifdef</a:t>
            </a:r>
            <a:r>
              <a:rPr lang="en-US" dirty="0" smtClean="0"/>
              <a:t>, #else, #else, #</a:t>
            </a:r>
            <a:r>
              <a:rPr lang="en-US" dirty="0" err="1" smtClean="0"/>
              <a:t>endif</a:t>
            </a:r>
            <a:r>
              <a:rPr lang="en-US" dirty="0" smtClean="0"/>
              <a:t>, #</a:t>
            </a:r>
            <a:r>
              <a:rPr lang="en-US" dirty="0" err="1" smtClean="0"/>
              <a:t>undef</a:t>
            </a:r>
            <a:r>
              <a:rPr lang="en-US" dirty="0" smtClean="0"/>
              <a:t>, #define, #if, #</a:t>
            </a:r>
            <a:r>
              <a:rPr lang="en-US" dirty="0" err="1" smtClean="0"/>
              <a:t>ifdef</a:t>
            </a:r>
            <a:r>
              <a:rPr lang="en-US" dirty="0" smtClean="0"/>
              <a:t>, #error, #</a:t>
            </a:r>
            <a:r>
              <a:rPr lang="en-US" dirty="0" err="1" smtClean="0"/>
              <a:t>elif</a:t>
            </a:r>
            <a:r>
              <a:rPr lang="en-US" dirty="0" smtClean="0"/>
              <a:t>, #pragma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5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Operators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37692"/>
              </p:ext>
            </p:extLst>
          </p:nvPr>
        </p:nvGraphicFramePr>
        <p:xfrm>
          <a:off x="1031967" y="1935185"/>
          <a:ext cx="6763656" cy="3108960"/>
        </p:xfrm>
        <a:graphic>
          <a:graphicData uri="http://schemas.openxmlformats.org/drawingml/2006/table">
            <a:tbl>
              <a:tblPr firstRow="1" bandRow="1"/>
              <a:tblGrid>
                <a:gridCol w="3381828">
                  <a:extLst>
                    <a:ext uri="{9D8B030D-6E8A-4147-A177-3AD203B41FA5}">
                      <a16:colId xmlns:a16="http://schemas.microsoft.com/office/drawing/2014/main" val="1063552412"/>
                    </a:ext>
                  </a:extLst>
                </a:gridCol>
                <a:gridCol w="3381828">
                  <a:extLst>
                    <a:ext uri="{9D8B030D-6E8A-4147-A177-3AD203B41FA5}">
                      <a16:colId xmlns:a16="http://schemas.microsoft.com/office/drawing/2014/main" val="105702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Operator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Symbol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0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Addition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+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8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Subtraction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9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*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3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Division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/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6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%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9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741"/>
            <a:ext cx="11088189" cy="4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449"/>
            <a:ext cx="10515600" cy="1910352"/>
          </a:xfrm>
        </p:spPr>
        <p:txBody>
          <a:bodyPr/>
          <a:lstStyle/>
          <a:p>
            <a:r>
              <a:rPr lang="en-US" dirty="0" smtClean="0"/>
              <a:t>Write a simple C language program that gives the output shown below, using;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printf</a:t>
            </a:r>
            <a:r>
              <a:rPr lang="en-US" b="1" dirty="0" smtClean="0"/>
              <a:t>()</a:t>
            </a:r>
            <a:r>
              <a:rPr lang="en-US" dirty="0" smtClean="0"/>
              <a:t> function</a:t>
            </a:r>
          </a:p>
          <a:p>
            <a:r>
              <a:rPr lang="en-US" b="1" dirty="0" smtClean="0"/>
              <a:t>\n</a:t>
            </a:r>
            <a:r>
              <a:rPr lang="en-US" dirty="0" smtClean="0"/>
              <a:t> and </a:t>
            </a:r>
            <a:r>
              <a:rPr lang="en-US" b="1" dirty="0" smtClean="0"/>
              <a:t>\t</a:t>
            </a:r>
            <a:r>
              <a:rPr lang="en-US" dirty="0" smtClean="0"/>
              <a:t> escape characters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3597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*****************************************************************************************</a:t>
            </a:r>
          </a:p>
          <a:p>
            <a:r>
              <a:rPr lang="en-US" dirty="0" smtClean="0"/>
              <a:t>*					VERITAS UNIVERSITY 				*</a:t>
            </a:r>
          </a:p>
          <a:p>
            <a:r>
              <a:rPr lang="en-US" dirty="0" smtClean="0"/>
              <a:t>*				DEPARTMENT OF COMPUTER SCIENCE 				*</a:t>
            </a:r>
          </a:p>
          <a:p>
            <a:r>
              <a:rPr lang="en-US" dirty="0" smtClean="0"/>
              <a:t>*****************************************************************************************</a:t>
            </a:r>
          </a:p>
          <a:p>
            <a:r>
              <a:rPr lang="en-US" dirty="0" smtClean="0"/>
              <a:t>*</a:t>
            </a:r>
            <a:r>
              <a:rPr lang="en-US" dirty="0"/>
              <a:t>	</a:t>
            </a:r>
            <a:r>
              <a:rPr lang="en-US" dirty="0" smtClean="0"/>
              <a:t>MY NAME IS (YOUR FULL NAME)							*</a:t>
            </a:r>
          </a:p>
          <a:p>
            <a:r>
              <a:rPr lang="en-US" dirty="0" smtClean="0"/>
              <a:t>*	I AM IN 300 LEVEL									*</a:t>
            </a:r>
          </a:p>
          <a:p>
            <a:r>
              <a:rPr lang="en-US" dirty="0" smtClean="0"/>
              <a:t>*	I CREATED THIS WITH C PROGRAMMING LANGUAGE 					*</a:t>
            </a:r>
          </a:p>
          <a:p>
            <a:r>
              <a:rPr lang="en-US" dirty="0" smtClean="0"/>
              <a:t>*****************************************************************************************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560320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*****************************************************************************************</a:t>
            </a:r>
          </a:p>
          <a:p>
            <a:r>
              <a:rPr lang="en-US" dirty="0" smtClean="0"/>
              <a:t>*					VERITAS UNIVERSITY 				*</a:t>
            </a:r>
          </a:p>
          <a:p>
            <a:r>
              <a:rPr lang="en-US" dirty="0" smtClean="0"/>
              <a:t>*				DEPARTMENT OF COMPUTER SCIENCE 				*</a:t>
            </a:r>
          </a:p>
          <a:p>
            <a:r>
              <a:rPr lang="en-US" dirty="0" smtClean="0"/>
              <a:t>*****************************************************************************************</a:t>
            </a:r>
          </a:p>
          <a:p>
            <a:r>
              <a:rPr lang="en-US" dirty="0" smtClean="0"/>
              <a:t>*</a:t>
            </a:r>
            <a:r>
              <a:rPr lang="en-US" dirty="0"/>
              <a:t>	</a:t>
            </a:r>
            <a:r>
              <a:rPr lang="en-US" dirty="0" smtClean="0"/>
              <a:t>MY NAME IS (YOUR FULL NAME)							*</a:t>
            </a:r>
          </a:p>
          <a:p>
            <a:r>
              <a:rPr lang="en-US" dirty="0" smtClean="0"/>
              <a:t>*	I AM IN 300 LEVEL									*</a:t>
            </a:r>
          </a:p>
          <a:p>
            <a:r>
              <a:rPr lang="en-US" dirty="0" smtClean="0"/>
              <a:t>*	I CREATED THIS WITH C PROGRAMMING LANGUAGE 					*</a:t>
            </a:r>
          </a:p>
          <a:p>
            <a:r>
              <a:rPr lang="en-US" dirty="0" smtClean="0"/>
              <a:t>*****************************************************************************************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 program components explained.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Preprocessor Commands:</a:t>
            </a:r>
            <a:r>
              <a:rPr lang="en-US" dirty="0" smtClean="0"/>
              <a:t> these are instructions that are executed before actual compilation of the program. They are usually preceded by #. Example; #include &lt;</a:t>
            </a:r>
            <a:r>
              <a:rPr lang="en-US" dirty="0" err="1" smtClean="0"/>
              <a:t>stdio.h</a:t>
            </a:r>
            <a:r>
              <a:rPr lang="en-US" dirty="0" smtClean="0"/>
              <a:t>&gt;. The commands held within the preprocessor directives are referred to as </a:t>
            </a:r>
            <a:r>
              <a:rPr lang="en-US" b="1" dirty="0" smtClean="0"/>
              <a:t>macros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Function: </a:t>
            </a:r>
            <a:r>
              <a:rPr lang="en-US" dirty="0"/>
              <a:t>is a group of statements that can be called upon multiple times within another computer program.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/>
              <a:t>Standard library functions</a:t>
            </a:r>
            <a:r>
              <a:rPr lang="en-US" dirty="0" smtClean="0"/>
              <a:t> are predefined c functions that are held in c-program header files and used to aid the operation of the c language.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/>
              <a:t>User-defined functions: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functions that are declared and created by users. </a:t>
            </a:r>
          </a:p>
        </p:txBody>
      </p:sp>
    </p:spTree>
    <p:extLst>
      <p:ext uri="{BB962C8B-B14F-4D97-AF65-F5344CB8AC3E}">
        <p14:creationId xmlns:p14="http://schemas.microsoft.com/office/powerpoint/2010/main" val="38204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 program components </a:t>
            </a:r>
            <a:r>
              <a:rPr lang="en-US" dirty="0" smtClean="0"/>
              <a:t>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Variables: </a:t>
            </a:r>
            <a:r>
              <a:rPr lang="en-US" dirty="0"/>
              <a:t>This is the name given to a computer memory location which are used to store values in a computer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Constants:</a:t>
            </a:r>
            <a:r>
              <a:rPr lang="en-US" dirty="0"/>
              <a:t> refer to fixed values that the program may not alter during its execution. These fixed values are also called </a:t>
            </a:r>
            <a:r>
              <a:rPr lang="en-US" b="1" dirty="0"/>
              <a:t>literals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Statements &amp; Expressions:</a:t>
            </a:r>
            <a:r>
              <a:rPr lang="en-US" dirty="0"/>
              <a:t> These are computer program instructions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Comments: </a:t>
            </a:r>
            <a:r>
              <a:rPr lang="en-US" dirty="0"/>
              <a:t>This are words and expressions that are not compiled by the computer program. They are usually used to explain the workings of a computer program. </a:t>
            </a:r>
          </a:p>
        </p:txBody>
      </p:sp>
    </p:spTree>
    <p:extLst>
      <p:ext uri="{BB962C8B-B14F-4D97-AF65-F5344CB8AC3E}">
        <p14:creationId xmlns:p14="http://schemas.microsoft.com/office/powerpoint/2010/main" val="37295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and Header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Much of the functionality of C is provided by way of </a:t>
            </a:r>
            <a:r>
              <a:rPr lang="en-US" dirty="0" smtClean="0"/>
              <a:t>functions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C </a:t>
            </a:r>
            <a:r>
              <a:rPr lang="en-US" dirty="0"/>
              <a:t>language is accompanied by a standard library of functions that provide a collection of commonly used operations. 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r>
              <a:rPr lang="en-US" dirty="0" smtClean="0"/>
              <a:t>These </a:t>
            </a:r>
            <a:r>
              <a:rPr lang="en-US" dirty="0"/>
              <a:t>libraries are a collection of </a:t>
            </a:r>
            <a:r>
              <a:rPr lang="en-US" b="1" dirty="0"/>
              <a:t>functions</a:t>
            </a:r>
            <a:r>
              <a:rPr lang="en-US" dirty="0"/>
              <a:t> and </a:t>
            </a:r>
            <a:r>
              <a:rPr lang="en-US" b="1" dirty="0"/>
              <a:t>macros</a:t>
            </a:r>
            <a:r>
              <a:rPr lang="en-US" dirty="0"/>
              <a:t> that are captured in </a:t>
            </a:r>
            <a:r>
              <a:rPr lang="en-US" b="1" dirty="0"/>
              <a:t>header files</a:t>
            </a:r>
            <a:r>
              <a:rPr lang="en-US" dirty="0"/>
              <a:t>. Therefore, in order to use C language, the user must include header files. </a:t>
            </a:r>
            <a:r>
              <a:rPr lang="en-US" dirty="0" smtClean="0"/>
              <a:t>Example of a header file; </a:t>
            </a:r>
            <a:r>
              <a:rPr lang="en-US" b="1" dirty="0" err="1" smtClean="0"/>
              <a:t>stdio.h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217" y="2248242"/>
            <a:ext cx="6806285" cy="33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5671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Line 1: is a comment and is not compiled by the C compiler.</a:t>
            </a:r>
          </a:p>
          <a:p>
            <a:endParaRPr lang="en-US" dirty="0" smtClean="0"/>
          </a:p>
          <a:p>
            <a:r>
              <a:rPr lang="en-US" dirty="0" smtClean="0"/>
              <a:t>Line 2: is a preprocessor directive to include the header file </a:t>
            </a:r>
            <a:r>
              <a:rPr lang="en-US" dirty="0" err="1" smtClean="0"/>
              <a:t>stdio.h</a:t>
            </a:r>
            <a:r>
              <a:rPr lang="en-US" dirty="0" smtClean="0"/>
              <a:t>. This file contains standard c functions and macros required for the compilation of the code. </a:t>
            </a:r>
          </a:p>
          <a:p>
            <a:endParaRPr lang="en-US" dirty="0" smtClean="0"/>
          </a:p>
          <a:p>
            <a:r>
              <a:rPr lang="en-US" dirty="0" smtClean="0"/>
              <a:t>Line 3: The c language ignores whitespaces.</a:t>
            </a:r>
          </a:p>
          <a:p>
            <a:endParaRPr lang="en-US" dirty="0"/>
          </a:p>
          <a:p>
            <a:r>
              <a:rPr lang="en-US" dirty="0" smtClean="0"/>
              <a:t>Line 4: All </a:t>
            </a:r>
            <a:r>
              <a:rPr lang="en-US" dirty="0"/>
              <a:t>C programs have a </a:t>
            </a:r>
            <a:r>
              <a:rPr lang="en-US" b="1" dirty="0" smtClean="0"/>
              <a:t>main()</a:t>
            </a:r>
            <a:r>
              <a:rPr lang="en-US" dirty="0" smtClean="0"/>
              <a:t> </a:t>
            </a:r>
            <a:r>
              <a:rPr lang="en-US" dirty="0"/>
              <a:t>function as the entry point, usually written as.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main(void) 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Line 5 and 7: All C functions are enclosed in curly braces. The statements contained within the curly braces are the main statements of the program.</a:t>
            </a:r>
          </a:p>
          <a:p>
            <a:endParaRPr lang="en-US" dirty="0" smtClean="0"/>
          </a:p>
          <a:p>
            <a:r>
              <a:rPr lang="en-US" dirty="0" smtClean="0"/>
              <a:t>Line 6: The </a:t>
            </a:r>
            <a:r>
              <a:rPr lang="en-US" dirty="0" err="1" smtClean="0"/>
              <a:t>printf</a:t>
            </a:r>
            <a:r>
              <a:rPr lang="en-US" dirty="0" smtClean="0"/>
              <a:t>(“Hello World!\n”); prints the sentence, </a:t>
            </a:r>
            <a:r>
              <a:rPr lang="en-US" b="1" dirty="0" smtClean="0"/>
              <a:t>Hello World</a:t>
            </a:r>
            <a:r>
              <a:rPr lang="en-US" dirty="0" smtClean="0"/>
              <a:t> on the output screen.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43955" y="2783821"/>
            <a:ext cx="5302904" cy="26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function can be expressed in two different forms.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main(void)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takes no arguments, and the second receives command-line arguments from the environment in which the program was executed—typically a command-shell.</a:t>
            </a:r>
          </a:p>
        </p:txBody>
      </p:sp>
    </p:spTree>
    <p:extLst>
      <p:ext uri="{BB962C8B-B14F-4D97-AF65-F5344CB8AC3E}">
        <p14:creationId xmlns:p14="http://schemas.microsoft.com/office/powerpoint/2010/main" val="39916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1821</Words>
  <Application>Microsoft Office PowerPoint</Application>
  <PresentationFormat>Widescreen</PresentationFormat>
  <Paragraphs>309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Programming in C Language - Part 1</vt:lpstr>
      <vt:lpstr>Software Resources for C language</vt:lpstr>
      <vt:lpstr>Main components of a C program</vt:lpstr>
      <vt:lpstr>Main C program components explained.</vt:lpstr>
      <vt:lpstr>Main C program components cont’d..</vt:lpstr>
      <vt:lpstr>Library and Header Files </vt:lpstr>
      <vt:lpstr>Sample C program</vt:lpstr>
      <vt:lpstr>main()</vt:lpstr>
      <vt:lpstr>Variants of the main function</vt:lpstr>
      <vt:lpstr>PowerPoint Presentation</vt:lpstr>
      <vt:lpstr>The #define preprocessor directive</vt:lpstr>
      <vt:lpstr>Tokens in C Language</vt:lpstr>
      <vt:lpstr>Escape Sequence</vt:lpstr>
      <vt:lpstr>Escape Sequence sample code</vt:lpstr>
      <vt:lpstr>List of Escape Sequence</vt:lpstr>
      <vt:lpstr>Identifiers</vt:lpstr>
      <vt:lpstr>C language Keywords</vt:lpstr>
      <vt:lpstr>Data types in C language</vt:lpstr>
      <vt:lpstr>1. Basic types in C</vt:lpstr>
      <vt:lpstr>Floating point type</vt:lpstr>
      <vt:lpstr>Derived, void and Enumerated</vt:lpstr>
      <vt:lpstr>Enumerated data types</vt:lpstr>
      <vt:lpstr>Type qualifier</vt:lpstr>
      <vt:lpstr>Format Specifiers </vt:lpstr>
      <vt:lpstr>Format Specifiers</vt:lpstr>
      <vt:lpstr>Format specifiers</vt:lpstr>
      <vt:lpstr>Constants</vt:lpstr>
      <vt:lpstr>Constants cont’d…</vt:lpstr>
      <vt:lpstr>Constants cont’d…</vt:lpstr>
      <vt:lpstr>Symbolic constants </vt:lpstr>
      <vt:lpstr>Sample code on using #define</vt:lpstr>
      <vt:lpstr>Other # directives</vt:lpstr>
      <vt:lpstr>Basic Arithmetic Operators </vt:lpstr>
      <vt:lpstr>Sample codes </vt:lpstr>
      <vt:lpstr>Class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 and C++ Language</dc:title>
  <dc:creator>HP</dc:creator>
  <cp:lastModifiedBy>HP</cp:lastModifiedBy>
  <cp:revision>66</cp:revision>
  <dcterms:created xsi:type="dcterms:W3CDTF">2022-11-22T14:56:30Z</dcterms:created>
  <dcterms:modified xsi:type="dcterms:W3CDTF">2024-03-21T13:17:34Z</dcterms:modified>
</cp:coreProperties>
</file>