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1" r:id="rId5"/>
    <p:sldId id="272" r:id="rId6"/>
    <p:sldId id="257" r:id="rId7"/>
    <p:sldId id="258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F1C4-F998-4287-9DB2-A4C9F3A1253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39AC-8436-4DEE-8C1B-05CFBCE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Programming in C Language - Part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8548" y="4249115"/>
            <a:ext cx="658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Veritas University, Abuja, Nigeria</a:t>
            </a:r>
          </a:p>
          <a:p>
            <a:pPr algn="ctr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53" y="420365"/>
            <a:ext cx="2286868" cy="7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471160" cy="4351338"/>
          </a:xfrm>
        </p:spPr>
        <p:txBody>
          <a:bodyPr>
            <a:normAutofit/>
          </a:bodyPr>
          <a:lstStyle/>
          <a:p>
            <a:r>
              <a:rPr lang="en-US" dirty="0"/>
              <a:t>A switch statement allows a variable to be tested for equality against a list of values. Each value is called a case, and the variable being switched on is checked for each switch case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9340" y="1841863"/>
            <a:ext cx="520446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switch(expression</a:t>
            </a:r>
            <a:r>
              <a:rPr lang="en-US" dirty="0"/>
              <a:t>){ </a:t>
            </a:r>
            <a:endParaRPr lang="en-US" dirty="0" smtClean="0"/>
          </a:p>
          <a:p>
            <a:r>
              <a:rPr lang="en-US" dirty="0" smtClean="0"/>
              <a:t>    case </a:t>
            </a:r>
            <a:r>
              <a:rPr lang="en-US" dirty="0"/>
              <a:t>constant-expression : 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        statement(s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break</a:t>
            </a:r>
            <a:r>
              <a:rPr lang="en-US" dirty="0"/>
              <a:t>; /* optional */ </a:t>
            </a:r>
            <a:endParaRPr lang="en-US" dirty="0" smtClean="0"/>
          </a:p>
          <a:p>
            <a:r>
              <a:rPr lang="en-US" dirty="0" smtClean="0"/>
              <a:t>    case </a:t>
            </a:r>
            <a:r>
              <a:rPr lang="en-US" dirty="0"/>
              <a:t>constant-expression :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statement(s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break</a:t>
            </a:r>
            <a:r>
              <a:rPr lang="en-US" dirty="0"/>
              <a:t>; /* optional */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/* </a:t>
            </a:r>
            <a:r>
              <a:rPr lang="en-US" dirty="0"/>
              <a:t>you can have any number of case statements */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default </a:t>
            </a:r>
            <a:r>
              <a:rPr lang="en-US" dirty="0"/>
              <a:t>: /* Optional */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statement(s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expression used in a switch statement must have an integral or enumerated type, or be of a class type in which the class has a single conversion function to an integral or enumerated type.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constant-expression for a case must be the same data type as the variable in the switch, and it must be a constant or a literal.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variable being switched on is equal to a case, the statements following that case will execute until a break statement is reached.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break statement is reached, the switch terminates, and the flow of control jumps to the next line following the switch </a:t>
            </a:r>
            <a:r>
              <a:rPr lang="en-US" dirty="0" smtClean="0"/>
              <a:t>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Break is optional.</a:t>
            </a:r>
          </a:p>
          <a:p>
            <a:endParaRPr lang="en-US" dirty="0"/>
          </a:p>
          <a:p>
            <a:r>
              <a:rPr lang="en-US" dirty="0"/>
              <a:t>A switch statement can have an optional default case, which must appear at the end of the switch.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default case can be used for performing a task when none of the cases is true. No break is needed in the default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3674" y="19466"/>
            <a:ext cx="4400178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/* </a:t>
            </a:r>
            <a:r>
              <a:rPr lang="en-US" sz="1600" dirty="0"/>
              <a:t>local variable definition */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char </a:t>
            </a:r>
            <a:r>
              <a:rPr lang="en-US" sz="1600" dirty="0"/>
              <a:t>grade = 'B';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switch(grade</a:t>
            </a:r>
            <a:r>
              <a:rPr lang="en-US" sz="1600" dirty="0"/>
              <a:t>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  case </a:t>
            </a:r>
            <a:r>
              <a:rPr lang="en-US" sz="1600" dirty="0"/>
              <a:t>'A' : 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("Excellent!\n" ); </a:t>
            </a:r>
            <a:endParaRPr lang="en-US" sz="1600" dirty="0" smtClean="0"/>
          </a:p>
          <a:p>
            <a:r>
              <a:rPr lang="en-US" sz="1600" dirty="0" smtClean="0"/>
              <a:t>           break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      case </a:t>
            </a:r>
            <a:r>
              <a:rPr lang="en-US" sz="1600" dirty="0"/>
              <a:t>'B' :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(“Very Good grade \n”);</a:t>
            </a:r>
          </a:p>
          <a:p>
            <a:r>
              <a:rPr lang="en-US" sz="1600" dirty="0" smtClean="0"/>
              <a:t>            break;</a:t>
            </a:r>
          </a:p>
          <a:p>
            <a:r>
              <a:rPr lang="en-US" sz="1600" dirty="0" smtClean="0"/>
              <a:t>      case </a:t>
            </a:r>
            <a:r>
              <a:rPr lang="en-US" sz="1600" dirty="0"/>
              <a:t>'C' : 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("Well done\n" ); </a:t>
            </a:r>
            <a:endParaRPr lang="en-US" sz="1600" dirty="0" smtClean="0"/>
          </a:p>
          <a:p>
            <a:r>
              <a:rPr lang="en-US" sz="1600" dirty="0" smtClean="0"/>
              <a:t>           break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      case </a:t>
            </a:r>
            <a:r>
              <a:rPr lang="en-US" sz="1600" dirty="0"/>
              <a:t>'D' : 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("You passed\n" ); </a:t>
            </a:r>
            <a:endParaRPr lang="en-US" sz="1600" dirty="0" smtClean="0"/>
          </a:p>
          <a:p>
            <a:r>
              <a:rPr lang="en-US" sz="1600" dirty="0" smtClean="0"/>
              <a:t>           break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      case </a:t>
            </a:r>
            <a:r>
              <a:rPr lang="en-US" sz="1600" dirty="0"/>
              <a:t>'F' : </a:t>
            </a:r>
            <a:r>
              <a:rPr lang="en-US" sz="1600" dirty="0" err="1"/>
              <a:t>printf</a:t>
            </a:r>
            <a:r>
              <a:rPr lang="en-US" sz="1600" dirty="0"/>
              <a:t>("Better try again\n" ); </a:t>
            </a:r>
            <a:endParaRPr lang="en-US" sz="1600" dirty="0" smtClean="0"/>
          </a:p>
          <a:p>
            <a:r>
              <a:rPr lang="en-US" sz="1600" dirty="0" smtClean="0"/>
              <a:t>           break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      default 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printf</a:t>
            </a:r>
            <a:r>
              <a:rPr lang="en-US" sz="1600" dirty="0"/>
              <a:t>("Invalid grade\n" ); </a:t>
            </a:r>
            <a:endParaRPr lang="en-US" sz="1600" dirty="0" smtClean="0"/>
          </a:p>
          <a:p>
            <a:r>
              <a:rPr lang="en-US" sz="1600" dirty="0" smtClean="0"/>
              <a:t>} </a:t>
            </a:r>
          </a:p>
          <a:p>
            <a:r>
              <a:rPr lang="en-US" sz="1600" dirty="0" err="1" smtClean="0"/>
              <a:t>printf</a:t>
            </a:r>
            <a:r>
              <a:rPr lang="en-US" sz="1600" dirty="0"/>
              <a:t>("Your grade is %c\n", grade ); </a:t>
            </a:r>
            <a:endParaRPr lang="en-US" sz="1600" dirty="0" smtClean="0"/>
          </a:p>
          <a:p>
            <a:r>
              <a:rPr lang="en-US" sz="1600" dirty="0" smtClean="0"/>
              <a:t>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65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cont’d…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9645" y="1509121"/>
            <a:ext cx="489271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  /* </a:t>
            </a:r>
            <a:r>
              <a:rPr lang="en-US" sz="1600" dirty="0"/>
              <a:t>local variable definition */ 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100; 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b = 200;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switch(a</a:t>
            </a:r>
            <a:r>
              <a:rPr lang="en-US" sz="1600" dirty="0"/>
              <a:t>) </a:t>
            </a:r>
            <a:r>
              <a:rPr lang="en-US" sz="1600" dirty="0" smtClean="0"/>
              <a:t>  { </a:t>
            </a:r>
          </a:p>
          <a:p>
            <a:r>
              <a:rPr lang="en-US" sz="1600" dirty="0" smtClean="0"/>
              <a:t>       case </a:t>
            </a:r>
            <a:r>
              <a:rPr lang="en-US" sz="1600" dirty="0"/>
              <a:t>100: 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("This is part of outer switch\n", a ); </a:t>
            </a:r>
            <a:endParaRPr lang="en-US" sz="1600" dirty="0" smtClean="0"/>
          </a:p>
          <a:p>
            <a:r>
              <a:rPr lang="en-US" sz="1600" dirty="0" smtClean="0"/>
              <a:t>           switch(b</a:t>
            </a:r>
            <a:r>
              <a:rPr lang="en-US" sz="1600" dirty="0"/>
              <a:t>) </a:t>
            </a:r>
            <a:r>
              <a:rPr lang="en-US" sz="1600" dirty="0" smtClean="0"/>
              <a:t> { </a:t>
            </a:r>
          </a:p>
          <a:p>
            <a:r>
              <a:rPr lang="en-US" sz="1600" dirty="0" smtClean="0"/>
              <a:t>               case </a:t>
            </a:r>
            <a:r>
              <a:rPr lang="en-US" sz="1600" dirty="0"/>
              <a:t>200: </a:t>
            </a:r>
            <a:endParaRPr lang="en-US" sz="1600" dirty="0" smtClean="0"/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printf</a:t>
            </a:r>
            <a:r>
              <a:rPr lang="en-US" sz="1600" dirty="0"/>
              <a:t>("This is part of inner switch\n", a ); </a:t>
            </a:r>
            <a:endParaRPr lang="en-US" sz="1600" dirty="0" smtClean="0"/>
          </a:p>
          <a:p>
            <a:r>
              <a:rPr lang="en-US" sz="1600" dirty="0" smtClean="0"/>
              <a:t>           } </a:t>
            </a:r>
          </a:p>
          <a:p>
            <a:r>
              <a:rPr lang="en-US" sz="1600" dirty="0" smtClean="0"/>
              <a:t>    }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/>
              <a:t>("Exact value of a is : %d\n", a ); 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/>
              <a:t>("Exact value of b is : %d\n", b ); </a:t>
            </a:r>
            <a:endParaRPr lang="en-US" sz="1600" dirty="0" smtClean="0"/>
          </a:p>
          <a:p>
            <a:r>
              <a:rPr lang="en-US" sz="1600" dirty="0" smtClean="0"/>
              <a:t>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8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4351338"/>
          </a:xfrm>
        </p:spPr>
        <p:txBody>
          <a:bodyPr/>
          <a:lstStyle/>
          <a:p>
            <a:r>
              <a:rPr lang="en-US" dirty="0"/>
              <a:t>A while </a:t>
            </a:r>
            <a:r>
              <a:rPr lang="en-US" dirty="0" smtClean="0"/>
              <a:t>loop repeatedly </a:t>
            </a:r>
            <a:r>
              <a:rPr lang="en-US" dirty="0"/>
              <a:t>executes a </a:t>
            </a:r>
            <a:r>
              <a:rPr lang="en-US" dirty="0" smtClean="0"/>
              <a:t>statement </a:t>
            </a:r>
            <a:r>
              <a:rPr lang="en-US" dirty="0"/>
              <a:t>as long as a given condition is true.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1090" y="1027906"/>
            <a:ext cx="319091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10; </a:t>
            </a:r>
            <a:endParaRPr lang="en-US" sz="1600" dirty="0" smtClean="0"/>
          </a:p>
          <a:p>
            <a:r>
              <a:rPr lang="en-US" sz="1600" dirty="0" smtClean="0"/>
              <a:t>    while</a:t>
            </a:r>
            <a:r>
              <a:rPr lang="en-US" sz="1600" dirty="0"/>
              <a:t>( a &lt; 20 ) </a:t>
            </a:r>
            <a:endParaRPr lang="en-US" sz="1600" dirty="0" smtClean="0"/>
          </a:p>
          <a:p>
            <a:r>
              <a:rPr lang="en-US" sz="1600" dirty="0" smtClean="0"/>
              <a:t>       { </a:t>
            </a:r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printf</a:t>
            </a:r>
            <a:r>
              <a:rPr lang="en-US" sz="1600" dirty="0"/>
              <a:t>("value of a: %d\n", a); </a:t>
            </a:r>
            <a:endParaRPr lang="en-US" sz="1600" dirty="0" smtClean="0"/>
          </a:p>
          <a:p>
            <a:r>
              <a:rPr lang="en-US" sz="1600" dirty="0" smtClean="0"/>
              <a:t>          a++;</a:t>
            </a:r>
          </a:p>
          <a:p>
            <a:r>
              <a:rPr lang="en-US" sz="1600" dirty="0" smtClean="0"/>
              <a:t>       }</a:t>
            </a:r>
            <a:endParaRPr lang="en-US" sz="1600" dirty="0"/>
          </a:p>
          <a:p>
            <a:r>
              <a:rPr lang="en-US" sz="1600" dirty="0" smtClean="0"/>
              <a:t>    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380" y="1027906"/>
            <a:ext cx="319091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Output:</a:t>
            </a:r>
          </a:p>
          <a:p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10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11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12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13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14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15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16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17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18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19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488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4800" cy="4351338"/>
          </a:xfrm>
        </p:spPr>
        <p:txBody>
          <a:bodyPr>
            <a:normAutofit/>
          </a:bodyPr>
          <a:lstStyle/>
          <a:p>
            <a:r>
              <a:rPr lang="en-US" dirty="0"/>
              <a:t>A for loop is </a:t>
            </a:r>
            <a:r>
              <a:rPr lang="en-US" dirty="0" smtClean="0"/>
              <a:t>a statement that </a:t>
            </a:r>
            <a:r>
              <a:rPr lang="en-US" dirty="0"/>
              <a:t>allows you to </a:t>
            </a:r>
            <a:r>
              <a:rPr lang="en-US" dirty="0" smtClean="0"/>
              <a:t>write </a:t>
            </a:r>
            <a:r>
              <a:rPr lang="en-US" dirty="0"/>
              <a:t>a loop that needs to execute a specific number of times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loop format: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 </a:t>
            </a:r>
            <a:r>
              <a:rPr lang="en-US" b="1" dirty="0" smtClean="0"/>
              <a:t>initialize; </a:t>
            </a:r>
            <a:r>
              <a:rPr lang="en-US" b="1" dirty="0"/>
              <a:t>condition; increment )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{ </a:t>
            </a:r>
          </a:p>
          <a:p>
            <a:pPr marL="457200" lvl="1" indent="0">
              <a:buNone/>
            </a:pPr>
            <a:r>
              <a:rPr lang="en-US" b="1" dirty="0" smtClean="0"/>
              <a:t>	statement(s</a:t>
            </a:r>
            <a:r>
              <a:rPr lang="en-US" b="1" dirty="0"/>
              <a:t>);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1745" y="1690688"/>
            <a:ext cx="333061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 for( </a:t>
            </a:r>
            <a:r>
              <a:rPr lang="en-US" sz="1600" dirty="0" err="1"/>
              <a:t>int</a:t>
            </a:r>
            <a:r>
              <a:rPr lang="en-US" sz="1600" dirty="0"/>
              <a:t> a = 10; a &lt; 20; a = a + 1 ) </a:t>
            </a:r>
            <a:endParaRPr lang="en-US" sz="1600" dirty="0" smtClean="0"/>
          </a:p>
          <a:p>
            <a:r>
              <a:rPr lang="en-US" sz="1600" dirty="0" smtClean="0"/>
              <a:t>     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("value of a: %d\n", a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}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1100" y="1690688"/>
            <a:ext cx="18669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Output:</a:t>
            </a:r>
          </a:p>
          <a:p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10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11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12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13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14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15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16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17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18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19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047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72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Unlike for and while loops, which test the loop condition at the top of the loop, the do...while loop in C programming checks its condition at the bottom of the loop.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do-while </a:t>
            </a:r>
            <a:r>
              <a:rPr lang="en-US" dirty="0"/>
              <a:t>loop is similar to a while loop, except the fact that it is guaranteed to execute at least one time.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/>
              <a:t>do </a:t>
            </a:r>
            <a:r>
              <a:rPr lang="en-US" b="1" dirty="0" smtClean="0"/>
              <a:t>{ </a:t>
            </a:r>
          </a:p>
          <a:p>
            <a:pPr marL="457200" lvl="1" indent="0">
              <a:buNone/>
            </a:pPr>
            <a:r>
              <a:rPr lang="en-US" b="1" dirty="0" smtClean="0"/>
              <a:t>    statement(s</a:t>
            </a:r>
            <a:r>
              <a:rPr lang="en-US" b="1" dirty="0"/>
              <a:t>);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}</a:t>
            </a:r>
          </a:p>
          <a:p>
            <a:pPr marL="457200" lvl="1" indent="0">
              <a:buNone/>
            </a:pPr>
            <a:r>
              <a:rPr lang="en-US" b="1" dirty="0" smtClean="0"/>
              <a:t>while</a:t>
            </a:r>
            <a:r>
              <a:rPr lang="en-US" b="1" dirty="0"/>
              <a:t>( condition );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57945" y="1690687"/>
            <a:ext cx="333061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10;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do </a:t>
            </a:r>
            <a:r>
              <a:rPr lang="en-US" sz="1600" dirty="0"/>
              <a:t>{ 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/>
              <a:t>("value of a: %d\n", a); </a:t>
            </a:r>
            <a:endParaRPr lang="en-US" sz="1600" dirty="0" smtClean="0"/>
          </a:p>
          <a:p>
            <a:r>
              <a:rPr lang="en-US" sz="1600" dirty="0" smtClean="0"/>
              <a:t>    a </a:t>
            </a:r>
            <a:r>
              <a:rPr lang="en-US" sz="1600" dirty="0"/>
              <a:t>= a + 1;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while</a:t>
            </a:r>
            <a:r>
              <a:rPr lang="en-US" sz="1600" dirty="0"/>
              <a:t>( a &lt; 20 );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1100" y="1690688"/>
            <a:ext cx="186690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Output:</a:t>
            </a:r>
          </a:p>
          <a:p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10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11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12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13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14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15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16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17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18 </a:t>
            </a:r>
            <a:endParaRPr lang="en-US" sz="1600" dirty="0" smtClean="0"/>
          </a:p>
          <a:p>
            <a:r>
              <a:rPr lang="en-US" sz="1600" dirty="0" smtClean="0"/>
              <a:t>value </a:t>
            </a:r>
            <a:r>
              <a:rPr lang="en-US" sz="1600" dirty="0"/>
              <a:t>of a: 19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1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en-US" dirty="0" smtClean="0"/>
              <a:t>An infinite loop is a loop that runs forever. </a:t>
            </a:r>
          </a:p>
          <a:p>
            <a:r>
              <a:rPr lang="en-US" dirty="0" smtClean="0"/>
              <a:t>A </a:t>
            </a:r>
            <a:r>
              <a:rPr lang="en-US" dirty="0"/>
              <a:t>loop becomes an infinite loop if a condition never becomes </a:t>
            </a:r>
            <a:r>
              <a:rPr lang="en-US" dirty="0" smtClean="0"/>
              <a:t>false.</a:t>
            </a:r>
          </a:p>
          <a:p>
            <a:r>
              <a:rPr lang="en-US" dirty="0" smtClean="0"/>
              <a:t>The </a:t>
            </a:r>
            <a:r>
              <a:rPr lang="en-US" dirty="0"/>
              <a:t>for loop is </a:t>
            </a:r>
            <a:r>
              <a:rPr lang="en-US" dirty="0" smtClean="0"/>
              <a:t>usually infinite loops. </a:t>
            </a:r>
          </a:p>
          <a:p>
            <a:r>
              <a:rPr lang="en-US" dirty="0" smtClean="0"/>
              <a:t>An infinite loop can be made by </a:t>
            </a:r>
            <a:r>
              <a:rPr lang="en-US" dirty="0"/>
              <a:t>leaving the conditional expression </a:t>
            </a:r>
            <a:r>
              <a:rPr lang="en-US" dirty="0" smtClean="0"/>
              <a:t>empty.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7944" y="1690688"/>
            <a:ext cx="446565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for</a:t>
            </a:r>
            <a:r>
              <a:rPr lang="en-US" sz="1600" dirty="0"/>
              <a:t>( ; ; )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/>
              <a:t>("This loop will run forever.\n");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}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3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printf</a:t>
            </a:r>
            <a:r>
              <a:rPr lang="en-US" b="1" dirty="0"/>
              <a:t>() and </a:t>
            </a:r>
            <a:r>
              <a:rPr lang="en-US" b="1" dirty="0" err="1"/>
              <a:t>scanf</a:t>
            </a:r>
            <a:r>
              <a:rPr lang="en-US" b="1" dirty="0"/>
              <a:t>()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printf</a:t>
            </a:r>
            <a:r>
              <a:rPr lang="en-US" dirty="0"/>
              <a:t>() and </a:t>
            </a:r>
            <a:r>
              <a:rPr lang="en-US" dirty="0" err="1"/>
              <a:t>scanf</a:t>
            </a:r>
            <a:r>
              <a:rPr lang="en-US" dirty="0"/>
              <a:t>() functions are used for input and output in C language. Both functions are inbuilt library functions, defined in </a:t>
            </a:r>
            <a:r>
              <a:rPr lang="en-US" dirty="0" err="1"/>
              <a:t>stdio.h</a:t>
            </a:r>
            <a:r>
              <a:rPr lang="en-US" dirty="0"/>
              <a:t> (header file).</a:t>
            </a:r>
          </a:p>
          <a:p>
            <a:r>
              <a:rPr lang="en-US" b="1" dirty="0" err="1" smtClean="0"/>
              <a:t>printf</a:t>
            </a:r>
            <a:r>
              <a:rPr lang="en-US" b="1" dirty="0"/>
              <a:t>() function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printf</a:t>
            </a:r>
            <a:r>
              <a:rPr lang="en-US" b="1" dirty="0"/>
              <a:t>() function</a:t>
            </a:r>
            <a:r>
              <a:rPr lang="en-US" dirty="0"/>
              <a:t> is used for output. It prints the given statement to the console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format string</a:t>
            </a:r>
            <a:r>
              <a:rPr lang="en-US" dirty="0"/>
              <a:t> can be %d (integer), %c (character), %s (string), %f (float)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47" y="4232366"/>
            <a:ext cx="10009705" cy="10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scanf</a:t>
            </a:r>
            <a:r>
              <a:rPr lang="en-US" b="1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/>
              <a:t>scanf</a:t>
            </a:r>
            <a:r>
              <a:rPr lang="en-US" b="1" dirty="0"/>
              <a:t>() function</a:t>
            </a:r>
            <a:r>
              <a:rPr lang="en-US" dirty="0"/>
              <a:t> is used for input. It reads the input data from the console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00" y="3194141"/>
            <a:ext cx="10059600" cy="9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4351338"/>
          </a:xfrm>
        </p:spPr>
        <p:txBody>
          <a:bodyPr/>
          <a:lstStyle/>
          <a:p>
            <a:r>
              <a:rPr lang="en-US" dirty="0"/>
              <a:t>The following table shows all the arithmetic operators supported by the C language.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Assume; </a:t>
            </a:r>
          </a:p>
          <a:p>
            <a:pPr lvl="1"/>
            <a:r>
              <a:rPr lang="en-US" b="1" dirty="0" smtClean="0"/>
              <a:t>variable A holds </a:t>
            </a:r>
            <a:r>
              <a:rPr lang="en-US" b="1" dirty="0"/>
              <a:t>10 </a:t>
            </a:r>
            <a:endParaRPr lang="en-US" b="1" dirty="0" smtClean="0"/>
          </a:p>
          <a:p>
            <a:pPr lvl="1"/>
            <a:r>
              <a:rPr lang="en-US" b="1" dirty="0" smtClean="0"/>
              <a:t>variable B </a:t>
            </a:r>
            <a:r>
              <a:rPr lang="en-US" b="1" dirty="0"/>
              <a:t>holds </a:t>
            </a:r>
            <a:r>
              <a:rPr lang="en-US" b="1" dirty="0" smtClean="0"/>
              <a:t>20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42" y="1369343"/>
            <a:ext cx="5984458" cy="47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to print cube of given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60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Let's </a:t>
            </a:r>
            <a:r>
              <a:rPr lang="en-US" dirty="0"/>
              <a:t>see a simple example of c language that gets input from the user and prints the cube of the given number.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d",&amp;number</a:t>
            </a:r>
            <a:r>
              <a:rPr lang="en-US" b="1" dirty="0"/>
              <a:t>)</a:t>
            </a:r>
            <a:r>
              <a:rPr lang="en-US" dirty="0"/>
              <a:t> statement reads integer number from the console and stores the given value in number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printf</a:t>
            </a:r>
            <a:r>
              <a:rPr lang="en-US" b="1" dirty="0"/>
              <a:t>("cube of number is:%d ",number*number*number)</a:t>
            </a:r>
            <a:r>
              <a:rPr lang="en-US" dirty="0"/>
              <a:t> statement prints the cube of number on the console.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12" y="2060257"/>
            <a:ext cx="48196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12" y="4597309"/>
            <a:ext cx="4038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1" y="1175657"/>
            <a:ext cx="11021196" cy="3304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3952312"/>
            <a:ext cx="10968971" cy="2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98232" cy="4351338"/>
          </a:xfrm>
        </p:spPr>
        <p:txBody>
          <a:bodyPr/>
          <a:lstStyle/>
          <a:p>
            <a:r>
              <a:rPr lang="en-US" dirty="0"/>
              <a:t>The following table shows all the relational operators supported by C.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Assume; </a:t>
            </a:r>
          </a:p>
          <a:p>
            <a:pPr lvl="1"/>
            <a:r>
              <a:rPr lang="en-US" b="1" dirty="0"/>
              <a:t>variable A holds </a:t>
            </a:r>
            <a:r>
              <a:rPr lang="en-US" b="1" dirty="0" smtClean="0"/>
              <a:t>10 </a:t>
            </a:r>
            <a:endParaRPr lang="en-US" b="1" dirty="0"/>
          </a:p>
          <a:p>
            <a:pPr lvl="1"/>
            <a:r>
              <a:rPr lang="en-US" b="1" dirty="0"/>
              <a:t>variable B holds </a:t>
            </a:r>
            <a:r>
              <a:rPr lang="en-US" b="1" dirty="0" smtClean="0"/>
              <a:t>20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38" y="502067"/>
            <a:ext cx="58674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53326" cy="4351338"/>
          </a:xfrm>
        </p:spPr>
        <p:txBody>
          <a:bodyPr/>
          <a:lstStyle/>
          <a:p>
            <a:r>
              <a:rPr lang="en-US" dirty="0"/>
              <a:t>Following table shows all the logical operators supported by C language.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Assume; </a:t>
            </a:r>
          </a:p>
          <a:p>
            <a:pPr lvl="1"/>
            <a:r>
              <a:rPr lang="en-US" b="1" dirty="0"/>
              <a:t>variable A holds </a:t>
            </a:r>
            <a:r>
              <a:rPr lang="en-US" b="1" dirty="0" smtClean="0"/>
              <a:t>1 </a:t>
            </a:r>
            <a:endParaRPr lang="en-US" b="1" dirty="0"/>
          </a:p>
          <a:p>
            <a:pPr lvl="1"/>
            <a:r>
              <a:rPr lang="en-US" b="1" dirty="0"/>
              <a:t>variable B holds </a:t>
            </a:r>
            <a:r>
              <a:rPr lang="en-US" b="1" dirty="0" smtClean="0"/>
              <a:t>0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5819"/>
            <a:ext cx="6248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8184" y="1683205"/>
            <a:ext cx="4400178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21; </a:t>
            </a:r>
            <a:endParaRPr lang="en-US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b = 10; </a:t>
            </a:r>
            <a:endParaRPr lang="en-US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 ; </a:t>
            </a:r>
            <a:endParaRPr lang="en-US" sz="1600" dirty="0" smtClean="0"/>
          </a:p>
          <a:p>
            <a:r>
              <a:rPr lang="en-US" sz="1600" dirty="0" smtClean="0"/>
              <a:t>      if</a:t>
            </a:r>
            <a:r>
              <a:rPr lang="en-US" sz="1600" dirty="0"/>
              <a:t>( a == b ) { </a:t>
            </a:r>
            <a:endParaRPr lang="en-US" sz="1600" dirty="0" smtClean="0"/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printf</a:t>
            </a:r>
            <a:r>
              <a:rPr lang="en-US" sz="1600" dirty="0"/>
              <a:t>("Line 1 - a is equal to b\n" ); </a:t>
            </a:r>
            <a:endParaRPr lang="en-US" sz="1600" dirty="0" smtClean="0"/>
          </a:p>
          <a:p>
            <a:r>
              <a:rPr lang="en-US" sz="1600" dirty="0" smtClean="0"/>
              <a:t>      } </a:t>
            </a:r>
          </a:p>
          <a:p>
            <a:r>
              <a:rPr lang="en-US" sz="1600" dirty="0" smtClean="0"/>
              <a:t>      else </a:t>
            </a:r>
            <a:r>
              <a:rPr lang="en-US" sz="1600" dirty="0"/>
              <a:t>{ </a:t>
            </a:r>
            <a:endParaRPr lang="en-US" sz="1600" dirty="0" smtClean="0"/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printf</a:t>
            </a:r>
            <a:r>
              <a:rPr lang="en-US" sz="1600" dirty="0"/>
              <a:t>("Line 1 - a is not equal to b\n" ); </a:t>
            </a:r>
            <a:endParaRPr lang="en-US" sz="1600" dirty="0" smtClean="0"/>
          </a:p>
          <a:p>
            <a:r>
              <a:rPr lang="en-US" sz="1600" dirty="0" smtClean="0"/>
              <a:t>       } </a:t>
            </a:r>
          </a:p>
          <a:p>
            <a:r>
              <a:rPr lang="en-US" sz="1600" dirty="0" smtClean="0"/>
              <a:t>      if </a:t>
            </a:r>
            <a:r>
              <a:rPr lang="en-US" sz="1600" dirty="0"/>
              <a:t>( a &lt; b ) { 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printf</a:t>
            </a:r>
            <a:r>
              <a:rPr lang="en-US" sz="1600" dirty="0"/>
              <a:t>("Line 2 - a is less than b\n" ); </a:t>
            </a:r>
            <a:endParaRPr lang="en-US" sz="1600" dirty="0" smtClean="0"/>
          </a:p>
          <a:p>
            <a:r>
              <a:rPr lang="en-US" sz="1600" dirty="0" smtClean="0"/>
              <a:t>       } </a:t>
            </a:r>
          </a:p>
          <a:p>
            <a:r>
              <a:rPr lang="en-US" sz="1600" dirty="0" smtClean="0"/>
              <a:t>      else </a:t>
            </a:r>
            <a:r>
              <a:rPr lang="en-US" sz="1600" dirty="0"/>
              <a:t>{ </a:t>
            </a:r>
            <a:endParaRPr lang="en-US" sz="1600" dirty="0" smtClean="0"/>
          </a:p>
          <a:p>
            <a:r>
              <a:rPr lang="en-US" sz="1600" dirty="0" smtClean="0"/>
              <a:t>          </a:t>
            </a:r>
            <a:r>
              <a:rPr lang="en-US" sz="1600" dirty="0" err="1" smtClean="0"/>
              <a:t>printf</a:t>
            </a:r>
            <a:r>
              <a:rPr lang="en-US" sz="1600" dirty="0"/>
              <a:t>("Line 2 - a is not less than b\n" ); </a:t>
            </a:r>
            <a:endParaRPr lang="en-US" sz="1600" dirty="0" smtClean="0"/>
          </a:p>
          <a:p>
            <a:r>
              <a:rPr lang="en-US" sz="1600" dirty="0" smtClean="0"/>
              <a:t>       } </a:t>
            </a:r>
          </a:p>
          <a:p>
            <a:r>
              <a:rPr lang="en-US" sz="1600" dirty="0" smtClean="0"/>
              <a:t>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04813" y="1321356"/>
            <a:ext cx="44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Relational operators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10251" y="2477800"/>
            <a:ext cx="440017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</a:t>
            </a:r>
            <a:r>
              <a:rPr lang="en-US" sz="1600" dirty="0" smtClean="0"/>
              <a:t>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 () </a:t>
            </a:r>
            <a:endParaRPr lang="en-US" sz="1600" dirty="0" smtClean="0"/>
          </a:p>
          <a:p>
            <a:r>
              <a:rPr lang="en-US" sz="1600" dirty="0" smtClean="0"/>
              <a:t>{ 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 = </a:t>
            </a:r>
            <a:r>
              <a:rPr lang="en-US" sz="1600" dirty="0" smtClean="0"/>
              <a:t>5;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b = </a:t>
            </a:r>
            <a:r>
              <a:rPr lang="en-US" sz="1600" dirty="0" smtClean="0"/>
              <a:t>5;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 </a:t>
            </a:r>
            <a:r>
              <a:rPr lang="en-US" sz="1600" dirty="0" smtClean="0"/>
              <a:t>= 10; </a:t>
            </a:r>
          </a:p>
          <a:p>
            <a:r>
              <a:rPr lang="en-US" sz="1600" dirty="0" smtClean="0"/>
              <a:t>    if </a:t>
            </a:r>
            <a:r>
              <a:rPr lang="en-US" sz="1600" dirty="0"/>
              <a:t>( </a:t>
            </a:r>
            <a:r>
              <a:rPr lang="en-US" sz="1600" dirty="0" smtClean="0"/>
              <a:t>(a==5) &amp;&amp; (c&gt;5) </a:t>
            </a:r>
            <a:r>
              <a:rPr lang="en-US" sz="1600" dirty="0"/>
              <a:t>) { </a:t>
            </a:r>
            <a:endParaRPr lang="en-US" sz="1600" dirty="0" smtClean="0"/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/>
              <a:t>("Line 1 </a:t>
            </a:r>
            <a:r>
              <a:rPr lang="en-US" sz="1600" dirty="0" smtClean="0"/>
              <a:t>– c is greater than 5\n</a:t>
            </a:r>
            <a:r>
              <a:rPr lang="en-US" sz="1600" dirty="0"/>
              <a:t>" ); </a:t>
            </a:r>
            <a:endParaRPr lang="en-US" sz="1600" dirty="0" smtClean="0"/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return </a:t>
            </a:r>
            <a:r>
              <a:rPr lang="en-US" sz="1600" dirty="0"/>
              <a:t>0; 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10251" y="1933303"/>
            <a:ext cx="44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Combining Logical and relational operators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5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50583"/>
            <a:ext cx="22017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1:</a:t>
            </a:r>
          </a:p>
          <a:p>
            <a:r>
              <a:rPr lang="en-US" dirty="0" smtClean="0"/>
              <a:t>if (x &lt; y) </a:t>
            </a:r>
          </a:p>
          <a:p>
            <a:r>
              <a:rPr lang="en-US" dirty="0"/>
              <a:t>y</a:t>
            </a:r>
            <a:r>
              <a:rPr lang="en-US" dirty="0" smtClean="0"/>
              <a:t> = x;</a:t>
            </a:r>
          </a:p>
          <a:p>
            <a:endParaRPr lang="en-US" dirty="0"/>
          </a:p>
          <a:p>
            <a:r>
              <a:rPr lang="en-US" b="1" dirty="0" smtClean="0"/>
              <a:t>Example 2: </a:t>
            </a:r>
          </a:p>
          <a:p>
            <a:r>
              <a:rPr lang="en-US" dirty="0" smtClean="0"/>
              <a:t>if (x &lt; y) </a:t>
            </a:r>
          </a:p>
          <a:p>
            <a:r>
              <a:rPr lang="en-US" dirty="0" smtClean="0"/>
              <a:t>     y = x;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/>
              <a:t> </a:t>
            </a:r>
            <a:r>
              <a:rPr lang="en-US" dirty="0" smtClean="0"/>
              <a:t>    y += 7;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8927" y="1875542"/>
            <a:ext cx="2543571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Compound Statements </a:t>
            </a:r>
            <a:r>
              <a:rPr lang="en-US" dirty="0" smtClean="0"/>
              <a:t>are multiple statements grouped within curly braces.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if (x &lt; y)   { </a:t>
            </a:r>
          </a:p>
          <a:p>
            <a:r>
              <a:rPr lang="en-US" dirty="0" smtClean="0"/>
              <a:t>    y = x; </a:t>
            </a:r>
          </a:p>
          <a:p>
            <a:r>
              <a:rPr lang="en-US" dirty="0"/>
              <a:t> </a:t>
            </a:r>
            <a:r>
              <a:rPr lang="en-US" dirty="0" smtClean="0"/>
              <a:t>   x *= 2;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   y += 7; </a:t>
            </a:r>
          </a:p>
          <a:p>
            <a:r>
              <a:rPr lang="en-US" dirty="0" smtClean="0"/>
              <a:t>   --x;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1463" y="1875542"/>
            <a:ext cx="414862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Chained if-else Statements </a:t>
            </a:r>
            <a:r>
              <a:rPr lang="en-US" dirty="0" smtClean="0"/>
              <a:t>are multiple interlinked if-else statements. </a:t>
            </a:r>
          </a:p>
          <a:p>
            <a:endParaRPr lang="en-US" dirty="0"/>
          </a:p>
          <a:p>
            <a:r>
              <a:rPr lang="en-US" dirty="0" smtClean="0"/>
              <a:t>if (x &lt; y)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(“x is less than y. \n");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/>
              <a:t> </a:t>
            </a:r>
            <a:r>
              <a:rPr lang="en-US" dirty="0" smtClean="0"/>
              <a:t>   if (x == </a:t>
            </a:r>
            <a:r>
              <a:rPr lang="en-US" dirty="0"/>
              <a:t>y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(“x is same value as y.\n"); 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(“x is not less than y. \n");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(“x is also not equal to y. \n");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(“x must be greater than y. \n");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2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 cont’d..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2268" cy="4351338"/>
          </a:xfrm>
        </p:spPr>
        <p:txBody>
          <a:bodyPr/>
          <a:lstStyle/>
          <a:p>
            <a:r>
              <a:rPr lang="en-US" dirty="0" smtClean="0"/>
              <a:t>A common mistake with if-else blocks is the “dangling else problem”. For example, consider the following nested-if statement.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8092" y="1825625"/>
            <a:ext cx="289928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(x &lt; y)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if (m != 0)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y = x;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 x = z;</a:t>
            </a:r>
          </a:p>
          <a:p>
            <a:endParaRPr lang="en-US" dirty="0"/>
          </a:p>
          <a:p>
            <a:r>
              <a:rPr lang="en-US" dirty="0" smtClean="0"/>
              <a:t>Programmer desires to assign the else to the first if. However, it will be allocated to the inner ‘if’.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4849" y="1825625"/>
            <a:ext cx="289794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if (a &lt; b) { </a:t>
            </a:r>
          </a:p>
          <a:p>
            <a:r>
              <a:rPr lang="en-US" dirty="0"/>
              <a:t> </a:t>
            </a:r>
            <a:r>
              <a:rPr lang="en-US" dirty="0" smtClean="0"/>
              <a:t>   if (m != 0) </a:t>
            </a:r>
          </a:p>
          <a:p>
            <a:r>
              <a:rPr lang="en-US" dirty="0"/>
              <a:t> </a:t>
            </a:r>
            <a:r>
              <a:rPr lang="en-US" dirty="0" smtClean="0"/>
              <a:t>       b = a;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/>
              <a:t> </a:t>
            </a:r>
            <a:r>
              <a:rPr lang="en-US" dirty="0" smtClean="0"/>
              <a:t>   a = m;</a:t>
            </a:r>
          </a:p>
          <a:p>
            <a:endParaRPr lang="en-US" dirty="0"/>
          </a:p>
          <a:p>
            <a:r>
              <a:rPr lang="en-US" dirty="0" smtClean="0"/>
              <a:t>Use curly brackets to enforce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0004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expression: The ‘</a:t>
            </a:r>
            <a:r>
              <a:rPr lang="en-US" b="1" dirty="0" smtClean="0"/>
              <a:t>?’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conditional expression is a ternary operator; that is, it takes three operands. </a:t>
            </a:r>
          </a:p>
          <a:p>
            <a:endParaRPr lang="en-US" dirty="0" smtClean="0"/>
          </a:p>
          <a:p>
            <a:r>
              <a:rPr lang="en-US" dirty="0" smtClean="0"/>
              <a:t>It has the following form </a:t>
            </a:r>
          </a:p>
          <a:p>
            <a:pPr lvl="1"/>
            <a:r>
              <a:rPr lang="en-US" b="1" dirty="0" smtClean="0"/>
              <a:t>(expression 1) ? (expression 2) : (expression 3) </a:t>
            </a:r>
          </a:p>
          <a:p>
            <a:r>
              <a:rPr lang="en-US" dirty="0"/>
              <a:t>The value of a ? expression is determined like this: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Exp1 </a:t>
            </a:r>
            <a:r>
              <a:rPr lang="en-US" dirty="0"/>
              <a:t>is evaluated. If it is true, then Exp2 is evaluated and becomes the value of the entire ? expression.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dirty="0"/>
              <a:t>Exp1 is false, then Exp3 is evaluated and its value becomes the value of the expression. </a:t>
            </a:r>
          </a:p>
          <a:p>
            <a:r>
              <a:rPr lang="en-US" dirty="0" smtClean="0"/>
              <a:t>For example, to calculate the maximum of two values, </a:t>
            </a:r>
          </a:p>
          <a:p>
            <a:r>
              <a:rPr lang="en-US" dirty="0" smtClean="0"/>
              <a:t>c = (a &gt; b) ? a : b;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 smtClean="0"/>
              <a:t> is greater than </a:t>
            </a:r>
            <a:r>
              <a:rPr lang="en-US" b="1" dirty="0" smtClean="0"/>
              <a:t>b</a:t>
            </a:r>
            <a:r>
              <a:rPr lang="en-US" dirty="0" smtClean="0"/>
              <a:t> then </a:t>
            </a:r>
            <a:r>
              <a:rPr lang="en-US" b="1" dirty="0" smtClean="0"/>
              <a:t>c = a</a:t>
            </a:r>
            <a:r>
              <a:rPr lang="en-US" dirty="0" smtClean="0"/>
              <a:t>. Else, </a:t>
            </a:r>
            <a:r>
              <a:rPr lang="en-US" b="1" dirty="0" smtClean="0"/>
              <a:t>c = 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9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 cont’d…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606" y="1785593"/>
            <a:ext cx="516183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a, b, c; </a:t>
            </a:r>
          </a:p>
          <a:p>
            <a:r>
              <a:rPr lang="en-US" dirty="0" smtClean="0"/>
              <a:t>a = 10;</a:t>
            </a:r>
          </a:p>
          <a:p>
            <a:r>
              <a:rPr lang="en-US" dirty="0" smtClean="0"/>
              <a:t>b = 30;</a:t>
            </a:r>
          </a:p>
          <a:p>
            <a:r>
              <a:rPr lang="en-US" dirty="0" smtClean="0"/>
              <a:t>c = (a &lt; b) ? (a * b) : (b/a);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(“c = %d”, c)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c = 300;		;(a * b) will be executed because    </a:t>
            </a:r>
          </a:p>
          <a:p>
            <a:r>
              <a:rPr lang="en-US" dirty="0"/>
              <a:t>	</a:t>
            </a:r>
            <a:r>
              <a:rPr lang="en-US" dirty="0" smtClean="0"/>
              <a:t>	;(a&lt;b) is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4187" y="1791336"/>
            <a:ext cx="535376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a, b, c; </a:t>
            </a:r>
          </a:p>
          <a:p>
            <a:r>
              <a:rPr lang="en-US" dirty="0" smtClean="0"/>
              <a:t>a = 10;</a:t>
            </a:r>
          </a:p>
          <a:p>
            <a:r>
              <a:rPr lang="en-US" dirty="0" smtClean="0"/>
              <a:t>b = 30;</a:t>
            </a:r>
          </a:p>
          <a:p>
            <a:r>
              <a:rPr lang="en-US" dirty="0" smtClean="0"/>
              <a:t>c = (a &gt; b) ? (a * b) : (b/a);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(“c = %d”, c)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c = 3;		;(b/a) will be executed because 		;(a&gt;b) is </a:t>
            </a:r>
            <a:r>
              <a:rPr lang="en-US" b="1" dirty="0" smtClean="0"/>
              <a:t>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02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1963</Words>
  <Application>Microsoft Office PowerPoint</Application>
  <PresentationFormat>Widescreen</PresentationFormat>
  <Paragraphs>329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Programming in C Language - Part 2</vt:lpstr>
      <vt:lpstr>Arithmetic Operators </vt:lpstr>
      <vt:lpstr>Relational operators</vt:lpstr>
      <vt:lpstr>Logical Operators</vt:lpstr>
      <vt:lpstr>PowerPoint Presentation</vt:lpstr>
      <vt:lpstr>If-else statement </vt:lpstr>
      <vt:lpstr>If-else statement cont’d.. </vt:lpstr>
      <vt:lpstr>Conditional expression: The ‘?’ Operator</vt:lpstr>
      <vt:lpstr>Conditional Expression cont’d…</vt:lpstr>
      <vt:lpstr>Switch statement</vt:lpstr>
      <vt:lpstr>Switch statement cont’d…</vt:lpstr>
      <vt:lpstr>Switch statement cont’d…</vt:lpstr>
      <vt:lpstr>Switch statement cont’d…</vt:lpstr>
      <vt:lpstr>While Loop</vt:lpstr>
      <vt:lpstr>For loop</vt:lpstr>
      <vt:lpstr>Do while Loop</vt:lpstr>
      <vt:lpstr>Infinite loop</vt:lpstr>
      <vt:lpstr>printf() and scanf() in C</vt:lpstr>
      <vt:lpstr>scanf() function</vt:lpstr>
      <vt:lpstr>Program to print cube of given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2023-01-16T11:17:19Z</dcterms:created>
  <dcterms:modified xsi:type="dcterms:W3CDTF">2024-02-10T21:48:35Z</dcterms:modified>
</cp:coreProperties>
</file>