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119-DCE7-4EAB-AB41-FF5B18B0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3F05C-5A17-4F30-AA68-09EF7FD8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52BC-EF9A-4DC1-9B51-306F36DE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7FA8-11B3-4A69-9E3C-AF7F6490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27EF-6F59-4693-8E34-7C2A1440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7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A1F7-9855-49A7-815A-65F83DC9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42F42-CD3D-4AAA-A4E5-3EFBA486A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97F3-F1C3-461E-B436-E3C9DAB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EB55-E902-41E4-B5EA-AA8B7283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CD5CD-B7BA-47FF-A8E6-7DFE7DF0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68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A778-C28B-43DD-80AD-2C2EC2A4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1B857-B717-43D1-970F-7C222AD85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B2A7-870D-4AF1-A0A6-41BAE099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A55C-89B7-4744-8A46-46A44489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60E2-4DF1-4B12-A846-AA3E6862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8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698-CC12-4DE8-AB2C-42649420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541E-3EA8-47DF-9C8F-E9D9FAE4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955B-5250-49D4-A43A-A7B19D6F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A0BD-293B-4BAC-9067-4298B912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F3D7-4478-4A50-9EF3-4C5528E7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2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9312-E989-4327-858B-6F89141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2C22-0EBA-40DB-8BB1-C4B63C10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D715-F741-4488-B3B7-4DC27C68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738D-6157-4F75-9BD8-E7094FEA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0581-4B10-4611-8DFF-2C810D3B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7877-D4CB-4D75-AFCD-F22489FE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8AFC-F400-43A0-9D1B-EC045AF83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3F250-5B11-4B55-A0DA-F5C618972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4D2E-9F9C-45E1-B87D-7149DDA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AB345-0D76-4EA9-9DE9-C987741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CA7E6-1425-40DF-9C1C-3160B176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8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1358-C745-4E66-8990-90C3CF89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85028-15F9-4179-AF83-B3B2AD99F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FC8C0-B6E4-4FB4-BF9D-6A7777F0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C5A6F-F211-485E-8580-D02741A79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57242-79CB-4B3D-9722-E22A82A7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B9402-B9CA-4DC3-96FB-B1884AA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C09D7-614E-4E9E-A101-75CE3DDE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CD6B8-BD83-40E8-B0B3-53D038A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31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4DC3-7964-42C4-AD99-C6B8F747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23355-63ED-4B9D-B2DB-C00588A4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D2E46-DA6A-4788-A9B4-3F983B9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94693-04B3-49C0-A5FA-9169616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77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A4DCE-5771-45CF-9695-EAFB58F9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91371-1E03-4680-BBF7-AEBD4F2D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D87D-0A17-4223-A3F0-28EC4439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766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8A4B-2913-47BD-A274-BB81851E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9C-DB08-4954-88FE-B18CC37AE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13BCD-FDDC-45C9-B717-25751B57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9BBB0-AA5E-4B14-90F6-FB4B038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B6487-423E-4195-A2E3-36C5325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07D71-2A42-4642-9210-E5D7CBF4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3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282D-8A9F-4B0F-9293-B0882775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11B0A-13D0-4C51-8D54-5B5E4487F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69E7D-0737-4E58-B05E-135A6E98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B983-9C2D-4C3A-809C-793D8E62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6D3D7-541B-4581-B79A-1FED61E3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2D33-CA7B-4328-BF2A-E581D943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6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77995-0249-4A44-9770-7166E41C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76FE-CCDB-465B-B66F-44CDED9D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8F31-F112-4651-B11A-2A40B92E4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4950-CCF9-4518-A09B-179B2BFB5607}" type="datetimeFigureOut">
              <a:rPr lang="en-AU" smtClean="0"/>
              <a:t>12/12/2022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F849-A023-4693-AC31-6D63D08B8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8219-CE37-4BC2-90A8-52265F5B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0BB0-7993-4DED-90CC-E530FE5F32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6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5F7BBB5-69BA-4EE4-892E-3C00F1ECA68C}"/>
              </a:ext>
            </a:extLst>
          </p:cNvPr>
          <p:cNvGrpSpPr/>
          <p:nvPr/>
        </p:nvGrpSpPr>
        <p:grpSpPr>
          <a:xfrm>
            <a:off x="1385740" y="3171922"/>
            <a:ext cx="9209988" cy="3176833"/>
            <a:chOff x="1385740" y="3171922"/>
            <a:chExt cx="9209988" cy="317683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A5D0CE2-CC08-42E1-BFEF-4895ED4DA12C}"/>
                </a:ext>
              </a:extLst>
            </p:cNvPr>
            <p:cNvSpPr/>
            <p:nvPr/>
          </p:nvSpPr>
          <p:spPr>
            <a:xfrm>
              <a:off x="1385740" y="3171922"/>
              <a:ext cx="9209988" cy="31768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DED519-2AB2-434F-82DF-6ACDBD12219D}"/>
                </a:ext>
              </a:extLst>
            </p:cNvPr>
            <p:cNvGrpSpPr/>
            <p:nvPr/>
          </p:nvGrpSpPr>
          <p:grpSpPr>
            <a:xfrm>
              <a:off x="2271217" y="3558620"/>
              <a:ext cx="7711447" cy="2274332"/>
              <a:chOff x="2271217" y="3558620"/>
              <a:chExt cx="7711447" cy="2274332"/>
            </a:xfrm>
          </p:grpSpPr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8B95EED9-6265-4DB6-AE7E-5031226EFBCD}"/>
                  </a:ext>
                </a:extLst>
              </p:cNvPr>
              <p:cNvSpPr/>
              <p:nvPr/>
            </p:nvSpPr>
            <p:spPr>
              <a:xfrm>
                <a:off x="4738726" y="4477535"/>
                <a:ext cx="2532668" cy="282804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122" name="Picture 2" descr="Web scraping Icon - Free PNG &amp; SVG 883149 - Noun Project">
                <a:extLst>
                  <a:ext uri="{FF2B5EF4-FFF2-40B4-BE49-F238E27FC236}">
                    <a16:creationId xmlns:a16="http://schemas.microsoft.com/office/drawing/2014/main" id="{6AA1FD0D-CD45-4A2A-91B1-1336DC057A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217" y="3558620"/>
                <a:ext cx="190500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Organizing information rgb color icon Royalty Free Vector">
                <a:extLst>
                  <a:ext uri="{FF2B5EF4-FFF2-40B4-BE49-F238E27FC236}">
                    <a16:creationId xmlns:a16="http://schemas.microsoft.com/office/drawing/2014/main" id="{D5AFC530-D11D-4B8C-A577-7E835EA057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75" t="14163" r="20676" b="20161"/>
              <a:stretch/>
            </p:blipFill>
            <p:spPr bwMode="auto">
              <a:xfrm>
                <a:off x="7877696" y="3640709"/>
                <a:ext cx="1577035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563E9-6680-4EAF-8198-070ABA9B7071}"/>
                  </a:ext>
                </a:extLst>
              </p:cNvPr>
              <p:cNvSpPr txBox="1"/>
              <p:nvPr/>
            </p:nvSpPr>
            <p:spPr>
              <a:xfrm>
                <a:off x="2498390" y="5463620"/>
                <a:ext cx="145065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Web scraping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C0DDB6-7620-4305-95B0-9CCB5085A532}"/>
                  </a:ext>
                </a:extLst>
              </p:cNvPr>
              <p:cNvSpPr txBox="1"/>
              <p:nvPr/>
            </p:nvSpPr>
            <p:spPr>
              <a:xfrm>
                <a:off x="7349764" y="5463620"/>
                <a:ext cx="26329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Detailed company profiles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808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FC42-6D83-4827-B9BC-FF639F7C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D43D47-81F8-4BBE-B6C8-F6E5C3C21BA1}"/>
              </a:ext>
            </a:extLst>
          </p:cNvPr>
          <p:cNvGrpSpPr/>
          <p:nvPr/>
        </p:nvGrpSpPr>
        <p:grpSpPr>
          <a:xfrm>
            <a:off x="150043" y="2036190"/>
            <a:ext cx="11772973" cy="3629320"/>
            <a:chOff x="150043" y="2036190"/>
            <a:chExt cx="11772973" cy="362932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60608DE-F530-44C6-86F0-965A68FF653A}"/>
                </a:ext>
              </a:extLst>
            </p:cNvPr>
            <p:cNvSpPr/>
            <p:nvPr/>
          </p:nvSpPr>
          <p:spPr>
            <a:xfrm>
              <a:off x="150043" y="2036190"/>
              <a:ext cx="11772973" cy="36293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7BB2E7-6716-43D4-93E7-CA3B60270F13}"/>
                </a:ext>
              </a:extLst>
            </p:cNvPr>
            <p:cNvGrpSpPr/>
            <p:nvPr/>
          </p:nvGrpSpPr>
          <p:grpSpPr>
            <a:xfrm>
              <a:off x="3204921" y="2587679"/>
              <a:ext cx="6124385" cy="2507812"/>
              <a:chOff x="2513508" y="1951067"/>
              <a:chExt cx="7061566" cy="304088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C1EA629-268E-4CF1-8E91-236884E2851D}"/>
                  </a:ext>
                </a:extLst>
              </p:cNvPr>
              <p:cNvGrpSpPr/>
              <p:nvPr/>
            </p:nvGrpSpPr>
            <p:grpSpPr>
              <a:xfrm>
                <a:off x="2616925" y="3108666"/>
                <a:ext cx="6958149" cy="435428"/>
                <a:chOff x="2682240" y="3544094"/>
                <a:chExt cx="6958149" cy="435428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2E7F12-7CB8-48D8-95A2-6781ADDDBCC6}"/>
                    </a:ext>
                  </a:extLst>
                </p:cNvPr>
                <p:cNvSpPr/>
                <p:nvPr/>
              </p:nvSpPr>
              <p:spPr>
                <a:xfrm>
                  <a:off x="2682240" y="3544094"/>
                  <a:ext cx="6958149" cy="43542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en-US" sz="1600" dirty="0">
                      <a:solidFill>
                        <a:schemeClr val="tx1"/>
                      </a:solidFill>
                    </a:rPr>
                    <a:t>I’m                                              </a:t>
                  </a:r>
                  <a:r>
                    <a:rPr lang="en-GB" altLang="en-US" sz="1600" b="1" dirty="0">
                      <a:solidFill>
                        <a:schemeClr val="tx1"/>
                      </a:solidFill>
                    </a:rPr>
                    <a:t>relaxed </a:t>
                  </a:r>
                  <a:r>
                    <a:rPr lang="en-GB" altLang="en-US" sz="1600" dirty="0">
                      <a:solidFill>
                        <a:schemeClr val="tx1"/>
                      </a:solidFill>
                    </a:rPr>
                    <a:t>after the radiation therapy.</a:t>
                  </a:r>
                  <a:endParaRPr lang="en-AU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299E115-5EBF-4FC4-A324-CAD4CB71AD54}"/>
                    </a:ext>
                  </a:extLst>
                </p:cNvPr>
                <p:cNvSpPr/>
                <p:nvPr/>
              </p:nvSpPr>
              <p:spPr>
                <a:xfrm>
                  <a:off x="5575661" y="3583134"/>
                  <a:ext cx="997131" cy="35734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en-US" sz="1400" b="1" dirty="0">
                      <a:solidFill>
                        <a:schemeClr val="tx1"/>
                      </a:solidFill>
                    </a:rPr>
                    <a:t>relaxed</a:t>
                  </a:r>
                  <a:endParaRPr lang="en-AU" sz="1600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D4D89902-0D5B-4EE7-8F1F-5A5E4BD4C254}"/>
                    </a:ext>
                  </a:extLst>
                </p:cNvPr>
                <p:cNvSpPr/>
                <p:nvPr/>
              </p:nvSpPr>
              <p:spPr>
                <a:xfrm>
                  <a:off x="3570519" y="3583134"/>
                  <a:ext cx="1907178" cy="35734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altLang="en-US" sz="1400" dirty="0">
                      <a:solidFill>
                        <a:schemeClr val="tx1"/>
                      </a:solidFill>
                    </a:rPr>
                    <a:t>feeling</a:t>
                  </a:r>
                  <a:r>
                    <a:rPr lang="en-GB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altLang="en-US" sz="1600" b="1" dirty="0">
                      <a:solidFill>
                        <a:schemeClr val="tx1"/>
                      </a:solidFill>
                    </a:rPr>
                    <a:t>extremely</a:t>
                  </a:r>
                  <a:endParaRPr lang="en-AU" sz="1600" dirty="0"/>
                </a:p>
              </p:txBody>
            </p:sp>
          </p:grp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842D50A-B1A0-491D-BEFF-8DC34C35902F}"/>
                  </a:ext>
                </a:extLst>
              </p:cNvPr>
              <p:cNvSpPr/>
              <p:nvPr/>
            </p:nvSpPr>
            <p:spPr>
              <a:xfrm>
                <a:off x="4085407" y="1951067"/>
                <a:ext cx="3847010" cy="26782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accent1">
                        <a:lumMod val="50000"/>
                      </a:schemeClr>
                    </a:solidFill>
                  </a:rPr>
                  <a:t>Sentence to token embedding comparison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9ED2BA3-ABCA-4037-B620-97B72A346DAB}"/>
                  </a:ext>
                </a:extLst>
              </p:cNvPr>
              <p:cNvCxnSpPr>
                <a:cxnSpLocks/>
                <a:stCxn id="8" idx="2"/>
                <a:endCxn id="6" idx="0"/>
              </p:cNvCxnSpPr>
              <p:nvPr/>
            </p:nvCxnSpPr>
            <p:spPr>
              <a:xfrm>
                <a:off x="6008912" y="2218890"/>
                <a:ext cx="0" cy="92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76F7696-4C94-4E93-A3E0-541F16D336A8}"/>
                  </a:ext>
                </a:extLst>
              </p:cNvPr>
              <p:cNvSpPr/>
              <p:nvPr/>
            </p:nvSpPr>
            <p:spPr>
              <a:xfrm>
                <a:off x="3286558" y="4070058"/>
                <a:ext cx="2344467" cy="6988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1">
                        <a:lumMod val="50000"/>
                      </a:schemeClr>
                    </a:solidFill>
                  </a:rPr>
                  <a:t>Modifier and Negation Lexicons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B98E839-5334-4B21-9103-A732BF7B30AB}"/>
                  </a:ext>
                </a:extLst>
              </p:cNvPr>
              <p:cNvSpPr/>
              <p:nvPr/>
            </p:nvSpPr>
            <p:spPr>
              <a:xfrm>
                <a:off x="2513508" y="2520316"/>
                <a:ext cx="2276204" cy="26731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 dirty="0">
                    <a:solidFill>
                      <a:schemeClr val="accent1">
                        <a:lumMod val="50000"/>
                      </a:schemeClr>
                    </a:solidFill>
                  </a:rPr>
                  <a:t>Preceding neighbourhood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F65F67-860C-4CA0-B478-85DECC6A98F4}"/>
                  </a:ext>
                </a:extLst>
              </p:cNvPr>
              <p:cNvCxnSpPr>
                <a:cxnSpLocks/>
                <a:stCxn id="11" idx="2"/>
                <a:endCxn id="7" idx="0"/>
              </p:cNvCxnSpPr>
              <p:nvPr/>
            </p:nvCxnSpPr>
            <p:spPr>
              <a:xfrm>
                <a:off x="3651610" y="2787628"/>
                <a:ext cx="807182" cy="360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4F30D9D-7852-4B02-A890-3021A3A4E235}"/>
                  </a:ext>
                </a:extLst>
              </p:cNvPr>
              <p:cNvSpPr/>
              <p:nvPr/>
            </p:nvSpPr>
            <p:spPr>
              <a:xfrm>
                <a:off x="6244425" y="4036781"/>
                <a:ext cx="2344468" cy="6988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accent1">
                        <a:lumMod val="50000"/>
                      </a:schemeClr>
                    </a:solidFill>
                  </a:rPr>
                  <a:t>Intensity rectification</a:t>
                </a: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9E9D60EE-DC9B-46A2-8501-D28171412837}"/>
                  </a:ext>
                </a:extLst>
              </p:cNvPr>
              <p:cNvSpPr/>
              <p:nvPr/>
            </p:nvSpPr>
            <p:spPr>
              <a:xfrm rot="16200000">
                <a:off x="5709361" y="4331826"/>
                <a:ext cx="456728" cy="17536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4A00460-27B9-4A6D-99C4-4C85D6B58ABA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>
                <a:off x="4458792" y="3505053"/>
                <a:ext cx="0" cy="5650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581BEE0-88CA-4B83-B323-6077ED6D93B7}"/>
                  </a:ext>
                </a:extLst>
              </p:cNvPr>
              <p:cNvSpPr/>
              <p:nvPr/>
            </p:nvSpPr>
            <p:spPr>
              <a:xfrm>
                <a:off x="2891245" y="3875785"/>
                <a:ext cx="6113417" cy="1116170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/>
              </a:p>
            </p:txBody>
          </p:sp>
        </p:grpSp>
        <p:pic>
          <p:nvPicPr>
            <p:cNvPr id="18" name="Picture 2" descr="List of emotions - Wikiwand">
              <a:extLst>
                <a:ext uri="{FF2B5EF4-FFF2-40B4-BE49-F238E27FC236}">
                  <a16:creationId xmlns:a16="http://schemas.microsoft.com/office/drawing/2014/main" id="{C78D2833-64D4-43D2-8C64-C2D57B54A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83" y="2542366"/>
              <a:ext cx="2560505" cy="2598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5995B5-4949-4297-95A7-B30D4AD547C7}"/>
                </a:ext>
              </a:extLst>
            </p:cNvPr>
            <p:cNvGrpSpPr/>
            <p:nvPr/>
          </p:nvGrpSpPr>
          <p:grpSpPr>
            <a:xfrm>
              <a:off x="9709834" y="2808552"/>
              <a:ext cx="2118409" cy="1791728"/>
              <a:chOff x="9299956" y="2808552"/>
              <a:chExt cx="2118409" cy="179172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E77CCF8-DC6B-499D-999E-9919C3D19CFA}"/>
                  </a:ext>
                </a:extLst>
              </p:cNvPr>
              <p:cNvSpPr/>
              <p:nvPr/>
            </p:nvSpPr>
            <p:spPr>
              <a:xfrm>
                <a:off x="9305052" y="2808552"/>
                <a:ext cx="1978832" cy="179172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48AC4-8C02-4089-AAD2-FDBCC3DA9EF3}"/>
                  </a:ext>
                </a:extLst>
              </p:cNvPr>
              <p:cNvSpPr txBox="1"/>
              <p:nvPr/>
            </p:nvSpPr>
            <p:spPr>
              <a:xfrm>
                <a:off x="9305052" y="2890898"/>
                <a:ext cx="2113313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600" b="1" u="sng" dirty="0"/>
                  <a:t>Emotion Profile:</a:t>
                </a:r>
              </a:p>
              <a:p>
                <a:r>
                  <a:rPr lang="en-AU" sz="1400" dirty="0"/>
                  <a:t>{</a:t>
                </a:r>
                <a:r>
                  <a:rPr lang="en-AU" sz="1400" b="1" dirty="0"/>
                  <a:t>Joy</a:t>
                </a:r>
                <a:r>
                  <a:rPr lang="en-AU" sz="1400" dirty="0"/>
                  <a:t> : 0.530, </a:t>
                </a:r>
              </a:p>
              <a:p>
                <a:r>
                  <a:rPr lang="en-AU" sz="1400" b="1" dirty="0"/>
                  <a:t>Trust</a:t>
                </a:r>
                <a:r>
                  <a:rPr lang="en-AU" sz="1400" dirty="0"/>
                  <a:t> : 0.455, </a:t>
                </a:r>
              </a:p>
              <a:p>
                <a:r>
                  <a:rPr lang="en-AU" sz="1400" b="1" dirty="0"/>
                  <a:t>Anticipation</a:t>
                </a:r>
                <a:r>
                  <a:rPr lang="en-AU" sz="1400" dirty="0"/>
                  <a:t> : 0.048..}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C0FC0F-CDA6-471D-B2DB-41BE9281FD4C}"/>
                  </a:ext>
                </a:extLst>
              </p:cNvPr>
              <p:cNvSpPr txBox="1"/>
              <p:nvPr/>
            </p:nvSpPr>
            <p:spPr>
              <a:xfrm>
                <a:off x="9299956" y="3909057"/>
                <a:ext cx="211331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1600" b="1" u="sng" dirty="0"/>
                  <a:t>Keywords:</a:t>
                </a:r>
              </a:p>
              <a:p>
                <a:r>
                  <a:rPr lang="en-AU" sz="1400" dirty="0"/>
                  <a:t>“relaxed”(extremely)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3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0608DE-F530-44C6-86F0-965A68FF653A}"/>
              </a:ext>
            </a:extLst>
          </p:cNvPr>
          <p:cNvSpPr/>
          <p:nvPr/>
        </p:nvSpPr>
        <p:spPr>
          <a:xfrm>
            <a:off x="942681" y="2205872"/>
            <a:ext cx="10028228" cy="30919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Chatbot icon simple style Royalty Free Vector Image">
            <a:extLst>
              <a:ext uri="{FF2B5EF4-FFF2-40B4-BE49-F238E27FC236}">
                <a16:creationId xmlns:a16="http://schemas.microsoft.com/office/drawing/2014/main" id="{4284E227-4DD0-4663-B805-C796953C6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2" b="16014"/>
          <a:stretch/>
        </p:blipFill>
        <p:spPr bwMode="auto">
          <a:xfrm>
            <a:off x="2096854" y="2880312"/>
            <a:ext cx="2399138" cy="19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ergy - Free technology icons">
            <a:extLst>
              <a:ext uri="{FF2B5EF4-FFF2-40B4-BE49-F238E27FC236}">
                <a16:creationId xmlns:a16="http://schemas.microsoft.com/office/drawing/2014/main" id="{AEC0D58E-68F4-4D52-8634-12751D5A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775" y="2709784"/>
            <a:ext cx="2111604" cy="21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77DEE5D-1315-4C43-9A63-43985E678110}"/>
              </a:ext>
            </a:extLst>
          </p:cNvPr>
          <p:cNvSpPr/>
          <p:nvPr/>
        </p:nvSpPr>
        <p:spPr>
          <a:xfrm>
            <a:off x="5099901" y="3751868"/>
            <a:ext cx="2036190" cy="499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66BA78-0614-4D9F-B768-F626621FEA77}"/>
              </a:ext>
            </a:extLst>
          </p:cNvPr>
          <p:cNvSpPr/>
          <p:nvPr/>
        </p:nvSpPr>
        <p:spPr>
          <a:xfrm rot="10800000">
            <a:off x="5000622" y="3252247"/>
            <a:ext cx="2036190" cy="4996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6245E61-7197-416A-B9AE-9A09C62C6CA4}"/>
              </a:ext>
            </a:extLst>
          </p:cNvPr>
          <p:cNvGrpSpPr/>
          <p:nvPr/>
        </p:nvGrpSpPr>
        <p:grpSpPr>
          <a:xfrm>
            <a:off x="200738" y="469399"/>
            <a:ext cx="11790524" cy="5583473"/>
            <a:chOff x="401476" y="276359"/>
            <a:chExt cx="11790524" cy="5583473"/>
          </a:xfrm>
        </p:grpSpPr>
        <p:sp>
          <p:nvSpPr>
            <p:cNvPr id="8" name="Flowchart: Manual Operation 7">
              <a:extLst>
                <a:ext uri="{FF2B5EF4-FFF2-40B4-BE49-F238E27FC236}">
                  <a16:creationId xmlns:a16="http://schemas.microsoft.com/office/drawing/2014/main" id="{9ACF8363-9F38-4425-BFB6-F5375580FC91}"/>
                </a:ext>
              </a:extLst>
            </p:cNvPr>
            <p:cNvSpPr/>
            <p:nvPr/>
          </p:nvSpPr>
          <p:spPr>
            <a:xfrm rot="5400000">
              <a:off x="7382850" y="3156286"/>
              <a:ext cx="1116416" cy="546691"/>
            </a:xfrm>
            <a:prstGeom prst="flowChartManualOperation">
              <a:avLst/>
            </a:prstGeom>
            <a:solidFill>
              <a:schemeClr val="accent1">
                <a:lumMod val="50000"/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D986AE-1EDA-478B-90CF-6457ED5E040E}"/>
                </a:ext>
              </a:extLst>
            </p:cNvPr>
            <p:cNvSpPr/>
            <p:nvPr/>
          </p:nvSpPr>
          <p:spPr>
            <a:xfrm>
              <a:off x="2377964" y="4130309"/>
              <a:ext cx="3168352" cy="93610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" name="Picture 2" descr="List of emotions - Wikiwand">
              <a:extLst>
                <a:ext uri="{FF2B5EF4-FFF2-40B4-BE49-F238E27FC236}">
                  <a16:creationId xmlns:a16="http://schemas.microsoft.com/office/drawing/2014/main" id="{582910FC-232D-47C6-A709-4E1DC38EA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992" y="3922818"/>
              <a:ext cx="1844876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81EC9-261E-458D-BB1F-90A4C70CDD38}"/>
                </a:ext>
              </a:extLst>
            </p:cNvPr>
            <p:cNvSpPr/>
            <p:nvPr/>
          </p:nvSpPr>
          <p:spPr>
            <a:xfrm>
              <a:off x="3530092" y="4508351"/>
              <a:ext cx="900100" cy="3600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solidFill>
                    <a:schemeClr val="dk1"/>
                  </a:solidFill>
                  <a:cs typeface="Cordia New" panose="020B0304020202020204" pitchFamily="34" charset="-34"/>
                </a:rPr>
                <a:t>Seed </a:t>
              </a:r>
              <a:r>
                <a:rPr lang="en-SG" sz="1100">
                  <a:cs typeface="Cordia New" panose="020B0304020202020204" pitchFamily="34" charset="-34"/>
                </a:rPr>
                <a:t>W</a:t>
              </a:r>
              <a:r>
                <a:rPr lang="en-SG" sz="1100">
                  <a:solidFill>
                    <a:schemeClr val="dk1"/>
                  </a:solidFill>
                  <a:cs typeface="Cordia New" panose="020B0304020202020204" pitchFamily="34" charset="-34"/>
                </a:rPr>
                <a:t>ord Expander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974EC47-8785-46C1-AF9F-15B8E6FBDE57}"/>
                </a:ext>
              </a:extLst>
            </p:cNvPr>
            <p:cNvCxnSpPr>
              <a:cxnSpLocks/>
              <a:stCxn id="27" idx="2"/>
              <a:endCxn id="11" idx="0"/>
            </p:cNvCxnSpPr>
            <p:nvPr/>
          </p:nvCxnSpPr>
          <p:spPr>
            <a:xfrm rot="5400000">
              <a:off x="3638842" y="3395910"/>
              <a:ext cx="1453741" cy="7711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E3578F9-8FAE-4F2D-B6B7-4EBF4C06DA77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1600932" y="2784580"/>
              <a:ext cx="2484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C5894E-5E0C-44F9-B4F1-E7C18F4C9D38}"/>
                </a:ext>
              </a:extLst>
            </p:cNvPr>
            <p:cNvSpPr txBox="1"/>
            <p:nvPr/>
          </p:nvSpPr>
          <p:spPr>
            <a:xfrm>
              <a:off x="4180163" y="3407563"/>
              <a:ext cx="12601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900"/>
                <a:t>Emotional embeddings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246BC27E-13F9-4BD7-990E-74472CFF1F1A}"/>
                </a:ext>
              </a:extLst>
            </p:cNvPr>
            <p:cNvCxnSpPr>
              <a:cxnSpLocks/>
              <a:stCxn id="27" idx="3"/>
              <a:endCxn id="36" idx="0"/>
            </p:cNvCxnSpPr>
            <p:nvPr/>
          </p:nvCxnSpPr>
          <p:spPr>
            <a:xfrm>
              <a:off x="5417356" y="2784580"/>
              <a:ext cx="921254" cy="3263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B0FA7CF-4C60-48B6-B231-8B8415C5E3F8}"/>
                </a:ext>
              </a:extLst>
            </p:cNvPr>
            <p:cNvCxnSpPr>
              <a:cxnSpLocks/>
              <a:stCxn id="25" idx="3"/>
              <a:endCxn id="11" idx="1"/>
            </p:cNvCxnSpPr>
            <p:nvPr/>
          </p:nvCxnSpPr>
          <p:spPr>
            <a:xfrm>
              <a:off x="3206056" y="4688371"/>
              <a:ext cx="3240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DD72C4-50AC-463F-B984-14AE00C3D9E8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430192" y="4688371"/>
              <a:ext cx="252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B78BA04-55DC-44FD-91C2-E61E2613092B}"/>
                </a:ext>
              </a:extLst>
            </p:cNvPr>
            <p:cNvSpPr/>
            <p:nvPr/>
          </p:nvSpPr>
          <p:spPr>
            <a:xfrm>
              <a:off x="448804" y="2218134"/>
              <a:ext cx="5220580" cy="1020608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9D1CB94-1804-4BF9-8F44-29EE1ABA2BD5}"/>
                </a:ext>
              </a:extLst>
            </p:cNvPr>
            <p:cNvSpPr/>
            <p:nvPr/>
          </p:nvSpPr>
          <p:spPr>
            <a:xfrm>
              <a:off x="401476" y="3850810"/>
              <a:ext cx="5267908" cy="200902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34F7BDE-FCA3-4D1C-A497-8ACBE1895D98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2269952" y="4688371"/>
              <a:ext cx="2880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3F1A2E6-96D0-41DC-99AD-E3A181993CC0}"/>
                </a:ext>
              </a:extLst>
            </p:cNvPr>
            <p:cNvGrpSpPr/>
            <p:nvPr/>
          </p:nvGrpSpPr>
          <p:grpSpPr>
            <a:xfrm>
              <a:off x="5747267" y="5028314"/>
              <a:ext cx="6434100" cy="828092"/>
              <a:chOff x="1775520" y="5121188"/>
              <a:chExt cx="4356484" cy="756084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696EF691-482A-4071-8086-FB22558DD1D6}"/>
                  </a:ext>
                </a:extLst>
              </p:cNvPr>
              <p:cNvSpPr/>
              <p:nvPr/>
            </p:nvSpPr>
            <p:spPr>
              <a:xfrm>
                <a:off x="1835527" y="5232804"/>
                <a:ext cx="2040227" cy="51650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>
                    <a:solidFill>
                      <a:schemeClr val="tx1"/>
                    </a:solidFill>
                    <a:ea typeface="Calibri" panose="020F0502020204030204" pitchFamily="34" charset="0"/>
                    <a:cs typeface="Cordia New" panose="020B0304020202020204" pitchFamily="34" charset="-34"/>
                  </a:rPr>
                  <a:t>Multi-facet Emotion Profile with intensities</a:t>
                </a:r>
                <a:endParaRPr lang="en-SG" sz="1200">
                  <a:solidFill>
                    <a:schemeClr val="tx1"/>
                  </a:solidFill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888D6864-36F6-427F-9FB7-95857F0F713F}"/>
                  </a:ext>
                </a:extLst>
              </p:cNvPr>
              <p:cNvSpPr/>
              <p:nvPr/>
            </p:nvSpPr>
            <p:spPr>
              <a:xfrm>
                <a:off x="4007768" y="5213389"/>
                <a:ext cx="2040227" cy="53393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200">
                    <a:solidFill>
                      <a:schemeClr val="tx1"/>
                    </a:solidFill>
                    <a:cs typeface="Cordia New" panose="020B0304020202020204" pitchFamily="34" charset="-34"/>
                  </a:rPr>
                  <a:t>Emotion Keyword Extraction for Explainability</a:t>
                </a:r>
                <a:endParaRPr lang="en-SG" sz="1200">
                  <a:solidFill>
                    <a:schemeClr val="tx1"/>
                  </a:solidFill>
                  <a:cs typeface="Cordia New" panose="020B0304020202020204" pitchFamily="34" charset="-34"/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326B838B-D03E-4717-9516-2F272E99ACC1}"/>
                  </a:ext>
                </a:extLst>
              </p:cNvPr>
              <p:cNvSpPr/>
              <p:nvPr/>
            </p:nvSpPr>
            <p:spPr>
              <a:xfrm>
                <a:off x="1775520" y="5121188"/>
                <a:ext cx="4356484" cy="756084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DF2A431-494F-4FE4-9D90-A57B76900F08}"/>
                </a:ext>
              </a:extLst>
            </p:cNvPr>
            <p:cNvSpPr/>
            <p:nvPr/>
          </p:nvSpPr>
          <p:spPr>
            <a:xfrm>
              <a:off x="4682220" y="4400339"/>
              <a:ext cx="756084" cy="5760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>
                  <a:solidFill>
                    <a:schemeClr val="dk1"/>
                  </a:solidFill>
                  <a:cs typeface="Cordia New" panose="020B0304020202020204" pitchFamily="34" charset="-34"/>
                </a:rPr>
                <a:t>Emotion word lists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658F0BE-9D1C-46E6-B7D7-2E5E37482BDC}"/>
                </a:ext>
              </a:extLst>
            </p:cNvPr>
            <p:cNvSpPr/>
            <p:nvPr/>
          </p:nvSpPr>
          <p:spPr>
            <a:xfrm>
              <a:off x="4021733" y="5174425"/>
              <a:ext cx="1524583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>
                  <a:solidFill>
                    <a:schemeClr val="dk1"/>
                  </a:solidFill>
                  <a:cs typeface="Cordia New" panose="020B0304020202020204" pitchFamily="34" charset="-34"/>
                </a:rPr>
                <a:t>Negation Lexicon</a:t>
              </a:r>
              <a:endParaRPr lang="en-SG" sz="11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CBEB6F-B1B8-4D4F-A3AE-6EDF3D63C681}"/>
                </a:ext>
              </a:extLst>
            </p:cNvPr>
            <p:cNvSpPr/>
            <p:nvPr/>
          </p:nvSpPr>
          <p:spPr>
            <a:xfrm>
              <a:off x="2377964" y="5174425"/>
              <a:ext cx="147616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>
                  <a:solidFill>
                    <a:schemeClr val="dk1"/>
                  </a:solidFill>
                  <a:cs typeface="Cordia New" panose="020B0304020202020204" pitchFamily="34" charset="-34"/>
                </a:rPr>
                <a:t>Modifier Lexicon</a:t>
              </a:r>
              <a:endParaRPr lang="en-SG" sz="11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25" name="Flowchart: Off-page Connector 24">
              <a:extLst>
                <a:ext uri="{FF2B5EF4-FFF2-40B4-BE49-F238E27FC236}">
                  <a16:creationId xmlns:a16="http://schemas.microsoft.com/office/drawing/2014/main" id="{F54B8FC0-4431-4B33-948F-F50CEA15391F}"/>
                </a:ext>
              </a:extLst>
            </p:cNvPr>
            <p:cNvSpPr/>
            <p:nvPr/>
          </p:nvSpPr>
          <p:spPr>
            <a:xfrm>
              <a:off x="2557984" y="4346333"/>
              <a:ext cx="648072" cy="684076"/>
            </a:xfrm>
            <a:prstGeom prst="flowChartOffpageConnector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1100">
                  <a:solidFill>
                    <a:schemeClr val="dk1"/>
                  </a:solidFill>
                  <a:cs typeface="Cordia New" panose="020B0304020202020204" pitchFamily="34" charset="-34"/>
                </a:rPr>
                <a:t>Seed Words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0EF7651-6284-4AD0-A8C5-A77325F39E0F}"/>
                </a:ext>
              </a:extLst>
            </p:cNvPr>
            <p:cNvSpPr/>
            <p:nvPr/>
          </p:nvSpPr>
          <p:spPr>
            <a:xfrm>
              <a:off x="628824" y="2514550"/>
              <a:ext cx="972108" cy="5400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>
                  <a:solidFill>
                    <a:schemeClr val="dk1"/>
                  </a:solidFill>
                  <a:cs typeface="Cordia New" panose="020B0304020202020204" pitchFamily="34" charset="-34"/>
                </a:rPr>
                <a:t>Language Model</a:t>
              </a:r>
              <a:endParaRPr lang="en-SG" sz="11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7AC0203-FE90-40F6-9336-33789C066531}"/>
                </a:ext>
              </a:extLst>
            </p:cNvPr>
            <p:cNvSpPr/>
            <p:nvPr/>
          </p:nvSpPr>
          <p:spPr>
            <a:xfrm>
              <a:off x="4085208" y="2514550"/>
              <a:ext cx="1332148" cy="5400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>
                  <a:solidFill>
                    <a:schemeClr val="dk1"/>
                  </a:solidFill>
                  <a:cs typeface="Cordia New" panose="020B0304020202020204" pitchFamily="34" charset="-34"/>
                </a:rPr>
                <a:t>Finetuned Language Model</a:t>
              </a:r>
              <a:endParaRPr lang="en-SG" sz="11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C12D98-CC8F-4574-B54A-E569F8BCAD15}"/>
                </a:ext>
              </a:extLst>
            </p:cNvPr>
            <p:cNvSpPr txBox="1"/>
            <p:nvPr/>
          </p:nvSpPr>
          <p:spPr>
            <a:xfrm>
              <a:off x="2501032" y="2766578"/>
              <a:ext cx="6840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900"/>
                <a:t>Finetuning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03404E-1705-4DAB-80DA-2DA882FE21DA}"/>
                </a:ext>
              </a:extLst>
            </p:cNvPr>
            <p:cNvSpPr txBox="1"/>
            <p:nvPr/>
          </p:nvSpPr>
          <p:spPr>
            <a:xfrm>
              <a:off x="5675259" y="4776286"/>
              <a:ext cx="1226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/>
                <a:t>AWARE OUTPUTS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D4D9C6-1376-463F-AE33-03BFAAFC5DD6}"/>
                </a:ext>
              </a:extLst>
            </p:cNvPr>
            <p:cNvSpPr txBox="1"/>
            <p:nvPr/>
          </p:nvSpPr>
          <p:spPr>
            <a:xfrm>
              <a:off x="412800" y="3598782"/>
              <a:ext cx="22284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/>
                <a:t>LEXICON CONSTRUCTION MODULE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E053C2-0CA0-4390-8C82-A90DC5234E47}"/>
                </a:ext>
              </a:extLst>
            </p:cNvPr>
            <p:cNvSpPr txBox="1"/>
            <p:nvPr/>
          </p:nvSpPr>
          <p:spPr>
            <a:xfrm>
              <a:off x="412800" y="1930102"/>
              <a:ext cx="16834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/>
                <a:t>DEEP LEARNING MODULE</a:t>
              </a:r>
            </a:p>
          </p:txBody>
        </p:sp>
        <p:sp>
          <p:nvSpPr>
            <p:cNvPr id="32" name="Flowchart: Terminator 31">
              <a:extLst>
                <a:ext uri="{FF2B5EF4-FFF2-40B4-BE49-F238E27FC236}">
                  <a16:creationId xmlns:a16="http://schemas.microsoft.com/office/drawing/2014/main" id="{703243FC-9DEC-426F-8FCC-31EF60BD7E38}"/>
                </a:ext>
              </a:extLst>
            </p:cNvPr>
            <p:cNvSpPr/>
            <p:nvPr/>
          </p:nvSpPr>
          <p:spPr>
            <a:xfrm>
              <a:off x="2176996" y="2478546"/>
              <a:ext cx="1332148" cy="252028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>
                  <a:solidFill>
                    <a:schemeClr val="dk1"/>
                  </a:solidFill>
                  <a:cs typeface="Cordia New" panose="020B0304020202020204" pitchFamily="34" charset="-34"/>
                </a:rPr>
                <a:t>Labelled Dataset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EBBF01-9BAE-4FD1-BA5D-AC852B93231B}"/>
                </a:ext>
              </a:extLst>
            </p:cNvPr>
            <p:cNvSpPr txBox="1"/>
            <p:nvPr/>
          </p:nvSpPr>
          <p:spPr>
            <a:xfrm>
              <a:off x="2449972" y="4094305"/>
              <a:ext cx="11881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050"/>
                <a:t>Emotion Lexicon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23EFDA5-A75B-4066-81DD-9137D70FC4D9}"/>
                </a:ext>
              </a:extLst>
            </p:cNvPr>
            <p:cNvSpPr/>
            <p:nvPr/>
          </p:nvSpPr>
          <p:spPr>
            <a:xfrm>
              <a:off x="5813400" y="2289808"/>
              <a:ext cx="6378600" cy="241706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802972-2ED1-49BD-81EB-81DBDCCFA733}"/>
                </a:ext>
              </a:extLst>
            </p:cNvPr>
            <p:cNvSpPr txBox="1"/>
            <p:nvPr/>
          </p:nvSpPr>
          <p:spPr>
            <a:xfrm>
              <a:off x="5777396" y="2002109"/>
              <a:ext cx="984565" cy="231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/>
                <a:t>AWARE CORE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F17A0DD-6A3C-4CF8-ACDA-B36850791172}"/>
                </a:ext>
              </a:extLst>
            </p:cNvPr>
            <p:cNvSpPr/>
            <p:nvPr/>
          </p:nvSpPr>
          <p:spPr>
            <a:xfrm>
              <a:off x="5921412" y="3110966"/>
              <a:ext cx="834395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Embedding Generator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5EB2-7AAA-4328-BCA3-2F8946B76B5D}"/>
                </a:ext>
              </a:extLst>
            </p:cNvPr>
            <p:cNvCxnSpPr>
              <a:cxnSpLocks/>
              <a:stCxn id="36" idx="3"/>
              <a:endCxn id="43" idx="2"/>
            </p:cNvCxnSpPr>
            <p:nvPr/>
          </p:nvCxnSpPr>
          <p:spPr>
            <a:xfrm flipV="1">
              <a:off x="6755807" y="3410670"/>
              <a:ext cx="240058" cy="3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D6E9802-5353-4F35-99C1-BE736CD75E96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546316" y="3716862"/>
              <a:ext cx="792294" cy="73315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5405F8C3-05EA-4CFF-94C1-2A3E8B35C85B}"/>
                </a:ext>
              </a:extLst>
            </p:cNvPr>
            <p:cNvSpPr/>
            <p:nvPr/>
          </p:nvSpPr>
          <p:spPr>
            <a:xfrm>
              <a:off x="7732945" y="276359"/>
              <a:ext cx="2820688" cy="301229"/>
            </a:xfrm>
            <a:prstGeom prst="flowChartTerminato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000">
                  <a:solidFill>
                    <a:schemeClr val="dk1"/>
                  </a:solidFill>
                  <a:cs typeface="Cordia New" panose="020B0304020202020204" pitchFamily="34" charset="-34"/>
                </a:rPr>
                <a:t>Given Input Text</a:t>
              </a:r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B82B7655-EFE4-4EAE-BFB0-50E3AA52F7E9}"/>
                </a:ext>
              </a:extLst>
            </p:cNvPr>
            <p:cNvSpPr/>
            <p:nvPr/>
          </p:nvSpPr>
          <p:spPr>
            <a:xfrm>
              <a:off x="8903932" y="1972665"/>
              <a:ext cx="456728" cy="1692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D5C29A26-BA2A-4015-8CAE-8C03D9224D02}"/>
                </a:ext>
              </a:extLst>
            </p:cNvPr>
            <p:cNvSpPr/>
            <p:nvPr/>
          </p:nvSpPr>
          <p:spPr>
            <a:xfrm>
              <a:off x="8897734" y="4756880"/>
              <a:ext cx="456728" cy="1692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30F0930-79F7-40AF-91BD-42B0C6AEB182}"/>
                </a:ext>
              </a:extLst>
            </p:cNvPr>
            <p:cNvGrpSpPr/>
            <p:nvPr/>
          </p:nvGrpSpPr>
          <p:grpSpPr>
            <a:xfrm>
              <a:off x="8035925" y="2382192"/>
              <a:ext cx="1908212" cy="2268900"/>
              <a:chOff x="7159538" y="2413459"/>
              <a:chExt cx="1908212" cy="22689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0404606-0F06-4A99-A1B9-4C5F6656B70E}"/>
                  </a:ext>
                </a:extLst>
              </p:cNvPr>
              <p:cNvGrpSpPr/>
              <p:nvPr/>
            </p:nvGrpSpPr>
            <p:grpSpPr>
              <a:xfrm>
                <a:off x="7339558" y="2721863"/>
                <a:ext cx="1499766" cy="1491796"/>
                <a:chOff x="7947260" y="2459417"/>
                <a:chExt cx="1499766" cy="1491796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075A3C02-CD19-4D46-8E63-BBAAA9D22370}"/>
                    </a:ext>
                  </a:extLst>
                </p:cNvPr>
                <p:cNvGrpSpPr/>
                <p:nvPr/>
              </p:nvGrpSpPr>
              <p:grpSpPr>
                <a:xfrm>
                  <a:off x="7983122" y="2509277"/>
                  <a:ext cx="1428348" cy="1407666"/>
                  <a:chOff x="1451484" y="2204864"/>
                  <a:chExt cx="4284476" cy="4283242"/>
                </a:xfrm>
              </p:grpSpPr>
              <p:sp>
                <p:nvSpPr>
                  <p:cNvPr id="66" name="Flowchart: Decision 65">
                    <a:extLst>
                      <a:ext uri="{FF2B5EF4-FFF2-40B4-BE49-F238E27FC236}">
                        <a16:creationId xmlns:a16="http://schemas.microsoft.com/office/drawing/2014/main" id="{7892DD86-CD5D-477B-A79E-0BC383BBA1C6}"/>
                      </a:ext>
                    </a:extLst>
                  </p:cNvPr>
                  <p:cNvSpPr/>
                  <p:nvPr/>
                </p:nvSpPr>
                <p:spPr>
                  <a:xfrm>
                    <a:off x="3683732" y="281693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67" name="Flowchart: Decision 66">
                    <a:extLst>
                      <a:ext uri="{FF2B5EF4-FFF2-40B4-BE49-F238E27FC236}">
                        <a16:creationId xmlns:a16="http://schemas.microsoft.com/office/drawing/2014/main" id="{0B6D470C-8EB3-4C3A-BA1F-8E8A7AEA372E}"/>
                      </a:ext>
                    </a:extLst>
                  </p:cNvPr>
                  <p:cNvSpPr/>
                  <p:nvPr/>
                </p:nvSpPr>
                <p:spPr>
                  <a:xfrm>
                    <a:off x="4151784" y="332098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68" name="Flowchart: Decision 67">
                    <a:extLst>
                      <a:ext uri="{FF2B5EF4-FFF2-40B4-BE49-F238E27FC236}">
                        <a16:creationId xmlns:a16="http://schemas.microsoft.com/office/drawing/2014/main" id="{9AB3CB28-8316-4A31-9697-75CB9DCF3F75}"/>
                      </a:ext>
                    </a:extLst>
                  </p:cNvPr>
                  <p:cNvSpPr/>
                  <p:nvPr/>
                </p:nvSpPr>
                <p:spPr>
                  <a:xfrm>
                    <a:off x="2963652" y="324898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69" name="Flowchart: Decision 68">
                    <a:extLst>
                      <a:ext uri="{FF2B5EF4-FFF2-40B4-BE49-F238E27FC236}">
                        <a16:creationId xmlns:a16="http://schemas.microsoft.com/office/drawing/2014/main" id="{CB4C0B01-7ED0-4A7B-94C8-DC9E309494B8}"/>
                      </a:ext>
                    </a:extLst>
                  </p:cNvPr>
                  <p:cNvSpPr/>
                  <p:nvPr/>
                </p:nvSpPr>
                <p:spPr>
                  <a:xfrm>
                    <a:off x="4151784" y="256490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0" name="Flowchart: Decision 69">
                    <a:extLst>
                      <a:ext uri="{FF2B5EF4-FFF2-40B4-BE49-F238E27FC236}">
                        <a16:creationId xmlns:a16="http://schemas.microsoft.com/office/drawing/2014/main" id="{C8E7BFB7-C56D-426A-80B8-C458C8AFDB93}"/>
                      </a:ext>
                    </a:extLst>
                  </p:cNvPr>
                  <p:cNvSpPr/>
                  <p:nvPr/>
                </p:nvSpPr>
                <p:spPr>
                  <a:xfrm>
                    <a:off x="4295800" y="339052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1" name="Flowchart: Decision 70">
                    <a:extLst>
                      <a:ext uri="{FF2B5EF4-FFF2-40B4-BE49-F238E27FC236}">
                        <a16:creationId xmlns:a16="http://schemas.microsoft.com/office/drawing/2014/main" id="{30E4FEB2-DD65-4D01-90FD-4FE71EFB7FA9}"/>
                      </a:ext>
                    </a:extLst>
                  </p:cNvPr>
                  <p:cNvSpPr/>
                  <p:nvPr/>
                </p:nvSpPr>
                <p:spPr>
                  <a:xfrm>
                    <a:off x="3359696" y="3356992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2" name="Flowchart: Decision 71">
                    <a:extLst>
                      <a:ext uri="{FF2B5EF4-FFF2-40B4-BE49-F238E27FC236}">
                        <a16:creationId xmlns:a16="http://schemas.microsoft.com/office/drawing/2014/main" id="{CC0F35FA-36CA-4F21-8F7F-03A57309B1C1}"/>
                      </a:ext>
                    </a:extLst>
                  </p:cNvPr>
                  <p:cNvSpPr/>
                  <p:nvPr/>
                </p:nvSpPr>
                <p:spPr>
                  <a:xfrm>
                    <a:off x="3323692" y="292494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3" name="Flowchart: Decision 72">
                    <a:extLst>
                      <a:ext uri="{FF2B5EF4-FFF2-40B4-BE49-F238E27FC236}">
                        <a16:creationId xmlns:a16="http://schemas.microsoft.com/office/drawing/2014/main" id="{BFB1FA61-06CB-4790-A48C-25FF224C3097}"/>
                      </a:ext>
                    </a:extLst>
                  </p:cNvPr>
                  <p:cNvSpPr/>
                  <p:nvPr/>
                </p:nvSpPr>
                <p:spPr>
                  <a:xfrm>
                    <a:off x="4007768" y="22048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4" name="Flowchart: Decision 73">
                    <a:extLst>
                      <a:ext uri="{FF2B5EF4-FFF2-40B4-BE49-F238E27FC236}">
                        <a16:creationId xmlns:a16="http://schemas.microsoft.com/office/drawing/2014/main" id="{393BFECB-798C-4BB4-B298-07C38E9DBA40}"/>
                      </a:ext>
                    </a:extLst>
                  </p:cNvPr>
                  <p:cNvSpPr/>
                  <p:nvPr/>
                </p:nvSpPr>
                <p:spPr>
                  <a:xfrm>
                    <a:off x="3872136" y="293332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5" name="Flowchart: Decision 74">
                    <a:extLst>
                      <a:ext uri="{FF2B5EF4-FFF2-40B4-BE49-F238E27FC236}">
                        <a16:creationId xmlns:a16="http://schemas.microsoft.com/office/drawing/2014/main" id="{E91A1AAF-FD81-4302-96A4-5F33289CD615}"/>
                      </a:ext>
                    </a:extLst>
                  </p:cNvPr>
                  <p:cNvSpPr/>
                  <p:nvPr/>
                </p:nvSpPr>
                <p:spPr>
                  <a:xfrm>
                    <a:off x="4420580" y="288770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6" name="Flowchart: Decision 75">
                    <a:extLst>
                      <a:ext uri="{FF2B5EF4-FFF2-40B4-BE49-F238E27FC236}">
                        <a16:creationId xmlns:a16="http://schemas.microsoft.com/office/drawing/2014/main" id="{F0BE5127-5BC0-4F34-9AF3-D6F8E3A7543F}"/>
                      </a:ext>
                    </a:extLst>
                  </p:cNvPr>
                  <p:cNvSpPr/>
                  <p:nvPr/>
                </p:nvSpPr>
                <p:spPr>
                  <a:xfrm>
                    <a:off x="2711624" y="292494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7" name="Flowchart: Decision 76">
                    <a:extLst>
                      <a:ext uri="{FF2B5EF4-FFF2-40B4-BE49-F238E27FC236}">
                        <a16:creationId xmlns:a16="http://schemas.microsoft.com/office/drawing/2014/main" id="{FEDEBEC7-7EB7-47CA-9E1C-028A5B547033}"/>
                      </a:ext>
                    </a:extLst>
                  </p:cNvPr>
                  <p:cNvSpPr/>
                  <p:nvPr/>
                </p:nvSpPr>
                <p:spPr>
                  <a:xfrm>
                    <a:off x="2711624" y="325144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8" name="Flowchart: Decision 77">
                    <a:extLst>
                      <a:ext uri="{FF2B5EF4-FFF2-40B4-BE49-F238E27FC236}">
                        <a16:creationId xmlns:a16="http://schemas.microsoft.com/office/drawing/2014/main" id="{0D115CAF-C1BF-4CFB-A3DA-05A2E779A601}"/>
                      </a:ext>
                    </a:extLst>
                  </p:cNvPr>
                  <p:cNvSpPr/>
                  <p:nvPr/>
                </p:nvSpPr>
                <p:spPr>
                  <a:xfrm>
                    <a:off x="3156728" y="375550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79" name="Flowchart: Decision 78">
                    <a:extLst>
                      <a:ext uri="{FF2B5EF4-FFF2-40B4-BE49-F238E27FC236}">
                        <a16:creationId xmlns:a16="http://schemas.microsoft.com/office/drawing/2014/main" id="{D142A2AA-C9DA-4912-AAD8-B320CEE04AF3}"/>
                      </a:ext>
                    </a:extLst>
                  </p:cNvPr>
                  <p:cNvSpPr/>
                  <p:nvPr/>
                </p:nvSpPr>
                <p:spPr>
                  <a:xfrm>
                    <a:off x="1991544" y="3678369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0" name="Flowchart: Decision 79">
                    <a:extLst>
                      <a:ext uri="{FF2B5EF4-FFF2-40B4-BE49-F238E27FC236}">
                        <a16:creationId xmlns:a16="http://schemas.microsoft.com/office/drawing/2014/main" id="{0152A613-9034-4281-B0ED-0A36A9CFEE84}"/>
                      </a:ext>
                    </a:extLst>
                  </p:cNvPr>
                  <p:cNvSpPr/>
                  <p:nvPr/>
                </p:nvSpPr>
                <p:spPr>
                  <a:xfrm>
                    <a:off x="3177208" y="299942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1" name="Flowchart: Decision 80">
                    <a:extLst>
                      <a:ext uri="{FF2B5EF4-FFF2-40B4-BE49-F238E27FC236}">
                        <a16:creationId xmlns:a16="http://schemas.microsoft.com/office/drawing/2014/main" id="{590C206A-9B86-436B-B06A-E28ABEC6A079}"/>
                      </a:ext>
                    </a:extLst>
                  </p:cNvPr>
                  <p:cNvSpPr/>
                  <p:nvPr/>
                </p:nvSpPr>
                <p:spPr>
                  <a:xfrm>
                    <a:off x="3971764" y="386104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2" name="Flowchart: Decision 81">
                    <a:extLst>
                      <a:ext uri="{FF2B5EF4-FFF2-40B4-BE49-F238E27FC236}">
                        <a16:creationId xmlns:a16="http://schemas.microsoft.com/office/drawing/2014/main" id="{B9837962-DCED-4566-BE65-BE4B03ED2C70}"/>
                      </a:ext>
                    </a:extLst>
                  </p:cNvPr>
                  <p:cNvSpPr/>
                  <p:nvPr/>
                </p:nvSpPr>
                <p:spPr>
                  <a:xfrm>
                    <a:off x="2891644" y="3827512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3" name="Flowchart: Decision 82">
                    <a:extLst>
                      <a:ext uri="{FF2B5EF4-FFF2-40B4-BE49-F238E27FC236}">
                        <a16:creationId xmlns:a16="http://schemas.microsoft.com/office/drawing/2014/main" id="{BF52961C-7B7A-40C8-A7B5-29B090494776}"/>
                      </a:ext>
                    </a:extLst>
                  </p:cNvPr>
                  <p:cNvSpPr/>
                  <p:nvPr/>
                </p:nvSpPr>
                <p:spPr>
                  <a:xfrm>
                    <a:off x="1919536" y="33954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4" name="Flowchart: Decision 83">
                    <a:extLst>
                      <a:ext uri="{FF2B5EF4-FFF2-40B4-BE49-F238E27FC236}">
                        <a16:creationId xmlns:a16="http://schemas.microsoft.com/office/drawing/2014/main" id="{7ED4D950-23A5-4B7F-BEB8-4CECFCBE74B0}"/>
                      </a:ext>
                    </a:extLst>
                  </p:cNvPr>
                  <p:cNvSpPr/>
                  <p:nvPr/>
                </p:nvSpPr>
                <p:spPr>
                  <a:xfrm>
                    <a:off x="2567608" y="267538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5" name="Flowchart: Decision 84">
                    <a:extLst>
                      <a:ext uri="{FF2B5EF4-FFF2-40B4-BE49-F238E27FC236}">
                        <a16:creationId xmlns:a16="http://schemas.microsoft.com/office/drawing/2014/main" id="{79D0F666-32BB-4A91-96BB-FF007520501C}"/>
                      </a:ext>
                    </a:extLst>
                  </p:cNvPr>
                  <p:cNvSpPr/>
                  <p:nvPr/>
                </p:nvSpPr>
                <p:spPr>
                  <a:xfrm>
                    <a:off x="2864024" y="340384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6" name="Flowchart: Decision 85">
                    <a:extLst>
                      <a:ext uri="{FF2B5EF4-FFF2-40B4-BE49-F238E27FC236}">
                        <a16:creationId xmlns:a16="http://schemas.microsoft.com/office/drawing/2014/main" id="{F49D7F75-59B0-446E-B86B-B9361D6EA1C3}"/>
                      </a:ext>
                    </a:extLst>
                  </p:cNvPr>
                  <p:cNvSpPr/>
                  <p:nvPr/>
                </p:nvSpPr>
                <p:spPr>
                  <a:xfrm>
                    <a:off x="3395700" y="3358226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7" name="Flowchart: Decision 86">
                    <a:extLst>
                      <a:ext uri="{FF2B5EF4-FFF2-40B4-BE49-F238E27FC236}">
                        <a16:creationId xmlns:a16="http://schemas.microsoft.com/office/drawing/2014/main" id="{895A2D8E-3925-496C-9970-0CFC7F903982}"/>
                      </a:ext>
                    </a:extLst>
                  </p:cNvPr>
                  <p:cNvSpPr/>
                  <p:nvPr/>
                </p:nvSpPr>
                <p:spPr>
                  <a:xfrm>
                    <a:off x="1451484" y="360902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8" name="Flowchart: Decision 87">
                    <a:extLst>
                      <a:ext uri="{FF2B5EF4-FFF2-40B4-BE49-F238E27FC236}">
                        <a16:creationId xmlns:a16="http://schemas.microsoft.com/office/drawing/2014/main" id="{E3F14227-AFD3-4BA2-85D7-A16E95077F65}"/>
                      </a:ext>
                    </a:extLst>
                  </p:cNvPr>
                  <p:cNvSpPr/>
                  <p:nvPr/>
                </p:nvSpPr>
                <p:spPr>
                  <a:xfrm>
                    <a:off x="3287688" y="245689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89" name="Flowchart: Decision 88">
                    <a:extLst>
                      <a:ext uri="{FF2B5EF4-FFF2-40B4-BE49-F238E27FC236}">
                        <a16:creationId xmlns:a16="http://schemas.microsoft.com/office/drawing/2014/main" id="{3962F668-0B30-4841-90DF-7129621DCF26}"/>
                      </a:ext>
                    </a:extLst>
                  </p:cNvPr>
                  <p:cNvSpPr/>
                  <p:nvPr/>
                </p:nvSpPr>
                <p:spPr>
                  <a:xfrm>
                    <a:off x="2135560" y="238488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0" name="Flowchart: Decision 89">
                    <a:extLst>
                      <a:ext uri="{FF2B5EF4-FFF2-40B4-BE49-F238E27FC236}">
                        <a16:creationId xmlns:a16="http://schemas.microsoft.com/office/drawing/2014/main" id="{6942E481-889C-4C9C-A015-1958A03A32B8}"/>
                      </a:ext>
                    </a:extLst>
                  </p:cNvPr>
                  <p:cNvSpPr/>
                  <p:nvPr/>
                </p:nvSpPr>
                <p:spPr>
                  <a:xfrm>
                    <a:off x="4547828" y="256490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1" name="Flowchart: Decision 90">
                    <a:extLst>
                      <a:ext uri="{FF2B5EF4-FFF2-40B4-BE49-F238E27FC236}">
                        <a16:creationId xmlns:a16="http://schemas.microsoft.com/office/drawing/2014/main" id="{6098965E-E478-436D-AA74-76A8753C6616}"/>
                      </a:ext>
                    </a:extLst>
                  </p:cNvPr>
                  <p:cNvSpPr/>
                  <p:nvPr/>
                </p:nvSpPr>
                <p:spPr>
                  <a:xfrm>
                    <a:off x="2747628" y="252890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2" name="Flowchart: Decision 91">
                    <a:extLst>
                      <a:ext uri="{FF2B5EF4-FFF2-40B4-BE49-F238E27FC236}">
                        <a16:creationId xmlns:a16="http://schemas.microsoft.com/office/drawing/2014/main" id="{89C7B778-B8D2-446C-9FAC-0802C4C66010}"/>
                      </a:ext>
                    </a:extLst>
                  </p:cNvPr>
                  <p:cNvSpPr/>
                  <p:nvPr/>
                </p:nvSpPr>
                <p:spPr>
                  <a:xfrm>
                    <a:off x="1866764" y="249289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3" name="Flowchart: Decision 92">
                    <a:extLst>
                      <a:ext uri="{FF2B5EF4-FFF2-40B4-BE49-F238E27FC236}">
                        <a16:creationId xmlns:a16="http://schemas.microsoft.com/office/drawing/2014/main" id="{6989AEC0-0F82-414B-B554-564BA7D0E7B7}"/>
                      </a:ext>
                    </a:extLst>
                  </p:cNvPr>
                  <p:cNvSpPr/>
                  <p:nvPr/>
                </p:nvSpPr>
                <p:spPr>
                  <a:xfrm>
                    <a:off x="2279576" y="299695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4" name="Flowchart: Decision 93">
                    <a:extLst>
                      <a:ext uri="{FF2B5EF4-FFF2-40B4-BE49-F238E27FC236}">
                        <a16:creationId xmlns:a16="http://schemas.microsoft.com/office/drawing/2014/main" id="{C8272737-6BB2-4FB4-B46D-1FE0E4DB8053}"/>
                      </a:ext>
                    </a:extLst>
                  </p:cNvPr>
                  <p:cNvSpPr/>
                  <p:nvPr/>
                </p:nvSpPr>
                <p:spPr>
                  <a:xfrm>
                    <a:off x="2495600" y="31049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5" name="Flowchart: Decision 94">
                    <a:extLst>
                      <a:ext uri="{FF2B5EF4-FFF2-40B4-BE49-F238E27FC236}">
                        <a16:creationId xmlns:a16="http://schemas.microsoft.com/office/drawing/2014/main" id="{39317A46-65C3-4E0B-9159-B1B18A4B0315}"/>
                      </a:ext>
                    </a:extLst>
                  </p:cNvPr>
                  <p:cNvSpPr/>
                  <p:nvPr/>
                </p:nvSpPr>
                <p:spPr>
                  <a:xfrm>
                    <a:off x="1775520" y="306896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6" name="Flowchart: Decision 95">
                    <a:extLst>
                      <a:ext uri="{FF2B5EF4-FFF2-40B4-BE49-F238E27FC236}">
                        <a16:creationId xmlns:a16="http://schemas.microsoft.com/office/drawing/2014/main" id="{CCB93F3C-D500-40AB-81A4-EEF6A1EFCBD0}"/>
                      </a:ext>
                    </a:extLst>
                  </p:cNvPr>
                  <p:cNvSpPr/>
                  <p:nvPr/>
                </p:nvSpPr>
                <p:spPr>
                  <a:xfrm>
                    <a:off x="1991544" y="263691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7" name="Flowchart: Decision 96">
                    <a:extLst>
                      <a:ext uri="{FF2B5EF4-FFF2-40B4-BE49-F238E27FC236}">
                        <a16:creationId xmlns:a16="http://schemas.microsoft.com/office/drawing/2014/main" id="{E2A5CBC6-7935-48E4-876D-C0987977B692}"/>
                      </a:ext>
                    </a:extLst>
                  </p:cNvPr>
                  <p:cNvSpPr/>
                  <p:nvPr/>
                </p:nvSpPr>
                <p:spPr>
                  <a:xfrm>
                    <a:off x="2567608" y="234888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8" name="Flowchart: Decision 97">
                    <a:extLst>
                      <a:ext uri="{FF2B5EF4-FFF2-40B4-BE49-F238E27FC236}">
                        <a16:creationId xmlns:a16="http://schemas.microsoft.com/office/drawing/2014/main" id="{9A0654BF-18A8-4000-991F-9F5C6AF29EFB}"/>
                      </a:ext>
                    </a:extLst>
                  </p:cNvPr>
                  <p:cNvSpPr/>
                  <p:nvPr/>
                </p:nvSpPr>
                <p:spPr>
                  <a:xfrm>
                    <a:off x="3971764" y="486916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99" name="Flowchart: Decision 98">
                    <a:extLst>
                      <a:ext uri="{FF2B5EF4-FFF2-40B4-BE49-F238E27FC236}">
                        <a16:creationId xmlns:a16="http://schemas.microsoft.com/office/drawing/2014/main" id="{0F29E04B-64D1-4A08-8A84-F6A5B4C3AE7D}"/>
                      </a:ext>
                    </a:extLst>
                  </p:cNvPr>
                  <p:cNvSpPr/>
                  <p:nvPr/>
                </p:nvSpPr>
                <p:spPr>
                  <a:xfrm>
                    <a:off x="4439816" y="5337212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00" name="Flowchart: Decision 99">
                    <a:extLst>
                      <a:ext uri="{FF2B5EF4-FFF2-40B4-BE49-F238E27FC236}">
                        <a16:creationId xmlns:a16="http://schemas.microsoft.com/office/drawing/2014/main" id="{2B5962BA-5E7B-409F-8B86-E28E86D9ED9A}"/>
                      </a:ext>
                    </a:extLst>
                  </p:cNvPr>
                  <p:cNvSpPr/>
                  <p:nvPr/>
                </p:nvSpPr>
                <p:spPr>
                  <a:xfrm>
                    <a:off x="3251684" y="522920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1" name="Flowchart: Decision 100">
                    <a:extLst>
                      <a:ext uri="{FF2B5EF4-FFF2-40B4-BE49-F238E27FC236}">
                        <a16:creationId xmlns:a16="http://schemas.microsoft.com/office/drawing/2014/main" id="{864E54E9-3EBA-400E-BFF7-9C05EA97CB1F}"/>
                      </a:ext>
                    </a:extLst>
                  </p:cNvPr>
                  <p:cNvSpPr/>
                  <p:nvPr/>
                </p:nvSpPr>
                <p:spPr>
                  <a:xfrm>
                    <a:off x="4439816" y="454389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2" name="Flowchart: Decision 101">
                    <a:extLst>
                      <a:ext uri="{FF2B5EF4-FFF2-40B4-BE49-F238E27FC236}">
                        <a16:creationId xmlns:a16="http://schemas.microsoft.com/office/drawing/2014/main" id="{C34C9512-0AA8-4E01-950F-9B7503C9464F}"/>
                      </a:ext>
                    </a:extLst>
                  </p:cNvPr>
                  <p:cNvSpPr/>
                  <p:nvPr/>
                </p:nvSpPr>
                <p:spPr>
                  <a:xfrm>
                    <a:off x="4583832" y="548122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3" name="Flowchart: Decision 102">
                    <a:extLst>
                      <a:ext uri="{FF2B5EF4-FFF2-40B4-BE49-F238E27FC236}">
                        <a16:creationId xmlns:a16="http://schemas.microsoft.com/office/drawing/2014/main" id="{AAEB374C-1C2E-48AA-8BD4-181EEA6C708A}"/>
                      </a:ext>
                    </a:extLst>
                  </p:cNvPr>
                  <p:cNvSpPr/>
                  <p:nvPr/>
                </p:nvSpPr>
                <p:spPr>
                  <a:xfrm>
                    <a:off x="3899756" y="540922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04" name="Flowchart: Decision 103">
                    <a:extLst>
                      <a:ext uri="{FF2B5EF4-FFF2-40B4-BE49-F238E27FC236}">
                        <a16:creationId xmlns:a16="http://schemas.microsoft.com/office/drawing/2014/main" id="{6C6ED132-DD86-4666-87C6-446693AE19C4}"/>
                      </a:ext>
                    </a:extLst>
                  </p:cNvPr>
                  <p:cNvSpPr/>
                  <p:nvPr/>
                </p:nvSpPr>
                <p:spPr>
                  <a:xfrm>
                    <a:off x="3575720" y="493993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5" name="Flowchart: Decision 104">
                    <a:extLst>
                      <a:ext uri="{FF2B5EF4-FFF2-40B4-BE49-F238E27FC236}">
                        <a16:creationId xmlns:a16="http://schemas.microsoft.com/office/drawing/2014/main" id="{7639FDC4-D164-41CA-9DFA-863F905732DD}"/>
                      </a:ext>
                    </a:extLst>
                  </p:cNvPr>
                  <p:cNvSpPr/>
                  <p:nvPr/>
                </p:nvSpPr>
                <p:spPr>
                  <a:xfrm>
                    <a:off x="4835860" y="425709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6" name="Flowchart: Decision 105">
                    <a:extLst>
                      <a:ext uri="{FF2B5EF4-FFF2-40B4-BE49-F238E27FC236}">
                        <a16:creationId xmlns:a16="http://schemas.microsoft.com/office/drawing/2014/main" id="{6302602C-4F66-40AE-83AB-2B5D2A5EB66C}"/>
                      </a:ext>
                    </a:extLst>
                  </p:cNvPr>
                  <p:cNvSpPr/>
                  <p:nvPr/>
                </p:nvSpPr>
                <p:spPr>
                  <a:xfrm>
                    <a:off x="4475820" y="4977172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07" name="Flowchart: Decision 106">
                    <a:extLst>
                      <a:ext uri="{FF2B5EF4-FFF2-40B4-BE49-F238E27FC236}">
                        <a16:creationId xmlns:a16="http://schemas.microsoft.com/office/drawing/2014/main" id="{139F3482-B572-4036-81D9-F09BE140E4C0}"/>
                      </a:ext>
                    </a:extLst>
                  </p:cNvPr>
                  <p:cNvSpPr/>
                  <p:nvPr/>
                </p:nvSpPr>
                <p:spPr>
                  <a:xfrm>
                    <a:off x="5051884" y="494116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8" name="Flowchart: Decision 107">
                    <a:extLst>
                      <a:ext uri="{FF2B5EF4-FFF2-40B4-BE49-F238E27FC236}">
                        <a16:creationId xmlns:a16="http://schemas.microsoft.com/office/drawing/2014/main" id="{42838B77-62AC-41E3-82B8-BE46D6894B91}"/>
                      </a:ext>
                    </a:extLst>
                  </p:cNvPr>
                  <p:cNvSpPr/>
                  <p:nvPr/>
                </p:nvSpPr>
                <p:spPr>
                  <a:xfrm>
                    <a:off x="2963652" y="472514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09" name="Flowchart: Decision 108">
                    <a:extLst>
                      <a:ext uri="{FF2B5EF4-FFF2-40B4-BE49-F238E27FC236}">
                        <a16:creationId xmlns:a16="http://schemas.microsoft.com/office/drawing/2014/main" id="{F8C5F63E-2019-4CF0-9CFD-763D4756A6E3}"/>
                      </a:ext>
                    </a:extLst>
                  </p:cNvPr>
                  <p:cNvSpPr/>
                  <p:nvPr/>
                </p:nvSpPr>
                <p:spPr>
                  <a:xfrm>
                    <a:off x="2963652" y="530120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10" name="Flowchart: Decision 109">
                    <a:extLst>
                      <a:ext uri="{FF2B5EF4-FFF2-40B4-BE49-F238E27FC236}">
                        <a16:creationId xmlns:a16="http://schemas.microsoft.com/office/drawing/2014/main" id="{43618151-6ECB-495C-B666-EAE3206A6AEF}"/>
                      </a:ext>
                    </a:extLst>
                  </p:cNvPr>
                  <p:cNvSpPr/>
                  <p:nvPr/>
                </p:nvSpPr>
                <p:spPr>
                  <a:xfrm>
                    <a:off x="3431704" y="577049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11" name="Flowchart: Decision 110">
                    <a:extLst>
                      <a:ext uri="{FF2B5EF4-FFF2-40B4-BE49-F238E27FC236}">
                        <a16:creationId xmlns:a16="http://schemas.microsoft.com/office/drawing/2014/main" id="{3E183996-70D8-4169-875C-CCE132F3C9CB}"/>
                      </a:ext>
                    </a:extLst>
                  </p:cNvPr>
                  <p:cNvSpPr/>
                  <p:nvPr/>
                </p:nvSpPr>
                <p:spPr>
                  <a:xfrm>
                    <a:off x="2243572" y="573325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12" name="Flowchart: Decision 111">
                    <a:extLst>
                      <a:ext uri="{FF2B5EF4-FFF2-40B4-BE49-F238E27FC236}">
                        <a16:creationId xmlns:a16="http://schemas.microsoft.com/office/drawing/2014/main" id="{7C0AE85A-969F-4E36-B202-8E6E8A3A6DF3}"/>
                      </a:ext>
                    </a:extLst>
                  </p:cNvPr>
                  <p:cNvSpPr/>
                  <p:nvPr/>
                </p:nvSpPr>
                <p:spPr>
                  <a:xfrm>
                    <a:off x="3431704" y="504918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13" name="Flowchart: Decision 112">
                    <a:extLst>
                      <a:ext uri="{FF2B5EF4-FFF2-40B4-BE49-F238E27FC236}">
                        <a16:creationId xmlns:a16="http://schemas.microsoft.com/office/drawing/2014/main" id="{AA017297-796A-4AE2-9F98-96ED1C447E16}"/>
                      </a:ext>
                    </a:extLst>
                  </p:cNvPr>
                  <p:cNvSpPr/>
                  <p:nvPr/>
                </p:nvSpPr>
                <p:spPr>
                  <a:xfrm>
                    <a:off x="3539716" y="591327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14" name="Flowchart: Decision 113">
                    <a:extLst>
                      <a:ext uri="{FF2B5EF4-FFF2-40B4-BE49-F238E27FC236}">
                        <a16:creationId xmlns:a16="http://schemas.microsoft.com/office/drawing/2014/main" id="{95610EDD-91B5-407E-AB92-3D8F56258F65}"/>
                      </a:ext>
                    </a:extLst>
                  </p:cNvPr>
                  <p:cNvSpPr/>
                  <p:nvPr/>
                </p:nvSpPr>
                <p:spPr>
                  <a:xfrm>
                    <a:off x="2891644" y="587727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15" name="Flowchart: Decision 114">
                    <a:extLst>
                      <a:ext uri="{FF2B5EF4-FFF2-40B4-BE49-F238E27FC236}">
                        <a16:creationId xmlns:a16="http://schemas.microsoft.com/office/drawing/2014/main" id="{3D90BA5B-D0D1-4B61-9997-3E9908714531}"/>
                      </a:ext>
                    </a:extLst>
                  </p:cNvPr>
                  <p:cNvSpPr/>
                  <p:nvPr/>
                </p:nvSpPr>
                <p:spPr>
                  <a:xfrm>
                    <a:off x="2603612" y="544522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16" name="Flowchart: Decision 115">
                    <a:extLst>
                      <a:ext uri="{FF2B5EF4-FFF2-40B4-BE49-F238E27FC236}">
                        <a16:creationId xmlns:a16="http://schemas.microsoft.com/office/drawing/2014/main" id="{7038794E-36E1-47C3-B99A-9D4717255CCC}"/>
                      </a:ext>
                    </a:extLst>
                  </p:cNvPr>
                  <p:cNvSpPr/>
                  <p:nvPr/>
                </p:nvSpPr>
                <p:spPr>
                  <a:xfrm>
                    <a:off x="2819636" y="472514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17" name="Flowchart: Decision 116">
                    <a:extLst>
                      <a:ext uri="{FF2B5EF4-FFF2-40B4-BE49-F238E27FC236}">
                        <a16:creationId xmlns:a16="http://schemas.microsoft.com/office/drawing/2014/main" id="{DB746F42-A1C8-4A05-BD5A-273E58D6F8A3}"/>
                      </a:ext>
                    </a:extLst>
                  </p:cNvPr>
                  <p:cNvSpPr/>
                  <p:nvPr/>
                </p:nvSpPr>
                <p:spPr>
                  <a:xfrm>
                    <a:off x="3143672" y="544522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18" name="Flowchart: Decision 117">
                    <a:extLst>
                      <a:ext uri="{FF2B5EF4-FFF2-40B4-BE49-F238E27FC236}">
                        <a16:creationId xmlns:a16="http://schemas.microsoft.com/office/drawing/2014/main" id="{C098ED63-2134-4851-86F2-88ABDC13783C}"/>
                      </a:ext>
                    </a:extLst>
                  </p:cNvPr>
                  <p:cNvSpPr/>
                  <p:nvPr/>
                </p:nvSpPr>
                <p:spPr>
                  <a:xfrm>
                    <a:off x="4187788" y="540922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19" name="Flowchart: Decision 118">
                    <a:extLst>
                      <a:ext uri="{FF2B5EF4-FFF2-40B4-BE49-F238E27FC236}">
                        <a16:creationId xmlns:a16="http://schemas.microsoft.com/office/drawing/2014/main" id="{D967B12A-15BA-439C-A890-79E132EC6E19}"/>
                      </a:ext>
                    </a:extLst>
                  </p:cNvPr>
                  <p:cNvSpPr/>
                  <p:nvPr/>
                </p:nvSpPr>
                <p:spPr>
                  <a:xfrm>
                    <a:off x="1487488" y="519319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0" name="Flowchart: Decision 119">
                    <a:extLst>
                      <a:ext uri="{FF2B5EF4-FFF2-40B4-BE49-F238E27FC236}">
                        <a16:creationId xmlns:a16="http://schemas.microsoft.com/office/drawing/2014/main" id="{E738244F-D2FA-4F5D-B932-4FCAF8302C8B}"/>
                      </a:ext>
                    </a:extLst>
                  </p:cNvPr>
                  <p:cNvSpPr/>
                  <p:nvPr/>
                </p:nvSpPr>
                <p:spPr>
                  <a:xfrm>
                    <a:off x="1631504" y="400136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1" name="Flowchart: Decision 120">
                    <a:extLst>
                      <a:ext uri="{FF2B5EF4-FFF2-40B4-BE49-F238E27FC236}">
                        <a16:creationId xmlns:a16="http://schemas.microsoft.com/office/drawing/2014/main" id="{627EFD4D-D025-4A34-9D23-956E522D05EE}"/>
                      </a:ext>
                    </a:extLst>
                  </p:cNvPr>
                  <p:cNvSpPr/>
                  <p:nvPr/>
                </p:nvSpPr>
                <p:spPr>
                  <a:xfrm>
                    <a:off x="3287688" y="458112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2" name="Flowchart: Decision 121">
                    <a:extLst>
                      <a:ext uri="{FF2B5EF4-FFF2-40B4-BE49-F238E27FC236}">
                        <a16:creationId xmlns:a16="http://schemas.microsoft.com/office/drawing/2014/main" id="{D09ECA60-4643-4E6F-AC08-C8F82D028EE2}"/>
                      </a:ext>
                    </a:extLst>
                  </p:cNvPr>
                  <p:cNvSpPr/>
                  <p:nvPr/>
                </p:nvSpPr>
                <p:spPr>
                  <a:xfrm>
                    <a:off x="1883532" y="4428283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3" name="Flowchart: Decision 122">
                    <a:extLst>
                      <a:ext uri="{FF2B5EF4-FFF2-40B4-BE49-F238E27FC236}">
                        <a16:creationId xmlns:a16="http://schemas.microsoft.com/office/drawing/2014/main" id="{D4109EB0-8283-4FB8-9FE9-3A4987D86633}"/>
                      </a:ext>
                    </a:extLst>
                  </p:cNvPr>
                  <p:cNvSpPr/>
                  <p:nvPr/>
                </p:nvSpPr>
                <p:spPr>
                  <a:xfrm>
                    <a:off x="3575720" y="378904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4" name="Flowchart: Decision 123">
                    <a:extLst>
                      <a:ext uri="{FF2B5EF4-FFF2-40B4-BE49-F238E27FC236}">
                        <a16:creationId xmlns:a16="http://schemas.microsoft.com/office/drawing/2014/main" id="{D3861885-02E5-476D-BD7A-C5B55931C263}"/>
                      </a:ext>
                    </a:extLst>
                  </p:cNvPr>
                  <p:cNvSpPr/>
                  <p:nvPr/>
                </p:nvSpPr>
                <p:spPr>
                  <a:xfrm>
                    <a:off x="3935760" y="4653136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5" name="Flowchart: Decision 124">
                    <a:extLst>
                      <a:ext uri="{FF2B5EF4-FFF2-40B4-BE49-F238E27FC236}">
                        <a16:creationId xmlns:a16="http://schemas.microsoft.com/office/drawing/2014/main" id="{C745DDAC-F2A9-4FE5-BD06-B106C26AFAEA}"/>
                      </a:ext>
                    </a:extLst>
                  </p:cNvPr>
                  <p:cNvSpPr/>
                  <p:nvPr/>
                </p:nvSpPr>
                <p:spPr>
                  <a:xfrm>
                    <a:off x="3575720" y="4617132"/>
                    <a:ext cx="144016" cy="144016"/>
                  </a:xfrm>
                  <a:prstGeom prst="flowChartDecisi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6" name="Flowchart: Decision 125">
                    <a:extLst>
                      <a:ext uri="{FF2B5EF4-FFF2-40B4-BE49-F238E27FC236}">
                        <a16:creationId xmlns:a16="http://schemas.microsoft.com/office/drawing/2014/main" id="{803C6FFE-CC67-4EFA-8428-B51E58BA02A7}"/>
                      </a:ext>
                    </a:extLst>
                  </p:cNvPr>
                  <p:cNvSpPr/>
                  <p:nvPr/>
                </p:nvSpPr>
                <p:spPr>
                  <a:xfrm>
                    <a:off x="4007768" y="418508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7" name="Flowchart: Decision 126">
                    <a:extLst>
                      <a:ext uri="{FF2B5EF4-FFF2-40B4-BE49-F238E27FC236}">
                        <a16:creationId xmlns:a16="http://schemas.microsoft.com/office/drawing/2014/main" id="{1F9EACFC-B5E9-4FC1-B3A8-6C663BE096D5}"/>
                      </a:ext>
                    </a:extLst>
                  </p:cNvPr>
                  <p:cNvSpPr/>
                  <p:nvPr/>
                </p:nvSpPr>
                <p:spPr>
                  <a:xfrm>
                    <a:off x="3719736" y="346500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8" name="Flowchart: Decision 127">
                    <a:extLst>
                      <a:ext uri="{FF2B5EF4-FFF2-40B4-BE49-F238E27FC236}">
                        <a16:creationId xmlns:a16="http://schemas.microsoft.com/office/drawing/2014/main" id="{3BF6C616-A293-4777-B2AC-81CF1AFA490B}"/>
                      </a:ext>
                    </a:extLst>
                  </p:cNvPr>
                  <p:cNvSpPr/>
                  <p:nvPr/>
                </p:nvSpPr>
                <p:spPr>
                  <a:xfrm>
                    <a:off x="3755740" y="418508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29" name="Flowchart: Decision 128">
                    <a:extLst>
                      <a:ext uri="{FF2B5EF4-FFF2-40B4-BE49-F238E27FC236}">
                        <a16:creationId xmlns:a16="http://schemas.microsoft.com/office/drawing/2014/main" id="{6FF6CCD4-D006-4131-836C-C4D8DE4C169F}"/>
                      </a:ext>
                    </a:extLst>
                  </p:cNvPr>
                  <p:cNvSpPr/>
                  <p:nvPr/>
                </p:nvSpPr>
                <p:spPr>
                  <a:xfrm>
                    <a:off x="4475820" y="414908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30" name="Flowchart: Decision 129">
                    <a:extLst>
                      <a:ext uri="{FF2B5EF4-FFF2-40B4-BE49-F238E27FC236}">
                        <a16:creationId xmlns:a16="http://schemas.microsoft.com/office/drawing/2014/main" id="{CD59FA84-4325-43E3-B785-A6FFE00FF154}"/>
                      </a:ext>
                    </a:extLst>
                  </p:cNvPr>
                  <p:cNvSpPr/>
                  <p:nvPr/>
                </p:nvSpPr>
                <p:spPr>
                  <a:xfrm>
                    <a:off x="2387588" y="3933056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31" name="Flowchart: Decision 130">
                    <a:extLst>
                      <a:ext uri="{FF2B5EF4-FFF2-40B4-BE49-F238E27FC236}">
                        <a16:creationId xmlns:a16="http://schemas.microsoft.com/office/drawing/2014/main" id="{4809C865-D364-473F-85D3-352A8347ECD1}"/>
                      </a:ext>
                    </a:extLst>
                  </p:cNvPr>
                  <p:cNvSpPr/>
                  <p:nvPr/>
                </p:nvSpPr>
                <p:spPr>
                  <a:xfrm>
                    <a:off x="2603612" y="4509120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32" name="Flowchart: Decision 131">
                    <a:extLst>
                      <a:ext uri="{FF2B5EF4-FFF2-40B4-BE49-F238E27FC236}">
                        <a16:creationId xmlns:a16="http://schemas.microsoft.com/office/drawing/2014/main" id="{A8988A8B-6ECE-4FA3-AB11-0B2E9DDEB5BB}"/>
                      </a:ext>
                    </a:extLst>
                  </p:cNvPr>
                  <p:cNvSpPr/>
                  <p:nvPr/>
                </p:nvSpPr>
                <p:spPr>
                  <a:xfrm>
                    <a:off x="2963652" y="497593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3" name="Flowchart: Decision 132">
                    <a:extLst>
                      <a:ext uri="{FF2B5EF4-FFF2-40B4-BE49-F238E27FC236}">
                        <a16:creationId xmlns:a16="http://schemas.microsoft.com/office/drawing/2014/main" id="{99C4DED9-70C0-4F0E-A0BD-859C51C58F8F}"/>
                      </a:ext>
                    </a:extLst>
                  </p:cNvPr>
                  <p:cNvSpPr/>
                  <p:nvPr/>
                </p:nvSpPr>
                <p:spPr>
                  <a:xfrm>
                    <a:off x="1487488" y="49051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4" name="Flowchart: Decision 133">
                    <a:extLst>
                      <a:ext uri="{FF2B5EF4-FFF2-40B4-BE49-F238E27FC236}">
                        <a16:creationId xmlns:a16="http://schemas.microsoft.com/office/drawing/2014/main" id="{D5B66F90-EFEA-44ED-9D32-B8926EB849F4}"/>
                      </a:ext>
                    </a:extLst>
                  </p:cNvPr>
                  <p:cNvSpPr/>
                  <p:nvPr/>
                </p:nvSpPr>
                <p:spPr>
                  <a:xfrm>
                    <a:off x="2639616" y="4219854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35" name="Flowchart: Decision 134">
                    <a:extLst>
                      <a:ext uri="{FF2B5EF4-FFF2-40B4-BE49-F238E27FC236}">
                        <a16:creationId xmlns:a16="http://schemas.microsoft.com/office/drawing/2014/main" id="{CD084E17-B4FB-4BCE-8CFC-FB639E6766C8}"/>
                      </a:ext>
                    </a:extLst>
                  </p:cNvPr>
                  <p:cNvSpPr/>
                  <p:nvPr/>
                </p:nvSpPr>
                <p:spPr>
                  <a:xfrm>
                    <a:off x="2459596" y="5121188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6" name="Flowchart: Decision 135">
                    <a:extLst>
                      <a:ext uri="{FF2B5EF4-FFF2-40B4-BE49-F238E27FC236}">
                        <a16:creationId xmlns:a16="http://schemas.microsoft.com/office/drawing/2014/main" id="{960A1E03-2635-4509-AD2F-0830C7C3B596}"/>
                      </a:ext>
                    </a:extLst>
                  </p:cNvPr>
                  <p:cNvSpPr/>
                  <p:nvPr/>
                </p:nvSpPr>
                <p:spPr>
                  <a:xfrm>
                    <a:off x="2053312" y="508518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7" name="Flowchart: Decision 136">
                    <a:extLst>
                      <a:ext uri="{FF2B5EF4-FFF2-40B4-BE49-F238E27FC236}">
                        <a16:creationId xmlns:a16="http://schemas.microsoft.com/office/drawing/2014/main" id="{1FD51AC6-41DD-498B-B20A-48956532E57A}"/>
                      </a:ext>
                    </a:extLst>
                  </p:cNvPr>
                  <p:cNvSpPr/>
                  <p:nvPr/>
                </p:nvSpPr>
                <p:spPr>
                  <a:xfrm>
                    <a:off x="1775520" y="465313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8" name="Flowchart: Decision 137">
                    <a:extLst>
                      <a:ext uri="{FF2B5EF4-FFF2-40B4-BE49-F238E27FC236}">
                        <a16:creationId xmlns:a16="http://schemas.microsoft.com/office/drawing/2014/main" id="{D66A71F2-BAFD-47AF-AE5B-0C1752DE3FC0}"/>
                      </a:ext>
                    </a:extLst>
                  </p:cNvPr>
                  <p:cNvSpPr/>
                  <p:nvPr/>
                </p:nvSpPr>
                <p:spPr>
                  <a:xfrm>
                    <a:off x="2099556" y="393305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39" name="Flowchart: Decision 138">
                    <a:extLst>
                      <a:ext uri="{FF2B5EF4-FFF2-40B4-BE49-F238E27FC236}">
                        <a16:creationId xmlns:a16="http://schemas.microsoft.com/office/drawing/2014/main" id="{5931913A-2E84-4D25-8778-BBC765AB1BF1}"/>
                      </a:ext>
                    </a:extLst>
                  </p:cNvPr>
                  <p:cNvSpPr/>
                  <p:nvPr/>
                </p:nvSpPr>
                <p:spPr>
                  <a:xfrm>
                    <a:off x="2279576" y="4653136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40" name="Flowchart: Decision 139">
                    <a:extLst>
                      <a:ext uri="{FF2B5EF4-FFF2-40B4-BE49-F238E27FC236}">
                        <a16:creationId xmlns:a16="http://schemas.microsoft.com/office/drawing/2014/main" id="{32085344-5902-49F3-A956-32A490F4974E}"/>
                      </a:ext>
                    </a:extLst>
                  </p:cNvPr>
                  <p:cNvSpPr/>
                  <p:nvPr/>
                </p:nvSpPr>
                <p:spPr>
                  <a:xfrm>
                    <a:off x="2999656" y="4257092"/>
                    <a:ext cx="144016" cy="144016"/>
                  </a:xfrm>
                  <a:prstGeom prst="flowChartDecision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1" name="Flowchart: Decision 140">
                    <a:extLst>
                      <a:ext uri="{FF2B5EF4-FFF2-40B4-BE49-F238E27FC236}">
                        <a16:creationId xmlns:a16="http://schemas.microsoft.com/office/drawing/2014/main" id="{BFAF1E1B-89D8-412A-ACA6-6B6C8F6F5D89}"/>
                      </a:ext>
                    </a:extLst>
                  </p:cNvPr>
                  <p:cNvSpPr/>
                  <p:nvPr/>
                </p:nvSpPr>
                <p:spPr>
                  <a:xfrm>
                    <a:off x="1523492" y="436387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4CA3818E-A7A5-472C-94F8-A4D278057CD4}"/>
                      </a:ext>
                    </a:extLst>
                  </p:cNvPr>
                  <p:cNvSpPr/>
                  <p:nvPr/>
                </p:nvSpPr>
                <p:spPr>
                  <a:xfrm>
                    <a:off x="2197328" y="3140968"/>
                    <a:ext cx="2710540" cy="273630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900"/>
                  </a:p>
                </p:txBody>
              </p:sp>
              <p:sp>
                <p:nvSpPr>
                  <p:cNvPr id="143" name="Flowchart: Decision 142">
                    <a:extLst>
                      <a:ext uri="{FF2B5EF4-FFF2-40B4-BE49-F238E27FC236}">
                        <a16:creationId xmlns:a16="http://schemas.microsoft.com/office/drawing/2014/main" id="{6B352E67-1A20-4B98-B258-60270DEE4F6C}"/>
                      </a:ext>
                    </a:extLst>
                  </p:cNvPr>
                  <p:cNvSpPr/>
                  <p:nvPr/>
                </p:nvSpPr>
                <p:spPr>
                  <a:xfrm>
                    <a:off x="4403812" y="296933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4" name="Flowchart: Decision 143">
                    <a:extLst>
                      <a:ext uri="{FF2B5EF4-FFF2-40B4-BE49-F238E27FC236}">
                        <a16:creationId xmlns:a16="http://schemas.microsoft.com/office/drawing/2014/main" id="{2D74B992-4152-4F72-84DE-83950DF22136}"/>
                      </a:ext>
                    </a:extLst>
                  </p:cNvPr>
                  <p:cNvSpPr/>
                  <p:nvPr/>
                </p:nvSpPr>
                <p:spPr>
                  <a:xfrm>
                    <a:off x="4871864" y="271730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5" name="Flowchart: Decision 144">
                    <a:extLst>
                      <a:ext uri="{FF2B5EF4-FFF2-40B4-BE49-F238E27FC236}">
                        <a16:creationId xmlns:a16="http://schemas.microsoft.com/office/drawing/2014/main" id="{6EF1E6CE-4627-4F50-A886-5FCBF4D2A90E}"/>
                      </a:ext>
                    </a:extLst>
                  </p:cNvPr>
                  <p:cNvSpPr/>
                  <p:nvPr/>
                </p:nvSpPr>
                <p:spPr>
                  <a:xfrm>
                    <a:off x="4727848" y="23572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6" name="Flowchart: Decision 145">
                    <a:extLst>
                      <a:ext uri="{FF2B5EF4-FFF2-40B4-BE49-F238E27FC236}">
                        <a16:creationId xmlns:a16="http://schemas.microsoft.com/office/drawing/2014/main" id="{0B75FF45-6BF3-45B8-A60F-5A6CFFF2EDEE}"/>
                      </a:ext>
                    </a:extLst>
                  </p:cNvPr>
                  <p:cNvSpPr/>
                  <p:nvPr/>
                </p:nvSpPr>
                <p:spPr>
                  <a:xfrm>
                    <a:off x="4592216" y="308572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7" name="Flowchart: Decision 146">
                    <a:extLst>
                      <a:ext uri="{FF2B5EF4-FFF2-40B4-BE49-F238E27FC236}">
                        <a16:creationId xmlns:a16="http://schemas.microsoft.com/office/drawing/2014/main" id="{D4B8093F-9F85-40FC-AD41-4BB8B700C2D4}"/>
                      </a:ext>
                    </a:extLst>
                  </p:cNvPr>
                  <p:cNvSpPr/>
                  <p:nvPr/>
                </p:nvSpPr>
                <p:spPr>
                  <a:xfrm>
                    <a:off x="5140660" y="304010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8" name="Flowchart: Decision 147">
                    <a:extLst>
                      <a:ext uri="{FF2B5EF4-FFF2-40B4-BE49-F238E27FC236}">
                        <a16:creationId xmlns:a16="http://schemas.microsoft.com/office/drawing/2014/main" id="{79CC2AE5-6386-4204-A982-9E8048D69D2F}"/>
                      </a:ext>
                    </a:extLst>
                  </p:cNvPr>
                  <p:cNvSpPr/>
                  <p:nvPr/>
                </p:nvSpPr>
                <p:spPr>
                  <a:xfrm>
                    <a:off x="5267908" y="271730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49" name="Flowchart: Decision 148">
                    <a:extLst>
                      <a:ext uri="{FF2B5EF4-FFF2-40B4-BE49-F238E27FC236}">
                        <a16:creationId xmlns:a16="http://schemas.microsoft.com/office/drawing/2014/main" id="{A8DFCCC3-6CB6-4939-9205-80713A4FCCF3}"/>
                      </a:ext>
                    </a:extLst>
                  </p:cNvPr>
                  <p:cNvSpPr/>
                  <p:nvPr/>
                </p:nvSpPr>
                <p:spPr>
                  <a:xfrm>
                    <a:off x="4979876" y="375056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0" name="Flowchart: Decision 149">
                    <a:extLst>
                      <a:ext uri="{FF2B5EF4-FFF2-40B4-BE49-F238E27FC236}">
                        <a16:creationId xmlns:a16="http://schemas.microsoft.com/office/drawing/2014/main" id="{931E41F7-8C29-4ED4-B335-A1F0D44BAF36}"/>
                      </a:ext>
                    </a:extLst>
                  </p:cNvPr>
                  <p:cNvSpPr/>
                  <p:nvPr/>
                </p:nvSpPr>
                <p:spPr>
                  <a:xfrm>
                    <a:off x="4727848" y="346253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1" name="Flowchart: Decision 150">
                    <a:extLst>
                      <a:ext uri="{FF2B5EF4-FFF2-40B4-BE49-F238E27FC236}">
                        <a16:creationId xmlns:a16="http://schemas.microsoft.com/office/drawing/2014/main" id="{522ACC4B-E783-480F-A97E-A281DEB5CC24}"/>
                      </a:ext>
                    </a:extLst>
                  </p:cNvPr>
                  <p:cNvSpPr/>
                  <p:nvPr/>
                </p:nvSpPr>
                <p:spPr>
                  <a:xfrm>
                    <a:off x="5339916" y="321050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2" name="Flowchart: Decision 151">
                    <a:extLst>
                      <a:ext uri="{FF2B5EF4-FFF2-40B4-BE49-F238E27FC236}">
                        <a16:creationId xmlns:a16="http://schemas.microsoft.com/office/drawing/2014/main" id="{92411415-4C86-4954-AB55-82C4CB376927}"/>
                      </a:ext>
                    </a:extLst>
                  </p:cNvPr>
                  <p:cNvSpPr/>
                  <p:nvPr/>
                </p:nvSpPr>
                <p:spPr>
                  <a:xfrm>
                    <a:off x="5323148" y="385858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3" name="Flowchart: Decision 152">
                    <a:extLst>
                      <a:ext uri="{FF2B5EF4-FFF2-40B4-BE49-F238E27FC236}">
                        <a16:creationId xmlns:a16="http://schemas.microsoft.com/office/drawing/2014/main" id="{73342B76-88BF-42B2-8484-309EE2140900}"/>
                      </a:ext>
                    </a:extLst>
                  </p:cNvPr>
                  <p:cNvSpPr/>
                  <p:nvPr/>
                </p:nvSpPr>
                <p:spPr>
                  <a:xfrm>
                    <a:off x="4943872" y="403860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4" name="Flowchart: Decision 153">
                    <a:extLst>
                      <a:ext uri="{FF2B5EF4-FFF2-40B4-BE49-F238E27FC236}">
                        <a16:creationId xmlns:a16="http://schemas.microsoft.com/office/drawing/2014/main" id="{BE22EB70-294A-4D49-BC30-3AB7E985FCAE}"/>
                      </a:ext>
                    </a:extLst>
                  </p:cNvPr>
                  <p:cNvSpPr/>
                  <p:nvPr/>
                </p:nvSpPr>
                <p:spPr>
                  <a:xfrm>
                    <a:off x="4943872" y="331852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5" name="Flowchart: Decision 154">
                    <a:extLst>
                      <a:ext uri="{FF2B5EF4-FFF2-40B4-BE49-F238E27FC236}">
                        <a16:creationId xmlns:a16="http://schemas.microsoft.com/office/drawing/2014/main" id="{2D9ACEFF-11AA-4E3E-B825-AD25A2490F7F}"/>
                      </a:ext>
                    </a:extLst>
                  </p:cNvPr>
                  <p:cNvSpPr/>
                  <p:nvPr/>
                </p:nvSpPr>
                <p:spPr>
                  <a:xfrm>
                    <a:off x="5447928" y="400259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6" name="Flowchart: Decision 155">
                    <a:extLst>
                      <a:ext uri="{FF2B5EF4-FFF2-40B4-BE49-F238E27FC236}">
                        <a16:creationId xmlns:a16="http://schemas.microsoft.com/office/drawing/2014/main" id="{C4C9AF95-09A7-412E-9F88-DA794AFF12E7}"/>
                      </a:ext>
                    </a:extLst>
                  </p:cNvPr>
                  <p:cNvSpPr/>
                  <p:nvPr/>
                </p:nvSpPr>
                <p:spPr>
                  <a:xfrm>
                    <a:off x="4835860" y="523166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7" name="Flowchart: Decision 156">
                    <a:extLst>
                      <a:ext uri="{FF2B5EF4-FFF2-40B4-BE49-F238E27FC236}">
                        <a16:creationId xmlns:a16="http://schemas.microsoft.com/office/drawing/2014/main" id="{B9C7D0B4-63D3-4114-900D-D148A1106B85}"/>
                      </a:ext>
                    </a:extLst>
                  </p:cNvPr>
                  <p:cNvSpPr/>
                  <p:nvPr/>
                </p:nvSpPr>
                <p:spPr>
                  <a:xfrm>
                    <a:off x="5123892" y="450912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8" name="Flowchart: Decision 157">
                    <a:extLst>
                      <a:ext uri="{FF2B5EF4-FFF2-40B4-BE49-F238E27FC236}">
                        <a16:creationId xmlns:a16="http://schemas.microsoft.com/office/drawing/2014/main" id="{C035E1FE-7CAD-4F12-8549-135B5FDB9463}"/>
                      </a:ext>
                    </a:extLst>
                  </p:cNvPr>
                  <p:cNvSpPr/>
                  <p:nvPr/>
                </p:nvSpPr>
                <p:spPr>
                  <a:xfrm>
                    <a:off x="5051884" y="537321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59" name="Flowchart: Decision 158">
                    <a:extLst>
                      <a:ext uri="{FF2B5EF4-FFF2-40B4-BE49-F238E27FC236}">
                        <a16:creationId xmlns:a16="http://schemas.microsoft.com/office/drawing/2014/main" id="{E50852D3-2BFB-4698-A9C5-A312246565CD}"/>
                      </a:ext>
                    </a:extLst>
                  </p:cNvPr>
                  <p:cNvSpPr/>
                  <p:nvPr/>
                </p:nvSpPr>
                <p:spPr>
                  <a:xfrm>
                    <a:off x="5591944" y="425709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0" name="Flowchart: Decision 159">
                    <a:extLst>
                      <a:ext uri="{FF2B5EF4-FFF2-40B4-BE49-F238E27FC236}">
                        <a16:creationId xmlns:a16="http://schemas.microsoft.com/office/drawing/2014/main" id="{2AB4A668-74BB-4FCB-8CED-F97A59007801}"/>
                      </a:ext>
                    </a:extLst>
                  </p:cNvPr>
                  <p:cNvSpPr/>
                  <p:nvPr/>
                </p:nvSpPr>
                <p:spPr>
                  <a:xfrm>
                    <a:off x="5015880" y="508518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1" name="Flowchart: Decision 160">
                    <a:extLst>
                      <a:ext uri="{FF2B5EF4-FFF2-40B4-BE49-F238E27FC236}">
                        <a16:creationId xmlns:a16="http://schemas.microsoft.com/office/drawing/2014/main" id="{057BDA74-6E2E-4A10-A76D-43090F2F970C}"/>
                      </a:ext>
                    </a:extLst>
                  </p:cNvPr>
                  <p:cNvSpPr/>
                  <p:nvPr/>
                </p:nvSpPr>
                <p:spPr>
                  <a:xfrm>
                    <a:off x="5267908" y="468914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2" name="Flowchart: Decision 161">
                    <a:extLst>
                      <a:ext uri="{FF2B5EF4-FFF2-40B4-BE49-F238E27FC236}">
                        <a16:creationId xmlns:a16="http://schemas.microsoft.com/office/drawing/2014/main" id="{6C5B5BF6-F072-487F-A6EB-3371CE472EBB}"/>
                      </a:ext>
                    </a:extLst>
                  </p:cNvPr>
                  <p:cNvSpPr/>
                  <p:nvPr/>
                </p:nvSpPr>
                <p:spPr>
                  <a:xfrm>
                    <a:off x="5195900" y="422108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3" name="Flowchart: Decision 162">
                    <a:extLst>
                      <a:ext uri="{FF2B5EF4-FFF2-40B4-BE49-F238E27FC236}">
                        <a16:creationId xmlns:a16="http://schemas.microsoft.com/office/drawing/2014/main" id="{1E34672B-8305-4490-9E1B-081D26D777B2}"/>
                      </a:ext>
                    </a:extLst>
                  </p:cNvPr>
                  <p:cNvSpPr/>
                  <p:nvPr/>
                </p:nvSpPr>
                <p:spPr>
                  <a:xfrm>
                    <a:off x="5555940" y="458112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4" name="Flowchart: Decision 163">
                    <a:extLst>
                      <a:ext uri="{FF2B5EF4-FFF2-40B4-BE49-F238E27FC236}">
                        <a16:creationId xmlns:a16="http://schemas.microsoft.com/office/drawing/2014/main" id="{1E5C410A-5065-42DA-94B0-446523169FC0}"/>
                      </a:ext>
                    </a:extLst>
                  </p:cNvPr>
                  <p:cNvSpPr/>
                  <p:nvPr/>
                </p:nvSpPr>
                <p:spPr>
                  <a:xfrm>
                    <a:off x="4835860" y="490516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5" name="Flowchart: Decision 164">
                    <a:extLst>
                      <a:ext uri="{FF2B5EF4-FFF2-40B4-BE49-F238E27FC236}">
                        <a16:creationId xmlns:a16="http://schemas.microsoft.com/office/drawing/2014/main" id="{34C7DA94-DE30-404B-A145-2A4CAEC53131}"/>
                      </a:ext>
                    </a:extLst>
                  </p:cNvPr>
                  <p:cNvSpPr/>
                  <p:nvPr/>
                </p:nvSpPr>
                <p:spPr>
                  <a:xfrm>
                    <a:off x="2423592" y="627578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6" name="Flowchart: Decision 165">
                    <a:extLst>
                      <a:ext uri="{FF2B5EF4-FFF2-40B4-BE49-F238E27FC236}">
                        <a16:creationId xmlns:a16="http://schemas.microsoft.com/office/drawing/2014/main" id="{7B1E88DE-07B7-41E3-BAC0-F6466810C232}"/>
                      </a:ext>
                    </a:extLst>
                  </p:cNvPr>
                  <p:cNvSpPr/>
                  <p:nvPr/>
                </p:nvSpPr>
                <p:spPr>
                  <a:xfrm>
                    <a:off x="3755740" y="594804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7" name="Flowchart: Decision 166">
                    <a:extLst>
                      <a:ext uri="{FF2B5EF4-FFF2-40B4-BE49-F238E27FC236}">
                        <a16:creationId xmlns:a16="http://schemas.microsoft.com/office/drawing/2014/main" id="{E748D143-832C-4B8C-B2BE-E9B9D6DAEADC}"/>
                      </a:ext>
                    </a:extLst>
                  </p:cNvPr>
                  <p:cNvSpPr/>
                  <p:nvPr/>
                </p:nvSpPr>
                <p:spPr>
                  <a:xfrm>
                    <a:off x="3143672" y="605729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8" name="Flowchart: Decision 167">
                    <a:extLst>
                      <a:ext uri="{FF2B5EF4-FFF2-40B4-BE49-F238E27FC236}">
                        <a16:creationId xmlns:a16="http://schemas.microsoft.com/office/drawing/2014/main" id="{9912C428-BB4E-4398-A6A3-44A2BA104606}"/>
                      </a:ext>
                    </a:extLst>
                  </p:cNvPr>
                  <p:cNvSpPr/>
                  <p:nvPr/>
                </p:nvSpPr>
                <p:spPr>
                  <a:xfrm>
                    <a:off x="4223792" y="569601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69" name="Flowchart: Decision 168">
                    <a:extLst>
                      <a:ext uri="{FF2B5EF4-FFF2-40B4-BE49-F238E27FC236}">
                        <a16:creationId xmlns:a16="http://schemas.microsoft.com/office/drawing/2014/main" id="{C274F227-C460-4582-8843-5747EDB03881}"/>
                      </a:ext>
                    </a:extLst>
                  </p:cNvPr>
                  <p:cNvSpPr/>
                  <p:nvPr/>
                </p:nvSpPr>
                <p:spPr>
                  <a:xfrm>
                    <a:off x="2603612" y="612930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0" name="Flowchart: Decision 169">
                    <a:extLst>
                      <a:ext uri="{FF2B5EF4-FFF2-40B4-BE49-F238E27FC236}">
                        <a16:creationId xmlns:a16="http://schemas.microsoft.com/office/drawing/2014/main" id="{C20260EF-255F-4B35-8D5D-BA6B5BA11759}"/>
                      </a:ext>
                    </a:extLst>
                  </p:cNvPr>
                  <p:cNvSpPr/>
                  <p:nvPr/>
                </p:nvSpPr>
                <p:spPr>
                  <a:xfrm>
                    <a:off x="3359696" y="609206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1" name="Flowchart: Decision 170">
                    <a:extLst>
                      <a:ext uri="{FF2B5EF4-FFF2-40B4-BE49-F238E27FC236}">
                        <a16:creationId xmlns:a16="http://schemas.microsoft.com/office/drawing/2014/main" id="{B419A68F-E478-4CE9-B874-C50829DB5AF9}"/>
                      </a:ext>
                    </a:extLst>
                  </p:cNvPr>
                  <p:cNvSpPr/>
                  <p:nvPr/>
                </p:nvSpPr>
                <p:spPr>
                  <a:xfrm>
                    <a:off x="3899756" y="612806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2" name="Flowchart: Decision 171">
                    <a:extLst>
                      <a:ext uri="{FF2B5EF4-FFF2-40B4-BE49-F238E27FC236}">
                        <a16:creationId xmlns:a16="http://schemas.microsoft.com/office/drawing/2014/main" id="{8CC20FC0-8C83-4547-9F11-33E5553C9EB5}"/>
                      </a:ext>
                    </a:extLst>
                  </p:cNvPr>
                  <p:cNvSpPr/>
                  <p:nvPr/>
                </p:nvSpPr>
                <p:spPr>
                  <a:xfrm>
                    <a:off x="4439816" y="605605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3" name="Flowchart: Decision 172">
                    <a:extLst>
                      <a:ext uri="{FF2B5EF4-FFF2-40B4-BE49-F238E27FC236}">
                        <a16:creationId xmlns:a16="http://schemas.microsoft.com/office/drawing/2014/main" id="{2FF4EE5B-BA6B-4284-A99A-F257B0733EFA}"/>
                      </a:ext>
                    </a:extLst>
                  </p:cNvPr>
                  <p:cNvSpPr/>
                  <p:nvPr/>
                </p:nvSpPr>
                <p:spPr>
                  <a:xfrm>
                    <a:off x="4295800" y="623607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4" name="Flowchart: Decision 173">
                    <a:extLst>
                      <a:ext uri="{FF2B5EF4-FFF2-40B4-BE49-F238E27FC236}">
                        <a16:creationId xmlns:a16="http://schemas.microsoft.com/office/drawing/2014/main" id="{2D211675-61F5-41A1-878B-4B489A0927EB}"/>
                      </a:ext>
                    </a:extLst>
                  </p:cNvPr>
                  <p:cNvSpPr/>
                  <p:nvPr/>
                </p:nvSpPr>
                <p:spPr>
                  <a:xfrm>
                    <a:off x="3467708" y="634409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5" name="Flowchart: Decision 174">
                    <a:extLst>
                      <a:ext uri="{FF2B5EF4-FFF2-40B4-BE49-F238E27FC236}">
                        <a16:creationId xmlns:a16="http://schemas.microsoft.com/office/drawing/2014/main" id="{2ED3ECBF-C967-4603-8C0E-E5E03FA6D3C7}"/>
                      </a:ext>
                    </a:extLst>
                  </p:cNvPr>
                  <p:cNvSpPr/>
                  <p:nvPr/>
                </p:nvSpPr>
                <p:spPr>
                  <a:xfrm>
                    <a:off x="4691844" y="6023756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6" name="Flowchart: Decision 175">
                    <a:extLst>
                      <a:ext uri="{FF2B5EF4-FFF2-40B4-BE49-F238E27FC236}">
                        <a16:creationId xmlns:a16="http://schemas.microsoft.com/office/drawing/2014/main" id="{0925C154-940D-4576-89D7-5BE0145E5E81}"/>
                      </a:ext>
                    </a:extLst>
                  </p:cNvPr>
                  <p:cNvSpPr/>
                  <p:nvPr/>
                </p:nvSpPr>
                <p:spPr>
                  <a:xfrm>
                    <a:off x="1739516" y="555076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7" name="Flowchart: Decision 176">
                    <a:extLst>
                      <a:ext uri="{FF2B5EF4-FFF2-40B4-BE49-F238E27FC236}">
                        <a16:creationId xmlns:a16="http://schemas.microsoft.com/office/drawing/2014/main" id="{F816A197-D243-4B34-BB40-A6C6072EA282}"/>
                      </a:ext>
                    </a:extLst>
                  </p:cNvPr>
                  <p:cNvSpPr/>
                  <p:nvPr/>
                </p:nvSpPr>
                <p:spPr>
                  <a:xfrm>
                    <a:off x="2171564" y="6054824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8" name="Flowchart: Decision 177">
                    <a:extLst>
                      <a:ext uri="{FF2B5EF4-FFF2-40B4-BE49-F238E27FC236}">
                        <a16:creationId xmlns:a16="http://schemas.microsoft.com/office/drawing/2014/main" id="{AB59F1FB-A5C6-4697-B154-2B739491FC63}"/>
                      </a:ext>
                    </a:extLst>
                  </p:cNvPr>
                  <p:cNvSpPr/>
                  <p:nvPr/>
                </p:nvSpPr>
                <p:spPr>
                  <a:xfrm>
                    <a:off x="2207568" y="529874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79" name="Flowchart: Decision 178">
                    <a:extLst>
                      <a:ext uri="{FF2B5EF4-FFF2-40B4-BE49-F238E27FC236}">
                        <a16:creationId xmlns:a16="http://schemas.microsoft.com/office/drawing/2014/main" id="{8AC2170B-CF4B-410F-9A0D-A60C88DBA840}"/>
                      </a:ext>
                    </a:extLst>
                  </p:cNvPr>
                  <p:cNvSpPr/>
                  <p:nvPr/>
                </p:nvSpPr>
                <p:spPr>
                  <a:xfrm>
                    <a:off x="4871864" y="587727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80" name="Flowchart: Decision 179">
                    <a:extLst>
                      <a:ext uri="{FF2B5EF4-FFF2-40B4-BE49-F238E27FC236}">
                        <a16:creationId xmlns:a16="http://schemas.microsoft.com/office/drawing/2014/main" id="{18B8AD26-64BB-4CAE-966D-5E6ED5BA41D1}"/>
                      </a:ext>
                    </a:extLst>
                  </p:cNvPr>
                  <p:cNvSpPr/>
                  <p:nvPr/>
                </p:nvSpPr>
                <p:spPr>
                  <a:xfrm>
                    <a:off x="1883532" y="5730788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81" name="Flowchart: Decision 180">
                    <a:extLst>
                      <a:ext uri="{FF2B5EF4-FFF2-40B4-BE49-F238E27FC236}">
                        <a16:creationId xmlns:a16="http://schemas.microsoft.com/office/drawing/2014/main" id="{20DD4A4B-758B-4D40-A41C-9841B8C8EE4C}"/>
                      </a:ext>
                    </a:extLst>
                  </p:cNvPr>
                  <p:cNvSpPr/>
                  <p:nvPr/>
                </p:nvSpPr>
                <p:spPr>
                  <a:xfrm>
                    <a:off x="2423592" y="565878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82" name="Flowchart: Decision 181">
                    <a:extLst>
                      <a:ext uri="{FF2B5EF4-FFF2-40B4-BE49-F238E27FC236}">
                        <a16:creationId xmlns:a16="http://schemas.microsoft.com/office/drawing/2014/main" id="{1C07D5FF-E79C-41AD-8AA2-3EBE3C61F3E0}"/>
                      </a:ext>
                    </a:extLst>
                  </p:cNvPr>
                  <p:cNvSpPr/>
                  <p:nvPr/>
                </p:nvSpPr>
                <p:spPr>
                  <a:xfrm>
                    <a:off x="2279576" y="5838800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  <p:sp>
                <p:nvSpPr>
                  <p:cNvPr id="183" name="Flowchart: Decision 182">
                    <a:extLst>
                      <a:ext uri="{FF2B5EF4-FFF2-40B4-BE49-F238E27FC236}">
                        <a16:creationId xmlns:a16="http://schemas.microsoft.com/office/drawing/2014/main" id="{AE4682DE-5E50-447A-A40C-0423427ADD55}"/>
                      </a:ext>
                    </a:extLst>
                  </p:cNvPr>
                  <p:cNvSpPr/>
                  <p:nvPr/>
                </p:nvSpPr>
                <p:spPr>
                  <a:xfrm>
                    <a:off x="4691844" y="5697252"/>
                    <a:ext cx="144016" cy="144016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numCol="2" rtlCol="0" anchor="ctr"/>
                  <a:lstStyle/>
                  <a:p>
                    <a:pPr algn="ctr"/>
                    <a:endParaRPr lang="en-GB" sz="900" spc="300"/>
                  </a:p>
                </p:txBody>
              </p:sp>
            </p:grpSp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F3C5F04B-1935-4154-AD42-8BBEACC157FB}"/>
                    </a:ext>
                  </a:extLst>
                </p:cNvPr>
                <p:cNvSpPr/>
                <p:nvPr/>
              </p:nvSpPr>
              <p:spPr>
                <a:xfrm>
                  <a:off x="7947260" y="2459417"/>
                  <a:ext cx="1499766" cy="149179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/>
                </a:p>
              </p:txBody>
            </p:sp>
          </p:grp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9E834FB8-9060-47D0-B500-8A35E1372226}"/>
                  </a:ext>
                </a:extLst>
              </p:cNvPr>
              <p:cNvSpPr/>
              <p:nvPr/>
            </p:nvSpPr>
            <p:spPr>
              <a:xfrm>
                <a:off x="7288970" y="4393679"/>
                <a:ext cx="1620179" cy="288680"/>
              </a:xfrm>
              <a:prstGeom prst="round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>
                    <a:solidFill>
                      <a:schemeClr val="dk1"/>
                    </a:solidFill>
                    <a:cs typeface="Cordia New" panose="020B0304020202020204" pitchFamily="34" charset="-34"/>
                  </a:rPr>
                  <a:t>Neighbour Identification</a:t>
                </a:r>
                <a:endParaRPr lang="en-SG" sz="1100">
                  <a:solidFill>
                    <a:schemeClr val="dk1"/>
                  </a:solidFill>
                  <a:cs typeface="Cordia New" panose="020B0304020202020204" pitchFamily="34" charset="-34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81E4B58-6956-42F0-86D3-BB9E1A1EDCD8}"/>
                  </a:ext>
                </a:extLst>
              </p:cNvPr>
              <p:cNvSpPr/>
              <p:nvPr/>
            </p:nvSpPr>
            <p:spPr>
              <a:xfrm>
                <a:off x="7159538" y="2449463"/>
                <a:ext cx="1856947" cy="219624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90603A2-5CDB-4B2F-A228-FF7C2DAC26C9}"/>
                  </a:ext>
                </a:extLst>
              </p:cNvPr>
              <p:cNvSpPr txBox="1"/>
              <p:nvPr/>
            </p:nvSpPr>
            <p:spPr>
              <a:xfrm>
                <a:off x="7591586" y="2413459"/>
                <a:ext cx="14041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50">
                    <a:solidFill>
                      <a:sysClr val="windowText" lastClr="000000"/>
                    </a:solidFill>
                    <a:highlight>
                      <a:srgbClr val="C0C0C0"/>
                    </a:highlight>
                  </a:rPr>
                  <a:t>Input text embedding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02D04EE-7552-463B-80C5-1E2EB0B8C324}"/>
                  </a:ext>
                </a:extLst>
              </p:cNvPr>
              <p:cNvCxnSpPr>
                <a:cxnSpLocks/>
                <a:stCxn id="60" idx="2"/>
                <a:endCxn id="125" idx="0"/>
              </p:cNvCxnSpPr>
              <p:nvPr/>
            </p:nvCxnSpPr>
            <p:spPr>
              <a:xfrm flipH="1">
                <a:off x="8107599" y="2667375"/>
                <a:ext cx="186065" cy="8971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1E6036-6F7D-485D-881D-D56DB7FA17A8}"/>
                  </a:ext>
                </a:extLst>
              </p:cNvPr>
              <p:cNvSpPr txBox="1"/>
              <p:nvPr/>
            </p:nvSpPr>
            <p:spPr>
              <a:xfrm>
                <a:off x="7663594" y="4249663"/>
                <a:ext cx="140415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50">
                    <a:solidFill>
                      <a:sysClr val="windowText" lastClr="000000"/>
                    </a:solidFill>
                    <a:highlight>
                      <a:srgbClr val="C0C0C0"/>
                    </a:highlight>
                  </a:rPr>
                  <a:t>Nearest n neighbours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583C76A-CAB7-44E0-AAAB-1DB5210A9AFA}"/>
                  </a:ext>
                </a:extLst>
              </p:cNvPr>
              <p:cNvCxnSpPr>
                <a:cxnSpLocks/>
                <a:endCxn id="142" idx="4"/>
              </p:cNvCxnSpPr>
              <p:nvPr/>
            </p:nvCxnSpPr>
            <p:spPr>
              <a:xfrm flipH="1" flipV="1">
                <a:off x="8075885" y="3978642"/>
                <a:ext cx="199777" cy="3790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Flowchart: Magnetic Disk 42">
              <a:extLst>
                <a:ext uri="{FF2B5EF4-FFF2-40B4-BE49-F238E27FC236}">
                  <a16:creationId xmlns:a16="http://schemas.microsoft.com/office/drawing/2014/main" id="{53C17299-89B0-4DFC-BE67-D06DE7EE6F9C}"/>
                </a:ext>
              </a:extLst>
            </p:cNvPr>
            <p:cNvSpPr/>
            <p:nvPr/>
          </p:nvSpPr>
          <p:spPr>
            <a:xfrm>
              <a:off x="6995865" y="2969108"/>
              <a:ext cx="681372" cy="883124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SG" sz="850">
                  <a:solidFill>
                    <a:schemeClr val="dk1"/>
                  </a:solidFill>
                  <a:cs typeface="Cordia New" panose="020B0304020202020204" pitchFamily="34" charset="-34"/>
                </a:rPr>
                <a:t>Emotion Embedding Space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1A2728-02E6-4AA9-AA3D-801ED221B1C2}"/>
                </a:ext>
              </a:extLst>
            </p:cNvPr>
            <p:cNvSpPr/>
            <p:nvPr/>
          </p:nvSpPr>
          <p:spPr>
            <a:xfrm>
              <a:off x="10096921" y="2804590"/>
              <a:ext cx="1931926" cy="2474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cs typeface="Cordia New" panose="020B0304020202020204" pitchFamily="34" charset="-34"/>
                </a:rPr>
                <a:t>Intensity Quantification</a:t>
              </a:r>
              <a:endParaRPr lang="en-SG" sz="1100">
                <a:cs typeface="Cordia New" panose="020B0304020202020204" pitchFamily="34" charset="-3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E2ABC9-E1B3-42ED-B9BA-A904AAA5EC76}"/>
                </a:ext>
              </a:extLst>
            </p:cNvPr>
            <p:cNvSpPr/>
            <p:nvPr/>
          </p:nvSpPr>
          <p:spPr>
            <a:xfrm>
              <a:off x="10096921" y="3155372"/>
              <a:ext cx="1931926" cy="2474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cs typeface="Cordia New" panose="020B0304020202020204" pitchFamily="34" charset="-34"/>
                </a:rPr>
                <a:t>Keyword Extraction</a:t>
              </a:r>
              <a:endParaRPr lang="en-SG" sz="1100">
                <a:cs typeface="Cordia New" panose="020B0304020202020204" pitchFamily="34" charset="-3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5271FD-5081-4986-953F-85784D0F2B31}"/>
                </a:ext>
              </a:extLst>
            </p:cNvPr>
            <p:cNvSpPr/>
            <p:nvPr/>
          </p:nvSpPr>
          <p:spPr>
            <a:xfrm>
              <a:off x="10096921" y="3538043"/>
              <a:ext cx="1931926" cy="2474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cs typeface="Cordia New" panose="020B0304020202020204" pitchFamily="34" charset="-34"/>
                </a:rPr>
                <a:t>Modifier resolution</a:t>
              </a:r>
              <a:endParaRPr lang="en-SG" sz="1100">
                <a:cs typeface="Cordia New" panose="020B0304020202020204" pitchFamily="34" charset="-3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07BCC4F-009F-4665-8354-B28621F2BF1A}"/>
                </a:ext>
              </a:extLst>
            </p:cNvPr>
            <p:cNvSpPr/>
            <p:nvPr/>
          </p:nvSpPr>
          <p:spPr>
            <a:xfrm>
              <a:off x="10096921" y="3888824"/>
              <a:ext cx="1931926" cy="2474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AU" sz="1100">
                  <a:cs typeface="Cordia New" panose="020B0304020202020204" pitchFamily="34" charset="-34"/>
                </a:rPr>
                <a:t>Negation resolution</a:t>
              </a:r>
              <a:endParaRPr lang="en-SG" sz="1100">
                <a:cs typeface="Cordia New" panose="020B0304020202020204" pitchFamily="34" charset="-34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AA9623A-3EAC-4489-A41F-2390A8EF7148}"/>
                </a:ext>
              </a:extLst>
            </p:cNvPr>
            <p:cNvSpPr/>
            <p:nvPr/>
          </p:nvSpPr>
          <p:spPr>
            <a:xfrm>
              <a:off x="5813400" y="992541"/>
              <a:ext cx="6236987" cy="792088"/>
            </a:xfrm>
            <a:prstGeom prst="roundRect">
              <a:avLst/>
            </a:prstGeom>
            <a:noFill/>
            <a:ln w="12700">
              <a:prstDash val="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DAC387-87B5-497C-B0B5-D171B9CF7294}"/>
                </a:ext>
              </a:extLst>
            </p:cNvPr>
            <p:cNvSpPr txBox="1"/>
            <p:nvPr/>
          </p:nvSpPr>
          <p:spPr>
            <a:xfrm>
              <a:off x="5747267" y="696226"/>
              <a:ext cx="24048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b="1"/>
                <a:t>INFORMATION EXTRACTION MODULE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BC6DDA7-AABF-4B71-9166-F95DD33F2B1F}"/>
                </a:ext>
              </a:extLst>
            </p:cNvPr>
            <p:cNvSpPr/>
            <p:nvPr/>
          </p:nvSpPr>
          <p:spPr>
            <a:xfrm>
              <a:off x="8271581" y="1085637"/>
              <a:ext cx="1168200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Part of Speech Tagging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2B3B08E-43BA-4ABA-9F57-4524B2E5E790}"/>
                </a:ext>
              </a:extLst>
            </p:cNvPr>
            <p:cNvSpPr/>
            <p:nvPr/>
          </p:nvSpPr>
          <p:spPr>
            <a:xfrm>
              <a:off x="9586262" y="1085637"/>
              <a:ext cx="1015790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Text modifier extraction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30F7373-DC45-4741-8096-B03D085152AB}"/>
                </a:ext>
              </a:extLst>
            </p:cNvPr>
            <p:cNvSpPr/>
            <p:nvPr/>
          </p:nvSpPr>
          <p:spPr>
            <a:xfrm>
              <a:off x="10714666" y="1085637"/>
              <a:ext cx="1048722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Negational term extraction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BBF7074-90D2-44A3-91E3-5340B027E8FD}"/>
                </a:ext>
              </a:extLst>
            </p:cNvPr>
            <p:cNvSpPr/>
            <p:nvPr/>
          </p:nvSpPr>
          <p:spPr>
            <a:xfrm>
              <a:off x="7109307" y="1085637"/>
              <a:ext cx="1015790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Sentence and word tokenization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C825B7C-96C0-4CF8-8953-9337F6D038BD}"/>
                </a:ext>
              </a:extLst>
            </p:cNvPr>
            <p:cNvSpPr/>
            <p:nvPr/>
          </p:nvSpPr>
          <p:spPr>
            <a:xfrm>
              <a:off x="5955733" y="1085637"/>
              <a:ext cx="1015790" cy="6058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000">
                  <a:solidFill>
                    <a:schemeClr val="dk1"/>
                  </a:solidFill>
                  <a:cs typeface="Cordia New" panose="020B0304020202020204" pitchFamily="34" charset="-34"/>
                </a:rPr>
                <a:t>Text embedding construction</a:t>
              </a:r>
              <a:endParaRPr lang="en-SG" sz="1000">
                <a:solidFill>
                  <a:schemeClr val="dk1"/>
                </a:solidFill>
                <a:cs typeface="Cordia New" panose="020B0304020202020204" pitchFamily="34" charset="-34"/>
              </a:endParaRP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26B32679-B385-4D84-AE9F-B21198B6D13F}"/>
                </a:ext>
              </a:extLst>
            </p:cNvPr>
            <p:cNvCxnSpPr>
              <a:cxnSpLocks/>
              <a:stCxn id="27" idx="0"/>
              <a:endCxn id="48" idx="1"/>
            </p:cNvCxnSpPr>
            <p:nvPr/>
          </p:nvCxnSpPr>
          <p:spPr>
            <a:xfrm rot="5400000" flipH="1" flipV="1">
              <a:off x="4719359" y="1420509"/>
              <a:ext cx="1125965" cy="10621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DEDCB41E-DB22-4516-BBFB-338DE2D62C71}"/>
                </a:ext>
              </a:extLst>
            </p:cNvPr>
            <p:cNvSpPr/>
            <p:nvPr/>
          </p:nvSpPr>
          <p:spPr>
            <a:xfrm>
              <a:off x="8930836" y="710871"/>
              <a:ext cx="456728" cy="1692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AB325E9-DFC1-4E17-A4A3-6DC223B38F96}"/>
              </a:ext>
            </a:extLst>
          </p:cNvPr>
          <p:cNvSpPr txBox="1">
            <a:spLocks/>
          </p:cNvSpPr>
          <p:nvPr/>
        </p:nvSpPr>
        <p:spPr>
          <a:xfrm>
            <a:off x="122024" y="562137"/>
            <a:ext cx="4748229" cy="641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i-LK" sz="3200" b="1">
                <a:latin typeface="+mn-lt"/>
              </a:rPr>
              <a:t>Emotion AWARE framework </a:t>
            </a:r>
            <a:endParaRPr lang="en-AU" sz="3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812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770810-A757-4F6A-91E5-BEC484454DD8}"/>
              </a:ext>
            </a:extLst>
          </p:cNvPr>
          <p:cNvGrpSpPr/>
          <p:nvPr/>
        </p:nvGrpSpPr>
        <p:grpSpPr>
          <a:xfrm>
            <a:off x="575035" y="242178"/>
            <a:ext cx="11415862" cy="6287617"/>
            <a:chOff x="575035" y="242178"/>
            <a:chExt cx="11415862" cy="6287617"/>
          </a:xfrm>
        </p:grpSpPr>
        <p:pic>
          <p:nvPicPr>
            <p:cNvPr id="2050" name="Picture 2" descr="1,714 Call Recording Icon Images, Stock Photos &amp; Vectors | Shutterstock">
              <a:extLst>
                <a:ext uri="{FF2B5EF4-FFF2-40B4-BE49-F238E27FC236}">
                  <a16:creationId xmlns:a16="http://schemas.microsoft.com/office/drawing/2014/main" id="{CC5A32EC-BC60-40BD-944B-25E24DB45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0" t="20273" r="17659" b="25015"/>
            <a:stretch/>
          </p:blipFill>
          <p:spPr bwMode="auto">
            <a:xfrm>
              <a:off x="575035" y="2107773"/>
              <a:ext cx="1126787" cy="104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ext Files - Free interface icons">
              <a:extLst>
                <a:ext uri="{FF2B5EF4-FFF2-40B4-BE49-F238E27FC236}">
                  <a16:creationId xmlns:a16="http://schemas.microsoft.com/office/drawing/2014/main" id="{777C19B4-CFC1-4E61-926F-018F9C5B7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39" y="2039870"/>
              <a:ext cx="1049800" cy="104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488FED7-28D4-4741-ACC4-CB56C62F50F8}"/>
                </a:ext>
              </a:extLst>
            </p:cNvPr>
            <p:cNvSpPr/>
            <p:nvPr/>
          </p:nvSpPr>
          <p:spPr>
            <a:xfrm>
              <a:off x="1967478" y="2564770"/>
              <a:ext cx="2394407" cy="11659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0482DD-55D5-4D16-B3D9-3B6C93ABE7BB}"/>
                </a:ext>
              </a:extLst>
            </p:cNvPr>
            <p:cNvSpPr txBox="1"/>
            <p:nvPr/>
          </p:nvSpPr>
          <p:spPr>
            <a:xfrm>
              <a:off x="2127732" y="2044027"/>
              <a:ext cx="2073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Speech-to-text with Azure speech studio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1F8B5-6826-4828-BEDC-5DAB75E2EA7E}"/>
                </a:ext>
              </a:extLst>
            </p:cNvPr>
            <p:cNvSpPr txBox="1"/>
            <p:nvPr/>
          </p:nvSpPr>
          <p:spPr>
            <a:xfrm>
              <a:off x="4627538" y="3157573"/>
              <a:ext cx="1049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Call text</a:t>
              </a:r>
            </a:p>
          </p:txBody>
        </p:sp>
        <p:pic>
          <p:nvPicPr>
            <p:cNvPr id="2054" name="Picture 6" descr="Elements Hierarchy Icon | IconExperience - Professional Icons » O-Collection">
              <a:extLst>
                <a:ext uri="{FF2B5EF4-FFF2-40B4-BE49-F238E27FC236}">
                  <a16:creationId xmlns:a16="http://schemas.microsoft.com/office/drawing/2014/main" id="{98A73D95-4817-483A-8D6E-A3A717477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5563" y="242178"/>
              <a:ext cx="620122" cy="62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01AF7D-AF30-44EF-BC2B-99712CD25B27}"/>
                </a:ext>
              </a:extLst>
            </p:cNvPr>
            <p:cNvSpPr txBox="1"/>
            <p:nvPr/>
          </p:nvSpPr>
          <p:spPr>
            <a:xfrm>
              <a:off x="8945473" y="398350"/>
              <a:ext cx="1785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Theme extraction</a:t>
              </a:r>
            </a:p>
          </p:txBody>
        </p:sp>
        <p:pic>
          <p:nvPicPr>
            <p:cNvPr id="2056" name="Picture 8" descr="Emoticon emotion Icon vector Line on white background image for web,  presentation, logo, Icon Symbol. 3756149 Vector Art at Vecteezy">
              <a:extLst>
                <a:ext uri="{FF2B5EF4-FFF2-40B4-BE49-F238E27FC236}">
                  <a16:creationId xmlns:a16="http://schemas.microsoft.com/office/drawing/2014/main" id="{6A35B852-E351-46C8-84A5-BD8176C39E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06" b="45018"/>
            <a:stretch/>
          </p:blipFill>
          <p:spPr bwMode="auto">
            <a:xfrm>
              <a:off x="6846055" y="1091381"/>
              <a:ext cx="2006369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B88E3E-CD7F-4E5D-B873-3C751EB567B6}"/>
                </a:ext>
              </a:extLst>
            </p:cNvPr>
            <p:cNvSpPr txBox="1"/>
            <p:nvPr/>
          </p:nvSpPr>
          <p:spPr>
            <a:xfrm>
              <a:off x="9007150" y="1124404"/>
              <a:ext cx="2006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Deep emotion Analysis</a:t>
              </a:r>
            </a:p>
          </p:txBody>
        </p:sp>
        <p:pic>
          <p:nvPicPr>
            <p:cNvPr id="2058" name="Picture 10" descr="Metadata - Free seo and web icons">
              <a:extLst>
                <a:ext uri="{FF2B5EF4-FFF2-40B4-BE49-F238E27FC236}">
                  <a16:creationId xmlns:a16="http://schemas.microsoft.com/office/drawing/2014/main" id="{8EB3109D-F64E-411F-AAEB-95260FDF4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880" y="1899005"/>
              <a:ext cx="580323" cy="58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B8772-EB9D-4693-B558-A9C70D7A22AA}"/>
                </a:ext>
              </a:extLst>
            </p:cNvPr>
            <p:cNvSpPr txBox="1"/>
            <p:nvPr/>
          </p:nvSpPr>
          <p:spPr>
            <a:xfrm>
              <a:off x="9083736" y="2064655"/>
              <a:ext cx="28506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Call metadata and statistical analysis</a:t>
              </a:r>
            </a:p>
          </p:txBody>
        </p:sp>
        <p:pic>
          <p:nvPicPr>
            <p:cNvPr id="2062" name="Picture 14" descr="Basic Trend Svg Png Icon Free Download (#339937) - OnlineWebFonts.COM">
              <a:extLst>
                <a:ext uri="{FF2B5EF4-FFF2-40B4-BE49-F238E27FC236}">
                  <a16:creationId xmlns:a16="http://schemas.microsoft.com/office/drawing/2014/main" id="{E6FD608B-6981-44B5-8D8A-4A64DEBAC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327" y="3710180"/>
              <a:ext cx="509427" cy="509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 descr="Dashboard Icon Vector Art, Icons, and Graphics for Free Download">
              <a:extLst>
                <a:ext uri="{FF2B5EF4-FFF2-40B4-BE49-F238E27FC236}">
                  <a16:creationId xmlns:a16="http://schemas.microsoft.com/office/drawing/2014/main" id="{CD2A8C91-D22B-40E7-BF93-CBD8BDBC3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14" b="13304"/>
            <a:stretch/>
          </p:blipFill>
          <p:spPr bwMode="auto">
            <a:xfrm>
              <a:off x="8801526" y="4919853"/>
              <a:ext cx="1301685" cy="947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Demographic Icon Images – Browse 21,072 Stock Photos, Vectors, and Video |  Adobe Stock">
              <a:extLst>
                <a:ext uri="{FF2B5EF4-FFF2-40B4-BE49-F238E27FC236}">
                  <a16:creationId xmlns:a16="http://schemas.microsoft.com/office/drawing/2014/main" id="{46795479-D04F-4839-8D1D-CC6FCA7E3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2" t="13780" r="11420" b="13930"/>
            <a:stretch/>
          </p:blipFill>
          <p:spPr bwMode="auto">
            <a:xfrm>
              <a:off x="7640663" y="2820980"/>
              <a:ext cx="602963" cy="60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E993B4-7E26-4599-9730-FDACA6D8454D}"/>
                </a:ext>
              </a:extLst>
            </p:cNvPr>
            <p:cNvSpPr txBox="1"/>
            <p:nvPr/>
          </p:nvSpPr>
          <p:spPr>
            <a:xfrm>
              <a:off x="9010848" y="2972216"/>
              <a:ext cx="191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Demographic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C45243-7261-4302-B903-EDCAE32A881E}"/>
                </a:ext>
              </a:extLst>
            </p:cNvPr>
            <p:cNvSpPr txBox="1"/>
            <p:nvPr/>
          </p:nvSpPr>
          <p:spPr>
            <a:xfrm>
              <a:off x="9054632" y="3809508"/>
              <a:ext cx="1911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Emotion trend analysis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430BAA-0D42-4186-B157-2557337F2696}"/>
                </a:ext>
              </a:extLst>
            </p:cNvPr>
            <p:cNvSpPr txBox="1"/>
            <p:nvPr/>
          </p:nvSpPr>
          <p:spPr>
            <a:xfrm>
              <a:off x="8496665" y="6006575"/>
              <a:ext cx="1911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Interactive call analysis dashboard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BBEC92F-7A34-4364-96CC-6491E0DFF856}"/>
                </a:ext>
              </a:extLst>
            </p:cNvPr>
            <p:cNvSpPr/>
            <p:nvPr/>
          </p:nvSpPr>
          <p:spPr>
            <a:xfrm>
              <a:off x="5942993" y="2564770"/>
              <a:ext cx="745870" cy="1161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3CD4A9F7-7CB4-47E3-A53A-06AA8D709604}"/>
                </a:ext>
              </a:extLst>
            </p:cNvPr>
            <p:cNvSpPr/>
            <p:nvPr/>
          </p:nvSpPr>
          <p:spPr>
            <a:xfrm rot="16200000">
              <a:off x="9322048" y="2080273"/>
              <a:ext cx="192856" cy="5144842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08620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12F9E2-C764-40B3-9EBC-703C1B445346}"/>
              </a:ext>
            </a:extLst>
          </p:cNvPr>
          <p:cNvGrpSpPr/>
          <p:nvPr/>
        </p:nvGrpSpPr>
        <p:grpSpPr>
          <a:xfrm>
            <a:off x="169862" y="1132787"/>
            <a:ext cx="11802060" cy="3937366"/>
            <a:chOff x="169862" y="1132787"/>
            <a:chExt cx="11802060" cy="3937366"/>
          </a:xfrm>
        </p:grpSpPr>
        <p:pic>
          <p:nvPicPr>
            <p:cNvPr id="2052" name="Picture 4" descr="Text Files - Free interface icons">
              <a:extLst>
                <a:ext uri="{FF2B5EF4-FFF2-40B4-BE49-F238E27FC236}">
                  <a16:creationId xmlns:a16="http://schemas.microsoft.com/office/drawing/2014/main" id="{777C19B4-CFC1-4E61-926F-018F9C5B7F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33" y="2434481"/>
              <a:ext cx="1049800" cy="104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D1F8B5-6826-4828-BEDC-5DAB75E2EA7E}"/>
                </a:ext>
              </a:extLst>
            </p:cNvPr>
            <p:cNvSpPr txBox="1"/>
            <p:nvPr/>
          </p:nvSpPr>
          <p:spPr>
            <a:xfrm>
              <a:off x="169862" y="3636765"/>
              <a:ext cx="1801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Financial transcripts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2BBEC92F-7A34-4364-96CC-6491E0DFF856}"/>
                </a:ext>
              </a:extLst>
            </p:cNvPr>
            <p:cNvSpPr/>
            <p:nvPr/>
          </p:nvSpPr>
          <p:spPr>
            <a:xfrm>
              <a:off x="1820261" y="2808549"/>
              <a:ext cx="371278" cy="1508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C27C5-D749-4A45-824C-022A5B029C75}"/>
                </a:ext>
              </a:extLst>
            </p:cNvPr>
            <p:cNvGrpSpPr/>
            <p:nvPr/>
          </p:nvGrpSpPr>
          <p:grpSpPr>
            <a:xfrm>
              <a:off x="6157276" y="1132787"/>
              <a:ext cx="3235853" cy="3751209"/>
              <a:chOff x="6157276" y="1132787"/>
              <a:chExt cx="3235853" cy="3751209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C9A7EAC-6918-47E0-8DFC-D8169B7B2801}"/>
                  </a:ext>
                </a:extLst>
              </p:cNvPr>
              <p:cNvSpPr/>
              <p:nvPr/>
            </p:nvSpPr>
            <p:spPr>
              <a:xfrm>
                <a:off x="6157276" y="1132787"/>
                <a:ext cx="3235853" cy="336701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B88E3E-CD7F-4E5D-B873-3C751EB567B6}"/>
                  </a:ext>
                </a:extLst>
              </p:cNvPr>
              <p:cNvSpPr txBox="1"/>
              <p:nvPr/>
            </p:nvSpPr>
            <p:spPr>
              <a:xfrm>
                <a:off x="6897159" y="4576219"/>
                <a:ext cx="20063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Deep emotion Analysis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E2CF6AB0-E865-484C-AD85-1532DFFED37C}"/>
                  </a:ext>
                </a:extLst>
              </p:cNvPr>
              <p:cNvSpPr/>
              <p:nvPr/>
            </p:nvSpPr>
            <p:spPr>
              <a:xfrm>
                <a:off x="6355430" y="1651395"/>
                <a:ext cx="2865428" cy="79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ysClr val="windowText" lastClr="000000"/>
                    </a:solidFill>
                  </a:rPr>
                  <a:t>Per participant, per section emotion extraction with Plutchik and L and M emotion lexicons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50AB35D-82D5-4AAC-9333-66A37FFD8359}"/>
                  </a:ext>
                </a:extLst>
              </p:cNvPr>
              <p:cNvSpPr/>
              <p:nvPr/>
            </p:nvSpPr>
            <p:spPr>
              <a:xfrm>
                <a:off x="6355430" y="3167200"/>
                <a:ext cx="2886128" cy="52322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Quantify emotional agreement/conflicts in the meeting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C1888E1-27D4-452D-924B-AAE3214A2FDA}"/>
                  </a:ext>
                </a:extLst>
              </p:cNvPr>
              <p:cNvSpPr/>
              <p:nvPr/>
            </p:nvSpPr>
            <p:spPr>
              <a:xfrm>
                <a:off x="6365780" y="2633672"/>
                <a:ext cx="2865428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Emotion trend analysis</a:t>
                </a:r>
              </a:p>
            </p:txBody>
          </p: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81D3C22-C3EA-4E82-ABA9-60C105A4D8BF}"/>
                </a:ext>
              </a:extLst>
            </p:cNvPr>
            <p:cNvSpPr/>
            <p:nvPr/>
          </p:nvSpPr>
          <p:spPr>
            <a:xfrm>
              <a:off x="10009509" y="2418341"/>
              <a:ext cx="1962413" cy="92929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>
                  <a:solidFill>
                    <a:schemeClr val="tx1"/>
                  </a:solidFill>
                </a:rPr>
                <a:t>Compare emotion results with the market variables.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D72833D-99D4-4729-AEB1-0A935F622BFE}"/>
                </a:ext>
              </a:extLst>
            </p:cNvPr>
            <p:cNvGrpSpPr/>
            <p:nvPr/>
          </p:nvGrpSpPr>
          <p:grpSpPr>
            <a:xfrm>
              <a:off x="2325417" y="1132787"/>
              <a:ext cx="3235853" cy="3937366"/>
              <a:chOff x="2403835" y="1131219"/>
              <a:chExt cx="3235853" cy="3937366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B005F58-720C-489A-8E1C-91FAA5830E2F}"/>
                  </a:ext>
                </a:extLst>
              </p:cNvPr>
              <p:cNvSpPr/>
              <p:nvPr/>
            </p:nvSpPr>
            <p:spPr>
              <a:xfrm>
                <a:off x="2403835" y="1131219"/>
                <a:ext cx="3235853" cy="336701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9085A77-6A3E-4958-A799-D6BB822EE143}"/>
                  </a:ext>
                </a:extLst>
              </p:cNvPr>
              <p:cNvSpPr/>
              <p:nvPr/>
            </p:nvSpPr>
            <p:spPr>
              <a:xfrm>
                <a:off x="2648529" y="1490571"/>
                <a:ext cx="2865428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ysClr val="windowText" lastClr="000000"/>
                    </a:solidFill>
                  </a:rPr>
                  <a:t>Parsing PDF files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E62F606-3CCE-4C3E-9F56-5FB7092508AE}"/>
                  </a:ext>
                </a:extLst>
              </p:cNvPr>
              <p:cNvSpPr/>
              <p:nvPr/>
            </p:nvSpPr>
            <p:spPr>
              <a:xfrm>
                <a:off x="2621393" y="3759151"/>
                <a:ext cx="2886128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ysClr val="windowText" lastClr="000000"/>
                    </a:solidFill>
                  </a:rPr>
                  <a:t>Participant to utterance mapping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16BCAA87-EFAC-481D-A0C7-FCB71618A600}"/>
                  </a:ext>
                </a:extLst>
              </p:cNvPr>
              <p:cNvSpPr/>
              <p:nvPr/>
            </p:nvSpPr>
            <p:spPr>
              <a:xfrm>
                <a:off x="2621393" y="2596519"/>
                <a:ext cx="2886128" cy="9292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Extract information such as meeting call participants, meeting sections(Presentation, QnA)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89255EA-4E58-4AC8-80AC-454BC0FDC34E}"/>
                  </a:ext>
                </a:extLst>
              </p:cNvPr>
              <p:cNvSpPr/>
              <p:nvPr/>
            </p:nvSpPr>
            <p:spPr>
              <a:xfrm>
                <a:off x="2648529" y="2049437"/>
                <a:ext cx="2865428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AU" sz="1400" dirty="0">
                    <a:solidFill>
                      <a:schemeClr val="tx1"/>
                    </a:solidFill>
                  </a:rPr>
                  <a:t>Segment the document</a:t>
                </a:r>
              </a:p>
              <a:p>
                <a:pPr algn="ctr"/>
                <a:endParaRPr lang="en-AU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C25560F-AFF2-4FB8-BF0D-797D9393565D}"/>
                  </a:ext>
                </a:extLst>
              </p:cNvPr>
              <p:cNvSpPr txBox="1"/>
              <p:nvPr/>
            </p:nvSpPr>
            <p:spPr>
              <a:xfrm>
                <a:off x="2621393" y="4545365"/>
                <a:ext cx="28826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Document parsing and information extraction</a:t>
                </a:r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4B98E837-D1F6-46B4-9FD5-011CD2D91961}"/>
                </a:ext>
              </a:extLst>
            </p:cNvPr>
            <p:cNvSpPr/>
            <p:nvPr/>
          </p:nvSpPr>
          <p:spPr>
            <a:xfrm>
              <a:off x="5663447" y="2808549"/>
              <a:ext cx="371278" cy="1508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9266CC9F-A1D0-4C48-834E-2A5773CCE3BF}"/>
                </a:ext>
              </a:extLst>
            </p:cNvPr>
            <p:cNvSpPr/>
            <p:nvPr/>
          </p:nvSpPr>
          <p:spPr>
            <a:xfrm>
              <a:off x="9515680" y="2807572"/>
              <a:ext cx="371278" cy="1508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0495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A55F2E-CA7A-4070-A5F6-0C19C7B01863}"/>
              </a:ext>
            </a:extLst>
          </p:cNvPr>
          <p:cNvGrpSpPr/>
          <p:nvPr/>
        </p:nvGrpSpPr>
        <p:grpSpPr>
          <a:xfrm>
            <a:off x="707010" y="2130458"/>
            <a:ext cx="8653806" cy="2790334"/>
            <a:chOff x="707010" y="2130458"/>
            <a:chExt cx="8653806" cy="279033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F3E273-CD10-4263-89AF-EB9EAAF3F2A9}"/>
                </a:ext>
              </a:extLst>
            </p:cNvPr>
            <p:cNvSpPr/>
            <p:nvPr/>
          </p:nvSpPr>
          <p:spPr>
            <a:xfrm>
              <a:off x="707010" y="2130458"/>
              <a:ext cx="8653806" cy="27903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083E7F-CD81-4160-BC78-EEEDDCC3CECF}"/>
                </a:ext>
              </a:extLst>
            </p:cNvPr>
            <p:cNvGrpSpPr/>
            <p:nvPr/>
          </p:nvGrpSpPr>
          <p:grpSpPr>
            <a:xfrm>
              <a:off x="1906623" y="2530921"/>
              <a:ext cx="6445526" cy="1839403"/>
              <a:chOff x="1906623" y="2530921"/>
              <a:chExt cx="6445526" cy="18394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365D641-9D9B-4FE9-AEB0-05DADA74002B}"/>
                  </a:ext>
                </a:extLst>
              </p:cNvPr>
              <p:cNvGrpSpPr/>
              <p:nvPr/>
            </p:nvGrpSpPr>
            <p:grpSpPr>
              <a:xfrm>
                <a:off x="1906623" y="2530921"/>
                <a:ext cx="4334481" cy="1839403"/>
                <a:chOff x="1906623" y="2530921"/>
                <a:chExt cx="4334481" cy="1839403"/>
              </a:xfrm>
            </p:grpSpPr>
            <p:pic>
              <p:nvPicPr>
                <p:cNvPr id="4098" name="Picture 2" descr="Paycheck Logo Outline Icon. Banking Checkbook Template or Cheque Book and  Financial Transfers Stock Vector - Illustration of administration, bonus:  230354740">
                  <a:extLst>
                    <a:ext uri="{FF2B5EF4-FFF2-40B4-BE49-F238E27FC236}">
                      <a16:creationId xmlns:a16="http://schemas.microsoft.com/office/drawing/2014/main" id="{6CE8FB7E-9B57-417D-BF01-223AAA79DD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250" t="19442" r="63011" b="18165"/>
                <a:stretch/>
              </p:blipFill>
              <p:spPr bwMode="auto">
                <a:xfrm>
                  <a:off x="1906623" y="3044760"/>
                  <a:ext cx="1093676" cy="13255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00" name="Picture 4" descr="Emotions Icon #385957 - Free Icons Library">
                  <a:extLst>
                    <a:ext uri="{FF2B5EF4-FFF2-40B4-BE49-F238E27FC236}">
                      <a16:creationId xmlns:a16="http://schemas.microsoft.com/office/drawing/2014/main" id="{D164BC70-D390-4428-AF73-B9AA32F08E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83173" y="2530921"/>
                  <a:ext cx="1093676" cy="10276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Arrow: Right 3">
                  <a:extLst>
                    <a:ext uri="{FF2B5EF4-FFF2-40B4-BE49-F238E27FC236}">
                      <a16:creationId xmlns:a16="http://schemas.microsoft.com/office/drawing/2014/main" id="{FC8ECF0C-EA34-40FC-95B2-AB44F22DED0A}"/>
                    </a:ext>
                  </a:extLst>
                </p:cNvPr>
                <p:cNvSpPr/>
                <p:nvPr/>
              </p:nvSpPr>
              <p:spPr>
                <a:xfrm>
                  <a:off x="3818917" y="3681919"/>
                  <a:ext cx="2422187" cy="223736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pic>
            <p:nvPicPr>
              <p:cNvPr id="4104" name="Picture 8" descr="Kantox - Currency Management Automation">
                <a:extLst>
                  <a:ext uri="{FF2B5EF4-FFF2-40B4-BE49-F238E27FC236}">
                    <a16:creationId xmlns:a16="http://schemas.microsoft.com/office/drawing/2014/main" id="{B804F2B7-A912-4F3F-8599-DD266ED8E6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4385" y="2852560"/>
                <a:ext cx="1517764" cy="15177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6128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C83AC3BC-8705-4FD4-924B-EE7EC3249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28" y="1352809"/>
            <a:ext cx="7657143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6583</TotalTime>
  <Words>237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Gihan Sameera Wiriththamulla Gamage</dc:creator>
  <cp:lastModifiedBy>Gihan Sameera Wiriththamulla Gamage</cp:lastModifiedBy>
  <cp:revision>8</cp:revision>
  <dcterms:created xsi:type="dcterms:W3CDTF">2022-12-11T09:03:35Z</dcterms:created>
  <dcterms:modified xsi:type="dcterms:W3CDTF">2022-12-15T23:20:07Z</dcterms:modified>
</cp:coreProperties>
</file>