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1" r:id="rId1"/>
    <p:sldMasterId id="2147483792" r:id="rId2"/>
    <p:sldMasterId id="2147483793" r:id="rId3"/>
    <p:sldMasterId id="2147483794" r:id="rId4"/>
    <p:sldMasterId id="2147483795" r:id="rId5"/>
    <p:sldMasterId id="2147483796" r:id="rId6"/>
    <p:sldMasterId id="2147483797" r:id="rId7"/>
    <p:sldMasterId id="2147483798" r:id="rId8"/>
    <p:sldMasterId id="2147483799" r:id="rId9"/>
    <p:sldMasterId id="2147483800" r:id="rId10"/>
    <p:sldMasterId id="2147483801" r:id="rId11"/>
  </p:sldMasterIdLst>
  <p:notesMasterIdLst>
    <p:notesMasterId r:id="rId36"/>
  </p:notesMasterIdLst>
  <p:handoutMasterIdLst>
    <p:handoutMasterId r:id="rId37"/>
  </p:handoutMasterIdLst>
  <p:sldIdLst>
    <p:sldId id="256" r:id="rId12"/>
    <p:sldId id="291" r:id="rId13"/>
    <p:sldId id="292" r:id="rId14"/>
    <p:sldId id="293" r:id="rId15"/>
    <p:sldId id="294" r:id="rId16"/>
    <p:sldId id="308" r:id="rId17"/>
    <p:sldId id="306" r:id="rId18"/>
    <p:sldId id="307" r:id="rId19"/>
    <p:sldId id="310" r:id="rId20"/>
    <p:sldId id="309" r:id="rId21"/>
    <p:sldId id="311" r:id="rId22"/>
    <p:sldId id="312" r:id="rId23"/>
    <p:sldId id="296" r:id="rId24"/>
    <p:sldId id="314" r:id="rId25"/>
    <p:sldId id="295" r:id="rId26"/>
    <p:sldId id="315" r:id="rId27"/>
    <p:sldId id="316" r:id="rId28"/>
    <p:sldId id="318" r:id="rId29"/>
    <p:sldId id="321" r:id="rId30"/>
    <p:sldId id="319" r:id="rId31"/>
    <p:sldId id="320" r:id="rId32"/>
    <p:sldId id="303" r:id="rId33"/>
    <p:sldId id="304" r:id="rId34"/>
    <p:sldId id="305" r:id="rId35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FFE"/>
    <a:srgbClr val="FEFEFF"/>
    <a:srgbClr val="FFFEFE"/>
    <a:srgbClr val="CC0066"/>
    <a:srgbClr val="808080"/>
    <a:srgbClr val="FF6400"/>
    <a:srgbClr val="00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3" d="100"/>
          <a:sy n="103" d="100"/>
        </p:scale>
        <p:origin x="-1256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fld id="{AB66E089-50EF-4EB5-923D-DC9F50FB11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280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fld id="{15CEC718-DB10-4D68-822E-6D21C6AAA3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8187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A98063-8556-4D18-AA09-B8F188E9CB7E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09600"/>
            <a:ext cx="5181600" cy="3886200"/>
          </a:xfrm>
          <a:ln/>
        </p:spPr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800600"/>
            <a:ext cx="5105400" cy="3657600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09600"/>
            <a:ext cx="5181600" cy="3886200"/>
          </a:xfrm>
          <a:ln/>
        </p:spPr>
      </p:sp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800600"/>
            <a:ext cx="5105400" cy="3657600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4329113"/>
            <a:ext cx="6111875" cy="406876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09600"/>
            <a:ext cx="5181600" cy="3886200"/>
          </a:xfrm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800600"/>
            <a:ext cx="5105400" cy="3657600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09600"/>
            <a:ext cx="5181600" cy="3886200"/>
          </a:xfrm>
          <a:ln/>
        </p:spPr>
      </p:sp>
      <p:sp>
        <p:nvSpPr>
          <p:cNvPr id="1259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800600"/>
            <a:ext cx="5105400" cy="3657600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09600"/>
            <a:ext cx="5181600" cy="3886200"/>
          </a:xfrm>
          <a:ln/>
        </p:spPr>
      </p:sp>
      <p:sp>
        <p:nvSpPr>
          <p:cNvPr id="1280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800600"/>
            <a:ext cx="5105400" cy="3657600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4329113"/>
            <a:ext cx="6111875" cy="406876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89425"/>
            <a:ext cx="5486400" cy="4333875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89425"/>
            <a:ext cx="5486400" cy="4333875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89425"/>
            <a:ext cx="5486400" cy="4333875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89425"/>
            <a:ext cx="5486400" cy="4333875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89425"/>
            <a:ext cx="5486400" cy="4333875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4329113"/>
            <a:ext cx="6111875" cy="406876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89425"/>
            <a:ext cx="5486400" cy="4333875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4329113"/>
            <a:ext cx="6111875" cy="406876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EC718-DB10-4D68-822E-6D21C6AAA35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4329113"/>
            <a:ext cx="6111875" cy="406876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09600"/>
            <a:ext cx="5181600" cy="3886200"/>
          </a:xfrm>
          <a:ln/>
        </p:spPr>
      </p:sp>
      <p:sp>
        <p:nvSpPr>
          <p:cNvPr id="1136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800600"/>
            <a:ext cx="5105400" cy="3657600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D2C5AF-9C4A-4795-9C52-7BE40B5D05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D5375-FB34-4513-871E-BF684BC234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8D93C4-5392-4EB0-A1E8-BD8B662C595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BE8774-D250-49F0-8445-A31794DFEB4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BD99E4-0A51-4487-A1D3-1D45723673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7E1DFF-35E6-481B-AA7A-BB1D623F4D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7D0FDA-891E-49F8-B63F-653FE3455B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2E6B57-4AA6-421C-80B2-BB287709009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53B299-ACC3-4FF6-9A6B-703AEF4FB0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88488A-F701-41BD-92B2-F2D3A0FB9E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EC2E32-64A0-4B4E-8087-B86F5CB2B9B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9516DE-E332-42C8-950B-FE38FA3414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74638"/>
            <a:ext cx="211455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19125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2BE956-9F72-4C2F-84B7-DCA8A748062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74638"/>
            <a:ext cx="211455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19125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1FCDC7-C621-45FA-B862-E69CCBB1A9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74638"/>
            <a:ext cx="211455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19125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20B623-79DB-420A-B05F-531F0BBD4A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74638"/>
            <a:ext cx="211455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19125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232906-423B-4D53-B08D-8292F49C2BC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74638"/>
            <a:ext cx="211455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19125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36C5C8-F5BF-4EC8-8EEA-5CF89DE054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74638"/>
            <a:ext cx="211455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19125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878A57-4482-4CE0-894B-E6EF6FCBC37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6DD173-2BB3-4C9D-831C-86574CEEB8C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D4DE19-721F-4A14-ABEB-3B066EFC96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925F07-4282-4C82-B64F-DF8DCA4A00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854802-BE7A-41B5-8A22-B79D8A9A0B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91C64C-2DD5-4ECE-A6E6-CC01C0A014D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31F491-0A84-4CDE-ABA0-5E850F7295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8C53D9-CBD6-4593-A3B1-0688C4F6DA4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4E2B29-7747-4A8C-AFF6-000E603F34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437E70-090E-46B7-96E0-11F9B87693F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25FC53-7916-49EA-A8C7-ECEC326213C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74638"/>
            <a:ext cx="211455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19125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2F75B3-E458-4307-9D08-226232F9510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CBFDFF-086C-4DD7-9126-B6DE566E9CD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55C571-0A98-47E9-ABB1-DCCA7A344B8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4487A4-7F7E-49C0-93FE-368094CB38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809487-69B9-4CBA-91EC-E7C2C2EF248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9824A7-0144-417C-AFAD-17F6528B3D8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805686-B194-4DE4-94F9-D0A02F1C8B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2C66FE-6EA5-4237-AF70-EB40380365A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0EDDEF-5376-4F17-AFEF-C089B40C32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FE1EB5-E03D-44F0-A8C0-5108A8AD5DE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E4134F-38A2-4E00-AA33-6503855A48C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6716C3-5D2C-4A37-8627-52149B8EDF1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74638"/>
            <a:ext cx="211455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19125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24F033-6206-4153-8BF0-42AB550398E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543633-51C2-4A45-A1CA-A3F7AE616DC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9DF88F-5A3C-4FFA-83FB-8C16483A45F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87A4DA-2FE9-454D-A889-9517A296895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71EE8E-132B-4CFA-8832-ADC0284C473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E436A2-25F4-4670-A183-46526AEE5E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A92997-DBB7-4132-8933-5AC9CE47FD4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1BFB82-1B0B-4A6F-99EF-9057F67865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BDF482-DAE4-460B-A917-0F3C9C76073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DEC046-2F85-42BC-8118-22AA9E30FB4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4B1B64-0E6A-46EF-9D4C-064BBE20CE7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4053F1-0A3F-4E3B-915F-6F57DAAE38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274638"/>
            <a:ext cx="2116138" cy="58801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200775" cy="58801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8A615F-84D1-40EB-9B77-36F11E06C42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F26CEC-393B-4D3C-88BB-BCC9C0A8EA6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7A393D-B6B1-475E-B06B-039F22B5A6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FCDC14-FF29-4218-945B-D8A58F6AF4C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7E9550-712E-4FBB-8165-C6DD460211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BFC98E-015C-4CE2-A8A0-3C66EF5204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574348-59F9-40DB-90D0-EA21079FA7C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D3A644-E63D-41C1-B07C-CFF7B6B5C93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957AD9-27DE-4301-8285-1AB1C1AC7EE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6267B7-7517-4AD2-819A-59B3308A509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AF6DDE-EAC3-455D-9434-ADF3763E23A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5744F3-FA35-4877-9215-6E83B8B5E7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74638"/>
            <a:ext cx="211455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19125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DE6302-EDAD-4C02-8677-CEF98AA36EF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75D8C4-453F-4200-85E0-9826853C506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14DA31-AD87-4681-ABAF-D222226369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A5B8BE-42C7-4A38-A2A4-71DBED21C9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B84B88-4C6D-4E9A-A173-10D3B9388D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B5016A-4D3D-40E4-BAA1-99786CABDC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B4E291-E3FA-47D4-B483-524013190B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ACF2F1-CE20-44AD-91D8-CF63C31828B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C329EA-10A8-41B0-B7B2-F961427225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6FAFD4-9BD9-476A-9693-FBBB248CB19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9DFB29-403C-4C9D-8C1F-E58E44E432F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1FD44E-5445-445C-838C-724972D739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74638"/>
            <a:ext cx="211455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19125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C7A36B-16ED-4893-B0F4-5171E8B69A4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png"/><Relationship Id="rId14" Type="http://schemas.openxmlformats.org/officeDocument/2006/relationships/image" Target="../media/image4.jpeg"/><Relationship Id="rId15" Type="http://schemas.openxmlformats.org/officeDocument/2006/relationships/image" Target="../media/image5.png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4.jpeg"/><Relationship Id="rId16" Type="http://schemas.openxmlformats.org/officeDocument/2006/relationships/image" Target="../media/image3.png"/><Relationship Id="rId17" Type="http://schemas.openxmlformats.org/officeDocument/2006/relationships/image" Target="../media/image6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logo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91488" y="6324600"/>
            <a:ext cx="9239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60338" y="6400800"/>
            <a:ext cx="3116262" cy="2143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900">
                <a:solidFill>
                  <a:srgbClr val="008A52"/>
                </a:solidFill>
                <a:ea typeface="SimSun" pitchFamily="2" charset="-122"/>
              </a:rPr>
              <a:t>© Copyright IBM Corp. 2013.  </a:t>
            </a:r>
          </a:p>
        </p:txBody>
      </p:sp>
      <p:pic>
        <p:nvPicPr>
          <p:cNvPr id="1028" name="Picture 31" descr="DB2_title_revised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>
            <a:off x="304800" y="985838"/>
            <a:ext cx="8610600" cy="16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08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000">
                <a:solidFill>
                  <a:schemeClr val="tx1"/>
                </a:solidFill>
                <a:ea typeface="SimSun" pitchFamily="2" charset="-122"/>
              </a:defRPr>
            </a:lvl1pPr>
          </a:lstStyle>
          <a:p>
            <a:fld id="{4B1C655D-92B0-433B-8D0D-51299BD65C4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6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6" descr="logo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91488" y="6324600"/>
            <a:ext cx="9239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60338" y="6400800"/>
            <a:ext cx="3116262" cy="2143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900">
                <a:solidFill>
                  <a:srgbClr val="008A52"/>
                </a:solidFill>
                <a:ea typeface="SimSun" pitchFamily="2" charset="-122"/>
              </a:rPr>
              <a:t>© Copyright IBM Corp. 2013.  </a:t>
            </a:r>
          </a:p>
        </p:txBody>
      </p:sp>
      <p:pic>
        <p:nvPicPr>
          <p:cNvPr id="77828" name="Picture 31" descr="DB2_title_revised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>
            <a:off x="304800" y="985838"/>
            <a:ext cx="8610600" cy="16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9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778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800">
                <a:solidFill>
                  <a:schemeClr val="tx1"/>
                </a:solidFill>
                <a:ea typeface="SimSun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0800" y="63246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800">
                <a:solidFill>
                  <a:schemeClr val="tx1"/>
                </a:solidFill>
                <a:ea typeface="SimSun" pitchFamily="2" charset="-122"/>
              </a:defRPr>
            </a:lvl1pPr>
          </a:lstStyle>
          <a:p>
            <a:fld id="{30BB3191-AB2F-4F39-85A3-B78A078DEC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6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6" descr="logo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91488" y="6324600"/>
            <a:ext cx="9239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60338" y="6400800"/>
            <a:ext cx="3116262" cy="2143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900">
                <a:solidFill>
                  <a:srgbClr val="008A52"/>
                </a:solidFill>
                <a:ea typeface="SimSun" pitchFamily="2" charset="-122"/>
              </a:rPr>
              <a:t>© Copyright IBM Corp. 2013.  </a:t>
            </a:r>
          </a:p>
        </p:txBody>
      </p:sp>
      <p:pic>
        <p:nvPicPr>
          <p:cNvPr id="90116" name="Picture 31" descr="DB2_title_revised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>
            <a:off x="304800" y="985838"/>
            <a:ext cx="8610600" cy="16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2"/>
          <p:cNvGraphicFramePr>
            <a:graphicFrameLocks noGrp="1"/>
          </p:cNvGraphicFramePr>
          <p:nvPr/>
        </p:nvGraphicFramePr>
        <p:xfrm>
          <a:off x="1600200" y="2438400"/>
          <a:ext cx="6096000" cy="1857375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</a:tbl>
          </a:graphicData>
        </a:graphic>
      </p:graphicFrame>
      <p:sp>
        <p:nvSpPr>
          <p:cNvPr id="9013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9013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6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13316" name="Picture 6" descr="logo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91488" y="6324600"/>
            <a:ext cx="9239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60338" y="6400800"/>
            <a:ext cx="3116262" cy="2143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900">
                <a:solidFill>
                  <a:srgbClr val="008A52"/>
                </a:solidFill>
                <a:ea typeface="SimSun" pitchFamily="2" charset="-122"/>
              </a:rPr>
              <a:t>© Copyright IBM Corp. 2013.  </a:t>
            </a:r>
          </a:p>
        </p:txBody>
      </p:sp>
      <p:pic>
        <p:nvPicPr>
          <p:cNvPr id="13318" name="Picture 31" descr="DB2_title_revised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>
            <a:off x="304800" y="985838"/>
            <a:ext cx="8610600" cy="16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6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6"/>
          <p:cNvSpPr txBox="1">
            <a:spLocks noChangeArrowheads="1"/>
          </p:cNvSpPr>
          <p:nvPr/>
        </p:nvSpPr>
        <p:spPr bwMode="auto">
          <a:xfrm>
            <a:off x="2209800" y="6400800"/>
            <a:ext cx="5257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zh-CN" sz="900" smtClean="0">
                <a:solidFill>
                  <a:srgbClr val="008A52"/>
                </a:solidFill>
              </a:rPr>
              <a:t>Course materials may not be reproduced in whole or in part without prior written permission of IBM.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388" y="6381750"/>
            <a:ext cx="3116262" cy="2143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900">
                <a:solidFill>
                  <a:srgbClr val="008A52"/>
                </a:solidFill>
                <a:ea typeface="SimSun" pitchFamily="2" charset="-122"/>
              </a:rPr>
              <a:t>© Copyright IBM Corp. 2014</a:t>
            </a:r>
          </a:p>
        </p:txBody>
      </p:sp>
      <p:grpSp>
        <p:nvGrpSpPr>
          <p:cNvPr id="14340" name="Group 18"/>
          <p:cNvGrpSpPr>
            <a:grpSpLocks/>
          </p:cNvGrpSpPr>
          <p:nvPr/>
        </p:nvGrpSpPr>
        <p:grpSpPr bwMode="auto">
          <a:xfrm>
            <a:off x="0" y="0"/>
            <a:ext cx="9144000" cy="6172200"/>
            <a:chOff x="0" y="0"/>
            <a:chExt cx="9144000" cy="6172200"/>
          </a:xfrm>
        </p:grpSpPr>
        <p:pic>
          <p:nvPicPr>
            <p:cNvPr id="14344" name="Picture 4" descr="C:\Miriam Work\Misc\TemplateDesign\Image Samples\MH900433123.JPG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486400" y="152400"/>
              <a:ext cx="3657600" cy="3548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345" name="Group 12"/>
            <p:cNvGrpSpPr>
              <a:grpSpLocks/>
            </p:cNvGrpSpPr>
            <p:nvPr userDrawn="1"/>
          </p:nvGrpSpPr>
          <p:grpSpPr bwMode="auto">
            <a:xfrm>
              <a:off x="0" y="0"/>
              <a:ext cx="9144000" cy="6172200"/>
              <a:chOff x="0" y="0"/>
              <a:chExt cx="9144000" cy="6172200"/>
            </a:xfrm>
          </p:grpSpPr>
          <p:grpSp>
            <p:nvGrpSpPr>
              <p:cNvPr id="14347" name="Group 1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4391024"/>
                <a:chOff x="0" y="0"/>
                <a:chExt cx="9144000" cy="4391024"/>
              </a:xfrm>
            </p:grpSpPr>
            <p:pic>
              <p:nvPicPr>
                <p:cNvPr id="14349" name="Picture 3" descr="C:\Miriam Work\Misc\TemplateDesign\Image Samples\MH910220821.JPG"/>
                <p:cNvPicPr>
                  <a:picLocks noChangeAspect="1" noChangeArrowheads="1"/>
                </p:cNvPicPr>
                <p:nvPr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78690" y="533400"/>
                  <a:ext cx="3881218" cy="38576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7" name="Rectangle 3"/>
                <p:cNvSpPr/>
                <p:nvPr/>
              </p:nvSpPr>
              <p:spPr>
                <a:xfrm>
                  <a:off x="0" y="0"/>
                  <a:ext cx="9144000" cy="762000"/>
                </a:xfrm>
                <a:prstGeom prst="rect">
                  <a:avLst/>
                </a:prstGeom>
                <a:solidFill>
                  <a:srgbClr val="99CC00"/>
                </a:solidFill>
                <a:ln>
                  <a:noFill/>
                </a:ln>
                <a:effectLst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lnSpc>
                      <a:spcPct val="100000"/>
                    </a:lnSpc>
                  </a:pPr>
                  <a:endParaRPr lang="zh-CN" altLang="en-US" sz="1800">
                    <a:solidFill>
                      <a:srgbClr val="FFFFFF"/>
                    </a:solidFill>
                    <a:ea typeface="SimSun" pitchFamily="2" charset="-122"/>
                  </a:endParaRPr>
                </a:p>
              </p:txBody>
            </p:sp>
          </p:grpSp>
          <p:sp>
            <p:nvSpPr>
              <p:cNvPr id="15" name="Rectangle 14"/>
              <p:cNvSpPr/>
              <p:nvPr/>
            </p:nvSpPr>
            <p:spPr>
              <a:xfrm>
                <a:off x="0" y="3352800"/>
                <a:ext cx="9144000" cy="28194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00000"/>
                  </a:lnSpc>
                </a:pPr>
                <a:endParaRPr lang="zh-CN" altLang="en-US" sz="1800">
                  <a:solidFill>
                    <a:srgbClr val="FFFFFF"/>
                  </a:solidFill>
                  <a:ea typeface="SimSun" pitchFamily="2" charset="-122"/>
                </a:endParaRPr>
              </a:p>
            </p:txBody>
          </p:sp>
        </p:grpSp>
        <p:pic>
          <p:nvPicPr>
            <p:cNvPr id="14346" name="Picture 4"/>
            <p:cNvPicPr>
              <a:picLocks noChangeAspect="1" noChangeArrowheads="1"/>
            </p:cNvPicPr>
            <p:nvPr userDrawn="1"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5486400" y="3036125"/>
              <a:ext cx="36576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4341" name="Picture 19" descr="logo.pn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8091488" y="6324600"/>
            <a:ext cx="9239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43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6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6" descr="logo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91488" y="6324600"/>
            <a:ext cx="9239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79388" y="6381750"/>
            <a:ext cx="3116262" cy="2143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900">
                <a:solidFill>
                  <a:srgbClr val="008A52"/>
                </a:solidFill>
                <a:ea typeface="SimSun" pitchFamily="2" charset="-122"/>
              </a:rPr>
              <a:t>© Copyright IBM Corp. 2014</a:t>
            </a:r>
          </a:p>
        </p:txBody>
      </p:sp>
      <p:pic>
        <p:nvPicPr>
          <p:cNvPr id="15364" name="Picture 31" descr="DB2_title_revised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>
            <a:off x="304800" y="985838"/>
            <a:ext cx="8610600" cy="16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25908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5DF7766B-03FE-4A32-91C5-8B9A97778F50}" type="slidenum">
              <a:rPr lang="en-US" altLang="zh-CN" sz="1000">
                <a:solidFill>
                  <a:schemeClr val="tx1"/>
                </a:solidFill>
                <a:ea typeface="SimSun" pitchFamily="2" charset="-122"/>
              </a:rPr>
              <a:pPr algn="r">
                <a:lnSpc>
                  <a:spcPct val="100000"/>
                </a:lnSpc>
              </a:pPr>
              <a:t>‹#›</a:t>
            </a:fld>
            <a:endParaRPr lang="en-US" altLang="zh-CN" sz="1000">
              <a:solidFill>
                <a:schemeClr val="tx1"/>
              </a:solidFill>
              <a:ea typeface="SimSun" pitchFamily="2" charset="-122"/>
            </a:endParaRPr>
          </a:p>
        </p:txBody>
      </p:sp>
      <p:sp>
        <p:nvSpPr>
          <p:cNvPr id="1536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53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6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" descr="logo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91488" y="6324600"/>
            <a:ext cx="9239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60338" y="6400800"/>
            <a:ext cx="3116262" cy="2143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900">
                <a:solidFill>
                  <a:srgbClr val="008A52"/>
                </a:solidFill>
                <a:ea typeface="SimSun" pitchFamily="2" charset="-122"/>
              </a:rPr>
              <a:t>© Copyright IBM Corp. 2013.  </a:t>
            </a:r>
          </a:p>
        </p:txBody>
      </p:sp>
      <p:pic>
        <p:nvPicPr>
          <p:cNvPr id="16388" name="Picture 31" descr="DB2_title_revised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>
            <a:off x="304800" y="985838"/>
            <a:ext cx="8610600" cy="16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3" descr="C:\Miriam Work\Misc\TemplateDesign\Image Samples\MH910220821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04800" y="1143000"/>
            <a:ext cx="3881438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429000" y="4724400"/>
            <a:ext cx="5486400" cy="1447800"/>
          </a:xfrm>
          <a:prstGeom prst="rect">
            <a:avLst/>
          </a:prstGeom>
          <a:solidFill>
            <a:srgbClr val="99CC00"/>
          </a:solidFill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zh-CN" altLang="en-US" sz="4400">
              <a:solidFill>
                <a:schemeClr val="bg1"/>
              </a:solidFill>
              <a:ea typeface="SimSun" pitchFamily="2" charset="-122"/>
            </a:endParaRPr>
          </a:p>
        </p:txBody>
      </p:sp>
      <p:sp>
        <p:nvSpPr>
          <p:cNvPr id="10" name="Rectangle 15"/>
          <p:cNvSpPr/>
          <p:nvPr/>
        </p:nvSpPr>
        <p:spPr>
          <a:xfrm>
            <a:off x="152400" y="4724400"/>
            <a:ext cx="3124200" cy="1447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</a:pPr>
            <a:endParaRPr lang="zh-CN" altLang="en-US" sz="1800">
              <a:solidFill>
                <a:srgbClr val="FFFFFF"/>
              </a:solidFill>
              <a:ea typeface="SimSun" pitchFamily="2" charset="-122"/>
            </a:endParaRPr>
          </a:p>
        </p:txBody>
      </p:sp>
      <p:grpSp>
        <p:nvGrpSpPr>
          <p:cNvPr id="16392" name="Group 17"/>
          <p:cNvGrpSpPr>
            <a:grpSpLocks/>
          </p:cNvGrpSpPr>
          <p:nvPr/>
        </p:nvGrpSpPr>
        <p:grpSpPr bwMode="auto">
          <a:xfrm>
            <a:off x="5181600" y="1600200"/>
            <a:ext cx="3657600" cy="2974975"/>
            <a:chOff x="5181600" y="1447800"/>
            <a:chExt cx="3657600" cy="2975429"/>
          </a:xfrm>
        </p:grpSpPr>
        <p:pic>
          <p:nvPicPr>
            <p:cNvPr id="16397" name="Picture 4" descr="C:\Miriam Work\Misc\TemplateDesign\Image Samples\MH900433123.JPG"/>
            <p:cNvPicPr>
              <a:picLocks noChangeAspect="1" noChangeArrowheads="1"/>
            </p:cNvPicPr>
            <p:nvPr/>
          </p:nvPicPr>
          <p:blipFill>
            <a:blip r:embed="rId16"/>
            <a:srcRect t="16257"/>
            <a:stretch>
              <a:fillRect/>
            </a:stretch>
          </p:blipFill>
          <p:spPr bwMode="auto">
            <a:xfrm>
              <a:off x="5181600" y="1447800"/>
              <a:ext cx="3657600" cy="297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8" name="Picture 3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5181600" y="3810000"/>
              <a:ext cx="3657600" cy="613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Rectangle 20"/>
          <p:cNvSpPr/>
          <p:nvPr/>
        </p:nvSpPr>
        <p:spPr>
          <a:xfrm>
            <a:off x="228600" y="1263650"/>
            <a:ext cx="8686800" cy="34290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</a:pPr>
            <a:endParaRPr lang="zh-CN" altLang="en-US" sz="1800">
              <a:solidFill>
                <a:srgbClr val="FFFFFF"/>
              </a:solidFill>
              <a:ea typeface="SimSun" pitchFamily="2" charset="-122"/>
            </a:endParaRPr>
          </a:p>
        </p:txBody>
      </p:sp>
      <p:sp>
        <p:nvSpPr>
          <p:cNvPr id="16394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63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08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000">
                <a:solidFill>
                  <a:schemeClr val="tx1"/>
                </a:solidFill>
                <a:ea typeface="SimSun" pitchFamily="2" charset="-122"/>
              </a:defRPr>
            </a:lvl1pPr>
          </a:lstStyle>
          <a:p>
            <a:fld id="{EF8F165D-AEE8-429A-82D1-0457015DA9C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6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6" descr="logo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91488" y="6324600"/>
            <a:ext cx="9239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60338" y="6400800"/>
            <a:ext cx="3116262" cy="2143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900">
                <a:solidFill>
                  <a:srgbClr val="008A52"/>
                </a:solidFill>
                <a:ea typeface="SimSun" pitchFamily="2" charset="-122"/>
              </a:rPr>
              <a:t>© Copyright IBM Corp. 2013.  </a:t>
            </a:r>
          </a:p>
        </p:txBody>
      </p:sp>
      <p:pic>
        <p:nvPicPr>
          <p:cNvPr id="28676" name="Picture 31" descr="DB2_title_revised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>
            <a:off x="304800" y="985838"/>
            <a:ext cx="8610600" cy="16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86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08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000">
                <a:solidFill>
                  <a:schemeClr val="tx1"/>
                </a:solidFill>
                <a:ea typeface="SimSun" pitchFamily="2" charset="-122"/>
              </a:defRPr>
            </a:lvl1pPr>
          </a:lstStyle>
          <a:p>
            <a:fld id="{248A47F5-8E73-4F8E-8F3F-7AFBD2991DF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6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6" descr="logo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91488" y="6324600"/>
            <a:ext cx="9239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79388" y="6381750"/>
            <a:ext cx="3116262" cy="2143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900">
                <a:solidFill>
                  <a:srgbClr val="008A52"/>
                </a:solidFill>
                <a:ea typeface="SimSun" pitchFamily="2" charset="-122"/>
              </a:rPr>
              <a:t>© Copyright IBM Corp. 2014</a:t>
            </a:r>
          </a:p>
        </p:txBody>
      </p:sp>
      <p:pic>
        <p:nvPicPr>
          <p:cNvPr id="40964" name="Picture 31" descr="DB2_title_revised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>
            <a:off x="304800" y="985838"/>
            <a:ext cx="8610600" cy="16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096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08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000">
                <a:solidFill>
                  <a:schemeClr val="tx1"/>
                </a:solidFill>
                <a:ea typeface="SimSun" pitchFamily="2" charset="-122"/>
              </a:defRPr>
            </a:lvl1pPr>
          </a:lstStyle>
          <a:p>
            <a:fld id="{3CDA520B-9B05-404D-A168-279654E9D4A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6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6" descr="logo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91488" y="6324600"/>
            <a:ext cx="9239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60338" y="6400800"/>
            <a:ext cx="3116262" cy="2143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900">
                <a:solidFill>
                  <a:srgbClr val="008A52"/>
                </a:solidFill>
                <a:ea typeface="SimSun" pitchFamily="2" charset="-122"/>
              </a:rPr>
              <a:t>© Copyright IBM Corp. 2013.  </a:t>
            </a:r>
          </a:p>
        </p:txBody>
      </p:sp>
      <p:pic>
        <p:nvPicPr>
          <p:cNvPr id="53252" name="Picture 31" descr="DB2_title_revised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>
            <a:off x="304800" y="985838"/>
            <a:ext cx="8610600" cy="16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532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2590800" y="63246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800">
                <a:solidFill>
                  <a:schemeClr val="tx1"/>
                </a:solidFill>
                <a:ea typeface="SimSun" pitchFamily="2" charset="-122"/>
              </a:defRPr>
            </a:lvl1pPr>
          </a:lstStyle>
          <a:p>
            <a:fld id="{6A5B9BE4-23E4-488C-B374-C34DA724B6A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6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6" descr="logo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91488" y="6324600"/>
            <a:ext cx="9239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60338" y="6400800"/>
            <a:ext cx="3116262" cy="2143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900">
                <a:solidFill>
                  <a:srgbClr val="008A52"/>
                </a:solidFill>
                <a:ea typeface="SimSun" pitchFamily="2" charset="-122"/>
              </a:rPr>
              <a:t>© Copyright IBM Corp. 2013.  </a:t>
            </a:r>
          </a:p>
        </p:txBody>
      </p:sp>
      <p:pic>
        <p:nvPicPr>
          <p:cNvPr id="65540" name="Picture 31" descr="DB2_title_revised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>
            <a:off x="304800" y="985838"/>
            <a:ext cx="8610600" cy="16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554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0800" y="63246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800">
                <a:solidFill>
                  <a:schemeClr val="tx1"/>
                </a:solidFill>
                <a:ea typeface="SimSun" pitchFamily="2" charset="-122"/>
              </a:defRPr>
            </a:lvl1pPr>
          </a:lstStyle>
          <a:p>
            <a:fld id="{B8E66168-3363-48F0-9D78-B2F325FDFD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6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68.xml"/><Relationship Id="rId3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7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7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7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20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7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68.xml"/><Relationship Id="rId3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70.xml"/><Relationship Id="rId3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70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68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70.xml"/><Relationship Id="rId3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68.xml"/><Relationship Id="rId3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68.xml"/><Relationship Id="rId3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hyperlink" Target="mailto:wdocmills@us.ibm.com" TargetMode="External"/><Relationship Id="rId5" Type="http://schemas.openxmlformats.org/officeDocument/2006/relationships/hyperlink" Target="mailto:dperman@ca.ibm.com" TargetMode="External"/><Relationship Id="rId6" Type="http://schemas.openxmlformats.org/officeDocument/2006/relationships/hyperlink" Target="mailto:gaoym@cn.ibm.com" TargetMode="External"/><Relationship Id="rId7" Type="http://schemas.openxmlformats.org/officeDocument/2006/relationships/hyperlink" Target="mailto:guoml@cn.ibm.com" TargetMode="External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6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hyperlink" Target="http://www-01.ibm.com/support/knowledgecenter/SSCTJ4_5.2.1/com.ibm.casemgmttoc.doc/casemanager_5.2.1.htm" TargetMode="External"/><Relationship Id="rId5" Type="http://schemas.openxmlformats.org/officeDocument/2006/relationships/hyperlink" Target="http://www-01.ibm.com/support/knowledgecenter/SSEUEX_2.0.3/contentnavigator_2.0.3.htm" TargetMode="External"/><Relationship Id="rId6" Type="http://schemas.openxmlformats.org/officeDocument/2006/relationships/hyperlink" Target="http://www-01.ibm.com/support/knowledgecenter/SSNW2F_5.2.0/com.ibm.p8toc.doc/filenetcontentmanager_5.2.0.htm?lang=en" TargetMode="External"/><Relationship Id="rId7" Type="http://schemas.openxmlformats.org/officeDocument/2006/relationships/hyperlink" Target="http://www-933.ibm.com/support/fixcentral/" TargetMode="External"/><Relationship Id="rId1" Type="http://schemas.openxmlformats.org/officeDocument/2006/relationships/tags" Target="../tags/tag17.xml"/><Relationship Id="rId2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68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68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68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68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79388" y="3500438"/>
            <a:ext cx="6911975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29783" dir="2008559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lnSpc>
                <a:spcPct val="100000"/>
              </a:lnSpc>
              <a:defRPr/>
            </a:pPr>
            <a:r>
              <a:rPr lang="en-US" altLang="zh-CN" sz="2400">
                <a:solidFill>
                  <a:schemeClr val="bg1"/>
                </a:solidFill>
                <a:latin typeface="Arial" charset="0"/>
                <a:cs typeface="Arial" charset="0"/>
              </a:rPr>
              <a:t>Product Implementation Training (PIT)</a:t>
            </a:r>
          </a:p>
        </p:txBody>
      </p:sp>
      <p:sp>
        <p:nvSpPr>
          <p:cNvPr id="93186" name="Rectangle 7"/>
          <p:cNvSpPr>
            <a:spLocks noChangeArrowheads="1"/>
          </p:cNvSpPr>
          <p:nvPr/>
        </p:nvSpPr>
        <p:spPr bwMode="auto">
          <a:xfrm>
            <a:off x="3779838" y="1484313"/>
            <a:ext cx="54641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1450" indent="-171450" eaLnBrk="0" hangingPunct="0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ea typeface="SimSun" pitchFamily="2" charset="-122"/>
              </a:rPr>
              <a:t>Gary Guo</a:t>
            </a:r>
          </a:p>
          <a:p>
            <a:pPr marL="171450" indent="-171450" eaLnBrk="0" hangingPunct="0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ea typeface="SimSun" pitchFamily="2" charset="-122"/>
              </a:rPr>
              <a:t>Case Manager Development</a:t>
            </a:r>
          </a:p>
          <a:p>
            <a:pPr marL="171450" indent="-171450" eaLnBrk="0" hangingPunct="0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ea typeface="SimSun" pitchFamily="2" charset="-122"/>
              </a:rPr>
              <a:t>2014-Sep-02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79388" y="4149725"/>
            <a:ext cx="7696200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18900000" algn="ctr" rotWithShape="0">
                    <a:srgbClr val="B7B9BD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>
              <a:lnSpc>
                <a:spcPct val="100000"/>
              </a:lnSpc>
              <a:defRPr/>
            </a:pPr>
            <a:r>
              <a:rPr lang="en-US" altLang="zh-CN" sz="2400" dirty="0">
                <a:solidFill>
                  <a:schemeClr val="bg1"/>
                </a:solidFill>
                <a:latin typeface="Arial" charset="0"/>
                <a:cs typeface="Arial" charset="0"/>
              </a:rPr>
              <a:t>IBM Case Manager 5.2.1</a:t>
            </a:r>
          </a:p>
          <a:p>
            <a:pPr eaLnBrk="0" hangingPunct="0">
              <a:lnSpc>
                <a:spcPct val="100000"/>
              </a:lnSpc>
              <a:defRPr/>
            </a:pPr>
            <a:endParaRPr lang="en-US" altLang="zh-CN" sz="24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eaLnBrk="0" hangingPunct="0">
              <a:lnSpc>
                <a:spcPct val="100000"/>
              </a:lnSpc>
              <a:defRPr/>
            </a:pPr>
            <a:r>
              <a:rPr lang="en-US" altLang="zh-CN" sz="2400" dirty="0">
                <a:solidFill>
                  <a:schemeClr val="bg1"/>
                </a:solidFill>
                <a:latin typeface="Arial" charset="0"/>
                <a:cs typeface="Arial" charset="0"/>
              </a:rPr>
              <a:t>Solution Development Improvements: To Do Lists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4"/>
          <p:cNvSpPr>
            <a:spLocks noGrp="1"/>
          </p:cNvSpPr>
          <p:nvPr>
            <p:ph type="title"/>
          </p:nvPr>
        </p:nvSpPr>
        <p:spPr>
          <a:xfrm>
            <a:off x="250825" y="188913"/>
            <a:ext cx="8229600" cy="868362"/>
          </a:xfrm>
        </p:spPr>
        <p:txBody>
          <a:bodyPr/>
          <a:lstStyle/>
          <a:p>
            <a:r>
              <a:rPr kumimoji="1" lang="en-US" altLang="zh-CN" sz="2400" smtClean="0"/>
              <a:t>Configure To-do List Widget</a:t>
            </a:r>
            <a:endParaRPr kumimoji="1" lang="zh-CN" altLang="en-US" sz="2400" smtClean="0"/>
          </a:p>
        </p:txBody>
      </p:sp>
      <p:pic>
        <p:nvPicPr>
          <p:cNvPr id="108546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31265" b="-31265"/>
          <a:stretch>
            <a:fillRect/>
          </a:stretch>
        </p:blipFill>
        <p:spPr>
          <a:xfrm>
            <a:off x="4427538" y="2492375"/>
            <a:ext cx="4038600" cy="4525963"/>
          </a:xfrm>
        </p:spPr>
      </p:pic>
      <p:pic>
        <p:nvPicPr>
          <p:cNvPr id="108547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32854" b="-32854"/>
          <a:stretch>
            <a:fillRect/>
          </a:stretch>
        </p:blipFill>
        <p:spPr>
          <a:xfrm>
            <a:off x="4427538" y="476250"/>
            <a:ext cx="3081337" cy="3452813"/>
          </a:xfrm>
        </p:spPr>
      </p:pic>
      <p:sp>
        <p:nvSpPr>
          <p:cNvPr id="10854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1926F7-FF13-4C54-AF64-2952E91A2996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08549" name="Rectangle 3"/>
          <p:cNvSpPr txBox="1">
            <a:spLocks/>
          </p:cNvSpPr>
          <p:nvPr/>
        </p:nvSpPr>
        <p:spPr bwMode="auto">
          <a:xfrm>
            <a:off x="395288" y="1557338"/>
            <a:ext cx="3384550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000" dirty="0">
                <a:solidFill>
                  <a:schemeClr val="tx1"/>
                </a:solidFill>
                <a:ea typeface="SimSun" pitchFamily="2" charset="-122"/>
              </a:rPr>
              <a:t>By default,  the To-do List widget displays all To-do tasks associated with a case.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000" dirty="0">
                <a:solidFill>
                  <a:schemeClr val="tx1"/>
                </a:solidFill>
                <a:ea typeface="SimSun" pitchFamily="2" charset="-122"/>
              </a:rPr>
              <a:t>The task type to display in the To-do list is defined at the Case type level by choosing the  option – “Define a to-do task list to display in the widget”.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endParaRPr lang="zh-CN" altLang="en-US" sz="2000" dirty="0">
              <a:solidFill>
                <a:schemeClr val="tx1"/>
              </a:solidFill>
              <a:ea typeface="SimSun" pitchFamily="2" charset="-122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4643438" y="2781300"/>
            <a:ext cx="2520950" cy="287338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808080"/>
            </a:prstShdw>
          </a:effec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17" name="Rounded Rectangular Callout 14"/>
          <p:cNvSpPr>
            <a:spLocks noChangeArrowheads="1"/>
          </p:cNvSpPr>
          <p:nvPr/>
        </p:nvSpPr>
        <p:spPr bwMode="auto">
          <a:xfrm>
            <a:off x="7415213" y="2060575"/>
            <a:ext cx="1728787" cy="504825"/>
          </a:xfrm>
          <a:prstGeom prst="wedgeRoundRectCallout">
            <a:avLst>
              <a:gd name="adj1" fmla="val -55787"/>
              <a:gd name="adj2" fmla="val 95370"/>
              <a:gd name="adj3" fmla="val 16667"/>
            </a:avLst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sz="1800" dirty="0">
                <a:solidFill>
                  <a:schemeClr val="dk1"/>
                </a:solidFill>
                <a:latin typeface="+mn-lt"/>
                <a:cs typeface="+mn-cs"/>
              </a:rPr>
              <a:t>Default option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4"/>
          <p:cNvSpPr>
            <a:spLocks noGrp="1"/>
          </p:cNvSpPr>
          <p:nvPr>
            <p:ph type="title"/>
          </p:nvPr>
        </p:nvSpPr>
        <p:spPr>
          <a:xfrm>
            <a:off x="250825" y="188913"/>
            <a:ext cx="8229600" cy="868362"/>
          </a:xfrm>
        </p:spPr>
        <p:txBody>
          <a:bodyPr/>
          <a:lstStyle/>
          <a:p>
            <a:r>
              <a:rPr kumimoji="1" lang="en-US" altLang="zh-CN" sz="2400" smtClean="0"/>
              <a:t>Configure To-do List Widget – Actions</a:t>
            </a:r>
            <a:endParaRPr kumimoji="1" lang="zh-CN" altLang="en-US" sz="2400" smtClean="0"/>
          </a:p>
        </p:txBody>
      </p:sp>
      <p:sp>
        <p:nvSpPr>
          <p:cNvPr id="10957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6CE3425-C6AC-483B-8A5A-10EFFF638897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09571" name="Rectangle 3"/>
          <p:cNvSpPr txBox="1">
            <a:spLocks/>
          </p:cNvSpPr>
          <p:nvPr/>
        </p:nvSpPr>
        <p:spPr bwMode="auto">
          <a:xfrm>
            <a:off x="395288" y="1557338"/>
            <a:ext cx="3384550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000" dirty="0">
                <a:solidFill>
                  <a:schemeClr val="tx1"/>
                </a:solidFill>
                <a:ea typeface="SimSun" pitchFamily="2" charset="-122"/>
              </a:rPr>
              <a:t>Two toolbars are defined in the To</a:t>
            </a:r>
            <a:r>
              <a:rPr lang="en-US" altLang="zh-CN" sz="2000" dirty="0" smtClean="0">
                <a:solidFill>
                  <a:schemeClr val="tx1"/>
                </a:solidFill>
                <a:ea typeface="SimSun" pitchFamily="2" charset="-122"/>
              </a:rPr>
              <a:t>-do </a:t>
            </a:r>
            <a:r>
              <a:rPr lang="en-US" altLang="zh-CN" sz="2000" dirty="0">
                <a:solidFill>
                  <a:schemeClr val="tx1"/>
                </a:solidFill>
                <a:ea typeface="SimSun" pitchFamily="2" charset="-122"/>
              </a:rPr>
              <a:t>list </a:t>
            </a:r>
            <a:r>
              <a:rPr lang="en-US" altLang="zh-CN" sz="2000" dirty="0" smtClean="0">
                <a:solidFill>
                  <a:schemeClr val="tx1"/>
                </a:solidFill>
                <a:ea typeface="SimSun" pitchFamily="2" charset="-122"/>
              </a:rPr>
              <a:t>widget</a:t>
            </a:r>
            <a:endParaRPr lang="en-US" altLang="zh-CN" sz="2000" dirty="0">
              <a:solidFill>
                <a:schemeClr val="tx1"/>
              </a:solidFill>
              <a:ea typeface="SimSun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1600" dirty="0">
                <a:solidFill>
                  <a:schemeClr val="tx1"/>
                </a:solidFill>
                <a:ea typeface="SimSun" pitchFamily="2" charset="-122"/>
              </a:rPr>
              <a:t>To-do list toolbar</a:t>
            </a: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1600" dirty="0">
                <a:solidFill>
                  <a:schemeClr val="tx1"/>
                </a:solidFill>
                <a:ea typeface="SimSun" pitchFamily="2" charset="-122"/>
              </a:rPr>
              <a:t>To-do item toolbar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000" dirty="0">
                <a:solidFill>
                  <a:schemeClr val="tx1"/>
                </a:solidFill>
                <a:ea typeface="SimSun" pitchFamily="2" charset="-122"/>
              </a:rPr>
              <a:t>Default buttons in To-do list toolbar</a:t>
            </a: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1600" dirty="0">
                <a:solidFill>
                  <a:schemeClr val="tx1"/>
                </a:solidFill>
                <a:ea typeface="SimSun" pitchFamily="2" charset="-122"/>
              </a:rPr>
              <a:t>Add To-do task</a:t>
            </a: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1600" dirty="0">
                <a:solidFill>
                  <a:schemeClr val="tx1"/>
                </a:solidFill>
                <a:ea typeface="SimSun" pitchFamily="2" charset="-122"/>
              </a:rPr>
              <a:t>Refresh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000" dirty="0">
                <a:solidFill>
                  <a:schemeClr val="tx1"/>
                </a:solidFill>
                <a:ea typeface="SimSun" pitchFamily="2" charset="-122"/>
              </a:rPr>
              <a:t>Default buttons in To-do item toolbar</a:t>
            </a: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1600" dirty="0">
                <a:solidFill>
                  <a:schemeClr val="tx1"/>
                </a:solidFill>
                <a:ea typeface="SimSun" pitchFamily="2" charset="-122"/>
              </a:rPr>
              <a:t>Save</a:t>
            </a: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1600" dirty="0">
                <a:solidFill>
                  <a:schemeClr val="tx1"/>
                </a:solidFill>
                <a:ea typeface="SimSun" pitchFamily="2" charset="-122"/>
              </a:rPr>
              <a:t>Complete</a:t>
            </a: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endParaRPr lang="en-US" altLang="zh-CN" sz="1600" dirty="0">
              <a:solidFill>
                <a:schemeClr val="tx1"/>
              </a:solidFill>
              <a:ea typeface="SimSun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000" dirty="0">
                <a:solidFill>
                  <a:schemeClr val="tx1"/>
                </a:solidFill>
                <a:ea typeface="SimSun" pitchFamily="2" charset="-122"/>
              </a:rPr>
              <a:t>Note:</a:t>
            </a: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1600" dirty="0">
                <a:solidFill>
                  <a:schemeClr val="tx1"/>
                </a:solidFill>
                <a:ea typeface="SimSun" pitchFamily="2" charset="-122"/>
              </a:rPr>
              <a:t>The To-do task can also be disabled/enabled/restarted</a:t>
            </a: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endParaRPr lang="en-US" altLang="zh-CN" sz="1600" dirty="0">
              <a:solidFill>
                <a:schemeClr val="tx1"/>
              </a:solidFill>
              <a:ea typeface="SimSun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endParaRPr lang="zh-CN" altLang="en-US" sz="2000" dirty="0">
              <a:solidFill>
                <a:schemeClr val="tx1"/>
              </a:solidFill>
              <a:ea typeface="SimSun" pitchFamily="2" charset="-122"/>
            </a:endParaRPr>
          </a:p>
        </p:txBody>
      </p:sp>
      <p:pic>
        <p:nvPicPr>
          <p:cNvPr id="109572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56500" b="-56500"/>
          <a:stretch>
            <a:fillRect/>
          </a:stretch>
        </p:blipFill>
        <p:spPr>
          <a:xfrm>
            <a:off x="4140200" y="2060575"/>
            <a:ext cx="4895850" cy="5400675"/>
          </a:xfrm>
        </p:spPr>
      </p:pic>
      <p:pic>
        <p:nvPicPr>
          <p:cNvPr id="109573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6100" y="1412875"/>
            <a:ext cx="4103688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smtClean="0"/>
              <a:t>Course Roadmap</a:t>
            </a:r>
          </a:p>
        </p:txBody>
      </p:sp>
      <p:sp>
        <p:nvSpPr>
          <p:cNvPr id="11059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28700" lvl="1" indent="-400050">
              <a:buClr>
                <a:schemeClr val="tx2"/>
              </a:buClr>
            </a:pPr>
            <a:r>
              <a:rPr lang="en-US" altLang="zh-CN" sz="2000" dirty="0" smtClean="0">
                <a:ea typeface="SimSun" pitchFamily="2" charset="-122"/>
              </a:rPr>
              <a:t>Overview</a:t>
            </a:r>
          </a:p>
          <a:p>
            <a:pPr marL="1028700" lvl="1" indent="-400050">
              <a:buClr>
                <a:schemeClr val="tx2"/>
              </a:buClr>
            </a:pPr>
            <a:r>
              <a:rPr lang="en-US" altLang="zh-CN" sz="2000" dirty="0" smtClean="0">
                <a:ea typeface="SimSun" pitchFamily="2" charset="-122"/>
              </a:rPr>
              <a:t>Configure To-do task in Case Builder</a:t>
            </a:r>
          </a:p>
          <a:p>
            <a:pPr marL="1028700" lvl="1" indent="-400050">
              <a:buClr>
                <a:srgbClr val="FF0000"/>
              </a:buClr>
              <a:buFont typeface="Wingdings" pitchFamily="2" charset="2"/>
              <a:buChar char="è"/>
            </a:pPr>
            <a:r>
              <a:rPr lang="en-US" altLang="zh-CN" sz="2000" dirty="0" smtClean="0">
                <a:ea typeface="SimSun" pitchFamily="2" charset="-122"/>
              </a:rPr>
              <a:t>To-do List widget</a:t>
            </a:r>
          </a:p>
          <a:p>
            <a:pPr marL="1028700" lvl="1" indent="-400050"/>
            <a:r>
              <a:rPr lang="en-US" altLang="zh-CN" sz="2000" dirty="0" smtClean="0">
                <a:ea typeface="SimSun" pitchFamily="2" charset="-122"/>
              </a:rPr>
              <a:t>Customization/API Overview</a:t>
            </a:r>
          </a:p>
          <a:p>
            <a:pPr marL="1028700" lvl="1" indent="-400050"/>
            <a:r>
              <a:rPr lang="en-US" altLang="zh-CN" sz="2000" dirty="0" smtClean="0">
                <a:ea typeface="SimSun" pitchFamily="2" charset="-122"/>
              </a:rPr>
              <a:t>Course </a:t>
            </a:r>
            <a:r>
              <a:rPr lang="en-US" altLang="zh-CN" sz="2000" dirty="0" smtClean="0">
                <a:ea typeface="SimSun" pitchFamily="2" charset="-122"/>
              </a:rPr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F88F-5A3C-4FFA-83FB-8C16483A45F5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smtClean="0"/>
              <a:t>To-do List Widget</a:t>
            </a:r>
          </a:p>
        </p:txBody>
      </p:sp>
      <p:sp>
        <p:nvSpPr>
          <p:cNvPr id="112642" name="Rectangle 3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3887787" cy="4813300"/>
          </a:xfrm>
        </p:spPr>
        <p:txBody>
          <a:bodyPr/>
          <a:lstStyle/>
          <a:p>
            <a:r>
              <a:rPr lang="en-US" altLang="zh-CN" sz="1800" dirty="0" smtClean="0"/>
              <a:t>To-do </a:t>
            </a:r>
            <a:r>
              <a:rPr lang="en-US" altLang="zh-CN" sz="1800" dirty="0"/>
              <a:t>L</a:t>
            </a:r>
            <a:r>
              <a:rPr lang="en-US" altLang="zh-CN" sz="1800" dirty="0" smtClean="0"/>
              <a:t>ist widget displays the To-do tasks of a given case.</a:t>
            </a:r>
          </a:p>
          <a:p>
            <a:pPr lvl="1"/>
            <a:r>
              <a:rPr lang="en-US" altLang="zh-CN" sz="1400" dirty="0"/>
              <a:t>B</a:t>
            </a:r>
            <a:r>
              <a:rPr lang="en-US" altLang="zh-CN" sz="1400" dirty="0" smtClean="0"/>
              <a:t>y default it displays all non-hidden to-do tasks belong to a case in ‘Working’, ‘Completed’ or ‘Failed’ state.</a:t>
            </a:r>
          </a:p>
          <a:p>
            <a:pPr lvl="1"/>
            <a:r>
              <a:rPr lang="en-US" altLang="zh-CN" sz="1400" dirty="0" smtClean="0"/>
              <a:t>Which task types should be displayed can be further configured in widget setting at case type level.</a:t>
            </a:r>
          </a:p>
          <a:p>
            <a:r>
              <a:rPr lang="en-US" altLang="zh-CN" sz="1800" dirty="0" smtClean="0"/>
              <a:t>Each To-do task is a row in the grid.</a:t>
            </a:r>
          </a:p>
          <a:p>
            <a:pPr lvl="1"/>
            <a:r>
              <a:rPr lang="en-US" altLang="zh-CN" sz="1400" dirty="0"/>
              <a:t>Expanding the row displays the task using the configured view layout.</a:t>
            </a:r>
          </a:p>
          <a:p>
            <a:pPr lvl="1"/>
            <a:r>
              <a:rPr lang="en-US" altLang="zh-CN" sz="1400" dirty="0"/>
              <a:t>If no view is designed, a system-generated view is </a:t>
            </a:r>
            <a:r>
              <a:rPr lang="en-US" altLang="zh-CN" sz="1400" dirty="0" smtClean="0"/>
              <a:t>used and only task properties are shown.</a:t>
            </a:r>
            <a:endParaRPr lang="en-US" altLang="zh-CN" sz="1400" dirty="0"/>
          </a:p>
          <a:p>
            <a:r>
              <a:rPr lang="en-US" altLang="zh-CN" sz="1800" dirty="0" smtClean="0"/>
              <a:t>Clicking </a:t>
            </a:r>
            <a:r>
              <a:rPr lang="en-US" altLang="zh-CN" sz="1800" dirty="0"/>
              <a:t>on a Grid column header sorts the task rows.</a:t>
            </a:r>
          </a:p>
        </p:txBody>
      </p:sp>
      <p:pic>
        <p:nvPicPr>
          <p:cNvPr id="112643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/>
          <a:srcRect t="-17879" b="-17879"/>
          <a:stretch>
            <a:fillRect/>
          </a:stretch>
        </p:blipFill>
        <p:spPr>
          <a:xfrm>
            <a:off x="4057650" y="692150"/>
            <a:ext cx="5060950" cy="56737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436A2-25F4-4670-A183-46526AEE5E3F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smtClean="0"/>
              <a:t>To-do List Widget –To-do list toolbar</a:t>
            </a:r>
          </a:p>
        </p:txBody>
      </p:sp>
      <p:sp>
        <p:nvSpPr>
          <p:cNvPr id="114690" name="Rectangl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000" dirty="0" smtClean="0"/>
              <a:t>To-do list widget toolbar can be used to create  a </a:t>
            </a:r>
            <a:r>
              <a:rPr lang="en-US" altLang="zh-CN" sz="2000" dirty="0"/>
              <a:t>discretionary to-do task or to refresh the list of tasks.</a:t>
            </a:r>
          </a:p>
          <a:p>
            <a:r>
              <a:rPr lang="en-US" altLang="zh-CN" sz="2000" dirty="0"/>
              <a:t>Discretionary To-do task can be created at runtime</a:t>
            </a:r>
          </a:p>
          <a:p>
            <a:pPr lvl="1"/>
            <a:r>
              <a:rPr lang="en-US" altLang="zh-CN" sz="1600" dirty="0"/>
              <a:t>Newly added To-do tasks are added at </a:t>
            </a:r>
            <a:r>
              <a:rPr lang="en-US" altLang="zh-CN" sz="1600" dirty="0"/>
              <a:t>the top of the grid.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Note</a:t>
            </a:r>
            <a:r>
              <a:rPr lang="en-US" altLang="zh-CN" sz="1600" dirty="0"/>
              <a:t>: May need to refresh to match the sorting. </a:t>
            </a:r>
          </a:p>
          <a:p>
            <a:r>
              <a:rPr lang="en-US" altLang="zh-CN" sz="2000" dirty="0"/>
              <a:t>Refresh will reload the To-do list widget.</a:t>
            </a:r>
          </a:p>
        </p:txBody>
      </p:sp>
      <p:pic>
        <p:nvPicPr>
          <p:cNvPr id="114691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rcRect t="-61571" b="-61571"/>
          <a:stretch>
            <a:fillRect/>
          </a:stretch>
        </p:blipFill>
        <p:spPr>
          <a:xfrm>
            <a:off x="4643438" y="1989138"/>
            <a:ext cx="4038600" cy="4525962"/>
          </a:xfrm>
        </p:spPr>
      </p:pic>
      <p:pic>
        <p:nvPicPr>
          <p:cNvPr id="114692" name="Picture 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484313"/>
            <a:ext cx="43719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572000" y="1484313"/>
            <a:ext cx="1079500" cy="360362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808080"/>
            </a:prstShdw>
          </a:effec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436A2-25F4-4670-A183-46526AEE5E3F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smtClean="0"/>
              <a:t>To-do List Widget – To-do item toolbar</a:t>
            </a:r>
          </a:p>
        </p:txBody>
      </p:sp>
      <p:sp>
        <p:nvSpPr>
          <p:cNvPr id="116738" name="Rectangle 3"/>
          <p:cNvSpPr>
            <a:spLocks noGrp="1"/>
          </p:cNvSpPr>
          <p:nvPr>
            <p:ph sz="half" idx="1"/>
          </p:nvPr>
        </p:nvSpPr>
        <p:spPr>
          <a:xfrm>
            <a:off x="251520" y="1628775"/>
            <a:ext cx="4536503" cy="4525963"/>
          </a:xfrm>
        </p:spPr>
        <p:txBody>
          <a:bodyPr/>
          <a:lstStyle/>
          <a:p>
            <a:r>
              <a:rPr lang="en-US" altLang="zh-CN" sz="1800" dirty="0" smtClean="0"/>
              <a:t>To-do task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toolbar can be used to operate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individual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to-do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tasks.</a:t>
            </a:r>
            <a:endParaRPr lang="en-US" altLang="zh-CN" sz="1800" dirty="0"/>
          </a:p>
          <a:p>
            <a:r>
              <a:rPr lang="en-US" altLang="zh-CN" sz="1800" dirty="0" smtClean="0"/>
              <a:t>Save action will save changes on a to-do task view, both to-do task properties and case properties on the view.</a:t>
            </a:r>
          </a:p>
          <a:p>
            <a:r>
              <a:rPr lang="en-US" altLang="zh-CN" sz="1800" dirty="0" smtClean="0"/>
              <a:t>Complete will save the changes (if any) and move the to-do state to complete.</a:t>
            </a:r>
          </a:p>
          <a:p>
            <a:r>
              <a:rPr lang="en-US" altLang="zh-CN" sz="1800" dirty="0" smtClean="0"/>
              <a:t>There are some other actions can be configured to to-do task toolbar:</a:t>
            </a:r>
          </a:p>
          <a:p>
            <a:pPr lvl="1"/>
            <a:r>
              <a:rPr lang="en-US" altLang="zh-CN" sz="1400" dirty="0" smtClean="0"/>
              <a:t>Disable</a:t>
            </a:r>
            <a:r>
              <a:rPr lang="en-US" altLang="zh-CN" sz="1400" dirty="0" smtClean="0"/>
              <a:t>: moves a </a:t>
            </a:r>
            <a:r>
              <a:rPr lang="en-US" altLang="zh-CN" sz="1400" dirty="0" smtClean="0"/>
              <a:t>working to</a:t>
            </a:r>
            <a:r>
              <a:rPr lang="en-US" altLang="zh-CN" sz="1400" dirty="0" smtClean="0"/>
              <a:t>-do task to failed state.</a:t>
            </a:r>
          </a:p>
          <a:p>
            <a:pPr lvl="1"/>
            <a:r>
              <a:rPr lang="en-US" altLang="zh-CN" sz="1400" dirty="0" smtClean="0"/>
              <a:t>Restart: moves a failed to-do task back to working.</a:t>
            </a:r>
          </a:p>
          <a:p>
            <a:pPr lvl="1"/>
            <a:r>
              <a:rPr lang="en-US" altLang="zh-CN" sz="1400" dirty="0" smtClean="0"/>
              <a:t>Close: close the to-do task view, equivalent to click the twisty.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436A2-25F4-4670-A183-46526AEE5E3F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rcRect l="-7182" r="-7182"/>
          <a:stretch>
            <a:fillRect/>
          </a:stretch>
        </p:blipFill>
        <p:spPr>
          <a:xfrm>
            <a:off x="5357936" y="1628775"/>
            <a:ext cx="4038600" cy="4525963"/>
          </a:xfrm>
        </p:spPr>
      </p:pic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5846687" y="5733256"/>
            <a:ext cx="1512168" cy="36004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808080"/>
            </a:prstShdw>
          </a:effec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smtClean="0"/>
              <a:t>Course Roadmap</a:t>
            </a:r>
          </a:p>
        </p:txBody>
      </p:sp>
      <p:sp>
        <p:nvSpPr>
          <p:cNvPr id="11981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28700" lvl="1" indent="-400050">
              <a:buClr>
                <a:schemeClr val="tx2"/>
              </a:buClr>
            </a:pPr>
            <a:r>
              <a:rPr lang="en-US" altLang="zh-CN" sz="2000" smtClean="0">
                <a:ea typeface="SimSun" pitchFamily="2" charset="-122"/>
              </a:rPr>
              <a:t>Overview</a:t>
            </a:r>
          </a:p>
          <a:p>
            <a:pPr marL="1028700" lvl="1" indent="-400050">
              <a:buClr>
                <a:schemeClr val="tx2"/>
              </a:buClr>
            </a:pPr>
            <a:r>
              <a:rPr lang="en-US" altLang="zh-CN" sz="2000" smtClean="0">
                <a:ea typeface="SimSun" pitchFamily="2" charset="-122"/>
              </a:rPr>
              <a:t>Configure To-do task in Case Builder</a:t>
            </a:r>
          </a:p>
          <a:p>
            <a:pPr marL="1028700" lvl="1" indent="-400050">
              <a:buClr>
                <a:schemeClr val="tx2"/>
              </a:buClr>
            </a:pPr>
            <a:r>
              <a:rPr lang="en-US" altLang="zh-CN" sz="2000" smtClean="0">
                <a:ea typeface="SimSun" pitchFamily="2" charset="-122"/>
              </a:rPr>
              <a:t>To-do List widget</a:t>
            </a:r>
          </a:p>
          <a:p>
            <a:pPr marL="1028700" lvl="1" indent="-400050">
              <a:buClr>
                <a:srgbClr val="FF0000"/>
              </a:buClr>
              <a:buFont typeface="Wingdings" pitchFamily="2" charset="2"/>
              <a:buChar char="è"/>
            </a:pPr>
            <a:r>
              <a:rPr lang="en-US" altLang="zh-CN" sz="2000" smtClean="0">
                <a:ea typeface="SimSun" pitchFamily="2" charset="-122"/>
              </a:rPr>
              <a:t>Customization/API Overview</a:t>
            </a:r>
          </a:p>
          <a:p>
            <a:pPr marL="1028700" lvl="1" indent="-400050"/>
            <a:r>
              <a:rPr lang="en-US" altLang="zh-CN" sz="2000" smtClean="0">
                <a:ea typeface="SimSun" pitchFamily="2" charset="-122"/>
              </a:rPr>
              <a:t>Course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F88F-5A3C-4FFA-83FB-8C16483A45F5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smtClean="0"/>
              <a:t>To-do List widget customization</a:t>
            </a:r>
            <a:r>
              <a:rPr lang="zh-CN" altLang="en-US" sz="2400" smtClean="0"/>
              <a:t> </a:t>
            </a:r>
            <a:r>
              <a:rPr lang="en-US" altLang="zh-CN" sz="2400" smtClean="0"/>
              <a:t>–</a:t>
            </a:r>
            <a:r>
              <a:rPr lang="zh-CN" altLang="en-US" sz="2400" smtClean="0"/>
              <a:t> </a:t>
            </a:r>
            <a:r>
              <a:rPr lang="en-US" altLang="zh-CN" sz="2400" smtClean="0"/>
              <a:t>Events </a:t>
            </a:r>
          </a:p>
        </p:txBody>
      </p:sp>
      <p:sp>
        <p:nvSpPr>
          <p:cNvPr id="121858" name="Rectangle 3"/>
          <p:cNvSpPr>
            <a:spLocks noGrp="1"/>
          </p:cNvSpPr>
          <p:nvPr>
            <p:ph sz="half" idx="1"/>
          </p:nvPr>
        </p:nvSpPr>
        <p:spPr>
          <a:xfrm>
            <a:off x="467543" y="1340769"/>
            <a:ext cx="8208913" cy="5328320"/>
          </a:xfrm>
        </p:spPr>
        <p:txBody>
          <a:bodyPr/>
          <a:lstStyle/>
          <a:p>
            <a:r>
              <a:rPr lang="en-US" altLang="zh-CN" sz="1800" dirty="0" smtClean="0"/>
              <a:t>To-do list widget handles the following events:</a:t>
            </a:r>
          </a:p>
          <a:p>
            <a:pPr lvl="1"/>
            <a:r>
              <a:rPr lang="en-US" altLang="zh-CN" sz="1400" dirty="0" err="1" smtClean="0">
                <a:ea typeface="ＭＳ Ｐゴシック" pitchFamily="34" charset="-128"/>
              </a:rPr>
              <a:t>icm.SendCaseInfo</a:t>
            </a:r>
            <a:endParaRPr lang="en-US" altLang="zh-CN" sz="1400" dirty="0" smtClean="0">
              <a:ea typeface="ＭＳ Ｐゴシック" pitchFamily="34" charset="-128"/>
            </a:endParaRPr>
          </a:p>
          <a:p>
            <a:pPr lvl="1"/>
            <a:r>
              <a:rPr lang="en-US" altLang="zh-CN" sz="1400" dirty="0" err="1" smtClean="0">
                <a:ea typeface="ＭＳ Ｐゴシック" pitchFamily="34" charset="-128"/>
              </a:rPr>
              <a:t>icm.SendWorkItem</a:t>
            </a:r>
            <a:endParaRPr lang="en-US" altLang="zh-CN" sz="1400" dirty="0" smtClean="0">
              <a:ea typeface="ＭＳ Ｐゴシック" pitchFamily="34" charset="-128"/>
            </a:endParaRPr>
          </a:p>
          <a:p>
            <a:pPr lvl="1"/>
            <a:r>
              <a:rPr lang="en-US" altLang="zh-CN" sz="1400" dirty="0" err="1" smtClean="0">
                <a:ea typeface="ＭＳ Ｐゴシック" pitchFamily="34" charset="-128"/>
              </a:rPr>
              <a:t>icm.SelectCase</a:t>
            </a:r>
            <a:endParaRPr lang="en-US" altLang="zh-CN" sz="1400" dirty="0" smtClean="0">
              <a:ea typeface="ＭＳ Ｐゴシック" pitchFamily="34" charset="-128"/>
            </a:endParaRPr>
          </a:p>
          <a:p>
            <a:pPr lvl="1"/>
            <a:r>
              <a:rPr lang="en-US" altLang="zh-CN" sz="1400" dirty="0" err="1" smtClean="0">
                <a:ea typeface="ＭＳ Ｐゴシック" pitchFamily="34" charset="-128"/>
              </a:rPr>
              <a:t>icm.ToDoTaskAdded</a:t>
            </a:r>
            <a:endParaRPr lang="en-US" altLang="zh-CN" sz="1400" dirty="0" smtClean="0">
              <a:ea typeface="ＭＳ Ｐゴシック" pitchFamily="34" charset="-128"/>
            </a:endParaRPr>
          </a:p>
          <a:p>
            <a:pPr lvl="1"/>
            <a:r>
              <a:rPr lang="en-US" altLang="zh-CN" sz="1400" dirty="0" err="1" smtClean="0">
                <a:ea typeface="ＭＳ Ｐゴシック" pitchFamily="34" charset="-128"/>
              </a:rPr>
              <a:t>icm.RefreshToDoTaskList</a:t>
            </a:r>
            <a:endParaRPr lang="en-US" altLang="zh-CN" sz="1400" dirty="0" smtClean="0">
              <a:ea typeface="ＭＳ Ｐゴシック" pitchFamily="34" charset="-128"/>
            </a:endParaRPr>
          </a:p>
          <a:p>
            <a:r>
              <a:rPr lang="en-US" altLang="zh-CN" sz="1800" dirty="0" smtClean="0"/>
              <a:t>Custom settings can be added in the payloads:</a:t>
            </a:r>
          </a:p>
          <a:p>
            <a:pPr lvl="1"/>
            <a:r>
              <a:rPr lang="en-US" altLang="zh-CN" sz="1400" dirty="0" err="1" smtClean="0">
                <a:ea typeface="ＭＳ Ｐゴシック" pitchFamily="34" charset="-128"/>
              </a:rPr>
              <a:t>propertyList</a:t>
            </a:r>
            <a:r>
              <a:rPr lang="en-US" altLang="zh-CN" sz="1400" dirty="0" smtClean="0">
                <a:ea typeface="ＭＳ Ｐゴシック" pitchFamily="34" charset="-128"/>
              </a:rPr>
              <a:t>: An array object that represents which task properties should be returned on calling search to-do task API.</a:t>
            </a:r>
          </a:p>
          <a:p>
            <a:pPr lvl="1"/>
            <a:r>
              <a:rPr lang="en-US" altLang="zh-CN" sz="1400" dirty="0" err="1">
                <a:ea typeface="ＭＳ Ｐゴシック" pitchFamily="34" charset="-128"/>
              </a:rPr>
              <a:t>gridStructure</a:t>
            </a:r>
            <a:r>
              <a:rPr lang="en-US" altLang="zh-CN" sz="1400" dirty="0">
                <a:ea typeface="ＭＳ Ｐゴシック" pitchFamily="34" charset="-128"/>
              </a:rPr>
              <a:t>: </a:t>
            </a:r>
            <a:r>
              <a:rPr lang="en-US" altLang="zh-CN" sz="1400" dirty="0" smtClean="0">
                <a:ea typeface="ＭＳ Ｐゴシック" pitchFamily="34" charset="-128"/>
              </a:rPr>
              <a:t>An object </a:t>
            </a:r>
            <a:r>
              <a:rPr lang="en-US" altLang="zh-CN" sz="1400" dirty="0">
                <a:ea typeface="ＭＳ Ｐゴシック" pitchFamily="34" charset="-128"/>
              </a:rPr>
              <a:t>which is used as the structure of grid to show to-do list.</a:t>
            </a:r>
          </a:p>
          <a:p>
            <a:pPr lvl="1"/>
            <a:r>
              <a:rPr lang="en-US" altLang="zh-CN" sz="1400" dirty="0" err="1" smtClean="0">
                <a:ea typeface="ＭＳ Ｐゴシック" pitchFamily="34" charset="-128"/>
              </a:rPr>
              <a:t>propertyFilter</a:t>
            </a:r>
            <a:r>
              <a:rPr lang="en-US" altLang="zh-CN" sz="1400" dirty="0" smtClean="0">
                <a:ea typeface="ＭＳ Ｐゴシック" pitchFamily="34" charset="-128"/>
              </a:rPr>
              <a:t>: A string object representing the conditions on calling search to-do task API.</a:t>
            </a:r>
          </a:p>
          <a:p>
            <a:pPr lvl="1"/>
            <a:r>
              <a:rPr lang="en-US" altLang="zh-CN" sz="1400" dirty="0" err="1">
                <a:ea typeface="ＭＳ Ｐゴシック" pitchFamily="34" charset="-128"/>
              </a:rPr>
              <a:t>resultDisplay</a:t>
            </a:r>
            <a:r>
              <a:rPr lang="en-US" altLang="zh-CN" sz="1400" dirty="0">
                <a:ea typeface="ＭＳ Ｐゴシック" pitchFamily="34" charset="-128"/>
              </a:rPr>
              <a:t>: An optional </a:t>
            </a:r>
            <a:r>
              <a:rPr lang="en-US" altLang="zh-CN" sz="1400" dirty="0" err="1">
                <a:ea typeface="ＭＳ Ｐゴシック" pitchFamily="34" charset="-128"/>
              </a:rPr>
              <a:t>javascript</a:t>
            </a:r>
            <a:r>
              <a:rPr lang="en-US" altLang="zh-CN" sz="1400" dirty="0">
                <a:ea typeface="ＭＳ Ｐゴシック" pitchFamily="34" charset="-128"/>
              </a:rPr>
              <a:t> object that defines the display attributes of the returned results. For example</a:t>
            </a:r>
            <a:r>
              <a:rPr lang="en-US" altLang="zh-CN" sz="1400" dirty="0" smtClean="0">
                <a:ea typeface="ＭＳ Ｐゴシック" pitchFamily="34" charset="-128"/>
              </a:rPr>
              <a:t>:</a:t>
            </a:r>
            <a:br>
              <a:rPr lang="en-US" altLang="zh-CN" sz="1400" dirty="0" smtClean="0">
                <a:ea typeface="ＭＳ Ｐゴシック" pitchFamily="34" charset="-128"/>
              </a:rPr>
            </a:br>
            <a:r>
              <a:rPr lang="en-US" altLang="zh-CN" sz="1400" dirty="0" smtClean="0">
                <a:ea typeface="ＭＳ Ｐゴシック" pitchFamily="34" charset="-128"/>
              </a:rPr>
              <a:t>   </a:t>
            </a:r>
            <a:r>
              <a:rPr lang="en-US" altLang="zh-CN" sz="1400" dirty="0">
                <a:ea typeface="ＭＳ Ｐゴシック" pitchFamily="34" charset="-128"/>
              </a:rPr>
              <a:t>{</a:t>
            </a:r>
            <a:r>
              <a:rPr lang="en-US" altLang="zh-CN" sz="1400" dirty="0" err="1">
                <a:ea typeface="ＭＳ Ｐゴシック" pitchFamily="34" charset="-128"/>
              </a:rPr>
              <a:t>sortBy</a:t>
            </a:r>
            <a:r>
              <a:rPr lang="en-US" altLang="zh-CN" sz="1400" dirty="0">
                <a:ea typeface="ＭＳ Ｐゴシック" pitchFamily="34" charset="-128"/>
              </a:rPr>
              <a:t>: "</a:t>
            </a:r>
            <a:r>
              <a:rPr lang="en-US" altLang="zh-CN" sz="1400" dirty="0" err="1">
                <a:ea typeface="ＭＳ Ｐゴシック" pitchFamily="34" charset="-128"/>
              </a:rPr>
              <a:t>DateCreated</a:t>
            </a:r>
            <a:r>
              <a:rPr lang="en-US" altLang="zh-CN" sz="1400" dirty="0">
                <a:ea typeface="ＭＳ Ｐゴシック" pitchFamily="34" charset="-128"/>
              </a:rPr>
              <a:t>", </a:t>
            </a:r>
            <a:r>
              <a:rPr lang="en-US" altLang="zh-CN" sz="1400" dirty="0" err="1">
                <a:ea typeface="ＭＳ Ｐゴシック" pitchFamily="34" charset="-128"/>
              </a:rPr>
              <a:t>sortAsc</a:t>
            </a:r>
            <a:r>
              <a:rPr lang="en-US" altLang="zh-CN" sz="1400" dirty="0">
                <a:ea typeface="ＭＳ Ｐゴシック" pitchFamily="34" charset="-128"/>
              </a:rPr>
              <a:t>: false}</a:t>
            </a:r>
          </a:p>
          <a:p>
            <a:pPr lvl="1"/>
            <a:r>
              <a:rPr lang="en-US" altLang="zh-CN" sz="1400" dirty="0" err="1">
                <a:ea typeface="ＭＳ Ｐゴシック" pitchFamily="34" charset="-128"/>
              </a:rPr>
              <a:t>includeHidden</a:t>
            </a:r>
            <a:r>
              <a:rPr lang="en-US" altLang="zh-CN" sz="1400" dirty="0">
                <a:ea typeface="ＭＳ Ｐゴシック" pitchFamily="34" charset="-128"/>
              </a:rPr>
              <a:t>: Pass true to include hidden tasks in the results.  Otherwise hidden tasks will be filtered out</a:t>
            </a:r>
            <a:r>
              <a:rPr lang="en-US" altLang="zh-CN" sz="1400" dirty="0" smtClean="0">
                <a:ea typeface="ＭＳ Ｐゴシック" pitchFamily="34" charset="-128"/>
              </a:rPr>
              <a:t>.</a:t>
            </a:r>
          </a:p>
          <a:p>
            <a:pPr marL="463550" lvl="1" indent="-6350">
              <a:buNone/>
            </a:pPr>
            <a:endParaRPr lang="en-US" altLang="zh-CN" sz="1400" dirty="0" smtClean="0">
              <a:ea typeface="ＭＳ Ｐゴシック" pitchFamily="34" charset="-128"/>
            </a:endParaRPr>
          </a:p>
          <a:p>
            <a:pPr marL="463550" lvl="1" indent="-6350">
              <a:buNone/>
            </a:pPr>
            <a:r>
              <a:rPr lang="en-US" altLang="zh-CN" sz="1400" dirty="0" smtClean="0">
                <a:ea typeface="ＭＳ Ｐゴシック" pitchFamily="34" charset="-128"/>
              </a:rPr>
              <a:t>Note: </a:t>
            </a:r>
            <a:r>
              <a:rPr lang="en-US" altLang="zh-CN" sz="1400" dirty="0" err="1" smtClean="0">
                <a:ea typeface="ＭＳ Ｐゴシック" pitchFamily="34" charset="-128"/>
              </a:rPr>
              <a:t>propertyList</a:t>
            </a:r>
            <a:r>
              <a:rPr lang="en-US" altLang="zh-CN" sz="1400" dirty="0" smtClean="0">
                <a:ea typeface="ＭＳ Ｐゴシック" pitchFamily="34" charset="-128"/>
              </a:rPr>
              <a:t> and </a:t>
            </a:r>
            <a:r>
              <a:rPr lang="en-US" altLang="zh-CN" sz="1400" dirty="0" err="1" smtClean="0">
                <a:ea typeface="ＭＳ Ｐゴシック" pitchFamily="34" charset="-128"/>
              </a:rPr>
              <a:t>gridStructure</a:t>
            </a:r>
            <a:r>
              <a:rPr lang="en-US" altLang="zh-CN" sz="1400" dirty="0" smtClean="0">
                <a:ea typeface="ＭＳ Ｐゴシック" pitchFamily="34" charset="-128"/>
              </a:rPr>
              <a:t> are usually used together to control how tasks are rendered in the grid.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436A2-25F4-4670-A183-46526AEE5E3F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7"/>
          <p:cNvSpPr>
            <a:spLocks noGrp="1"/>
          </p:cNvSpPr>
          <p:nvPr>
            <p:ph type="title"/>
          </p:nvPr>
        </p:nvSpPr>
        <p:spPr>
          <a:xfrm>
            <a:off x="250825" y="188913"/>
            <a:ext cx="8229600" cy="868362"/>
          </a:xfrm>
        </p:spPr>
        <p:txBody>
          <a:bodyPr/>
          <a:lstStyle/>
          <a:p>
            <a:r>
              <a:rPr kumimoji="1" lang="en-US" altLang="zh-CN" sz="2400" smtClean="0"/>
              <a:t>Sample</a:t>
            </a:r>
            <a:r>
              <a:rPr kumimoji="1" lang="zh-CN" altLang="en-US" sz="2400" smtClean="0"/>
              <a:t> </a:t>
            </a:r>
            <a:r>
              <a:rPr kumimoji="1" lang="en-US" altLang="zh-CN" sz="2400" smtClean="0"/>
              <a:t>grid</a:t>
            </a:r>
            <a:r>
              <a:rPr kumimoji="1" lang="zh-CN" altLang="en-US" sz="2400" smtClean="0"/>
              <a:t> </a:t>
            </a:r>
            <a:r>
              <a:rPr kumimoji="1" lang="en-US" altLang="zh-CN" sz="2400" smtClean="0"/>
              <a:t>structure</a:t>
            </a:r>
            <a:endParaRPr kumimoji="1" lang="zh-CN" altLang="en-US" sz="2400" smtClean="0"/>
          </a:p>
        </p:txBody>
      </p:sp>
      <p:sp>
        <p:nvSpPr>
          <p:cNvPr id="123906" name="Content Placeholder 6"/>
          <p:cNvSpPr>
            <a:spLocks noGrp="1"/>
          </p:cNvSpPr>
          <p:nvPr>
            <p:ph sz="half" idx="1"/>
          </p:nvPr>
        </p:nvSpPr>
        <p:spPr>
          <a:xfrm>
            <a:off x="179388" y="1350963"/>
            <a:ext cx="4105275" cy="495776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kumimoji="1" lang="en-US" altLang="zh-CN" sz="1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kumimoji="1" lang="en-US" altLang="zh-CN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zh-CN" sz="1200" dirty="0" err="1" smtClean="0">
                <a:latin typeface="Courier New" pitchFamily="49" charset="0"/>
                <a:cs typeface="Courier New" pitchFamily="49" charset="0"/>
              </a:rPr>
              <a:t>gridStructure</a:t>
            </a:r>
            <a:r>
              <a:rPr kumimoji="1" lang="en-US" altLang="zh-CN" sz="1200" dirty="0" smtClean="0">
                <a:latin typeface="Courier New" pitchFamily="49" charset="0"/>
                <a:cs typeface="Courier New" pitchFamily="49" charset="0"/>
              </a:rPr>
              <a:t> = 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1200" dirty="0" smtClean="0">
                <a:latin typeface="Courier New" pitchFamily="49" charset="0"/>
                <a:cs typeface="Courier New" pitchFamily="49" charset="0"/>
              </a:rPr>
              <a:t>        "cells": [ [ 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1200" dirty="0" smtClean="0">
                <a:latin typeface="Courier New" pitchFamily="49" charset="0"/>
                <a:cs typeface="Courier New" pitchFamily="49" charset="0"/>
              </a:rPr>
              <a:t>                    "width": "4.6em",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1200" dirty="0" smtClean="0">
                <a:latin typeface="Courier New" pitchFamily="49" charset="0"/>
                <a:cs typeface="Courier New" pitchFamily="49" charset="0"/>
              </a:rPr>
              <a:t>                    "sortable": true,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1200" dirty="0" smtClean="0">
                <a:latin typeface="Courier New" pitchFamily="49" charset="0"/>
                <a:cs typeface="Courier New" pitchFamily="49" charset="0"/>
              </a:rPr>
              <a:t>                    "field": "</a:t>
            </a:r>
            <a:r>
              <a:rPr kumimoji="1" lang="en-US" altLang="zh-CN" sz="1200" dirty="0" err="1" smtClean="0">
                <a:latin typeface="Courier New" pitchFamily="49" charset="0"/>
                <a:cs typeface="Courier New" pitchFamily="49" charset="0"/>
              </a:rPr>
              <a:t>TaskState</a:t>
            </a:r>
            <a:r>
              <a:rPr kumimoji="1" lang="en-US" altLang="zh-CN" sz="1200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1200" dirty="0" smtClean="0">
                <a:latin typeface="Courier New" pitchFamily="49" charset="0"/>
                <a:cs typeface="Courier New" pitchFamily="49" charset="0"/>
              </a:rPr>
              <a:t>	    "name":" "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1200" dirty="0" smtClean="0">
                <a:latin typeface="Courier New" pitchFamily="49" charset="0"/>
                <a:cs typeface="Courier New" pitchFamily="49" charset="0"/>
              </a:rPr>
              <a:t>                },  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1200" dirty="0" smtClean="0">
                <a:latin typeface="Courier New" pitchFamily="49" charset="0"/>
                <a:cs typeface="Courier New" pitchFamily="49" charset="0"/>
              </a:rPr>
              <a:t>                    "width": "15em",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1200" dirty="0" smtClean="0">
                <a:latin typeface="Courier New" pitchFamily="49" charset="0"/>
                <a:cs typeface="Courier New" pitchFamily="49" charset="0"/>
              </a:rPr>
              <a:t>                    "sortable": true,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1200" dirty="0" smtClean="0">
                <a:latin typeface="Courier New" pitchFamily="49" charset="0"/>
                <a:cs typeface="Courier New" pitchFamily="49" charset="0"/>
              </a:rPr>
              <a:t>                    "field": "</a:t>
            </a:r>
            <a:r>
              <a:rPr kumimoji="1" lang="en-US" altLang="zh-CN" sz="1200" dirty="0" err="1" smtClean="0">
                <a:latin typeface="Courier New" pitchFamily="49" charset="0"/>
                <a:cs typeface="Courier New" pitchFamily="49" charset="0"/>
              </a:rPr>
              <a:t>CmAcmTaskName</a:t>
            </a:r>
            <a:r>
              <a:rPr kumimoji="1" lang="en-US" altLang="zh-CN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1200" dirty="0" smtClean="0">
                <a:latin typeface="Courier New" pitchFamily="49" charset="0"/>
                <a:cs typeface="Courier New" pitchFamily="49" charset="0"/>
              </a:rPr>
              <a:t>                },  </a:t>
            </a:r>
            <a:r>
              <a:rPr kumimoji="1" lang="en-US" altLang="zh-CN" sz="12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12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                    "width": "5em",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12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                    "sortable": true,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12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                    "field": "</a:t>
            </a:r>
            <a:r>
              <a:rPr kumimoji="1" lang="en-US" altLang="zh-CN" sz="1200" b="1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TPXS_Addresschecked</a:t>
            </a:r>
            <a:r>
              <a:rPr kumimoji="1" lang="en-US" altLang="zh-CN" sz="12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12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                }</a:t>
            </a:r>
            <a:r>
              <a:rPr kumimoji="1" lang="en-US" altLang="zh-CN" sz="1200" dirty="0" smtClean="0">
                <a:latin typeface="Courier New" pitchFamily="49" charset="0"/>
                <a:cs typeface="Courier New" pitchFamily="49" charset="0"/>
              </a:rPr>
              <a:t>,  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1200" dirty="0" smtClean="0">
                <a:latin typeface="Courier New" pitchFamily="49" charset="0"/>
                <a:cs typeface="Courier New" pitchFamily="49" charset="0"/>
              </a:rPr>
              <a:t>                    "width": "15em",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1200" dirty="0" smtClean="0">
                <a:latin typeface="Courier New" pitchFamily="49" charset="0"/>
                <a:cs typeface="Courier New" pitchFamily="49" charset="0"/>
              </a:rPr>
              <a:t>                    "sortable": true,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1200" dirty="0" smtClean="0">
                <a:latin typeface="Courier New" pitchFamily="49" charset="0"/>
                <a:cs typeface="Courier New" pitchFamily="49" charset="0"/>
              </a:rPr>
              <a:t>                    "field": "</a:t>
            </a:r>
            <a:r>
              <a:rPr kumimoji="1" lang="en-US" altLang="zh-CN" sz="1200" dirty="0" err="1" smtClean="0">
                <a:latin typeface="Courier New" pitchFamily="49" charset="0"/>
                <a:cs typeface="Courier New" pitchFamily="49" charset="0"/>
              </a:rPr>
              <a:t>DateLastModified</a:t>
            </a:r>
            <a:r>
              <a:rPr kumimoji="1" lang="en-US" altLang="zh-CN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1200" dirty="0" smtClean="0">
                <a:latin typeface="Courier New" pitchFamily="49" charset="0"/>
                <a:cs typeface="Courier New" pitchFamily="49" charset="0"/>
              </a:rPr>
              <a:t>                }]]};</a:t>
            </a:r>
          </a:p>
        </p:txBody>
      </p:sp>
      <p:pic>
        <p:nvPicPr>
          <p:cNvPr id="123907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7148" b="-47148"/>
          <a:stretch>
            <a:fillRect/>
          </a:stretch>
        </p:blipFill>
        <p:spPr>
          <a:xfrm>
            <a:off x="3873500" y="-244475"/>
            <a:ext cx="5270500" cy="5905500"/>
          </a:xfrm>
        </p:spPr>
      </p:pic>
      <p:sp>
        <p:nvSpPr>
          <p:cNvPr id="12390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5147777-EB8A-489A-BE21-316FA7169CA6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6156325" y="1554163"/>
            <a:ext cx="1079500" cy="216058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808080"/>
            </a:prstShdw>
          </a:effec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12" name="Rounded Rectangular Callout 14"/>
          <p:cNvSpPr>
            <a:spLocks noChangeArrowheads="1"/>
          </p:cNvSpPr>
          <p:nvPr/>
        </p:nvSpPr>
        <p:spPr bwMode="auto">
          <a:xfrm>
            <a:off x="4356100" y="4797425"/>
            <a:ext cx="3960813" cy="1223963"/>
          </a:xfrm>
          <a:prstGeom prst="wedgeRoundRectCallout">
            <a:avLst>
              <a:gd name="adj1" fmla="val -62648"/>
              <a:gd name="adj2" fmla="val -5505"/>
              <a:gd name="adj3" fmla="val 16667"/>
            </a:avLst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dk1"/>
                </a:solidFill>
                <a:latin typeface="+mn-lt"/>
                <a:cs typeface="+mn-cs"/>
              </a:rPr>
              <a:t>Columns, width, sortable can be specified in the </a:t>
            </a:r>
            <a:r>
              <a:rPr lang="en-US" altLang="zh-CN" dirty="0" err="1">
                <a:solidFill>
                  <a:schemeClr val="dk1"/>
                </a:solidFill>
                <a:latin typeface="+mn-lt"/>
                <a:cs typeface="+mn-cs"/>
              </a:rPr>
              <a:t>gridStructure</a:t>
            </a:r>
            <a:r>
              <a:rPr lang="en-US" altLang="zh-CN" dirty="0">
                <a:solidFill>
                  <a:schemeClr val="dk1"/>
                </a:solidFill>
                <a:latin typeface="+mn-lt"/>
                <a:cs typeface="+mn-cs"/>
              </a:rPr>
              <a:t>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smtClean="0"/>
              <a:t>To-do List widget customization</a:t>
            </a:r>
            <a:r>
              <a:rPr lang="zh-CN" altLang="en-US" sz="2400" smtClean="0"/>
              <a:t> </a:t>
            </a:r>
            <a:r>
              <a:rPr lang="en-US" altLang="zh-CN" sz="2400" smtClean="0"/>
              <a:t>–</a:t>
            </a:r>
            <a:r>
              <a:rPr lang="zh-CN" altLang="en-US" sz="2400" smtClean="0"/>
              <a:t> </a:t>
            </a:r>
            <a:r>
              <a:rPr lang="en-US" altLang="zh-CN" sz="2400" smtClean="0"/>
              <a:t>Events  – cont’d</a:t>
            </a:r>
          </a:p>
        </p:txBody>
      </p:sp>
      <p:sp>
        <p:nvSpPr>
          <p:cNvPr id="124930" name="Rectangle 3"/>
          <p:cNvSpPr>
            <a:spLocks noGrp="1"/>
          </p:cNvSpPr>
          <p:nvPr>
            <p:ph sz="half" idx="1"/>
          </p:nvPr>
        </p:nvSpPr>
        <p:spPr>
          <a:xfrm>
            <a:off x="467544" y="1268760"/>
            <a:ext cx="8280400" cy="5256213"/>
          </a:xfrm>
        </p:spPr>
        <p:txBody>
          <a:bodyPr/>
          <a:lstStyle/>
          <a:p>
            <a:r>
              <a:rPr lang="en-US" altLang="zh-CN" sz="2000" dirty="0" smtClean="0"/>
              <a:t>To-do List widget publishes the following events via actions: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436A2-25F4-4670-A183-46526AEE5E3F}" type="slidenum">
              <a:rPr lang="en-US" altLang="zh-CN" smtClean="0"/>
              <a:pPr/>
              <a:t>19</a:t>
            </a:fld>
            <a:endParaRPr lang="en-US" altLang="zh-CN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240254"/>
              </p:ext>
            </p:extLst>
          </p:nvPr>
        </p:nvGraphicFramePr>
        <p:xfrm>
          <a:off x="467544" y="1916832"/>
          <a:ext cx="8136904" cy="468051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972552"/>
                <a:gridCol w="3164352"/>
              </a:tblGrid>
              <a:tr h="520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宋体"/>
                        </a:rPr>
                        <a:t>Actions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宋体"/>
                      </a:endParaRPr>
                    </a:p>
                  </a:txBody>
                  <a:tcPr marL="6096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宋体"/>
                        </a:rPr>
                        <a:t>Event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宋体"/>
                      </a:endParaRPr>
                    </a:p>
                  </a:txBody>
                  <a:tcPr marL="12700" marR="12700" marT="12700" marB="0" anchor="ctr"/>
                </a:tc>
              </a:tr>
              <a:tr h="520057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baseline="0" dirty="0" err="1" smtClean="0">
                          <a:effectLst/>
                        </a:rPr>
                        <a:t>icm.action.case.OpenAddToDoTask</a:t>
                      </a:r>
                      <a:r>
                        <a:rPr lang="en-US" altLang="zh-CN" sz="1800" u="none" strike="noStrike" baseline="0" dirty="0" smtClean="0">
                          <a:effectLst/>
                        </a:rPr>
                        <a:t> </a:t>
                      </a:r>
                      <a:endParaRPr lang="en-US" altLang="zh-CN" sz="1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华文宋体"/>
                      </a:endParaRPr>
                    </a:p>
                  </a:txBody>
                  <a:tcPr marL="6096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baseline="0" dirty="0" err="1" smtClean="0">
                          <a:effectLst/>
                        </a:rPr>
                        <a:t>icm.ToDoTaskAdded</a:t>
                      </a:r>
                      <a:endParaRPr lang="en-US" altLang="zh-CN" sz="1800" u="none" strike="noStrike" baseline="0" dirty="0" smtClean="0">
                        <a:effectLst/>
                      </a:endParaRPr>
                    </a:p>
                  </a:txBody>
                  <a:tcPr marL="12700" marR="12700" marT="12700" marB="0" anchor="ctr"/>
                </a:tc>
              </a:tr>
              <a:tr h="520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 err="1">
                          <a:effectLst/>
                        </a:rPr>
                        <a:t>icm.action.task.StartToDoTask</a:t>
                      </a:r>
                      <a:r>
                        <a:rPr lang="en-US" sz="1800" u="none" strike="noStrike" baseline="0" dirty="0">
                          <a:effectLst/>
                        </a:rPr>
                        <a:t>     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宋体"/>
                      </a:endParaRPr>
                    </a:p>
                  </a:txBody>
                  <a:tcPr marL="6096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 err="1">
                          <a:effectLst/>
                        </a:rPr>
                        <a:t>icm.ToDoTaskStarted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宋体"/>
                      </a:endParaRPr>
                    </a:p>
                  </a:txBody>
                  <a:tcPr marL="12700" marR="12700" marT="12700" marB="0" anchor="ctr"/>
                </a:tc>
              </a:tr>
              <a:tr h="520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>
                          <a:effectLst/>
                        </a:rPr>
                        <a:t>icm.action.task.StopToDoTask      </a:t>
                      </a:r>
                      <a:endParaRPr 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+mn-lt"/>
                        <a:ea typeface="华文宋体"/>
                      </a:endParaRPr>
                    </a:p>
                  </a:txBody>
                  <a:tcPr marL="6096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 err="1">
                          <a:effectLst/>
                        </a:rPr>
                        <a:t>icm.ToDoTaskDisabled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宋体"/>
                      </a:endParaRPr>
                    </a:p>
                  </a:txBody>
                  <a:tcPr marL="12700" marR="12700" marT="12700" marB="0" anchor="ctr"/>
                </a:tc>
              </a:tr>
              <a:tr h="520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>
                          <a:effectLst/>
                        </a:rPr>
                        <a:t>icm.action.task.EnableToDoTask    </a:t>
                      </a:r>
                      <a:endParaRPr 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+mn-lt"/>
                        <a:ea typeface="华文宋体"/>
                      </a:endParaRPr>
                    </a:p>
                  </a:txBody>
                  <a:tcPr marL="6096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 err="1">
                          <a:effectLst/>
                        </a:rPr>
                        <a:t>icm.ToDoTaskEnabled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宋体"/>
                      </a:endParaRPr>
                    </a:p>
                  </a:txBody>
                  <a:tcPr marL="12700" marR="12700" marT="12700" marB="0" anchor="ctr"/>
                </a:tc>
              </a:tr>
              <a:tr h="520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>
                          <a:effectLst/>
                        </a:rPr>
                        <a:t>icm.action.task.RestartToDoTask   </a:t>
                      </a:r>
                      <a:endParaRPr 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+mn-lt"/>
                        <a:ea typeface="华文宋体"/>
                      </a:endParaRPr>
                    </a:p>
                  </a:txBody>
                  <a:tcPr marL="6096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 err="1">
                          <a:effectLst/>
                        </a:rPr>
                        <a:t>icm.ToDoTaskRestarted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宋体"/>
                      </a:endParaRPr>
                    </a:p>
                  </a:txBody>
                  <a:tcPr marL="12700" marR="12700" marT="12700" marB="0" anchor="ctr"/>
                </a:tc>
              </a:tr>
              <a:tr h="520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>
                          <a:effectLst/>
                        </a:rPr>
                        <a:t>icm.action.task.CloseToDoTaskView </a:t>
                      </a:r>
                      <a:endParaRPr 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+mn-lt"/>
                        <a:ea typeface="华文宋体"/>
                      </a:endParaRPr>
                    </a:p>
                  </a:txBody>
                  <a:tcPr marL="6096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 err="1">
                          <a:effectLst/>
                        </a:rPr>
                        <a:t>icm.ToDoTaskViewClosed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宋体"/>
                      </a:endParaRPr>
                    </a:p>
                  </a:txBody>
                  <a:tcPr marL="12700" marR="12700" marT="12700" marB="0" anchor="ctr"/>
                </a:tc>
              </a:tr>
              <a:tr h="520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>
                          <a:effectLst/>
                        </a:rPr>
                        <a:t>icm.action.task.SaveToDoTask      </a:t>
                      </a:r>
                      <a:endParaRPr 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+mn-lt"/>
                        <a:ea typeface="华文宋体"/>
                      </a:endParaRPr>
                    </a:p>
                  </a:txBody>
                  <a:tcPr marL="6096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 err="1">
                          <a:effectLst/>
                        </a:rPr>
                        <a:t>icm.ToDoTaskSaved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宋体"/>
                      </a:endParaRPr>
                    </a:p>
                  </a:txBody>
                  <a:tcPr marL="12700" marR="12700" marT="12700" marB="0" anchor="ctr"/>
                </a:tc>
              </a:tr>
              <a:tr h="520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>
                          <a:effectLst/>
                        </a:rPr>
                        <a:t>icm.action.task.CompleteToDoTask  </a:t>
                      </a:r>
                      <a:endParaRPr 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+mn-lt"/>
                        <a:ea typeface="华文宋体"/>
                      </a:endParaRPr>
                    </a:p>
                  </a:txBody>
                  <a:tcPr marL="6096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baseline="0" dirty="0" err="1">
                          <a:effectLst/>
                        </a:rPr>
                        <a:t>icm.ToDoTaskCompleted</a:t>
                      </a:r>
                      <a:endParaRPr lang="en-US" sz="18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宋体"/>
                        <a:cs typeface="+mn-cs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697552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smtClean="0"/>
              <a:t>Introduction </a:t>
            </a:r>
          </a:p>
        </p:txBody>
      </p:sp>
      <p:sp>
        <p:nvSpPr>
          <p:cNvPr id="95234" name="Rectangle 3"/>
          <p:cNvSpPr>
            <a:spLocks noGrp="1"/>
          </p:cNvSpPr>
          <p:nvPr>
            <p:ph type="body" idx="1"/>
          </p:nvPr>
        </p:nvSpPr>
        <p:spPr>
          <a:xfrm>
            <a:off x="152400" y="1341438"/>
            <a:ext cx="8763000" cy="4983162"/>
          </a:xfrm>
        </p:spPr>
        <p:txBody>
          <a:bodyPr/>
          <a:lstStyle/>
          <a:p>
            <a:r>
              <a:rPr lang="en-US" altLang="zh-CN" sz="2000" dirty="0" smtClean="0"/>
              <a:t>Course Overview</a:t>
            </a:r>
          </a:p>
          <a:p>
            <a:pPr lvl="1"/>
            <a:r>
              <a:rPr lang="en-US" altLang="zh-CN" sz="2000" dirty="0" smtClean="0">
                <a:ea typeface="SimSun" pitchFamily="2" charset="-122"/>
              </a:rPr>
              <a:t>This course will introduce the </a:t>
            </a:r>
            <a:r>
              <a:rPr lang="en-US" altLang="zh-CN" sz="2000" dirty="0">
                <a:ea typeface="SimSun" pitchFamily="2" charset="-122"/>
              </a:rPr>
              <a:t>new To-</a:t>
            </a:r>
            <a:r>
              <a:rPr lang="zh-CN" altLang="zh-CN" sz="2000" dirty="0">
                <a:ea typeface="SimSun" pitchFamily="2" charset="-122"/>
              </a:rPr>
              <a:t>d</a:t>
            </a:r>
            <a:r>
              <a:rPr lang="en-US" altLang="zh-CN" sz="2000" dirty="0">
                <a:ea typeface="SimSun" pitchFamily="2" charset="-122"/>
              </a:rPr>
              <a:t>o</a:t>
            </a:r>
            <a:r>
              <a:rPr lang="zh-CN" altLang="zh-CN" sz="2000" dirty="0">
                <a:ea typeface="SimSun" pitchFamily="2" charset="-122"/>
              </a:rPr>
              <a:t> </a:t>
            </a:r>
            <a:r>
              <a:rPr lang="en-US" altLang="zh-CN" sz="2000" dirty="0">
                <a:ea typeface="SimSun" pitchFamily="2" charset="-122"/>
              </a:rPr>
              <a:t>List feature added in IBM Case Manager 5.2.1</a:t>
            </a:r>
          </a:p>
          <a:p>
            <a:r>
              <a:rPr lang="en-US" altLang="zh-CN" sz="2000" dirty="0" smtClean="0"/>
              <a:t>Target Audience:</a:t>
            </a:r>
          </a:p>
          <a:p>
            <a:pPr lvl="1"/>
            <a:r>
              <a:rPr lang="en-US" altLang="zh-CN" sz="2000" dirty="0" smtClean="0">
                <a:ea typeface="SimSun" pitchFamily="2" charset="-122"/>
              </a:rPr>
              <a:t>IBM support, service and technical sales</a:t>
            </a:r>
          </a:p>
          <a:p>
            <a:pPr lvl="1"/>
            <a:r>
              <a:rPr lang="en-US" altLang="zh-CN" sz="2000" dirty="0" smtClean="0">
                <a:ea typeface="SimSun" pitchFamily="2" charset="-122"/>
              </a:rPr>
              <a:t>Solution developers</a:t>
            </a:r>
          </a:p>
          <a:p>
            <a:r>
              <a:rPr lang="en-US" altLang="zh-CN" sz="2000" dirty="0" smtClean="0"/>
              <a:t>Prerequisites:</a:t>
            </a:r>
          </a:p>
          <a:p>
            <a:pPr lvl="1"/>
            <a:r>
              <a:rPr lang="en-US" altLang="zh-CN" sz="2000" dirty="0" smtClean="0">
                <a:ea typeface="SimSun" pitchFamily="2" charset="-122"/>
              </a:rPr>
              <a:t>Experience with IBM Case Manager 5.2</a:t>
            </a:r>
          </a:p>
          <a:p>
            <a:r>
              <a:rPr lang="en-US" altLang="zh-CN" sz="2000" dirty="0" smtClean="0"/>
              <a:t>Version Release Date: September, 2014</a:t>
            </a:r>
          </a:p>
          <a:p>
            <a:pPr>
              <a:buFont typeface="Wingdings" pitchFamily="2" charset="2"/>
              <a:buNone/>
            </a:pPr>
            <a:endParaRPr lang="en-US" altLang="zh-CN" sz="2000" dirty="0" smtClean="0"/>
          </a:p>
          <a:p>
            <a:pPr>
              <a:buFont typeface="Wingdings" pitchFamily="2" charset="2"/>
              <a:buNone/>
            </a:pPr>
            <a:endParaRPr lang="zh-CN" altLang="en-US" sz="2000" dirty="0" smtClean="0"/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1116013" y="5734050"/>
            <a:ext cx="7040562" cy="701675"/>
          </a:xfrm>
          <a:prstGeom prst="rect">
            <a:avLst/>
          </a:prstGeom>
          <a:noFill/>
          <a:ln>
            <a:noFill/>
          </a:ln>
          <a:effectLst>
            <a:outerShdw blurRad="63500" dist="17961" dir="2700000" algn="ctr" rotWithShape="0">
              <a:srgbClr val="B7B9BD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000" dirty="0">
                <a:solidFill>
                  <a:schemeClr val="tx1"/>
                </a:solidFill>
                <a:ea typeface="SimSun" pitchFamily="2" charset="-122"/>
              </a:rPr>
              <a:t>© Copyright International Business Machines Corporation </a:t>
            </a:r>
            <a:r>
              <a:rPr lang="en-US" altLang="zh-CN" sz="1000" dirty="0" smtClean="0">
                <a:solidFill>
                  <a:schemeClr val="tx1"/>
                </a:solidFill>
                <a:ea typeface="SimSun" pitchFamily="2" charset="-122"/>
              </a:rPr>
              <a:t>201</a:t>
            </a:r>
            <a:r>
              <a:rPr lang="en-US" altLang="zh-CN" sz="1000" dirty="0" smtClean="0">
                <a:solidFill>
                  <a:srgbClr val="FF0000"/>
                </a:solidFill>
                <a:ea typeface="SimSun" pitchFamily="2" charset="-122"/>
              </a:rPr>
              <a:t>4</a:t>
            </a:r>
            <a:r>
              <a:rPr lang="en-US" altLang="zh-CN" sz="1000" dirty="0" smtClean="0">
                <a:solidFill>
                  <a:schemeClr val="tx1"/>
                </a:solidFill>
                <a:ea typeface="SimSun" pitchFamily="2" charset="-122"/>
              </a:rPr>
              <a:t>. </a:t>
            </a:r>
            <a:r>
              <a:rPr lang="en-US" altLang="zh-CN" sz="1000" dirty="0">
                <a:solidFill>
                  <a:schemeClr val="tx1"/>
                </a:solidFill>
                <a:ea typeface="SimSun" pitchFamily="2" charset="-122"/>
              </a:rPr>
              <a:t>All Rights Reserved. </a:t>
            </a:r>
          </a:p>
          <a:p>
            <a:pPr>
              <a:lnSpc>
                <a:spcPct val="100000"/>
              </a:lnSpc>
            </a:pPr>
            <a:r>
              <a:rPr lang="en-US" altLang="zh-CN" sz="1000" dirty="0">
                <a:solidFill>
                  <a:schemeClr val="tx1"/>
                </a:solidFill>
                <a:ea typeface="SimSun" pitchFamily="2" charset="-122"/>
              </a:rPr>
              <a:t>US Government Users Restricted Rights - Use, duplication or disclosure restricted by GSA ADP Schedule Contract with IBM Corp.</a:t>
            </a:r>
          </a:p>
          <a:p>
            <a:pPr algn="r">
              <a:lnSpc>
                <a:spcPct val="100000"/>
              </a:lnSpc>
            </a:pPr>
            <a:endParaRPr lang="zh-CN" altLang="en-US" sz="1000" b="1" i="1" dirty="0">
              <a:solidFill>
                <a:schemeClr val="tx1"/>
              </a:solidFill>
              <a:ea typeface="SimSun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F88F-5A3C-4FFA-83FB-8C16483A45F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smtClean="0"/>
              <a:t>To-do List widget customization</a:t>
            </a:r>
            <a:r>
              <a:rPr lang="zh-CN" altLang="en-US" sz="2400" smtClean="0"/>
              <a:t> </a:t>
            </a:r>
            <a:r>
              <a:rPr lang="en-US" altLang="zh-CN" sz="2400" smtClean="0"/>
              <a:t>–</a:t>
            </a:r>
            <a:r>
              <a:rPr lang="zh-CN" altLang="en-US" sz="2400" smtClean="0"/>
              <a:t> </a:t>
            </a:r>
            <a:r>
              <a:rPr lang="en-US" altLang="zh-CN" sz="2400" smtClean="0"/>
              <a:t>Actions</a:t>
            </a:r>
            <a:r>
              <a:rPr lang="zh-CN" altLang="en-US" sz="2400" smtClean="0"/>
              <a:t> </a:t>
            </a:r>
            <a:r>
              <a:rPr lang="en-US" altLang="zh-CN" sz="2400" smtClean="0"/>
              <a:t>customization</a:t>
            </a:r>
          </a:p>
        </p:txBody>
      </p:sp>
      <p:sp>
        <p:nvSpPr>
          <p:cNvPr id="126978" name="Rectangle 3"/>
          <p:cNvSpPr>
            <a:spLocks noGrp="1"/>
          </p:cNvSpPr>
          <p:nvPr>
            <p:ph sz="half" idx="1"/>
          </p:nvPr>
        </p:nvSpPr>
        <p:spPr>
          <a:xfrm>
            <a:off x="468313" y="1412875"/>
            <a:ext cx="8280400" cy="5256213"/>
          </a:xfrm>
        </p:spPr>
        <p:txBody>
          <a:bodyPr/>
          <a:lstStyle/>
          <a:p>
            <a:r>
              <a:rPr lang="en-US" altLang="zh-CN" sz="2000" dirty="0" smtClean="0"/>
              <a:t>To-do List widget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provides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two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toolbars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hosting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actions</a:t>
            </a:r>
          </a:p>
          <a:p>
            <a:pPr lvl="1"/>
            <a:r>
              <a:rPr lang="zh-CN" altLang="zh-CN" sz="1200" dirty="0" smtClean="0">
                <a:ea typeface="ＭＳ Ｐゴシック" pitchFamily="34" charset="-128"/>
              </a:rPr>
              <a:t>T</a:t>
            </a:r>
            <a:r>
              <a:rPr lang="en-US" altLang="zh-CN" sz="1200" dirty="0" smtClean="0">
                <a:ea typeface="ＭＳ Ｐゴシック" pitchFamily="34" charset="-128"/>
              </a:rPr>
              <a:t>o-to</a:t>
            </a:r>
            <a:r>
              <a:rPr lang="zh-CN" altLang="en-US" sz="1200" dirty="0" smtClean="0">
                <a:ea typeface="ＭＳ Ｐゴシック" pitchFamily="34" charset="-128"/>
              </a:rPr>
              <a:t> </a:t>
            </a:r>
            <a:r>
              <a:rPr lang="zh-CN" altLang="zh-CN" sz="1200" dirty="0" smtClean="0">
                <a:ea typeface="ＭＳ Ｐゴシック" pitchFamily="34" charset="-128"/>
              </a:rPr>
              <a:t>L</a:t>
            </a:r>
            <a:r>
              <a:rPr lang="en-US" altLang="zh-CN" sz="1200" dirty="0" err="1" smtClean="0">
                <a:ea typeface="ＭＳ Ｐゴシック" pitchFamily="34" charset="-128"/>
              </a:rPr>
              <a:t>ist</a:t>
            </a:r>
            <a:r>
              <a:rPr lang="zh-CN" altLang="en-US" sz="1200" dirty="0" smtClean="0">
                <a:ea typeface="ＭＳ Ｐゴシック" pitchFamily="34" charset="-128"/>
              </a:rPr>
              <a:t> </a:t>
            </a:r>
            <a:r>
              <a:rPr lang="en-US" altLang="zh-CN" sz="1200" dirty="0" smtClean="0">
                <a:ea typeface="ＭＳ Ｐゴシック" pitchFamily="34" charset="-128"/>
              </a:rPr>
              <a:t>toolbar</a:t>
            </a:r>
            <a:r>
              <a:rPr lang="zh-CN" altLang="en-US" sz="1200" dirty="0" smtClean="0">
                <a:ea typeface="ＭＳ Ｐゴシック" pitchFamily="34" charset="-128"/>
              </a:rPr>
              <a:t> </a:t>
            </a:r>
            <a:r>
              <a:rPr lang="en-US" altLang="zh-CN" sz="1200" dirty="0" smtClean="0">
                <a:ea typeface="ＭＳ Ｐゴシック" pitchFamily="34" charset="-128"/>
              </a:rPr>
              <a:t>(main</a:t>
            </a:r>
            <a:r>
              <a:rPr lang="zh-CN" altLang="en-US" sz="1200" dirty="0" smtClean="0">
                <a:ea typeface="ＭＳ Ｐゴシック" pitchFamily="34" charset="-128"/>
              </a:rPr>
              <a:t> </a:t>
            </a:r>
            <a:r>
              <a:rPr lang="en-US" altLang="zh-CN" sz="1200" dirty="0" smtClean="0">
                <a:ea typeface="ＭＳ Ｐゴシック" pitchFamily="34" charset="-128"/>
              </a:rPr>
              <a:t>toolbar)</a:t>
            </a:r>
          </a:p>
          <a:p>
            <a:pPr lvl="1"/>
            <a:r>
              <a:rPr lang="zh-CN" altLang="zh-CN" sz="1200" dirty="0" smtClean="0">
                <a:ea typeface="ＭＳ Ｐゴシック" pitchFamily="34" charset="-128"/>
              </a:rPr>
              <a:t>T</a:t>
            </a:r>
            <a:r>
              <a:rPr lang="en-US" altLang="zh-CN" sz="1200" dirty="0" smtClean="0">
                <a:ea typeface="ＭＳ Ｐゴシック" pitchFamily="34" charset="-128"/>
              </a:rPr>
              <a:t>o-do</a:t>
            </a:r>
            <a:r>
              <a:rPr lang="zh-CN" altLang="en-US" sz="1200" dirty="0" smtClean="0">
                <a:ea typeface="ＭＳ Ｐゴシック" pitchFamily="34" charset="-128"/>
              </a:rPr>
              <a:t> </a:t>
            </a:r>
            <a:r>
              <a:rPr lang="en-US" altLang="zh-CN" sz="1200" dirty="0" smtClean="0">
                <a:ea typeface="ＭＳ Ｐゴシック" pitchFamily="34" charset="-128"/>
              </a:rPr>
              <a:t>toolbar</a:t>
            </a:r>
            <a:r>
              <a:rPr lang="zh-CN" altLang="en-US" sz="1200" dirty="0" smtClean="0">
                <a:ea typeface="ＭＳ Ｐゴシック" pitchFamily="34" charset="-128"/>
              </a:rPr>
              <a:t> </a:t>
            </a:r>
            <a:r>
              <a:rPr lang="en-US" altLang="zh-CN" sz="1200" dirty="0" smtClean="0">
                <a:ea typeface="ＭＳ Ｐゴシック" pitchFamily="34" charset="-128"/>
              </a:rPr>
              <a:t>(individual</a:t>
            </a:r>
            <a:r>
              <a:rPr lang="zh-CN" altLang="en-US" sz="1200" dirty="0" smtClean="0">
                <a:ea typeface="ＭＳ Ｐゴシック" pitchFamily="34" charset="-128"/>
              </a:rPr>
              <a:t> </a:t>
            </a:r>
            <a:r>
              <a:rPr lang="en-US" altLang="zh-CN" sz="1200" dirty="0" smtClean="0">
                <a:ea typeface="ＭＳ Ｐゴシック" pitchFamily="34" charset="-128"/>
              </a:rPr>
              <a:t>toolbar</a:t>
            </a:r>
            <a:r>
              <a:rPr lang="zh-CN" altLang="en-US" sz="1200" dirty="0" smtClean="0">
                <a:ea typeface="ＭＳ Ｐゴシック" pitchFamily="34" charset="-128"/>
              </a:rPr>
              <a:t> </a:t>
            </a:r>
            <a:r>
              <a:rPr lang="en-US" altLang="zh-CN" sz="1200" dirty="0" smtClean="0">
                <a:ea typeface="ＭＳ Ｐゴシック" pitchFamily="34" charset="-128"/>
              </a:rPr>
              <a:t>for</a:t>
            </a:r>
            <a:r>
              <a:rPr lang="zh-CN" altLang="en-US" sz="1200" dirty="0" smtClean="0">
                <a:ea typeface="ＭＳ Ｐゴシック" pitchFamily="34" charset="-128"/>
              </a:rPr>
              <a:t> </a:t>
            </a:r>
            <a:r>
              <a:rPr lang="en-US" altLang="zh-CN" sz="1200" dirty="0" smtClean="0">
                <a:ea typeface="ＭＳ Ｐゴシック" pitchFamily="34" charset="-128"/>
              </a:rPr>
              <a:t>each</a:t>
            </a:r>
            <a:r>
              <a:rPr lang="zh-CN" altLang="en-US" sz="1200" dirty="0" smtClean="0">
                <a:ea typeface="ＭＳ Ｐゴシック" pitchFamily="34" charset="-128"/>
              </a:rPr>
              <a:t> </a:t>
            </a:r>
            <a:r>
              <a:rPr lang="zh-CN" altLang="zh-CN" sz="1200" dirty="0" smtClean="0">
                <a:ea typeface="ＭＳ Ｐゴシック" pitchFamily="34" charset="-128"/>
              </a:rPr>
              <a:t>s</a:t>
            </a:r>
            <a:r>
              <a:rPr lang="en-US" altLang="zh-CN" sz="1200" dirty="0" smtClean="0">
                <a:ea typeface="ＭＳ Ｐゴシック" pitchFamily="34" charset="-128"/>
              </a:rPr>
              <a:t>ingle</a:t>
            </a:r>
            <a:r>
              <a:rPr lang="zh-CN" altLang="en-US" sz="1200" dirty="0" smtClean="0">
                <a:ea typeface="ＭＳ Ｐゴシック" pitchFamily="34" charset="-128"/>
              </a:rPr>
              <a:t> </a:t>
            </a:r>
            <a:r>
              <a:rPr lang="en-US" altLang="zh-CN" sz="1200" dirty="0" smtClean="0">
                <a:ea typeface="ＭＳ Ｐゴシック" pitchFamily="34" charset="-128"/>
              </a:rPr>
              <a:t>To-do task)</a:t>
            </a:r>
          </a:p>
          <a:p>
            <a:r>
              <a:rPr lang="zh-CN" altLang="zh-CN" sz="1600" dirty="0" smtClean="0"/>
              <a:t>C</a:t>
            </a:r>
            <a:r>
              <a:rPr lang="en-US" altLang="zh-CN" sz="1600" dirty="0" err="1" smtClean="0"/>
              <a:t>ontext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provided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by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To-do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list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toolbar</a:t>
            </a:r>
          </a:p>
          <a:p>
            <a:pPr lvl="1"/>
            <a:r>
              <a:rPr lang="nl-NL" altLang="zh-CN" sz="1200" dirty="0" smtClean="0">
                <a:ea typeface="ＭＳ Ｐゴシック" pitchFamily="34" charset="-128"/>
              </a:rPr>
              <a:t>"Case", </a:t>
            </a:r>
          </a:p>
          <a:p>
            <a:pPr lvl="1"/>
            <a:r>
              <a:rPr lang="nl-NL" altLang="zh-CN" sz="1200" dirty="0" smtClean="0">
                <a:ea typeface="ＭＳ Ｐゴシック" pitchFamily="34" charset="-128"/>
              </a:rPr>
              <a:t>"CasePage”, "Solution", "Coordination”</a:t>
            </a:r>
          </a:p>
          <a:p>
            <a:r>
              <a:rPr lang="nl-NL" altLang="zh-CN" sz="1600" dirty="0" smtClean="0"/>
              <a:t>Context provided by to-do task</a:t>
            </a:r>
          </a:p>
          <a:p>
            <a:pPr lvl="1"/>
            <a:r>
              <a:rPr lang="nl-NL" altLang="zh-CN" sz="1200" dirty="0" smtClean="0">
                <a:ea typeface="ＭＳ Ｐゴシック" pitchFamily="34" charset="-128"/>
              </a:rPr>
              <a:t>"ToDoEditable”</a:t>
            </a:r>
          </a:p>
          <a:p>
            <a:pPr lvl="1"/>
            <a:r>
              <a:rPr lang="nl-NL" altLang="zh-CN" sz="1200" dirty="0" smtClean="0">
                <a:ea typeface="ＭＳ Ｐゴシック" pitchFamily="34" charset="-128"/>
              </a:rPr>
              <a:t>"Coordination”</a:t>
            </a:r>
          </a:p>
          <a:p>
            <a:pPr lvl="1"/>
            <a:endParaRPr lang="nl-NL" altLang="zh-CN" sz="1200" dirty="0" smtClean="0">
              <a:ea typeface="ＭＳ Ｐゴシック" pitchFamily="34" charset="-128"/>
            </a:endParaRPr>
          </a:p>
          <a:p>
            <a:r>
              <a:rPr lang="nl-NL" altLang="zh-CN" sz="1600" dirty="0" smtClean="0"/>
              <a:t>Custom actions can be </a:t>
            </a:r>
            <a:r>
              <a:rPr lang="nl-NL" altLang="zh-CN" sz="1600" dirty="0"/>
              <a:t>developed to manipulate the To-do list or individual to-do tasks.</a:t>
            </a:r>
            <a:endParaRPr lang="en-US" altLang="zh-CN" sz="1600" dirty="0"/>
          </a:p>
          <a:p>
            <a:pPr lvl="1"/>
            <a:endParaRPr lang="en-US" altLang="zh-CN" sz="1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436A2-25F4-4670-A183-46526AEE5E3F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smtClean="0"/>
              <a:t>Course Roadmap</a:t>
            </a:r>
          </a:p>
        </p:txBody>
      </p:sp>
      <p:sp>
        <p:nvSpPr>
          <p:cNvPr id="12902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28700" lvl="1" indent="-400050">
              <a:buClr>
                <a:schemeClr val="tx2"/>
              </a:buClr>
            </a:pPr>
            <a:r>
              <a:rPr lang="en-US" altLang="zh-CN" sz="2000" smtClean="0">
                <a:ea typeface="SimSun" pitchFamily="2" charset="-122"/>
              </a:rPr>
              <a:t>Overview</a:t>
            </a:r>
          </a:p>
          <a:p>
            <a:pPr marL="1028700" lvl="1" indent="-400050">
              <a:buClr>
                <a:schemeClr val="tx2"/>
              </a:buClr>
            </a:pPr>
            <a:r>
              <a:rPr lang="en-US" altLang="zh-CN" sz="2000" smtClean="0">
                <a:ea typeface="SimSun" pitchFamily="2" charset="-122"/>
              </a:rPr>
              <a:t>Configure To-do task in Case Builder</a:t>
            </a:r>
          </a:p>
          <a:p>
            <a:pPr marL="1028700" lvl="1" indent="-400050">
              <a:buClr>
                <a:schemeClr val="tx2"/>
              </a:buClr>
            </a:pPr>
            <a:r>
              <a:rPr lang="en-US" altLang="zh-CN" sz="2000" smtClean="0">
                <a:ea typeface="SimSun" pitchFamily="2" charset="-122"/>
              </a:rPr>
              <a:t>To-do List widget</a:t>
            </a:r>
          </a:p>
          <a:p>
            <a:pPr marL="1028700" lvl="1" indent="-400050">
              <a:buClr>
                <a:schemeClr val="tx2"/>
              </a:buClr>
            </a:pPr>
            <a:r>
              <a:rPr lang="en-US" altLang="zh-CN" sz="2000" smtClean="0">
                <a:ea typeface="SimSun" pitchFamily="2" charset="-122"/>
              </a:rPr>
              <a:t>Customization/API Overview</a:t>
            </a:r>
          </a:p>
          <a:p>
            <a:pPr marL="1028700" lvl="1" indent="-400050">
              <a:buClr>
                <a:srgbClr val="FF0000"/>
              </a:buClr>
              <a:buFont typeface="Wingdings" pitchFamily="2" charset="2"/>
              <a:buChar char="è"/>
            </a:pPr>
            <a:r>
              <a:rPr lang="en-US" altLang="zh-CN" sz="2000" smtClean="0">
                <a:ea typeface="SimSun" pitchFamily="2" charset="-122"/>
              </a:rPr>
              <a:t>Course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F88F-5A3C-4FFA-83FB-8C16483A45F5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smtClean="0"/>
              <a:t>Course Summary</a:t>
            </a:r>
          </a:p>
        </p:txBody>
      </p:sp>
      <p:sp>
        <p:nvSpPr>
          <p:cNvPr id="131074" name="Rectangle 3"/>
          <p:cNvSpPr>
            <a:spLocks noGrp="1"/>
          </p:cNvSpPr>
          <p:nvPr>
            <p:ph type="body" idx="1"/>
          </p:nvPr>
        </p:nvSpPr>
        <p:spPr>
          <a:xfrm>
            <a:off x="152400" y="1341438"/>
            <a:ext cx="8763000" cy="49831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dirty="0" smtClean="0"/>
              <a:t>You have completed this course and can:</a:t>
            </a:r>
          </a:p>
          <a:p>
            <a:pPr lvl="1"/>
            <a:r>
              <a:rPr lang="en-US" altLang="zh-CN" sz="1800" dirty="0">
                <a:ea typeface="ＭＳ Ｐゴシック" pitchFamily="34" charset="-128"/>
              </a:rPr>
              <a:t>Describe how To-do lists can be used in Case Manager solutions</a:t>
            </a:r>
            <a:r>
              <a:rPr lang="zh-CN" altLang="en-US" sz="1800" dirty="0">
                <a:ea typeface="ＭＳ Ｐゴシック" pitchFamily="34" charset="-128"/>
              </a:rPr>
              <a:t> </a:t>
            </a:r>
            <a:r>
              <a:rPr lang="en-US" altLang="zh-CN" sz="1800" dirty="0">
                <a:ea typeface="ＭＳ Ｐゴシック" pitchFamily="34" charset="-128"/>
              </a:rPr>
              <a:t>with</a:t>
            </a:r>
            <a:r>
              <a:rPr lang="zh-CN" altLang="en-US" sz="1800" dirty="0">
                <a:ea typeface="ＭＳ Ｐゴシック" pitchFamily="34" charset="-128"/>
              </a:rPr>
              <a:t> </a:t>
            </a:r>
            <a:r>
              <a:rPr lang="en-US" altLang="zh-CN" sz="1800" dirty="0">
                <a:ea typeface="ＭＳ Ｐゴシック" pitchFamily="34" charset="-128"/>
              </a:rPr>
              <a:t>non-process</a:t>
            </a:r>
            <a:r>
              <a:rPr lang="zh-CN" altLang="en-US" sz="1800" dirty="0">
                <a:ea typeface="ＭＳ Ｐゴシック" pitchFamily="34" charset="-128"/>
              </a:rPr>
              <a:t> </a:t>
            </a:r>
            <a:r>
              <a:rPr lang="en-US" altLang="zh-CN" sz="1800" dirty="0">
                <a:ea typeface="ＭＳ Ｐゴシック" pitchFamily="34" charset="-128"/>
              </a:rPr>
              <a:t>tasks</a:t>
            </a:r>
            <a:r>
              <a:rPr lang="en-US" altLang="zh-CN" sz="1800" dirty="0" smtClean="0">
                <a:ea typeface="ＭＳ Ｐゴシック" pitchFamily="34" charset="-128"/>
              </a:rPr>
              <a:t>.</a:t>
            </a:r>
          </a:p>
          <a:p>
            <a:pPr lvl="1"/>
            <a:r>
              <a:rPr lang="en-US" altLang="zh-CN" sz="1800" dirty="0" smtClean="0">
                <a:ea typeface="ＭＳ Ｐゴシック" pitchFamily="34" charset="-128"/>
              </a:rPr>
              <a:t>Create and configure To-do tasks in Case Builder. </a:t>
            </a:r>
          </a:p>
          <a:p>
            <a:pPr lvl="1"/>
            <a:r>
              <a:rPr lang="en-US" altLang="zh-CN" sz="1800" dirty="0" smtClean="0">
                <a:ea typeface="ＭＳ Ｐゴシック" pitchFamily="34" charset="-128"/>
              </a:rPr>
              <a:t>Configure the To-do list widget in Case Builder.</a:t>
            </a:r>
          </a:p>
          <a:p>
            <a:pPr lvl="1"/>
            <a:r>
              <a:rPr lang="en-US" altLang="zh-CN" sz="1800" dirty="0" smtClean="0">
                <a:ea typeface="ＭＳ Ｐゴシック" pitchFamily="34" charset="-128"/>
              </a:rPr>
              <a:t>Customize the To-do List widget using the events or API.</a:t>
            </a:r>
          </a:p>
          <a:p>
            <a:endParaRPr lang="zh-CN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F88F-5A3C-4FFA-83FB-8C16483A45F5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smtClean="0"/>
              <a:t>Contacts</a:t>
            </a:r>
          </a:p>
        </p:txBody>
      </p:sp>
      <p:sp>
        <p:nvSpPr>
          <p:cNvPr id="133122" name="Rectangle 3"/>
          <p:cNvSpPr>
            <a:spLocks noGrp="1"/>
          </p:cNvSpPr>
          <p:nvPr>
            <p:ph type="body" idx="1"/>
          </p:nvPr>
        </p:nvSpPr>
        <p:spPr>
          <a:xfrm>
            <a:off x="152400" y="1412875"/>
            <a:ext cx="8763000" cy="4911725"/>
          </a:xfrm>
        </p:spPr>
        <p:txBody>
          <a:bodyPr/>
          <a:lstStyle/>
          <a:p>
            <a:r>
              <a:rPr lang="en-US" altLang="zh-CN" sz="2000" dirty="0" smtClean="0"/>
              <a:t>Product Marketing Manager: </a:t>
            </a:r>
            <a:r>
              <a:rPr lang="en-US" altLang="zh-CN" sz="2000" dirty="0" smtClean="0">
                <a:solidFill>
                  <a:schemeClr val="tx2"/>
                </a:solidFill>
              </a:rPr>
              <a:t>William (Doc) Mills (</a:t>
            </a:r>
            <a:r>
              <a:rPr lang="en-US" altLang="zh-CN" sz="2000" dirty="0" smtClean="0">
                <a:solidFill>
                  <a:schemeClr val="tx2"/>
                </a:solidFill>
                <a:hlinkClick r:id="rId4"/>
              </a:rPr>
              <a:t>wdocmills@us.ibm.com</a:t>
            </a:r>
            <a:r>
              <a:rPr lang="en-US" altLang="zh-CN" sz="2000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altLang="zh-CN" sz="2000" dirty="0" smtClean="0"/>
              <a:t>Product Manager: </a:t>
            </a:r>
            <a:r>
              <a:rPr lang="en-US" altLang="zh-CN" sz="2000" dirty="0" smtClean="0">
                <a:solidFill>
                  <a:schemeClr val="tx2"/>
                </a:solidFill>
              </a:rPr>
              <a:t>Dave 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Perman</a:t>
            </a:r>
            <a:r>
              <a:rPr lang="en-US" altLang="zh-CN" sz="2000" dirty="0" smtClean="0">
                <a:solidFill>
                  <a:schemeClr val="tx2"/>
                </a:solidFill>
              </a:rPr>
              <a:t> (</a:t>
            </a:r>
            <a:r>
              <a:rPr lang="en-US" altLang="zh-CN" sz="2000" dirty="0" smtClean="0">
                <a:solidFill>
                  <a:schemeClr val="tx2"/>
                </a:solidFill>
                <a:hlinkClick r:id="rId5"/>
              </a:rPr>
              <a:t>dperman@ca.ibm.com</a:t>
            </a:r>
            <a:r>
              <a:rPr lang="en-US" altLang="zh-CN" sz="2000" dirty="0" smtClean="0">
                <a:solidFill>
                  <a:schemeClr val="tx2"/>
                </a:solidFill>
              </a:rPr>
              <a:t>)</a:t>
            </a:r>
            <a:endParaRPr lang="en-US" altLang="zh-CN" sz="2000" dirty="0" smtClean="0"/>
          </a:p>
          <a:p>
            <a:r>
              <a:rPr lang="en-US" altLang="zh-CN" sz="2000" dirty="0" smtClean="0"/>
              <a:t>Subject Matter Experts (SME)/Area of Expertise:</a:t>
            </a:r>
          </a:p>
          <a:p>
            <a:pPr lvl="1"/>
            <a:r>
              <a:rPr lang="en-US" altLang="zh-CN" sz="1800" dirty="0" smtClean="0">
                <a:ea typeface="ＭＳ Ｐゴシック" pitchFamily="34" charset="-128"/>
              </a:rPr>
              <a:t>Ying Ming </a:t>
            </a:r>
            <a:r>
              <a:rPr lang="en-US" altLang="zh-CN" sz="1800" dirty="0" err="1" smtClean="0">
                <a:ea typeface="ＭＳ Ｐゴシック" pitchFamily="34" charset="-128"/>
              </a:rPr>
              <a:t>Gao</a:t>
            </a:r>
            <a:r>
              <a:rPr lang="en-US" altLang="zh-CN" sz="1800" dirty="0" smtClean="0">
                <a:ea typeface="ＭＳ Ｐゴシック" pitchFamily="34" charset="-128"/>
              </a:rPr>
              <a:t> (</a:t>
            </a:r>
            <a:r>
              <a:rPr lang="en-US" altLang="zh-CN" sz="1800" dirty="0" smtClean="0">
                <a:ea typeface="ＭＳ Ｐゴシック" pitchFamily="34" charset="-128"/>
                <a:hlinkClick r:id="rId6"/>
              </a:rPr>
              <a:t>gaoyingm@cn.ibm.com</a:t>
            </a:r>
            <a:r>
              <a:rPr lang="en-US" altLang="zh-CN" sz="1800" dirty="0" smtClean="0">
                <a:ea typeface="ＭＳ Ｐゴシック" pitchFamily="34" charset="-128"/>
              </a:rPr>
              <a:t>)</a:t>
            </a:r>
          </a:p>
          <a:p>
            <a:pPr lvl="1"/>
            <a:r>
              <a:rPr lang="en-US" altLang="zh-CN" sz="1800" dirty="0" smtClean="0">
                <a:ea typeface="ＭＳ Ｐゴシック" pitchFamily="34" charset="-128"/>
              </a:rPr>
              <a:t>Gary </a:t>
            </a:r>
            <a:r>
              <a:rPr lang="en-US" altLang="zh-CN" sz="1800" dirty="0" err="1" smtClean="0">
                <a:ea typeface="ＭＳ Ｐゴシック" pitchFamily="34" charset="-128"/>
              </a:rPr>
              <a:t>Guo</a:t>
            </a:r>
            <a:r>
              <a:rPr lang="en-US" altLang="zh-CN" sz="1800" dirty="0" smtClean="0">
                <a:ea typeface="ＭＳ Ｐゴシック" pitchFamily="34" charset="-128"/>
              </a:rPr>
              <a:t> (</a:t>
            </a:r>
            <a:r>
              <a:rPr lang="en-US" altLang="zh-CN" sz="1800" dirty="0" smtClean="0">
                <a:ea typeface="ＭＳ Ｐゴシック" pitchFamily="34" charset="-128"/>
                <a:hlinkClick r:id="rId7"/>
              </a:rPr>
              <a:t>guoml@cn.ibm.com</a:t>
            </a:r>
            <a:r>
              <a:rPr lang="en-US" altLang="zh-CN" sz="1800" dirty="0" smtClean="0">
                <a:ea typeface="ＭＳ Ｐゴシック" pitchFamily="34" charset="-128"/>
              </a:rPr>
              <a:t>)</a:t>
            </a:r>
          </a:p>
          <a:p>
            <a:r>
              <a:rPr lang="en-US" altLang="zh-CN" sz="2000" dirty="0" smtClean="0"/>
              <a:t>Support: </a:t>
            </a:r>
            <a:r>
              <a:rPr lang="en-US" altLang="zh-CN" sz="2000" dirty="0" smtClean="0">
                <a:solidFill>
                  <a:schemeClr val="tx2"/>
                </a:solidFill>
              </a:rPr>
              <a:t>Ted 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Dullanty</a:t>
            </a:r>
            <a:r>
              <a:rPr lang="en-US" altLang="zh-CN" sz="2000" dirty="0" smtClean="0">
                <a:solidFill>
                  <a:schemeClr val="tx2"/>
                </a:solidFill>
              </a:rPr>
              <a:t> (tdullanty@us.ibm.com)</a:t>
            </a:r>
          </a:p>
          <a:p>
            <a:pPr lvl="1"/>
            <a:endParaRPr lang="en-US" altLang="zh-CN" sz="18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F88F-5A3C-4FFA-83FB-8C16483A45F5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smtClean="0"/>
              <a:t>Product Help/Documentation/Resources</a:t>
            </a:r>
          </a:p>
        </p:txBody>
      </p:sp>
      <p:sp>
        <p:nvSpPr>
          <p:cNvPr id="136194" name="Rectangle 3"/>
          <p:cNvSpPr>
            <a:spLocks noGrp="1"/>
          </p:cNvSpPr>
          <p:nvPr>
            <p:ph type="body" idx="1"/>
          </p:nvPr>
        </p:nvSpPr>
        <p:spPr>
          <a:xfrm>
            <a:off x="468313" y="1412875"/>
            <a:ext cx="8229600" cy="4741863"/>
          </a:xfrm>
        </p:spPr>
        <p:txBody>
          <a:bodyPr/>
          <a:lstStyle/>
          <a:p>
            <a:r>
              <a:rPr lang="en-US" altLang="zh-CN" sz="1800" dirty="0" smtClean="0"/>
              <a:t>IBM Case Manager 5.2.1 Knowledge Center: </a:t>
            </a:r>
            <a:r>
              <a:rPr lang="en-US" altLang="zh-CN" sz="1800" dirty="0" smtClean="0">
                <a:hlinkClick r:id="rId4"/>
              </a:rPr>
              <a:t>http://www-01.ibm.com/support/knowledgecenter/SSCTJ4_5.2.1/com.ibm.casemgmttoc.doc/casemanager_5.2.1.htm</a:t>
            </a:r>
            <a:endParaRPr lang="en-US" altLang="zh-CN" sz="1800" dirty="0" smtClean="0"/>
          </a:p>
          <a:p>
            <a:pPr>
              <a:buFont typeface="Wingdings" pitchFamily="2" charset="2"/>
              <a:buNone/>
            </a:pPr>
            <a:endParaRPr lang="en-US" altLang="zh-CN" sz="1800" dirty="0" smtClean="0"/>
          </a:p>
          <a:p>
            <a:r>
              <a:rPr lang="en-US" altLang="zh-CN" sz="1800" dirty="0" smtClean="0"/>
              <a:t>IBM Content Navigator 2.0.3 Knowledge Center: </a:t>
            </a:r>
            <a:r>
              <a:rPr lang="en-US" altLang="zh-CN" sz="1800" dirty="0" smtClean="0">
                <a:hlinkClick r:id="rId5"/>
              </a:rPr>
              <a:t>http://www-01.ibm.com/support/knowledgecenter/SSEUEX_2.0.3/contentnavigator_2.0.3.htm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IBM </a:t>
            </a:r>
            <a:r>
              <a:rPr lang="en-US" altLang="zh-CN" sz="1800" dirty="0" err="1" smtClean="0"/>
              <a:t>FileNet</a:t>
            </a:r>
            <a:r>
              <a:rPr lang="en-US" altLang="zh-CN" sz="1800" dirty="0" smtClean="0"/>
              <a:t> P8 5.2 Knowledge Center: </a:t>
            </a:r>
            <a:r>
              <a:rPr lang="en-US" altLang="zh-CN" sz="1800" dirty="0" smtClean="0">
                <a:hlinkClick r:id="rId6"/>
              </a:rPr>
              <a:t>http://www-01.ibm.com/support/knowledgecenter/SSNW2F_5.2.0/com.ibm.p8toc.doc/filenetcontentmanager_5.2.0.htm?lang=en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IBM Support: Fix Central </a:t>
            </a:r>
            <a:r>
              <a:rPr lang="en-US" altLang="zh-CN" sz="1800" dirty="0" smtClean="0">
                <a:hlinkClick r:id="rId7"/>
              </a:rPr>
              <a:t>http://www-933.ibm.com/support/fixcentral/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pPr lvl="1"/>
            <a:endParaRPr lang="en-US" altLang="zh-CN" sz="1800" dirty="0" smtClean="0">
              <a:ea typeface="SimSun" pitchFamily="2" charset="-122"/>
            </a:endParaRPr>
          </a:p>
          <a:p>
            <a:pPr lvl="1"/>
            <a:endParaRPr lang="zh-CN" altLang="en-US" sz="1800" dirty="0" smtClean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F88F-5A3C-4FFA-83FB-8C16483A45F5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smtClean="0"/>
              <a:t>Course Objectives</a:t>
            </a:r>
          </a:p>
        </p:txBody>
      </p:sp>
      <p:sp>
        <p:nvSpPr>
          <p:cNvPr id="97282" name="Rectangle 3"/>
          <p:cNvSpPr>
            <a:spLocks noGrp="1"/>
          </p:cNvSpPr>
          <p:nvPr>
            <p:ph type="body" idx="1"/>
          </p:nvPr>
        </p:nvSpPr>
        <p:spPr>
          <a:xfrm>
            <a:off x="152400" y="1341438"/>
            <a:ext cx="8763000" cy="49831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dirty="0" smtClean="0"/>
              <a:t>After this course you will be able to:</a:t>
            </a:r>
          </a:p>
          <a:p>
            <a:r>
              <a:rPr lang="en-US" altLang="zh-CN" sz="2000" dirty="0"/>
              <a:t>Describe how the To-do list can help you build Case Manager solutions</a:t>
            </a:r>
            <a:r>
              <a:rPr lang="zh-CN" altLang="en-US" sz="2000" dirty="0"/>
              <a:t> </a:t>
            </a:r>
            <a:r>
              <a:rPr lang="en-US" altLang="zh-CN" sz="2000" dirty="0"/>
              <a:t>that use non-process</a:t>
            </a:r>
            <a:r>
              <a:rPr lang="zh-CN" altLang="en-US" sz="2000" dirty="0"/>
              <a:t> </a:t>
            </a:r>
            <a:r>
              <a:rPr lang="en-US" altLang="zh-CN" sz="2000" dirty="0"/>
              <a:t>tasks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Create and configure To-do tasks in Case Builder. </a:t>
            </a:r>
          </a:p>
          <a:p>
            <a:r>
              <a:rPr lang="en-US" altLang="zh-CN" sz="2000" dirty="0" smtClean="0"/>
              <a:t>Configure the To-do list widget in Case Builder.</a:t>
            </a:r>
          </a:p>
          <a:p>
            <a:r>
              <a:rPr lang="en-US" altLang="zh-CN" sz="2000" dirty="0" smtClean="0"/>
              <a:t>Customize the To-do List widget using the events or API.</a:t>
            </a:r>
          </a:p>
          <a:p>
            <a:pPr>
              <a:buFont typeface="Wingdings" pitchFamily="2" charset="2"/>
              <a:buNone/>
            </a:pPr>
            <a:endParaRPr lang="zh-CN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F88F-5A3C-4FFA-83FB-8C16483A45F5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smtClean="0"/>
              <a:t>Course Roadmap</a:t>
            </a:r>
          </a:p>
        </p:txBody>
      </p:sp>
      <p:sp>
        <p:nvSpPr>
          <p:cNvPr id="9933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28700" lvl="1" indent="-400050">
              <a:buClr>
                <a:srgbClr val="FF0000"/>
              </a:buClr>
              <a:buFont typeface="Wingdings" pitchFamily="2" charset="2"/>
              <a:buChar char="è"/>
            </a:pPr>
            <a:r>
              <a:rPr lang="en-US" altLang="zh-CN" sz="2000" dirty="0" smtClean="0">
                <a:ea typeface="SimSun" pitchFamily="2" charset="-122"/>
              </a:rPr>
              <a:t>Overview</a:t>
            </a:r>
          </a:p>
          <a:p>
            <a:pPr marL="1028700" lvl="1" indent="-400050">
              <a:buClr>
                <a:schemeClr val="tx2"/>
              </a:buClr>
            </a:pPr>
            <a:r>
              <a:rPr lang="en-US" altLang="zh-CN" sz="2000" dirty="0" smtClean="0">
                <a:ea typeface="SimSun" pitchFamily="2" charset="-122"/>
              </a:rPr>
              <a:t>Configure To-do task in Case Builder</a:t>
            </a:r>
          </a:p>
          <a:p>
            <a:pPr marL="1028700" lvl="1" indent="-400050">
              <a:buClr>
                <a:schemeClr val="tx2"/>
              </a:buClr>
            </a:pPr>
            <a:r>
              <a:rPr lang="en-US" altLang="zh-CN" sz="2000" dirty="0" smtClean="0">
                <a:ea typeface="SimSun" pitchFamily="2" charset="-122"/>
              </a:rPr>
              <a:t>To-do List widget</a:t>
            </a:r>
          </a:p>
          <a:p>
            <a:pPr marL="1028700" lvl="1" indent="-400050"/>
            <a:r>
              <a:rPr lang="en-US" altLang="zh-CN" sz="2000" dirty="0" smtClean="0">
                <a:ea typeface="SimSun" pitchFamily="2" charset="-122"/>
              </a:rPr>
              <a:t>Customization/API Overview</a:t>
            </a:r>
          </a:p>
          <a:p>
            <a:pPr marL="1028700" lvl="1" indent="-400050"/>
            <a:r>
              <a:rPr lang="en-US" altLang="zh-CN" sz="2000" dirty="0" smtClean="0">
                <a:ea typeface="SimSun" pitchFamily="2" charset="-122"/>
              </a:rPr>
              <a:t>Course </a:t>
            </a:r>
            <a:r>
              <a:rPr lang="en-US" altLang="zh-CN" sz="2000" dirty="0" smtClean="0">
                <a:ea typeface="SimSun" pitchFamily="2" charset="-122"/>
              </a:rPr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F88F-5A3C-4FFA-83FB-8C16483A45F5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9144000" cy="815975"/>
          </a:xfrm>
        </p:spPr>
        <p:txBody>
          <a:bodyPr/>
          <a:lstStyle/>
          <a:p>
            <a:r>
              <a:rPr lang="en-US" altLang="zh-CN" sz="2400" smtClean="0"/>
              <a:t>Overview</a:t>
            </a:r>
          </a:p>
        </p:txBody>
      </p:sp>
      <p:sp>
        <p:nvSpPr>
          <p:cNvPr id="101378" name="Rectangle 3"/>
          <p:cNvSpPr>
            <a:spLocks noGrp="1"/>
          </p:cNvSpPr>
          <p:nvPr>
            <p:ph type="body" idx="1"/>
          </p:nvPr>
        </p:nvSpPr>
        <p:spPr>
          <a:xfrm>
            <a:off x="252413" y="1484785"/>
            <a:ext cx="8510587" cy="4782666"/>
          </a:xfrm>
        </p:spPr>
        <p:txBody>
          <a:bodyPr/>
          <a:lstStyle/>
          <a:p>
            <a:r>
              <a:rPr lang="en-US" altLang="zh-CN" sz="2000" dirty="0" smtClean="0"/>
              <a:t>To-do is a new </a:t>
            </a:r>
            <a:r>
              <a:rPr lang="en-US" altLang="zh-CN" sz="2000" dirty="0" smtClean="0"/>
              <a:t>task </a:t>
            </a:r>
            <a:r>
              <a:rPr lang="en-US" altLang="zh-CN" sz="2000" dirty="0" smtClean="0"/>
              <a:t>type </a:t>
            </a:r>
            <a:r>
              <a:rPr lang="en-US" altLang="zh-CN" sz="2000" dirty="0" smtClean="0"/>
              <a:t>to support some simpler use cases that don’t require an associated workflow. 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Common use cases for To</a:t>
            </a:r>
            <a:r>
              <a:rPr lang="en-US" altLang="zh-CN" sz="2000" dirty="0"/>
              <a:t>-do </a:t>
            </a:r>
            <a:r>
              <a:rPr lang="en-US" altLang="zh-CN" sz="2000" dirty="0" smtClean="0"/>
              <a:t>task</a:t>
            </a:r>
            <a:endParaRPr lang="en-US" altLang="zh-CN" sz="2000" dirty="0"/>
          </a:p>
          <a:p>
            <a:pPr lvl="1"/>
            <a:r>
              <a:rPr lang="en-US" altLang="zh-CN" sz="2000" i="1" dirty="0">
                <a:ea typeface="SimSun" pitchFamily="2" charset="-122"/>
              </a:rPr>
              <a:t>Track the completion of simple tasks that don’t need  a specific process flow. </a:t>
            </a:r>
          </a:p>
          <a:p>
            <a:pPr lvl="2"/>
            <a:r>
              <a:rPr lang="en-US" altLang="zh-CN" sz="1800" i="1" dirty="0">
                <a:ea typeface="SimSun" pitchFamily="2" charset="-122"/>
              </a:rPr>
              <a:t>E.g. Use the To-do task to track if a contract has been signed for a case, or a call to a customer has been made. </a:t>
            </a:r>
          </a:p>
          <a:p>
            <a:pPr lvl="1"/>
            <a:r>
              <a:rPr lang="en-US" altLang="zh-CN" sz="2000" i="1" dirty="0">
                <a:ea typeface="SimSun" pitchFamily="2" charset="-122"/>
              </a:rPr>
              <a:t>Record data. </a:t>
            </a:r>
          </a:p>
          <a:p>
            <a:pPr lvl="2"/>
            <a:r>
              <a:rPr lang="en-US" altLang="zh-CN" sz="1800" i="1" dirty="0">
                <a:ea typeface="SimSun" pitchFamily="2" charset="-122"/>
              </a:rPr>
              <a:t>E.g. Use the To-do task view to divide, organize and track the data capture of Task properties or Case properties. </a:t>
            </a:r>
          </a:p>
          <a:p>
            <a:endParaRPr lang="en-US" altLang="zh-CN" sz="2200" i="1" dirty="0" smtClean="0"/>
          </a:p>
          <a:p>
            <a:r>
              <a:rPr lang="zh-CN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To-do List widget is introduced to represent the To-do tasks at runtime.</a:t>
            </a:r>
          </a:p>
          <a:p>
            <a:pPr lvl="1">
              <a:buFont typeface="Arial" pitchFamily="34" charset="0"/>
              <a:buNone/>
            </a:pPr>
            <a:endParaRPr lang="en-US" altLang="zh-CN" sz="2000" dirty="0" smtClean="0">
              <a:ea typeface="SimSun" pitchFamily="2" charset="-122"/>
            </a:endParaRPr>
          </a:p>
          <a:p>
            <a:pPr lvl="4"/>
            <a:endParaRPr lang="zh-CN" altLang="en-US" i="1" dirty="0" smtClean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F88F-5A3C-4FFA-83FB-8C16483A45F5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smtClean="0"/>
              <a:t>Course Roadmap</a:t>
            </a:r>
          </a:p>
        </p:txBody>
      </p:sp>
      <p:sp>
        <p:nvSpPr>
          <p:cNvPr id="10342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28700" lvl="1" indent="-400050">
              <a:buClr>
                <a:schemeClr val="tx2"/>
              </a:buClr>
            </a:pPr>
            <a:r>
              <a:rPr lang="en-US" altLang="zh-CN" sz="2000" dirty="0" smtClean="0">
                <a:ea typeface="SimSun" pitchFamily="2" charset="-122"/>
              </a:rPr>
              <a:t>Overview</a:t>
            </a:r>
          </a:p>
          <a:p>
            <a:pPr marL="1028700" lvl="1" indent="-400050">
              <a:buClr>
                <a:srgbClr val="FF0000"/>
              </a:buClr>
              <a:buFont typeface="Wingdings" pitchFamily="2" charset="2"/>
              <a:buChar char="è"/>
            </a:pPr>
            <a:r>
              <a:rPr lang="en-US" altLang="zh-CN" sz="2000" dirty="0" smtClean="0">
                <a:ea typeface="SimSun" pitchFamily="2" charset="-122"/>
              </a:rPr>
              <a:t>Configure To-do task in Case Builder</a:t>
            </a:r>
          </a:p>
          <a:p>
            <a:pPr marL="1028700" lvl="1" indent="-400050">
              <a:buClr>
                <a:schemeClr val="tx2"/>
              </a:buClr>
            </a:pPr>
            <a:r>
              <a:rPr lang="en-US" altLang="zh-CN" sz="2000" dirty="0" smtClean="0">
                <a:ea typeface="SimSun" pitchFamily="2" charset="-122"/>
              </a:rPr>
              <a:t>To-do List widget</a:t>
            </a:r>
          </a:p>
          <a:p>
            <a:pPr marL="1028700" lvl="1" indent="-400050"/>
            <a:r>
              <a:rPr lang="en-US" altLang="zh-CN" sz="2000" dirty="0" smtClean="0">
                <a:ea typeface="SimSun" pitchFamily="2" charset="-122"/>
              </a:rPr>
              <a:t>Customization/API Overview</a:t>
            </a:r>
          </a:p>
          <a:p>
            <a:pPr marL="1028700" lvl="1" indent="-400050"/>
            <a:r>
              <a:rPr lang="en-US" altLang="zh-CN" sz="2000" dirty="0" smtClean="0">
                <a:ea typeface="SimSun" pitchFamily="2" charset="-122"/>
              </a:rPr>
              <a:t>Course </a:t>
            </a:r>
            <a:r>
              <a:rPr lang="en-US" altLang="zh-CN" sz="2000" dirty="0" smtClean="0">
                <a:ea typeface="SimSun" pitchFamily="2" charset="-122"/>
              </a:rPr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F88F-5A3C-4FFA-83FB-8C16483A45F5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4"/>
          <p:cNvSpPr>
            <a:spLocks noGrp="1"/>
          </p:cNvSpPr>
          <p:nvPr>
            <p:ph type="title"/>
          </p:nvPr>
        </p:nvSpPr>
        <p:spPr>
          <a:xfrm>
            <a:off x="250825" y="115888"/>
            <a:ext cx="8229600" cy="868362"/>
          </a:xfrm>
        </p:spPr>
        <p:txBody>
          <a:bodyPr/>
          <a:lstStyle/>
          <a:p>
            <a:r>
              <a:rPr kumimoji="1" lang="en-US" altLang="zh-CN" sz="2400" smtClean="0"/>
              <a:t>Add To-do Task in Case Builder</a:t>
            </a:r>
            <a:endParaRPr kumimoji="1" lang="zh-CN" altLang="en-US" sz="2400" smtClean="0"/>
          </a:p>
        </p:txBody>
      </p:sp>
      <p:sp>
        <p:nvSpPr>
          <p:cNvPr id="10547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04021AE-FF9D-4CEB-8477-7A4E2EC13A42}" type="slidenum">
              <a:rPr lang="en-US" altLang="zh-CN"/>
              <a:pPr/>
              <a:t>7</a:t>
            </a:fld>
            <a:endParaRPr lang="en-US" altLang="zh-CN"/>
          </a:p>
        </p:txBody>
      </p:sp>
      <p:pic>
        <p:nvPicPr>
          <p:cNvPr id="105475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84425" b="-84425"/>
          <a:stretch>
            <a:fillRect/>
          </a:stretch>
        </p:blipFill>
        <p:spPr>
          <a:xfrm>
            <a:off x="179388" y="0"/>
            <a:ext cx="4038600" cy="4525963"/>
          </a:xfrm>
        </p:spPr>
      </p:pic>
      <p:pic>
        <p:nvPicPr>
          <p:cNvPr id="105476" name="Content Placeholder 14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2376" b="2376"/>
          <a:stretch>
            <a:fillRect/>
          </a:stretch>
        </p:blipFill>
        <p:spPr>
          <a:xfrm>
            <a:off x="4500563" y="2133600"/>
            <a:ext cx="4038600" cy="4525963"/>
          </a:xfrm>
        </p:spPr>
      </p:pic>
      <p:sp>
        <p:nvSpPr>
          <p:cNvPr id="16" name="Rounded Rectangular Callout 14"/>
          <p:cNvSpPr>
            <a:spLocks noChangeArrowheads="1"/>
          </p:cNvSpPr>
          <p:nvPr/>
        </p:nvSpPr>
        <p:spPr bwMode="auto">
          <a:xfrm>
            <a:off x="107505" y="3357562"/>
            <a:ext cx="4248596" cy="3311797"/>
          </a:xfrm>
          <a:prstGeom prst="wedgeRoundRectCallout">
            <a:avLst>
              <a:gd name="adj1" fmla="val 57110"/>
              <a:gd name="adj2" fmla="val -10586"/>
              <a:gd name="adj3" fmla="val 16667"/>
            </a:avLst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ea typeface="SimSun" pitchFamily="2" charset="-122"/>
              </a:rPr>
              <a:t>To-do task can be </a:t>
            </a:r>
            <a:r>
              <a:rPr lang="en-US" altLang="zh-CN" sz="2000" dirty="0" smtClean="0">
                <a:solidFill>
                  <a:srgbClr val="000000"/>
                </a:solidFill>
                <a:ea typeface="SimSun" pitchFamily="2" charset="-122"/>
              </a:rPr>
              <a:t>started </a:t>
            </a:r>
            <a:r>
              <a:rPr lang="en-US" altLang="zh-CN" sz="2000" dirty="0">
                <a:solidFill>
                  <a:srgbClr val="000000"/>
                </a:solidFill>
                <a:ea typeface="SimSun" pitchFamily="2" charset="-122"/>
              </a:rPr>
              <a:t>automatically or at the discretion of the case worker.</a:t>
            </a:r>
          </a:p>
          <a:p>
            <a:pPr marL="800100" lvl="1" indent="-342900">
              <a:buFont typeface="Symbol" pitchFamily="18" charset="2"/>
              <a:buChar char="-"/>
            </a:pPr>
            <a:r>
              <a:rPr lang="en-US" altLang="zh-CN" sz="2000" dirty="0">
                <a:solidFill>
                  <a:srgbClr val="000000"/>
                </a:solidFill>
                <a:ea typeface="SimSun" pitchFamily="2" charset="-122"/>
              </a:rPr>
              <a:t>Note: “Manual” </a:t>
            </a:r>
            <a:r>
              <a:rPr lang="en-US" altLang="zh-CN" sz="2000" dirty="0" smtClean="0">
                <a:solidFill>
                  <a:srgbClr val="000000"/>
                </a:solidFill>
                <a:ea typeface="SimSun" pitchFamily="2" charset="-122"/>
              </a:rPr>
              <a:t>type is </a:t>
            </a:r>
            <a:r>
              <a:rPr lang="en-US" altLang="zh-CN" sz="2000" dirty="0">
                <a:solidFill>
                  <a:srgbClr val="000000"/>
                </a:solidFill>
                <a:ea typeface="SimSun" pitchFamily="2" charset="-122"/>
              </a:rPr>
              <a:t>not supported.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ea typeface="SimSun" pitchFamily="2" charset="-122"/>
              </a:rPr>
              <a:t>To-do task can be marked as required or hidden</a:t>
            </a:r>
            <a:r>
              <a:rPr lang="en-US" altLang="zh-CN" sz="2000" dirty="0" smtClean="0">
                <a:solidFill>
                  <a:srgbClr val="000000"/>
                </a:solidFill>
                <a:ea typeface="SimSun" pitchFamily="2" charset="-122"/>
              </a:rPr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ea typeface="SimSun" pitchFamily="2" charset="-122"/>
              </a:rPr>
              <a:t>Note: Hidden</a:t>
            </a:r>
            <a:r>
              <a:rPr lang="zh-CN" altLang="en-US" sz="2000" dirty="0" smtClean="0">
                <a:solidFill>
                  <a:srgbClr val="000000"/>
                </a:solidFill>
                <a:ea typeface="SimSun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SimSun" pitchFamily="2" charset="-122"/>
              </a:rPr>
              <a:t>to-do</a:t>
            </a:r>
            <a:r>
              <a:rPr lang="zh-CN" altLang="en-US" sz="2000" dirty="0" smtClean="0">
                <a:solidFill>
                  <a:srgbClr val="000000"/>
                </a:solidFill>
                <a:ea typeface="SimSun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SimSun" pitchFamily="2" charset="-122"/>
              </a:rPr>
              <a:t>will</a:t>
            </a:r>
            <a:r>
              <a:rPr lang="zh-CN" altLang="en-US" sz="2000" dirty="0" smtClean="0">
                <a:solidFill>
                  <a:srgbClr val="000000"/>
                </a:solidFill>
                <a:ea typeface="SimSun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SimSun" pitchFamily="2" charset="-122"/>
              </a:rPr>
              <a:t>not</a:t>
            </a:r>
            <a:r>
              <a:rPr lang="en-US" altLang="zh-CN" sz="2000" dirty="0">
                <a:solidFill>
                  <a:srgbClr val="000000"/>
                </a:solidFill>
                <a:ea typeface="SimSun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SimSun" pitchFamily="2" charset="-122"/>
              </a:rPr>
              <a:t>be</a:t>
            </a:r>
            <a:r>
              <a:rPr lang="zh-CN" altLang="en-US" sz="2000" dirty="0" smtClean="0">
                <a:solidFill>
                  <a:srgbClr val="000000"/>
                </a:solidFill>
                <a:ea typeface="SimSun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SimSun" pitchFamily="2" charset="-122"/>
              </a:rPr>
              <a:t>displayed</a:t>
            </a:r>
            <a:r>
              <a:rPr lang="zh-CN" altLang="en-US" sz="2000" dirty="0" smtClean="0">
                <a:solidFill>
                  <a:srgbClr val="000000"/>
                </a:solidFill>
                <a:ea typeface="SimSun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SimSun" pitchFamily="2" charset="-122"/>
              </a:rPr>
              <a:t>on</a:t>
            </a:r>
            <a:r>
              <a:rPr lang="zh-CN" altLang="en-US" sz="2000" dirty="0" smtClean="0">
                <a:solidFill>
                  <a:srgbClr val="000000"/>
                </a:solidFill>
                <a:ea typeface="SimSun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SimSun" pitchFamily="2" charset="-122"/>
              </a:rPr>
              <a:t>to-do</a:t>
            </a:r>
            <a:r>
              <a:rPr lang="zh-CN" altLang="en-US" sz="2000" dirty="0" smtClean="0">
                <a:solidFill>
                  <a:srgbClr val="000000"/>
                </a:solidFill>
                <a:ea typeface="SimSun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SimSun" pitchFamily="2" charset="-122"/>
              </a:rPr>
              <a:t>list</a:t>
            </a:r>
            <a:r>
              <a:rPr lang="zh-CN" altLang="en-US" sz="2000" dirty="0" smtClean="0">
                <a:solidFill>
                  <a:srgbClr val="000000"/>
                </a:solidFill>
                <a:ea typeface="SimSun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SimSun" pitchFamily="2" charset="-122"/>
              </a:rPr>
              <a:t>widget(grid and add to-do action).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8591550" cy="868362"/>
          </a:xfrm>
        </p:spPr>
        <p:txBody>
          <a:bodyPr/>
          <a:lstStyle/>
          <a:p>
            <a:r>
              <a:rPr kumimoji="1" lang="en-US" altLang="zh-CN" sz="2400" smtClean="0"/>
              <a:t>Add To-do Task in Case Builder – cont’d </a:t>
            </a:r>
            <a:endParaRPr kumimoji="1" lang="zh-CN" altLang="en-US" sz="2400" smtClean="0"/>
          </a:p>
        </p:txBody>
      </p:sp>
      <p:pic>
        <p:nvPicPr>
          <p:cNvPr id="106498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84714" b="-84714"/>
          <a:stretch>
            <a:fillRect/>
          </a:stretch>
        </p:blipFill>
        <p:spPr>
          <a:xfrm>
            <a:off x="179388" y="188913"/>
            <a:ext cx="4038600" cy="4525962"/>
          </a:xfrm>
        </p:spPr>
      </p:pic>
      <p:sp>
        <p:nvSpPr>
          <p:cNvPr id="106499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E7DB16-A7E2-4839-BDAA-3BCAB5F7CA9C}" type="slidenum">
              <a:rPr lang="en-US" altLang="zh-CN"/>
              <a:pPr/>
              <a:t>8</a:t>
            </a:fld>
            <a:endParaRPr lang="en-US" altLang="zh-CN"/>
          </a:p>
        </p:txBody>
      </p:sp>
      <p:pic>
        <p:nvPicPr>
          <p:cNvPr id="106500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43127" b="-43127"/>
          <a:stretch>
            <a:fillRect/>
          </a:stretch>
        </p:blipFill>
        <p:spPr>
          <a:xfrm>
            <a:off x="2967038" y="2332038"/>
            <a:ext cx="5997575" cy="4525962"/>
          </a:xfrm>
        </p:spPr>
      </p:pic>
      <p:sp>
        <p:nvSpPr>
          <p:cNvPr id="6" name="Rounded Rectangular Callout 14"/>
          <p:cNvSpPr>
            <a:spLocks noChangeArrowheads="1"/>
          </p:cNvSpPr>
          <p:nvPr/>
        </p:nvSpPr>
        <p:spPr bwMode="auto">
          <a:xfrm>
            <a:off x="4644008" y="1556792"/>
            <a:ext cx="3713635" cy="1152525"/>
          </a:xfrm>
          <a:prstGeom prst="wedgeRoundRectCallout">
            <a:avLst>
              <a:gd name="adj1" fmla="val -62648"/>
              <a:gd name="adj2" fmla="val -722"/>
              <a:gd name="adj3" fmla="val 16667"/>
            </a:avLst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dk1"/>
                </a:solidFill>
                <a:latin typeface="+mn-lt"/>
                <a:cs typeface="+mn-cs"/>
              </a:rPr>
              <a:t>To-do task can have </a:t>
            </a:r>
            <a:r>
              <a:rPr lang="en-US" altLang="zh-CN" dirty="0">
                <a:solidFill>
                  <a:schemeClr val="tx1"/>
                </a:solidFill>
                <a:latin typeface="+mn-lt"/>
                <a:cs typeface="+mn-cs"/>
              </a:rPr>
              <a:t>preconditions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cs typeface="+mn-cs"/>
              </a:rPr>
              <a:t>in the same way that other tasks can</a:t>
            </a:r>
            <a:endParaRPr lang="en-US" altLang="zh-CN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7" name="Rounded Rectangular Callout 14"/>
          <p:cNvSpPr>
            <a:spLocks noChangeArrowheads="1"/>
          </p:cNvSpPr>
          <p:nvPr/>
        </p:nvSpPr>
        <p:spPr bwMode="auto">
          <a:xfrm>
            <a:off x="611188" y="4221163"/>
            <a:ext cx="2305050" cy="1295400"/>
          </a:xfrm>
          <a:prstGeom prst="wedgeRoundRectCallout">
            <a:avLst>
              <a:gd name="adj1" fmla="val 77046"/>
              <a:gd name="adj2" fmla="val 12273"/>
              <a:gd name="adj3" fmla="val 16667"/>
            </a:avLst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dk1"/>
                </a:solidFill>
                <a:latin typeface="+mn-lt"/>
                <a:cs typeface="+mn-cs"/>
              </a:rPr>
              <a:t>To-do task can have task properties.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4"/>
          <p:cNvSpPr>
            <a:spLocks noGrp="1"/>
          </p:cNvSpPr>
          <p:nvPr>
            <p:ph type="title"/>
          </p:nvPr>
        </p:nvSpPr>
        <p:spPr>
          <a:xfrm>
            <a:off x="250825" y="188913"/>
            <a:ext cx="8229600" cy="868362"/>
          </a:xfrm>
        </p:spPr>
        <p:txBody>
          <a:bodyPr/>
          <a:lstStyle/>
          <a:p>
            <a:r>
              <a:rPr kumimoji="1" lang="en-US" altLang="zh-CN" sz="2400" dirty="0" smtClean="0"/>
              <a:t>Design Properties view for To-do tasks</a:t>
            </a:r>
            <a:endParaRPr kumimoji="1" lang="zh-CN" altLang="en-US" sz="2400" dirty="0" smtClean="0"/>
          </a:p>
        </p:txBody>
      </p:sp>
      <p:pic>
        <p:nvPicPr>
          <p:cNvPr id="107522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9483" b="-9483"/>
          <a:stretch>
            <a:fillRect/>
          </a:stretch>
        </p:blipFill>
        <p:spPr>
          <a:xfrm>
            <a:off x="3270250" y="620713"/>
            <a:ext cx="5910263" cy="6624637"/>
          </a:xfrm>
        </p:spPr>
      </p:pic>
      <p:pic>
        <p:nvPicPr>
          <p:cNvPr id="107523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85849" b="-85849"/>
          <a:stretch>
            <a:fillRect/>
          </a:stretch>
        </p:blipFill>
        <p:spPr>
          <a:xfrm>
            <a:off x="0" y="0"/>
            <a:ext cx="3316288" cy="3716338"/>
          </a:xfrm>
        </p:spPr>
      </p:pic>
      <p:sp>
        <p:nvSpPr>
          <p:cNvPr id="1075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D91FED4-9E89-4240-9BFD-FAC03FD6175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07526" name="Rectangle 3"/>
          <p:cNvSpPr txBox="1">
            <a:spLocks/>
          </p:cNvSpPr>
          <p:nvPr/>
        </p:nvSpPr>
        <p:spPr bwMode="auto">
          <a:xfrm>
            <a:off x="152400" y="2708275"/>
            <a:ext cx="2979738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000" dirty="0">
                <a:solidFill>
                  <a:schemeClr val="tx1"/>
                </a:solidFill>
                <a:ea typeface="SimSun" pitchFamily="2" charset="-122"/>
              </a:rPr>
              <a:t>Each To-do task can have only one properties view.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000" dirty="0">
                <a:solidFill>
                  <a:schemeClr val="tx1"/>
                </a:solidFill>
                <a:ea typeface="SimSun" pitchFamily="2" charset="-122"/>
              </a:rPr>
              <a:t>Both To-do task properties and case properties can be added to the same </a:t>
            </a:r>
            <a:r>
              <a:rPr lang="en-US" altLang="zh-CN" sz="2000" dirty="0" smtClean="0">
                <a:solidFill>
                  <a:schemeClr val="tx1"/>
                </a:solidFill>
                <a:ea typeface="SimSun" pitchFamily="2" charset="-122"/>
              </a:rPr>
              <a:t>view</a:t>
            </a:r>
            <a:r>
              <a:rPr lang="en-US" altLang="zh-CN" sz="2000" dirty="0">
                <a:solidFill>
                  <a:schemeClr val="tx1"/>
                </a:solidFill>
                <a:ea typeface="SimSun" pitchFamily="2" charset="-122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000" dirty="0">
                <a:solidFill>
                  <a:schemeClr val="tx1"/>
                </a:solidFill>
                <a:ea typeface="SimSun" pitchFamily="2" charset="-122"/>
              </a:rPr>
              <a:t>The view is used to render the To-do task in To-do list widget.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endParaRPr lang="zh-CN" altLang="en-US" sz="2000" dirty="0">
              <a:solidFill>
                <a:schemeClr val="tx1"/>
              </a:solidFill>
              <a:ea typeface="SimSun" pitchFamily="2" charset="-122"/>
            </a:endParaRP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1907704" y="1340768"/>
            <a:ext cx="288032" cy="216024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808080"/>
            </a:prstShdw>
          </a:effec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 rot="8696381">
            <a:off x="2052638" y="1230313"/>
            <a:ext cx="412750" cy="134937"/>
          </a:xfrm>
          <a:prstGeom prst="rightArrow">
            <a:avLst>
              <a:gd name="adj1" fmla="val 50000"/>
              <a:gd name="adj2" fmla="val 50003"/>
            </a:avLst>
          </a:prstGeom>
          <a:gradFill rotWithShape="1">
            <a:gsLst>
              <a:gs pos="0">
                <a:srgbClr val="FF9A99"/>
              </a:gs>
              <a:gs pos="100000">
                <a:srgbClr val="D1403C"/>
              </a:gs>
            </a:gsLst>
            <a:lin ang="5400000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0608675-27ba-425a-9df7-78777c45910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ec7dda2-d5b4-4134-b392-a8022aa73f4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9116ad7-7287-4be7-aca1-de3222f56dc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9116ad7-7287-4be7-aca1-de3222f56dc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9116ad7-7287-4be7-aca1-de3222f56dc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ec7dda2-d5b4-4134-b392-a8022aa73f4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11addc4-470c-4332-bdb5-21491674771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bdd194-6029-4a81-aa2e-7eb13e39a45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4822d38-4b94-4df6-a9c1-428a5ab8ed7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778a884-764e-45a7-b320-ef5f0d15cf7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ec7dda2-d5b4-4134-b392-a8022aa73f4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1a48336-7b32-4cbe-b2e4-840f682e45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ec7dda2-d5b4-4134-b392-a8022aa73f4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ec7dda2-d5b4-4134-b392-a8022aa73f4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0eab294-c398-4f99-a0a3-8b186aed50fb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9116ad7-7287-4be7-aca1-de3222f56dc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9116ad7-7287-4be7-aca1-de3222f56dc1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Theme">
  <a:themeElements>
    <a:clrScheme name="9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9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Theme">
  <a:themeElements>
    <a:clrScheme name="10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10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5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5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Theme">
  <a:themeElements>
    <a:clrScheme name="6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6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Theme">
  <a:themeElements>
    <a:clrScheme name="7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7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Theme">
  <a:themeElements>
    <a:clrScheme name="8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8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Industry Solutions Powerpoint Template 2012</Template>
  <TotalTime>25718</TotalTime>
  <Words>1597</Words>
  <Application>Microsoft Macintosh PowerPoint</Application>
  <PresentationFormat>On-screen Show (4:3)</PresentationFormat>
  <Paragraphs>231</Paragraphs>
  <Slides>24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PowerPoint Presentation</vt:lpstr>
      <vt:lpstr>Introduction </vt:lpstr>
      <vt:lpstr>Course Objectives</vt:lpstr>
      <vt:lpstr>Course Roadmap</vt:lpstr>
      <vt:lpstr>Overview</vt:lpstr>
      <vt:lpstr>Course Roadmap</vt:lpstr>
      <vt:lpstr>Add To-do Task in Case Builder</vt:lpstr>
      <vt:lpstr>Add To-do Task in Case Builder – cont’d </vt:lpstr>
      <vt:lpstr>Design Properties view for To-do tasks</vt:lpstr>
      <vt:lpstr>Configure To-do List Widget</vt:lpstr>
      <vt:lpstr>Configure To-do List Widget – Actions</vt:lpstr>
      <vt:lpstr>Course Roadmap</vt:lpstr>
      <vt:lpstr>To-do List Widget</vt:lpstr>
      <vt:lpstr>To-do List Widget –To-do list toolbar</vt:lpstr>
      <vt:lpstr>To-do List Widget – To-do item toolbar</vt:lpstr>
      <vt:lpstr>Course Roadmap</vt:lpstr>
      <vt:lpstr>To-do List widget customization – Events </vt:lpstr>
      <vt:lpstr>Sample grid structure</vt:lpstr>
      <vt:lpstr>To-do List widget customization – Events  – cont’d</vt:lpstr>
      <vt:lpstr>To-do List widget customization – Actions customization</vt:lpstr>
      <vt:lpstr>Course Roadmap</vt:lpstr>
      <vt:lpstr>Course Summary</vt:lpstr>
      <vt:lpstr>Contacts</vt:lpstr>
      <vt:lpstr>Product Help/Documentation/Resources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Approved IBM Offering Name for X industry client type Why client should be interested (how offering helps client)</dc:title>
  <dc:creator>Geetanjali Handu</dc:creator>
  <cp:lastModifiedBy>Gary Guo</cp:lastModifiedBy>
  <cp:revision>284</cp:revision>
  <cp:lastPrinted>2014-08-19T18:50:09Z</cp:lastPrinted>
  <dcterms:created xsi:type="dcterms:W3CDTF">2010-11-02T10:28:03Z</dcterms:created>
  <dcterms:modified xsi:type="dcterms:W3CDTF">2014-09-03T20:15:05Z</dcterms:modified>
</cp:coreProperties>
</file>