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4"/>
  </p:sldMasterIdLst>
  <p:notesMasterIdLst>
    <p:notesMasterId r:id="rId42"/>
  </p:notesMasterIdLst>
  <p:sldIdLst>
    <p:sldId id="263" r:id="rId5"/>
    <p:sldId id="371" r:id="rId6"/>
    <p:sldId id="366" r:id="rId7"/>
    <p:sldId id="367" r:id="rId8"/>
    <p:sldId id="368" r:id="rId9"/>
    <p:sldId id="369" r:id="rId10"/>
    <p:sldId id="372" r:id="rId11"/>
    <p:sldId id="373" r:id="rId12"/>
    <p:sldId id="374" r:id="rId13"/>
    <p:sldId id="376" r:id="rId14"/>
    <p:sldId id="377" r:id="rId15"/>
    <p:sldId id="387" r:id="rId16"/>
    <p:sldId id="388" r:id="rId17"/>
    <p:sldId id="386" r:id="rId18"/>
    <p:sldId id="390" r:id="rId19"/>
    <p:sldId id="391" r:id="rId20"/>
    <p:sldId id="392" r:id="rId21"/>
    <p:sldId id="362" r:id="rId22"/>
    <p:sldId id="393" r:id="rId23"/>
    <p:sldId id="394" r:id="rId24"/>
    <p:sldId id="395" r:id="rId25"/>
    <p:sldId id="396" r:id="rId26"/>
    <p:sldId id="397" r:id="rId27"/>
    <p:sldId id="398" r:id="rId28"/>
    <p:sldId id="399" r:id="rId29"/>
    <p:sldId id="400" r:id="rId30"/>
    <p:sldId id="401" r:id="rId31"/>
    <p:sldId id="389" r:id="rId32"/>
    <p:sldId id="375" r:id="rId33"/>
    <p:sldId id="402" r:id="rId34"/>
    <p:sldId id="403" r:id="rId35"/>
    <p:sldId id="381" r:id="rId36"/>
    <p:sldId id="382" r:id="rId37"/>
    <p:sldId id="404" r:id="rId38"/>
    <p:sldId id="405" r:id="rId39"/>
    <p:sldId id="406" r:id="rId40"/>
    <p:sldId id="407" r:id="rId41"/>
  </p:sldIdLst>
  <p:sldSz cx="7620000" cy="5715000"/>
  <p:notesSz cx="7102475" cy="9388475"/>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1E299A-4563-4DF6-A604-04214DC69F92}">
          <p14:sldIdLst>
            <p14:sldId id="263"/>
            <p14:sldId id="371"/>
            <p14:sldId id="366"/>
            <p14:sldId id="367"/>
            <p14:sldId id="368"/>
            <p14:sldId id="369"/>
            <p14:sldId id="372"/>
            <p14:sldId id="373"/>
            <p14:sldId id="374"/>
            <p14:sldId id="376"/>
            <p14:sldId id="377"/>
            <p14:sldId id="387"/>
            <p14:sldId id="388"/>
            <p14:sldId id="386"/>
            <p14:sldId id="390"/>
            <p14:sldId id="391"/>
            <p14:sldId id="392"/>
            <p14:sldId id="362"/>
            <p14:sldId id="393"/>
            <p14:sldId id="394"/>
            <p14:sldId id="395"/>
            <p14:sldId id="396"/>
            <p14:sldId id="397"/>
            <p14:sldId id="398"/>
            <p14:sldId id="399"/>
            <p14:sldId id="400"/>
            <p14:sldId id="401"/>
            <p14:sldId id="389"/>
            <p14:sldId id="375"/>
            <p14:sldId id="402"/>
            <p14:sldId id="403"/>
            <p14:sldId id="381"/>
            <p14:sldId id="382"/>
            <p14:sldId id="404"/>
            <p14:sldId id="405"/>
            <p14:sldId id="406"/>
            <p14:sldId id="4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v" initials="S" lastIdx="2" clrIdx="0">
    <p:extLst>
      <p:ext uri="{19B8F6BF-5375-455C-9EA6-DF929625EA0E}">
        <p15:presenceInfo xmlns:p15="http://schemas.microsoft.com/office/powerpoint/2012/main" userId="Sta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336" autoAdjust="0"/>
    <p:restoredTop sz="96727" autoAdjust="0"/>
  </p:normalViewPr>
  <p:slideViewPr>
    <p:cSldViewPr snapToGrid="0">
      <p:cViewPr varScale="1">
        <p:scale>
          <a:sx n="147" d="100"/>
          <a:sy n="147" d="100"/>
        </p:scale>
        <p:origin x="1968" y="120"/>
      </p:cViewPr>
      <p:guideLst/>
    </p:cSldViewPr>
  </p:slideViewPr>
  <p:notesTextViewPr>
    <p:cViewPr>
      <p:scale>
        <a:sx n="1" d="1"/>
        <a:sy n="1" d="1"/>
      </p:scale>
      <p:origin x="0" y="0"/>
    </p:cViewPr>
  </p:notesTextViewPr>
  <p:notesViewPr>
    <p:cSldViewPr snapToGrid="0">
      <p:cViewPr varScale="1">
        <p:scale>
          <a:sx n="91" d="100"/>
          <a:sy n="91" d="100"/>
        </p:scale>
        <p:origin x="360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D660EACA-C29E-40DA-AA13-EC90F5E1A2B4}" type="datetimeFigureOut">
              <a:rPr lang="en-CA" smtClean="0"/>
              <a:t>2020-11-22</a:t>
            </a:fld>
            <a:endParaRPr lang="en-CA"/>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5C5A4377-140A-47E1-95E7-D26E8D815E0C}" type="slidenum">
              <a:rPr lang="en-CA" smtClean="0"/>
              <a:t>‹#›</a:t>
            </a:fld>
            <a:endParaRPr lang="en-CA"/>
          </a:p>
        </p:txBody>
      </p:sp>
    </p:spTree>
    <p:extLst>
      <p:ext uri="{BB962C8B-B14F-4D97-AF65-F5344CB8AC3E}">
        <p14:creationId xmlns:p14="http://schemas.microsoft.com/office/powerpoint/2010/main" val="30701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ythonspot.com/mysql-with-pyth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ythonspot.com/python-database-postgresql/"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pythonspot.com/python-database/" TargetMode="External"/><Relationship Id="rId3" Type="http://schemas.openxmlformats.org/officeDocument/2006/relationships/hyperlink" Target="https://pythonspot.com/beginner" TargetMode="External"/><Relationship Id="rId7" Type="http://schemas.openxmlformats.org/officeDocument/2006/relationships/hyperlink" Target="https://pythonspot.com/" TargetMode="External"/><Relationship Id="rId12" Type="http://schemas.openxmlformats.org/officeDocument/2006/relationships/hyperlink" Target="https://www.youtube.com/watch?v=5ycx9hFGHog"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pythonspot.com/gui" TargetMode="External"/><Relationship Id="rId11" Type="http://schemas.openxmlformats.org/officeDocument/2006/relationships/hyperlink" Target="https://pythonspot.com/python-database-postgresql/" TargetMode="External"/><Relationship Id="rId5" Type="http://schemas.openxmlformats.org/officeDocument/2006/relationships/hyperlink" Target="https://pythonspot.com/python-database" TargetMode="External"/><Relationship Id="rId10" Type="http://schemas.openxmlformats.org/officeDocument/2006/relationships/hyperlink" Target="https://pythonspot.com/mysql-with-python" TargetMode="External"/><Relationship Id="rId4" Type="http://schemas.openxmlformats.org/officeDocument/2006/relationships/hyperlink" Target="https://pythonspot.com/machine-learning" TargetMode="External"/><Relationship Id="rId9" Type="http://schemas.openxmlformats.org/officeDocument/2006/relationships/hyperlink" Target="https://gumroad.com/l/JImAU"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realpython.com/python-itertoo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functions.html#repr"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python.org/3/library/functions.html#print" TargetMode="External"/><Relationship Id="rId4" Type="http://schemas.openxmlformats.org/officeDocument/2006/relationships/hyperlink" Target="https://docs.python.org/3/library/stdtypes.html#st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ython.org/3/reference/compound_stmts.html#if" TargetMode="External"/><Relationship Id="rId7" Type="http://schemas.openxmlformats.org/officeDocument/2006/relationships/hyperlink" Target="https://docs.python.org/3/library/stdtypes.html#id12"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python.org/3/reference/datamodel.html#object.__len__" TargetMode="External"/><Relationship Id="rId5" Type="http://schemas.openxmlformats.org/officeDocument/2006/relationships/hyperlink" Target="https://docs.python.org/3/reference/datamodel.html#object.__bool__" TargetMode="External"/><Relationship Id="rId4" Type="http://schemas.openxmlformats.org/officeDocument/2006/relationships/hyperlink" Target="https://docs.python.org/3/reference/compound_stmts.html#whil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python/os_chmod.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a:t>
            </a:fld>
            <a:endParaRPr lang="en-CA"/>
          </a:p>
        </p:txBody>
      </p:sp>
    </p:spTree>
    <p:extLst>
      <p:ext uri="{BB962C8B-B14F-4D97-AF65-F5344CB8AC3E}">
        <p14:creationId xmlns:p14="http://schemas.microsoft.com/office/powerpoint/2010/main" val="1253247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8988" y="523875"/>
            <a:ext cx="5237162" cy="3927475"/>
          </a:xfrm>
        </p:spPr>
      </p:sp>
      <p:sp>
        <p:nvSpPr>
          <p:cNvPr id="3" name="Notes Placeholder 2"/>
          <p:cNvSpPr>
            <a:spLocks noGrp="1"/>
          </p:cNvSpPr>
          <p:nvPr>
            <p:ph type="body" idx="1"/>
          </p:nvPr>
        </p:nvSpPr>
        <p:spPr/>
        <p:txBody>
          <a:bodyPr/>
          <a:lstStyle/>
          <a:p>
            <a:pPr defTabSz="942289">
              <a:defRPr/>
            </a:pPr>
            <a:r>
              <a:rPr lang="en-CA" sz="1600" dirty="0"/>
              <a:t>Ex, to work with MySQL we need module </a:t>
            </a:r>
            <a:r>
              <a:rPr lang="en-CA" sz="1600" dirty="0" err="1"/>
              <a:t>pymysql</a:t>
            </a:r>
            <a:r>
              <a:rPr lang="en-CA" sz="1600" dirty="0"/>
              <a:t> . </a:t>
            </a:r>
          </a:p>
          <a:p>
            <a:pPr defTabSz="942289">
              <a:defRPr/>
            </a:pPr>
            <a:r>
              <a:rPr lang="en-CA" sz="1600" dirty="0"/>
              <a:t>Once it is on our computer would use the import </a:t>
            </a:r>
            <a:r>
              <a:rPr lang="en-CA" sz="1600" dirty="0" err="1"/>
              <a:t>pymysql</a:t>
            </a:r>
            <a:r>
              <a:rPr lang="en-CA" sz="1600" dirty="0"/>
              <a:t> in our file.  </a:t>
            </a:r>
          </a:p>
          <a:p>
            <a:pPr defTabSz="942289">
              <a:defRPr/>
            </a:pPr>
            <a:endParaRPr lang="en-CA" sz="1600" dirty="0"/>
          </a:p>
          <a:p>
            <a:pPr defTabSz="942289">
              <a:defRPr/>
            </a:pPr>
            <a:r>
              <a:rPr lang="en-US" sz="1600" dirty="0"/>
              <a:t>Python Database. </a:t>
            </a:r>
            <a:br>
              <a:rPr lang="en-US" sz="1600" dirty="0"/>
            </a:br>
            <a:r>
              <a:rPr lang="en-US" sz="1600" dirty="0"/>
              <a:t>Data is retrieved from a database system using the SQL language. Data is everywhere and software applications use that. Data is either in memory, files or databases.</a:t>
            </a:r>
            <a:br>
              <a:rPr lang="en-US" sz="1600" dirty="0"/>
            </a:br>
            <a:br>
              <a:rPr lang="en-US" sz="1600" dirty="0"/>
            </a:br>
            <a:r>
              <a:rPr lang="en-US" sz="1600" dirty="0"/>
              <a:t>Python has bindings for many database systems including </a:t>
            </a:r>
            <a:r>
              <a:rPr lang="en-US" sz="1600" dirty="0">
                <a:hlinkClick r:id="rId3"/>
              </a:rPr>
              <a:t>MySQL</a:t>
            </a:r>
            <a:r>
              <a:rPr lang="en-US" sz="1600" dirty="0"/>
              <a:t>, </a:t>
            </a:r>
            <a:r>
              <a:rPr lang="en-US" sz="1600" dirty="0" err="1">
                <a:hlinkClick r:id="rId4"/>
              </a:rPr>
              <a:t>Postregsql</a:t>
            </a:r>
            <a:r>
              <a:rPr lang="en-US" sz="1600" dirty="0"/>
              <a:t>, Oracle, Microsoft SQL Server and Maria DB.</a:t>
            </a:r>
            <a:endParaRPr lang="en-CA" sz="1600"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10</a:t>
            </a:fld>
            <a:endParaRPr lang="en-CA"/>
          </a:p>
        </p:txBody>
      </p:sp>
    </p:spTree>
    <p:extLst>
      <p:ext uri="{BB962C8B-B14F-4D97-AF65-F5344CB8AC3E}">
        <p14:creationId xmlns:p14="http://schemas.microsoft.com/office/powerpoint/2010/main" val="161459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2763" y="347663"/>
            <a:ext cx="5259387" cy="3943350"/>
          </a:xfrm>
        </p:spPr>
      </p:sp>
      <p:sp>
        <p:nvSpPr>
          <p:cNvPr id="3" name="Notes Placeholder 2"/>
          <p:cNvSpPr>
            <a:spLocks noGrp="1"/>
          </p:cNvSpPr>
          <p:nvPr>
            <p:ph type="body" idx="1"/>
          </p:nvPr>
        </p:nvSpPr>
        <p:spPr>
          <a:xfrm>
            <a:off x="220717" y="4518203"/>
            <a:ext cx="6579476" cy="4173851"/>
          </a:xfrm>
        </p:spPr>
        <p:txBody>
          <a:bodyPr/>
          <a:lstStyle/>
          <a:p>
            <a:r>
              <a:rPr lang="en-US" sz="1300" dirty="0">
                <a:hlinkClick r:id="rId3"/>
              </a:rPr>
              <a:t>Beginner</a:t>
            </a:r>
            <a:r>
              <a:rPr lang="en-US" sz="1300" dirty="0"/>
              <a:t> </a:t>
            </a:r>
            <a:r>
              <a:rPr lang="en-US" sz="1300" dirty="0">
                <a:hlinkClick r:id="rId4"/>
              </a:rPr>
              <a:t>Machine Learning</a:t>
            </a:r>
            <a:r>
              <a:rPr lang="en-US" sz="1300" dirty="0"/>
              <a:t> </a:t>
            </a:r>
            <a:r>
              <a:rPr lang="en-US" sz="1300" dirty="0">
                <a:hlinkClick r:id="rId5"/>
              </a:rPr>
              <a:t>Database</a:t>
            </a:r>
            <a:r>
              <a:rPr lang="en-US" sz="1300" dirty="0"/>
              <a:t> </a:t>
            </a:r>
            <a:r>
              <a:rPr lang="en-US" sz="1300" dirty="0">
                <a:hlinkClick r:id="rId6"/>
              </a:rPr>
              <a:t>GUI</a:t>
            </a:r>
            <a:r>
              <a:rPr lang="en-US" sz="1300" dirty="0"/>
              <a:t> </a:t>
            </a:r>
            <a:r>
              <a:rPr lang="en-US" sz="1300" dirty="0">
                <a:hlinkClick r:id="rId7"/>
              </a:rPr>
              <a:t>More</a:t>
            </a:r>
            <a:r>
              <a:rPr lang="en-US" sz="1300" dirty="0"/>
              <a:t> </a:t>
            </a:r>
          </a:p>
          <a:p>
            <a:r>
              <a:rPr lang="en-US" sz="1300" b="1" dirty="0"/>
              <a:t>Python Database Programming: SQLite (tutorial)</a:t>
            </a:r>
          </a:p>
          <a:p>
            <a:r>
              <a:rPr lang="en-US" sz="1300" dirty="0"/>
              <a:t>In this tutorial you will learn how to use the SQLite </a:t>
            </a:r>
            <a:r>
              <a:rPr lang="en-US" sz="1300" dirty="0">
                <a:hlinkClick r:id="rId8"/>
              </a:rPr>
              <a:t>database</a:t>
            </a:r>
            <a:r>
              <a:rPr lang="en-US" sz="1300" dirty="0"/>
              <a:t> management system with Python. You will learn how to use SQLite, SQL queries, RDBMS and more of this cool stuff!</a:t>
            </a:r>
          </a:p>
          <a:p>
            <a:r>
              <a:rPr lang="en-US" sz="1300" b="1" dirty="0"/>
              <a:t>Related course:</a:t>
            </a:r>
            <a:r>
              <a:rPr lang="en-US" sz="1300" dirty="0"/>
              <a:t> </a:t>
            </a:r>
            <a:r>
              <a:rPr lang="en-US" sz="1300" dirty="0">
                <a:hlinkClick r:id="rId9"/>
              </a:rPr>
              <a:t>Master SQL Databases with Python</a:t>
            </a:r>
            <a:r>
              <a:rPr lang="en-US" sz="1300" dirty="0"/>
              <a:t> </a:t>
            </a:r>
          </a:p>
          <a:p>
            <a:endParaRPr lang="en-US" sz="1300" b="1" dirty="0">
              <a:effectLst/>
            </a:endParaRPr>
          </a:p>
          <a:p>
            <a:r>
              <a:rPr lang="en-US" sz="1300" b="1" dirty="0" err="1">
                <a:effectLst/>
              </a:rPr>
              <a:t>Pyton</a:t>
            </a:r>
            <a:r>
              <a:rPr lang="en-US" sz="1300" b="1" dirty="0">
                <a:effectLst/>
              </a:rPr>
              <a:t> Database</a:t>
            </a:r>
            <a:br>
              <a:rPr lang="en-US" sz="1300" dirty="0"/>
            </a:br>
            <a:r>
              <a:rPr lang="en-US" sz="1300" dirty="0"/>
              <a:t>Data is retrieved from a database system using the SQL language. Data is everywhere and software applications use that. Data is either in memory, files or databases.</a:t>
            </a:r>
            <a:br>
              <a:rPr lang="en-US" sz="1300" dirty="0"/>
            </a:br>
            <a:br>
              <a:rPr lang="en-US" sz="1300" dirty="0"/>
            </a:br>
            <a:r>
              <a:rPr lang="en-US" sz="1300" dirty="0"/>
              <a:t>Python has bindings for many database systems including </a:t>
            </a:r>
            <a:r>
              <a:rPr lang="en-US" sz="1300" dirty="0">
                <a:hlinkClick r:id="rId10"/>
              </a:rPr>
              <a:t>MySQL</a:t>
            </a:r>
            <a:r>
              <a:rPr lang="en-US" sz="1300" dirty="0"/>
              <a:t>, </a:t>
            </a:r>
            <a:r>
              <a:rPr lang="en-US" sz="1300" dirty="0" err="1">
                <a:hlinkClick r:id="rId11"/>
              </a:rPr>
              <a:t>Postregsql</a:t>
            </a:r>
            <a:r>
              <a:rPr lang="en-US" sz="1300" dirty="0"/>
              <a:t>, Oracle, Microsoft SQL Server and Maria DB.</a:t>
            </a:r>
            <a:br>
              <a:rPr lang="en-US" sz="1300" dirty="0"/>
            </a:br>
            <a:br>
              <a:rPr lang="en-US" sz="1300" dirty="0"/>
            </a:br>
            <a:r>
              <a:rPr lang="en-US" sz="1300" dirty="0"/>
              <a:t>One of these database management systems (DBMS) is called SQLite. SQLite was created in the year 2000 and is one of the many management systems in the database zoo.</a:t>
            </a:r>
            <a:br>
              <a:rPr lang="en-US" sz="1300" dirty="0"/>
            </a:br>
            <a:br>
              <a:rPr lang="en-US" sz="1300" dirty="0"/>
            </a:br>
            <a:r>
              <a:rPr lang="en-US" sz="1300" dirty="0"/>
              <a:t>SQL is a special-purpose programming language designed for managing data held in a </a:t>
            </a:r>
            <a:r>
              <a:rPr lang="en-US" sz="1300" dirty="0">
                <a:hlinkClick r:id="rId8"/>
              </a:rPr>
              <a:t>databases</a:t>
            </a:r>
            <a:r>
              <a:rPr lang="en-US" sz="1300" dirty="0"/>
              <a:t>. The language has been around since 1986 and is worth learning. The </a:t>
            </a:r>
            <a:r>
              <a:rPr lang="en-US" sz="1300" dirty="0">
                <a:hlinkClick r:id="rId12"/>
              </a:rPr>
              <a:t>is an old funny video about SQL</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11</a:t>
            </a:fld>
            <a:endParaRPr lang="en-CA"/>
          </a:p>
        </p:txBody>
      </p:sp>
    </p:spTree>
    <p:extLst>
      <p:ext uri="{BB962C8B-B14F-4D97-AF65-F5344CB8AC3E}">
        <p14:creationId xmlns:p14="http://schemas.microsoft.com/office/powerpoint/2010/main" val="183003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12</a:t>
            </a:fld>
            <a:endParaRPr lang="en-CA"/>
          </a:p>
        </p:txBody>
      </p:sp>
    </p:spTree>
    <p:extLst>
      <p:ext uri="{BB962C8B-B14F-4D97-AF65-F5344CB8AC3E}">
        <p14:creationId xmlns:p14="http://schemas.microsoft.com/office/powerpoint/2010/main" val="245712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422275"/>
            <a:ext cx="4225925" cy="3168650"/>
          </a:xfrm>
        </p:spPr>
      </p:sp>
      <p:sp>
        <p:nvSpPr>
          <p:cNvPr id="3" name="Notes Placeholder 2"/>
          <p:cNvSpPr>
            <a:spLocks noGrp="1"/>
          </p:cNvSpPr>
          <p:nvPr>
            <p:ph type="body" idx="1"/>
          </p:nvPr>
        </p:nvSpPr>
        <p:spPr>
          <a:xfrm>
            <a:off x="294290" y="4518204"/>
            <a:ext cx="6400800" cy="3696712"/>
          </a:xfrm>
        </p:spPr>
        <p:txBody>
          <a:bodyPr/>
          <a:lstStyle/>
          <a:p>
            <a:r>
              <a:rPr lang="en-US" sz="1800" b="1" dirty="0">
                <a:solidFill>
                  <a:srgbClr val="C00000"/>
                </a:solidFill>
              </a:rPr>
              <a:t>int(</a:t>
            </a:r>
            <a:r>
              <a:rPr lang="en-US" sz="1800" b="1" dirty="0" err="1">
                <a:solidFill>
                  <a:srgbClr val="C00000"/>
                </a:solidFill>
              </a:rPr>
              <a:t>a,base</a:t>
            </a:r>
            <a:r>
              <a:rPr lang="en-US" sz="1800" b="1" dirty="0">
                <a:solidFill>
                  <a:srgbClr val="C00000"/>
                </a:solidFill>
              </a:rPr>
              <a:t>) : </a:t>
            </a:r>
            <a:r>
              <a:rPr lang="en-US" sz="1400" dirty="0"/>
              <a:t>This function converts any data type to integer. ‘ </a:t>
            </a:r>
          </a:p>
          <a:p>
            <a:endParaRPr lang="en-US" sz="1400" dirty="0"/>
          </a:p>
          <a:p>
            <a:r>
              <a:rPr lang="en-US" sz="1400" dirty="0"/>
              <a:t>float() : This function is used to convert any data type to a floating point number. </a:t>
            </a:r>
          </a:p>
          <a:p>
            <a:endParaRPr lang="en-US" sz="1400" dirty="0"/>
          </a:p>
          <a:p>
            <a:r>
              <a:rPr lang="en-US" sz="1400" dirty="0" err="1"/>
              <a:t>ord</a:t>
            </a:r>
            <a:r>
              <a:rPr lang="en-US" sz="1400" dirty="0"/>
              <a:t>() : This function is used to convert a character to integer. </a:t>
            </a:r>
          </a:p>
          <a:p>
            <a:endParaRPr lang="en-US" sz="1400" dirty="0"/>
          </a:p>
          <a:p>
            <a:r>
              <a:rPr lang="en-US" sz="1400" dirty="0"/>
              <a:t>hex() : This function is to convert integer to hexadecimal string. </a:t>
            </a:r>
          </a:p>
          <a:p>
            <a:endParaRPr lang="en-US" sz="1400" dirty="0"/>
          </a:p>
          <a:p>
            <a:r>
              <a:rPr lang="en-US" sz="1400" dirty="0"/>
              <a:t>oct() : This function is to convert integer to octal string. </a:t>
            </a:r>
          </a:p>
          <a:p>
            <a:endParaRPr lang="en-CA" dirty="0"/>
          </a:p>
          <a:p>
            <a:r>
              <a:rPr lang="en-US" sz="1600" dirty="0"/>
              <a:t>Python defines type conversion functions to directly convert one data type to another which is useful in day to day and competitive programming. This article is aimed at providing the information about certain conversion functions.</a:t>
            </a:r>
            <a:endParaRPr lang="en-CA" sz="1600" dirty="0"/>
          </a:p>
        </p:txBody>
      </p:sp>
      <p:sp>
        <p:nvSpPr>
          <p:cNvPr id="4" name="Slide Number Placeholder 3"/>
          <p:cNvSpPr>
            <a:spLocks noGrp="1"/>
          </p:cNvSpPr>
          <p:nvPr>
            <p:ph type="sldNum" sz="quarter" idx="5"/>
          </p:nvPr>
        </p:nvSpPr>
        <p:spPr/>
        <p:txBody>
          <a:bodyPr/>
          <a:lstStyle/>
          <a:p>
            <a:fld id="{5C5A4377-140A-47E1-95E7-D26E8D815E0C}" type="slidenum">
              <a:rPr lang="en-CA" smtClean="0"/>
              <a:t>13</a:t>
            </a:fld>
            <a:endParaRPr lang="en-CA"/>
          </a:p>
        </p:txBody>
      </p:sp>
    </p:spTree>
    <p:extLst>
      <p:ext uri="{BB962C8B-B14F-4D97-AF65-F5344CB8AC3E}">
        <p14:creationId xmlns:p14="http://schemas.microsoft.com/office/powerpoint/2010/main" val="1256120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14</a:t>
            </a:fld>
            <a:endParaRPr lang="en-CA"/>
          </a:p>
        </p:txBody>
      </p:sp>
    </p:spTree>
    <p:extLst>
      <p:ext uri="{BB962C8B-B14F-4D97-AF65-F5344CB8AC3E}">
        <p14:creationId xmlns:p14="http://schemas.microsoft.com/office/powerpoint/2010/main" val="399896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3269" y="4518204"/>
            <a:ext cx="6547945" cy="4399218"/>
          </a:xfrm>
        </p:spPr>
        <p:txBody>
          <a:bodyPr/>
          <a:lstStyle/>
          <a:p>
            <a:r>
              <a:rPr lang="en-US" sz="1600" dirty="0"/>
              <a:t># Python code to demonstrate Type conversion </a:t>
            </a:r>
          </a:p>
          <a:p>
            <a:r>
              <a:rPr lang="en-US" sz="1600" dirty="0"/>
              <a:t># using int(), float() </a:t>
            </a:r>
          </a:p>
          <a:p>
            <a:r>
              <a:rPr lang="en-US" sz="1600" dirty="0"/>
              <a:t>  </a:t>
            </a:r>
          </a:p>
          <a:p>
            <a:r>
              <a:rPr lang="en-US" sz="1600" dirty="0"/>
              <a:t># initializing string </a:t>
            </a:r>
          </a:p>
          <a:p>
            <a:r>
              <a:rPr lang="en-US" sz="1600" dirty="0"/>
              <a:t>s = "10010"</a:t>
            </a:r>
          </a:p>
          <a:p>
            <a:r>
              <a:rPr lang="en-US" sz="1600" dirty="0"/>
              <a:t>  </a:t>
            </a:r>
          </a:p>
          <a:p>
            <a:r>
              <a:rPr lang="en-US" sz="1600" dirty="0"/>
              <a:t># printing string converting to int base 2 </a:t>
            </a:r>
          </a:p>
          <a:p>
            <a:r>
              <a:rPr lang="en-US" sz="1600" dirty="0"/>
              <a:t>c = int(s,2) </a:t>
            </a:r>
          </a:p>
          <a:p>
            <a:r>
              <a:rPr lang="en-US" sz="1600" dirty="0"/>
              <a:t>print ("After converting to integer base 2 : ", end="") </a:t>
            </a:r>
          </a:p>
          <a:p>
            <a:r>
              <a:rPr lang="en-US" sz="1600" dirty="0"/>
              <a:t>print (c) </a:t>
            </a:r>
          </a:p>
          <a:p>
            <a:r>
              <a:rPr lang="en-US" sz="1600" dirty="0"/>
              <a:t>  </a:t>
            </a:r>
          </a:p>
          <a:p>
            <a:r>
              <a:rPr lang="en-US" sz="1600" dirty="0"/>
              <a:t># printing string converting to float </a:t>
            </a:r>
          </a:p>
          <a:p>
            <a:r>
              <a:rPr lang="en-US" sz="1600" dirty="0"/>
              <a:t>e = float(s) </a:t>
            </a:r>
          </a:p>
          <a:p>
            <a:r>
              <a:rPr lang="en-US" sz="1600" dirty="0"/>
              <a:t>print ("After converting to float : ", end="") </a:t>
            </a:r>
          </a:p>
          <a:p>
            <a:r>
              <a:rPr lang="en-US" sz="1600" dirty="0"/>
              <a:t>print (e) </a:t>
            </a:r>
          </a:p>
          <a:p>
            <a:r>
              <a:rPr lang="en-US" sz="1600" dirty="0"/>
              <a:t>Output:</a:t>
            </a:r>
          </a:p>
          <a:p>
            <a:r>
              <a:rPr lang="en-US" sz="1600" dirty="0"/>
              <a:t>After converting to integer base 2 : 18 After converting to float : 10010.0 </a:t>
            </a:r>
          </a:p>
        </p:txBody>
      </p:sp>
      <p:sp>
        <p:nvSpPr>
          <p:cNvPr id="4" name="Slide Number Placeholder 3"/>
          <p:cNvSpPr>
            <a:spLocks noGrp="1"/>
          </p:cNvSpPr>
          <p:nvPr>
            <p:ph type="sldNum" sz="quarter" idx="5"/>
          </p:nvPr>
        </p:nvSpPr>
        <p:spPr/>
        <p:txBody>
          <a:bodyPr/>
          <a:lstStyle/>
          <a:p>
            <a:fld id="{5C5A4377-140A-47E1-95E7-D26E8D815E0C}" type="slidenum">
              <a:rPr lang="en-CA" smtClean="0"/>
              <a:t>15</a:t>
            </a:fld>
            <a:endParaRPr lang="en-CA"/>
          </a:p>
        </p:txBody>
      </p:sp>
    </p:spTree>
    <p:extLst>
      <p:ext uri="{BB962C8B-B14F-4D97-AF65-F5344CB8AC3E}">
        <p14:creationId xmlns:p14="http://schemas.microsoft.com/office/powerpoint/2010/main" val="446646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6331" y="4518203"/>
            <a:ext cx="6348248" cy="4299975"/>
          </a:xfrm>
        </p:spPr>
        <p:txBody>
          <a:bodyPr/>
          <a:lstStyle/>
          <a:p>
            <a:r>
              <a:rPr lang="en-US" dirty="0"/>
              <a:t># Python code to demonstrate Type conversion </a:t>
            </a:r>
          </a:p>
          <a:p>
            <a:r>
              <a:rPr lang="en-US" dirty="0"/>
              <a:t># using  </a:t>
            </a:r>
            <a:r>
              <a:rPr lang="en-US" dirty="0" err="1"/>
              <a:t>ord</a:t>
            </a:r>
            <a:r>
              <a:rPr lang="en-US" dirty="0"/>
              <a:t>(), hex(), oct() </a:t>
            </a:r>
          </a:p>
          <a:p>
            <a:r>
              <a:rPr lang="en-US" dirty="0"/>
              <a:t>  </a:t>
            </a:r>
          </a:p>
          <a:p>
            <a:r>
              <a:rPr lang="en-US" dirty="0"/>
              <a:t># initializing integer </a:t>
            </a:r>
          </a:p>
          <a:p>
            <a:r>
              <a:rPr lang="en-US" dirty="0"/>
              <a:t>s = '4'</a:t>
            </a:r>
          </a:p>
          <a:p>
            <a:r>
              <a:rPr lang="en-US" dirty="0"/>
              <a:t>  </a:t>
            </a:r>
          </a:p>
          <a:p>
            <a:r>
              <a:rPr lang="en-US" dirty="0"/>
              <a:t># printing character converting to integer </a:t>
            </a:r>
          </a:p>
          <a:p>
            <a:r>
              <a:rPr lang="en-US" dirty="0"/>
              <a:t>c = </a:t>
            </a:r>
            <a:r>
              <a:rPr lang="en-US" dirty="0" err="1"/>
              <a:t>ord</a:t>
            </a:r>
            <a:r>
              <a:rPr lang="en-US" dirty="0"/>
              <a:t>(s) </a:t>
            </a:r>
          </a:p>
          <a:p>
            <a:r>
              <a:rPr lang="en-US" dirty="0"/>
              <a:t>print ("After converting character to integer : ",end="") </a:t>
            </a:r>
          </a:p>
          <a:p>
            <a:r>
              <a:rPr lang="en-US" dirty="0"/>
              <a:t>print (c) </a:t>
            </a:r>
          </a:p>
          <a:p>
            <a:r>
              <a:rPr lang="en-US" dirty="0"/>
              <a:t>  </a:t>
            </a:r>
          </a:p>
          <a:p>
            <a:r>
              <a:rPr lang="en-US" dirty="0"/>
              <a:t># printing integer converting to hexadecimal string </a:t>
            </a:r>
          </a:p>
          <a:p>
            <a:r>
              <a:rPr lang="en-US" dirty="0"/>
              <a:t>c = hex(56) </a:t>
            </a:r>
          </a:p>
          <a:p>
            <a:r>
              <a:rPr lang="en-US" dirty="0"/>
              <a:t>print ("After converting 56 to hexadecimal string : ",end="") </a:t>
            </a:r>
          </a:p>
          <a:p>
            <a:r>
              <a:rPr lang="en-US" dirty="0"/>
              <a:t>print (c) </a:t>
            </a:r>
          </a:p>
          <a:p>
            <a:r>
              <a:rPr lang="en-US" dirty="0"/>
              <a:t>  </a:t>
            </a:r>
          </a:p>
          <a:p>
            <a:r>
              <a:rPr lang="en-US" dirty="0"/>
              <a:t># printing integer converting to octal string </a:t>
            </a:r>
          </a:p>
          <a:p>
            <a:r>
              <a:rPr lang="en-US" dirty="0"/>
              <a:t>c = oct(56) </a:t>
            </a:r>
          </a:p>
          <a:p>
            <a:r>
              <a:rPr lang="en-US" dirty="0"/>
              <a:t>print ("After converting 56 to octal string : ",end="") </a:t>
            </a:r>
          </a:p>
          <a:p>
            <a:r>
              <a:rPr lang="en-US" dirty="0"/>
              <a:t>print (c) </a:t>
            </a:r>
          </a:p>
          <a:p>
            <a:r>
              <a:rPr lang="en-US" dirty="0"/>
              <a:t>Output:</a:t>
            </a:r>
          </a:p>
          <a:p>
            <a:r>
              <a:rPr lang="en-US" dirty="0"/>
              <a:t>After converting character to integer : 52 After converting 56 to hexadecimal string : 0x38 After converting 56 to octal string : 0o70 </a:t>
            </a:r>
          </a:p>
        </p:txBody>
      </p:sp>
      <p:sp>
        <p:nvSpPr>
          <p:cNvPr id="4" name="Slide Number Placeholder 3"/>
          <p:cNvSpPr>
            <a:spLocks noGrp="1"/>
          </p:cNvSpPr>
          <p:nvPr>
            <p:ph type="sldNum" sz="quarter" idx="5"/>
          </p:nvPr>
        </p:nvSpPr>
        <p:spPr/>
        <p:txBody>
          <a:bodyPr/>
          <a:lstStyle/>
          <a:p>
            <a:fld id="{5C5A4377-140A-47E1-95E7-D26E8D815E0C}" type="slidenum">
              <a:rPr lang="en-CA" smtClean="0"/>
              <a:t>16</a:t>
            </a:fld>
            <a:endParaRPr lang="en-CA"/>
          </a:p>
        </p:txBody>
      </p:sp>
    </p:spTree>
    <p:extLst>
      <p:ext uri="{BB962C8B-B14F-4D97-AF65-F5344CB8AC3E}">
        <p14:creationId xmlns:p14="http://schemas.microsoft.com/office/powerpoint/2010/main" val="338477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4"/>
            <a:ext cx="5681980" cy="4399218"/>
          </a:xfrm>
        </p:spPr>
        <p:txBody>
          <a:bodyPr/>
          <a:lstStyle/>
          <a:p>
            <a:r>
              <a:rPr lang="en-US" sz="1400" b="1" dirty="0"/>
              <a:t>Modules</a:t>
            </a:r>
          </a:p>
          <a:p>
            <a:r>
              <a:rPr lang="en-US" sz="1400" dirty="0"/>
              <a:t>If you quit from the Python interpreter and enter it again, the definitions you have made (functions and variables) are lost. Therefore, if you want to write a somewhat longer program, you are better off using a text editor to prepare the input for the interpreter and running it with that file as input instead. This is known as creating a </a:t>
            </a:r>
            <a:r>
              <a:rPr lang="en-US" sz="1400" i="1" dirty="0"/>
              <a:t>script</a:t>
            </a:r>
            <a:r>
              <a:rPr lang="en-US" sz="1400" dirty="0"/>
              <a:t>. As your program gets longer, you may want to split it into several files for easier maintenance. You may also want to use a handy function that you’ve written in several programs without copying its definition into each program.</a:t>
            </a:r>
          </a:p>
          <a:p>
            <a:r>
              <a:rPr lang="en-US" sz="1400" dirty="0"/>
              <a:t>To support this, Python has a way to put definitions in a file and use them in a script or in an interactive instance of the interpreter. Such a file is called a </a:t>
            </a:r>
            <a:r>
              <a:rPr lang="en-US" sz="1400" i="1" dirty="0"/>
              <a:t>module</a:t>
            </a:r>
            <a:r>
              <a:rPr lang="en-US" sz="1400" dirty="0"/>
              <a:t>; definitions from a module can be </a:t>
            </a:r>
            <a:r>
              <a:rPr lang="en-US" sz="1400" i="1" dirty="0"/>
              <a:t>imported</a:t>
            </a:r>
            <a:r>
              <a:rPr lang="en-US" sz="1400" dirty="0"/>
              <a:t> into other modules or into the </a:t>
            </a:r>
            <a:r>
              <a:rPr lang="en-US" sz="1400" i="1" dirty="0"/>
              <a:t>main</a:t>
            </a:r>
            <a:r>
              <a:rPr lang="en-US" sz="1400" dirty="0"/>
              <a:t> module (the collection of variables that you have access to in a script executed at the top level and in calculator mode).</a:t>
            </a:r>
          </a:p>
          <a:p>
            <a:r>
              <a:rPr lang="en-US" sz="1400" dirty="0"/>
              <a:t>A module is a file containing Python definitions and statements. The file name is the module name with the suffix .</a:t>
            </a:r>
            <a:r>
              <a:rPr lang="en-US" sz="1400" dirty="0" err="1"/>
              <a:t>py</a:t>
            </a:r>
            <a:r>
              <a:rPr lang="en-US" sz="1400" dirty="0"/>
              <a:t> appended. Within a module, the module’s name (as a string) is available as the value of the global variable __name__. </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17</a:t>
            </a:fld>
            <a:endParaRPr lang="en-CA"/>
          </a:p>
        </p:txBody>
      </p:sp>
    </p:spTree>
    <p:extLst>
      <p:ext uri="{BB962C8B-B14F-4D97-AF65-F5344CB8AC3E}">
        <p14:creationId xmlns:p14="http://schemas.microsoft.com/office/powerpoint/2010/main" val="208988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0213" y="417513"/>
            <a:ext cx="5233987" cy="3924300"/>
          </a:xfrm>
        </p:spPr>
      </p:sp>
      <p:sp>
        <p:nvSpPr>
          <p:cNvPr id="4" name="Slide Number Placeholder 3"/>
          <p:cNvSpPr>
            <a:spLocks noGrp="1"/>
          </p:cNvSpPr>
          <p:nvPr>
            <p:ph type="sldNum" sz="quarter" idx="5"/>
          </p:nvPr>
        </p:nvSpPr>
        <p:spPr/>
        <p:txBody>
          <a:bodyPr/>
          <a:lstStyle/>
          <a:p>
            <a:fld id="{5C5A4377-140A-47E1-95E7-D26E8D815E0C}" type="slidenum">
              <a:rPr lang="en-CA" smtClean="0"/>
              <a:t>18</a:t>
            </a:fld>
            <a:endParaRPr lang="en-CA"/>
          </a:p>
        </p:txBody>
      </p:sp>
      <p:sp>
        <p:nvSpPr>
          <p:cNvPr id="5" name="Notes Placeholder 2">
            <a:extLst>
              <a:ext uri="{FF2B5EF4-FFF2-40B4-BE49-F238E27FC236}">
                <a16:creationId xmlns:a16="http://schemas.microsoft.com/office/drawing/2014/main" id="{4BC11EFF-2FEF-45FF-9D6A-E5DDB3CA4E60}"/>
              </a:ext>
            </a:extLst>
          </p:cNvPr>
          <p:cNvSpPr txBox="1">
            <a:spLocks/>
          </p:cNvSpPr>
          <p:nvPr/>
        </p:nvSpPr>
        <p:spPr>
          <a:xfrm>
            <a:off x="346840" y="4519448"/>
            <a:ext cx="6432331" cy="4246179"/>
          </a:xfrm>
          <a:prstGeom prst="rect">
            <a:avLst/>
          </a:prstGeom>
        </p:spPr>
        <p:txBody>
          <a:bodyPr vert="horz" lIns="94229" tIns="47114" rIns="94229" bIns="47114"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CA" sz="1600" dirty="0"/>
              <a:t>The code written in your labs could be used in future code. If you use the keyword import and the file name without the extension .</a:t>
            </a:r>
            <a:r>
              <a:rPr lang="en-CA" sz="1600" dirty="0" err="1"/>
              <a:t>py</a:t>
            </a:r>
            <a:r>
              <a:rPr lang="en-CA" sz="1600" dirty="0"/>
              <a:t>.  </a:t>
            </a:r>
          </a:p>
          <a:p>
            <a:endParaRPr lang="en-US" sz="1400" b="1" dirty="0"/>
          </a:p>
          <a:p>
            <a:endParaRPr lang="en-US" dirty="0"/>
          </a:p>
        </p:txBody>
      </p:sp>
    </p:spTree>
    <p:extLst>
      <p:ext uri="{BB962C8B-B14F-4D97-AF65-F5344CB8AC3E}">
        <p14:creationId xmlns:p14="http://schemas.microsoft.com/office/powerpoint/2010/main" val="2835612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458788"/>
            <a:ext cx="5005388" cy="3754437"/>
          </a:xfrm>
        </p:spPr>
      </p:sp>
      <p:sp>
        <p:nvSpPr>
          <p:cNvPr id="3" name="Notes Placeholder 2"/>
          <p:cNvSpPr>
            <a:spLocks noGrp="1"/>
          </p:cNvSpPr>
          <p:nvPr>
            <p:ph type="body" idx="1"/>
          </p:nvPr>
        </p:nvSpPr>
        <p:spPr/>
        <p:txBody>
          <a:bodyPr/>
          <a:lstStyle/>
          <a:p>
            <a:r>
              <a:rPr lang="en-US" sz="1400" dirty="0"/>
              <a:t>here are actually three different ways to define a </a:t>
            </a:r>
            <a:r>
              <a:rPr lang="en-US" sz="1400" b="1" dirty="0"/>
              <a:t>module</a:t>
            </a:r>
            <a:r>
              <a:rPr lang="en-US" sz="1400" dirty="0"/>
              <a:t> in Python:</a:t>
            </a:r>
          </a:p>
          <a:p>
            <a:r>
              <a:rPr lang="en-US" sz="1400" dirty="0"/>
              <a:t>  A module can be written in Python itself.</a:t>
            </a:r>
          </a:p>
          <a:p>
            <a:r>
              <a:rPr lang="en-US" sz="1400" dirty="0"/>
              <a:t>  A module can be written in </a:t>
            </a:r>
            <a:r>
              <a:rPr lang="en-US" sz="1400" b="1" dirty="0"/>
              <a:t>C</a:t>
            </a:r>
            <a:r>
              <a:rPr lang="en-US" sz="1400" dirty="0"/>
              <a:t> and loaded dynamically at run-time, </a:t>
            </a:r>
            <a:br>
              <a:rPr lang="en-US" sz="1400" dirty="0"/>
            </a:br>
            <a:r>
              <a:rPr lang="en-US" sz="1400" dirty="0"/>
              <a:t>               like the   re (</a:t>
            </a:r>
            <a:r>
              <a:rPr lang="en-US" sz="1400" b="1" dirty="0"/>
              <a:t>regular expression</a:t>
            </a:r>
            <a:r>
              <a:rPr lang="en-US" sz="1400" dirty="0"/>
              <a:t>) module.</a:t>
            </a:r>
          </a:p>
          <a:p>
            <a:r>
              <a:rPr lang="en-US" sz="1400" dirty="0"/>
              <a:t>  A </a:t>
            </a:r>
            <a:r>
              <a:rPr lang="en-US" sz="1400" b="1" dirty="0"/>
              <a:t>built-in</a:t>
            </a:r>
            <a:r>
              <a:rPr lang="en-US" sz="1400" dirty="0"/>
              <a:t> module is intrinsically contained in the interpreter, </a:t>
            </a:r>
          </a:p>
          <a:p>
            <a:r>
              <a:rPr lang="en-US" sz="1400" dirty="0"/>
              <a:t>               like the </a:t>
            </a:r>
            <a:r>
              <a:rPr lang="en-US" sz="1400" dirty="0" err="1">
                <a:hlinkClick r:id="rId3"/>
              </a:rPr>
              <a:t>itertools</a:t>
            </a:r>
            <a:r>
              <a:rPr lang="en-US" sz="1400" dirty="0">
                <a:hlinkClick r:id="rId3"/>
              </a:rPr>
              <a:t> module</a:t>
            </a:r>
            <a:r>
              <a:rPr lang="en-US" sz="1400" dirty="0"/>
              <a:t>.</a:t>
            </a:r>
          </a:p>
          <a:p>
            <a:endParaRPr lang="en-US" sz="1400" dirty="0"/>
          </a:p>
          <a:p>
            <a:endParaRPr lang="en-US" sz="1400" dirty="0"/>
          </a:p>
          <a:p>
            <a:r>
              <a:rPr lang="en-US" sz="1400" b="1" dirty="0"/>
              <a:t>The import Statement</a:t>
            </a:r>
          </a:p>
          <a:p>
            <a:r>
              <a:rPr lang="en-US" sz="1400" b="1" dirty="0"/>
              <a:t>Module</a:t>
            </a:r>
            <a:r>
              <a:rPr lang="en-US" sz="1400" dirty="0"/>
              <a:t> contents are made available to the caller with the import statement. The import statement takes many different forms, shown below.</a:t>
            </a:r>
          </a:p>
          <a:p>
            <a:r>
              <a:rPr lang="en-US" sz="1400" b="1" dirty="0"/>
              <a:t>import &lt;</a:t>
            </a:r>
            <a:r>
              <a:rPr lang="en-US" sz="1400" b="1" dirty="0" err="1"/>
              <a:t>module_name</a:t>
            </a:r>
            <a:r>
              <a:rPr lang="en-US" sz="1400" b="1" dirty="0"/>
              <a:t>&gt;</a:t>
            </a:r>
          </a:p>
          <a:p>
            <a:r>
              <a:rPr lang="en-US" sz="1400" dirty="0"/>
              <a:t>The simplest form is the one already shown above:</a:t>
            </a:r>
          </a:p>
          <a:p>
            <a:r>
              <a:rPr lang="en-US" sz="1400" dirty="0"/>
              <a:t>import &lt;</a:t>
            </a:r>
            <a:r>
              <a:rPr lang="en-US" sz="1400" dirty="0" err="1"/>
              <a:t>module_name</a:t>
            </a:r>
            <a:r>
              <a:rPr lang="en-US" sz="1400" dirty="0"/>
              <a:t>&gt; </a:t>
            </a:r>
          </a:p>
          <a:p>
            <a:endParaRPr lang="en-US" sz="1400" dirty="0"/>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19</a:t>
            </a:fld>
            <a:endParaRPr lang="en-CA"/>
          </a:p>
        </p:txBody>
      </p:sp>
    </p:spTree>
    <p:extLst>
      <p:ext uri="{BB962C8B-B14F-4D97-AF65-F5344CB8AC3E}">
        <p14:creationId xmlns:p14="http://schemas.microsoft.com/office/powerpoint/2010/main" val="257919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Built-in Types</a:t>
            </a:r>
          </a:p>
          <a:p>
            <a:r>
              <a:rPr lang="en-US" sz="1600" dirty="0"/>
              <a:t>The following sections describe the standard types that are built into the interpreter.</a:t>
            </a:r>
          </a:p>
          <a:p>
            <a:r>
              <a:rPr lang="en-US" sz="1600" dirty="0"/>
              <a:t>The principal built-in types are numerics, sequences, mappings, classes, instances and exceptions.</a:t>
            </a:r>
          </a:p>
          <a:p>
            <a:r>
              <a:rPr lang="en-US" sz="1600" dirty="0"/>
              <a:t>Some collection classes are mutable. The methods that add, subtract, or rearrange their members in place, and don’t return a specific item, never return the collection instance itself but None.</a:t>
            </a:r>
          </a:p>
          <a:p>
            <a:r>
              <a:rPr lang="en-US" sz="1600" dirty="0"/>
              <a:t>Some operations are supported by several object types; in particular, practically all objects can be compared for equality, tested for truth value, and converted to a string (with the </a:t>
            </a:r>
            <a:r>
              <a:rPr lang="en-US" sz="1600" dirty="0" err="1">
                <a:hlinkClick r:id="rId3" tooltip="repr"/>
              </a:rPr>
              <a:t>repr</a:t>
            </a:r>
            <a:r>
              <a:rPr lang="en-US" sz="1600" dirty="0">
                <a:hlinkClick r:id="rId3" tooltip="repr"/>
              </a:rPr>
              <a:t>()</a:t>
            </a:r>
            <a:r>
              <a:rPr lang="en-US" sz="1600" dirty="0"/>
              <a:t> function or the slightly different </a:t>
            </a:r>
            <a:r>
              <a:rPr lang="en-US" sz="1600" dirty="0">
                <a:hlinkClick r:id="rId4" tooltip="str"/>
              </a:rPr>
              <a:t>str()</a:t>
            </a:r>
            <a:r>
              <a:rPr lang="en-US" sz="1600" dirty="0"/>
              <a:t> function). The latter function is implicitly used when an object is written by the </a:t>
            </a:r>
            <a:r>
              <a:rPr lang="en-US" sz="1600" dirty="0">
                <a:hlinkClick r:id="rId5" tooltip="print"/>
              </a:rPr>
              <a:t>print()</a:t>
            </a:r>
            <a:r>
              <a:rPr lang="en-US" sz="1600" dirty="0"/>
              <a:t> function.</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2</a:t>
            </a:fld>
            <a:endParaRPr lang="en-CA"/>
          </a:p>
        </p:txBody>
      </p:sp>
    </p:spTree>
    <p:extLst>
      <p:ext uri="{BB962C8B-B14F-4D97-AF65-F5344CB8AC3E}">
        <p14:creationId xmlns:p14="http://schemas.microsoft.com/office/powerpoint/2010/main" val="3895184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Python has been an object-oriented language since it existed. </a:t>
            </a:r>
          </a:p>
          <a:p>
            <a:endParaRPr lang="en-US" sz="1800" dirty="0"/>
          </a:p>
          <a:p>
            <a:r>
              <a:rPr lang="en-US" sz="1800" dirty="0"/>
              <a:t>Because of this, creating and using classes and objects are downright easy. </a:t>
            </a:r>
          </a:p>
          <a:p>
            <a:endParaRPr lang="en-US" sz="1800" dirty="0"/>
          </a:p>
        </p:txBody>
      </p:sp>
      <p:sp>
        <p:nvSpPr>
          <p:cNvPr id="4" name="Slide Number Placeholder 3"/>
          <p:cNvSpPr>
            <a:spLocks noGrp="1"/>
          </p:cNvSpPr>
          <p:nvPr>
            <p:ph type="sldNum" sz="quarter" idx="5"/>
          </p:nvPr>
        </p:nvSpPr>
        <p:spPr/>
        <p:txBody>
          <a:bodyPr/>
          <a:lstStyle/>
          <a:p>
            <a:fld id="{5C5A4377-140A-47E1-95E7-D26E8D815E0C}" type="slidenum">
              <a:rPr lang="en-CA" smtClean="0"/>
              <a:t>20</a:t>
            </a:fld>
            <a:endParaRPr lang="en-CA"/>
          </a:p>
        </p:txBody>
      </p:sp>
    </p:spTree>
    <p:extLst>
      <p:ext uri="{BB962C8B-B14F-4D97-AF65-F5344CB8AC3E}">
        <p14:creationId xmlns:p14="http://schemas.microsoft.com/office/powerpoint/2010/main" val="1089187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dirty="0"/>
              <a:t>In lesson 2 we mentioned that Python interpreter sees everything as an object. </a:t>
            </a:r>
          </a:p>
          <a:p>
            <a:endParaRPr lang="en-CA" sz="1600" dirty="0"/>
          </a:p>
          <a:p>
            <a:r>
              <a:rPr lang="en-CA" sz="1600" dirty="0"/>
              <a:t>With OPP we can created our own customized object. </a:t>
            </a:r>
          </a:p>
          <a:p>
            <a:endParaRPr lang="en-CA" sz="1600" dirty="0"/>
          </a:p>
          <a:p>
            <a:r>
              <a:rPr lang="en-CA" sz="1600" dirty="0"/>
              <a:t>DRY meaning don’t write the same code multiple times in a program</a:t>
            </a:r>
            <a:r>
              <a:rPr lang="en-CA" dirty="0"/>
              <a:t>. </a:t>
            </a:r>
          </a:p>
        </p:txBody>
      </p:sp>
      <p:sp>
        <p:nvSpPr>
          <p:cNvPr id="4" name="Slide Number Placeholder 3"/>
          <p:cNvSpPr>
            <a:spLocks noGrp="1"/>
          </p:cNvSpPr>
          <p:nvPr>
            <p:ph type="sldNum" sz="quarter" idx="5"/>
          </p:nvPr>
        </p:nvSpPr>
        <p:spPr/>
        <p:txBody>
          <a:bodyPr/>
          <a:lstStyle/>
          <a:p>
            <a:fld id="{5C5A4377-140A-47E1-95E7-D26E8D815E0C}" type="slidenum">
              <a:rPr lang="en-CA" smtClean="0"/>
              <a:t>21</a:t>
            </a:fld>
            <a:endParaRPr lang="en-CA"/>
          </a:p>
        </p:txBody>
      </p:sp>
    </p:spTree>
    <p:extLst>
      <p:ext uri="{BB962C8B-B14F-4D97-AF65-F5344CB8AC3E}">
        <p14:creationId xmlns:p14="http://schemas.microsoft.com/office/powerpoint/2010/main" val="2835612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0850" y="395288"/>
            <a:ext cx="5287963" cy="3965575"/>
          </a:xfrm>
        </p:spPr>
      </p:sp>
      <p:sp>
        <p:nvSpPr>
          <p:cNvPr id="3" name="Notes Placeholder 2"/>
          <p:cNvSpPr>
            <a:spLocks noGrp="1"/>
          </p:cNvSpPr>
          <p:nvPr>
            <p:ph type="body" idx="1"/>
          </p:nvPr>
        </p:nvSpPr>
        <p:spPr>
          <a:xfrm>
            <a:off x="273269" y="4518204"/>
            <a:ext cx="6495393" cy="4399218"/>
          </a:xfrm>
        </p:spPr>
        <p:txBody>
          <a:bodyPr/>
          <a:lstStyle/>
          <a:p>
            <a:r>
              <a:rPr lang="en-CA" sz="1600" dirty="0"/>
              <a:t>Example:</a:t>
            </a:r>
          </a:p>
          <a:p>
            <a:pPr lvl="1"/>
            <a:r>
              <a:rPr lang="en-CA" sz="1600" dirty="0"/>
              <a:t>Person</a:t>
            </a:r>
          </a:p>
          <a:p>
            <a:pPr lvl="2"/>
            <a:r>
              <a:rPr lang="en-CA" sz="1600" dirty="0"/>
              <a:t>properties: Name, age, address, and others</a:t>
            </a:r>
          </a:p>
          <a:p>
            <a:pPr lvl="2"/>
            <a:r>
              <a:rPr lang="en-CA" sz="1600" dirty="0"/>
              <a:t>behaviors: walking, talking, breathing, and running</a:t>
            </a:r>
          </a:p>
          <a:p>
            <a:pPr lvl="1"/>
            <a:r>
              <a:rPr lang="en-CA" sz="1600" dirty="0"/>
              <a:t>Email: </a:t>
            </a:r>
          </a:p>
          <a:p>
            <a:pPr lvl="2"/>
            <a:r>
              <a:rPr lang="en-CA" sz="1600" dirty="0"/>
              <a:t>properties: recipient list, subject, body, and others</a:t>
            </a:r>
          </a:p>
          <a:p>
            <a:pPr lvl="2"/>
            <a:r>
              <a:rPr lang="en-CA" sz="1600" dirty="0"/>
              <a:t>behaviors: attachments, draft, and sending</a:t>
            </a:r>
          </a:p>
          <a:p>
            <a:pPr lvl="2"/>
            <a:endParaRPr lang="en-CA" sz="1600" dirty="0"/>
          </a:p>
          <a:p>
            <a:r>
              <a:rPr lang="en-US" sz="1600" dirty="0"/>
              <a:t>Yes, in that most Python functions are methods on objects. So, when you open a file you get back a file object that you call methods on to do things with the file</a:t>
            </a:r>
          </a:p>
          <a:p>
            <a:r>
              <a:rPr lang="en-US" sz="1600" dirty="0"/>
              <a:t>for example :</a:t>
            </a:r>
          </a:p>
          <a:p>
            <a:r>
              <a:rPr lang="en-US" sz="1600" dirty="0"/>
              <a:t>	f = open(“my file.txt”)</a:t>
            </a:r>
          </a:p>
          <a:p>
            <a:r>
              <a:rPr lang="en-US" sz="1600" dirty="0"/>
              <a:t>	text = </a:t>
            </a:r>
            <a:r>
              <a:rPr lang="en-US" sz="1600" dirty="0" err="1"/>
              <a:t>f.read</a:t>
            </a:r>
            <a:r>
              <a:rPr lang="en-US" sz="1600" dirty="0"/>
              <a:t>()</a:t>
            </a:r>
          </a:p>
          <a:p>
            <a:r>
              <a:rPr lang="en-US" sz="1600" dirty="0"/>
              <a:t>	</a:t>
            </a:r>
            <a:r>
              <a:rPr lang="en-US" sz="1600" dirty="0" err="1"/>
              <a:t>f.close</a:t>
            </a:r>
            <a:r>
              <a:rPr lang="en-US" sz="1600" dirty="0"/>
              <a:t>()</a:t>
            </a:r>
          </a:p>
          <a:p>
            <a:pPr lvl="2"/>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22</a:t>
            </a:fld>
            <a:endParaRPr lang="en-CA"/>
          </a:p>
        </p:txBody>
      </p:sp>
    </p:spTree>
    <p:extLst>
      <p:ext uri="{BB962C8B-B14F-4D97-AF65-F5344CB8AC3E}">
        <p14:creationId xmlns:p14="http://schemas.microsoft.com/office/powerpoint/2010/main" val="266344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468313"/>
            <a:ext cx="5057775" cy="3794125"/>
          </a:xfrm>
        </p:spPr>
      </p:sp>
      <p:sp>
        <p:nvSpPr>
          <p:cNvPr id="3" name="Notes Placeholder 2"/>
          <p:cNvSpPr>
            <a:spLocks noGrp="1"/>
          </p:cNvSpPr>
          <p:nvPr>
            <p:ph type="body" idx="1"/>
          </p:nvPr>
        </p:nvSpPr>
        <p:spPr/>
        <p:txBody>
          <a:bodyPr/>
          <a:lstStyle/>
          <a:p>
            <a:r>
              <a:rPr lang="en-US" sz="1600" b="1" dirty="0"/>
              <a:t>In Python, the concept of OOP follows some basic principles:</a:t>
            </a:r>
          </a:p>
          <a:p>
            <a:endParaRPr lang="en-US" sz="1600" b="1" dirty="0"/>
          </a:p>
          <a:p>
            <a:r>
              <a:rPr lang="en-US" sz="1600" b="1" dirty="0"/>
              <a:t>Inheritance 	A process of using details from a new class without modifying existing class. </a:t>
            </a:r>
          </a:p>
          <a:p>
            <a:endParaRPr lang="en-US" sz="1600" b="1" dirty="0"/>
          </a:p>
          <a:p>
            <a:r>
              <a:rPr lang="en-US" sz="1600" b="1" dirty="0"/>
              <a:t>Encapsulation 	Hiding the private details of a class from other objects. </a:t>
            </a:r>
          </a:p>
          <a:p>
            <a:endParaRPr lang="en-US" sz="1600" b="1" dirty="0"/>
          </a:p>
          <a:p>
            <a:r>
              <a:rPr lang="en-US" sz="1600" b="1" dirty="0"/>
              <a:t>Polymorphism 	A concept of using common operation in different ways for different data input.</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23</a:t>
            </a:fld>
            <a:endParaRPr lang="en-CA"/>
          </a:p>
        </p:txBody>
      </p:sp>
    </p:spTree>
    <p:extLst>
      <p:ext uri="{BB962C8B-B14F-4D97-AF65-F5344CB8AC3E}">
        <p14:creationId xmlns:p14="http://schemas.microsoft.com/office/powerpoint/2010/main" val="2488783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can we represent something more than a variable that holds a cost of something, name of a movie, or a list of your grades? </a:t>
            </a:r>
          </a:p>
          <a:p>
            <a:r>
              <a:rPr lang="en-CA" dirty="0"/>
              <a:t>Ex: As we add a grade to our list we get the grade average for the semester as well as the overall grade point average.</a:t>
            </a:r>
          </a:p>
          <a:p>
            <a:r>
              <a:rPr lang="en-CA" dirty="0"/>
              <a:t>What if you take the same test twice….. Only the highest grade counts. </a:t>
            </a:r>
          </a:p>
          <a:p>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24</a:t>
            </a:fld>
            <a:endParaRPr lang="en-CA"/>
          </a:p>
        </p:txBody>
      </p:sp>
    </p:spTree>
    <p:extLst>
      <p:ext uri="{BB962C8B-B14F-4D97-AF65-F5344CB8AC3E}">
        <p14:creationId xmlns:p14="http://schemas.microsoft.com/office/powerpoint/2010/main" val="2525620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490538"/>
            <a:ext cx="5095875" cy="3822700"/>
          </a:xfrm>
        </p:spPr>
      </p:sp>
      <p:sp>
        <p:nvSpPr>
          <p:cNvPr id="3" name="Notes Placeholder 2"/>
          <p:cNvSpPr>
            <a:spLocks noGrp="1"/>
          </p:cNvSpPr>
          <p:nvPr>
            <p:ph type="body" idx="1"/>
          </p:nvPr>
        </p:nvSpPr>
        <p:spPr/>
        <p:txBody>
          <a:bodyPr/>
          <a:lstStyle/>
          <a:p>
            <a:r>
              <a:rPr lang="en-US" sz="1600" b="1" dirty="0"/>
              <a:t>Class</a:t>
            </a:r>
          </a:p>
          <a:p>
            <a:r>
              <a:rPr lang="en-US" sz="1600" dirty="0"/>
              <a:t>A class is a blueprint for the object.</a:t>
            </a:r>
          </a:p>
          <a:p>
            <a:r>
              <a:rPr lang="en-US" sz="1600" dirty="0"/>
              <a:t>We can think of class as an sketch of a parrot with labels. It contains all the details about the name, colors, size etc. </a:t>
            </a:r>
          </a:p>
          <a:p>
            <a:r>
              <a:rPr lang="en-US" sz="1600" dirty="0"/>
              <a:t>Based on these descriptions, we can study about the parrot. Here, parrot is an object.</a:t>
            </a:r>
          </a:p>
          <a:p>
            <a:endParaRPr lang="en-US" sz="1600" dirty="0"/>
          </a:p>
          <a:p>
            <a:r>
              <a:rPr lang="en-US" sz="1600" dirty="0"/>
              <a:t>The example for class of parrot can be :</a:t>
            </a:r>
          </a:p>
          <a:p>
            <a:r>
              <a:rPr lang="en-US" sz="1600" dirty="0"/>
              <a:t>class Parrot:</a:t>
            </a:r>
          </a:p>
          <a:p>
            <a:r>
              <a:rPr lang="en-US" sz="1600" dirty="0"/>
              <a:t>       pass 			Here, we use class keyword to define an empty class </a:t>
            </a:r>
            <a:r>
              <a:rPr lang="en-US" sz="1600" i="1" dirty="0"/>
              <a:t>Parrot</a:t>
            </a:r>
            <a:r>
              <a:rPr lang="en-US" sz="1600" dirty="0"/>
              <a:t>. </a:t>
            </a:r>
          </a:p>
          <a:p>
            <a:endParaRPr lang="en-US" sz="1600" dirty="0"/>
          </a:p>
          <a:p>
            <a:r>
              <a:rPr lang="en-US" sz="1600" dirty="0"/>
              <a:t>From class, we construct instances. An instance is a specific object created from a particular class.</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25</a:t>
            </a:fld>
            <a:endParaRPr lang="en-CA"/>
          </a:p>
        </p:txBody>
      </p:sp>
    </p:spTree>
    <p:extLst>
      <p:ext uri="{BB962C8B-B14F-4D97-AF65-F5344CB8AC3E}">
        <p14:creationId xmlns:p14="http://schemas.microsoft.com/office/powerpoint/2010/main" val="411637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CA" sz="1600" b="1" dirty="0"/>
              <a:t>Could also be seen as a form or a questionnaire, defining the information needed</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26</a:t>
            </a:fld>
            <a:endParaRPr lang="en-CA"/>
          </a:p>
        </p:txBody>
      </p:sp>
    </p:spTree>
    <p:extLst>
      <p:ext uri="{BB962C8B-B14F-4D97-AF65-F5344CB8AC3E}">
        <p14:creationId xmlns:p14="http://schemas.microsoft.com/office/powerpoint/2010/main" val="850888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27</a:t>
            </a:fld>
            <a:endParaRPr lang="en-CA"/>
          </a:p>
        </p:txBody>
      </p:sp>
    </p:spTree>
    <p:extLst>
      <p:ext uri="{BB962C8B-B14F-4D97-AF65-F5344CB8AC3E}">
        <p14:creationId xmlns:p14="http://schemas.microsoft.com/office/powerpoint/2010/main" val="304040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11150"/>
            <a:ext cx="5681662" cy="4260850"/>
          </a:xfrm>
        </p:spPr>
      </p:sp>
      <p:sp>
        <p:nvSpPr>
          <p:cNvPr id="3" name="Notes Placeholder 2"/>
          <p:cNvSpPr>
            <a:spLocks noGrp="1"/>
          </p:cNvSpPr>
          <p:nvPr>
            <p:ph type="body" idx="1"/>
          </p:nvPr>
        </p:nvSpPr>
        <p:spPr/>
        <p:txBody>
          <a:bodyPr/>
          <a:lstStyle/>
          <a:p>
            <a:r>
              <a:rPr lang="en-US" sz="1600" b="1" dirty="0"/>
              <a:t>Encapsulation</a:t>
            </a:r>
          </a:p>
          <a:p>
            <a:r>
              <a:rPr lang="en-US" sz="1600" dirty="0"/>
              <a:t>Using OOP in Python, we can restrict access to methods and variables. </a:t>
            </a:r>
          </a:p>
          <a:p>
            <a:endParaRPr lang="en-US" sz="1600" dirty="0"/>
          </a:p>
          <a:p>
            <a:r>
              <a:rPr lang="en-US" sz="1600" dirty="0"/>
              <a:t>This prevent data from direct modification which is called encapsulation. </a:t>
            </a:r>
          </a:p>
          <a:p>
            <a:endParaRPr lang="en-US" sz="1600" dirty="0"/>
          </a:p>
          <a:p>
            <a:r>
              <a:rPr lang="en-US" sz="1600" dirty="0"/>
              <a:t>In Python, we denote private attribute using underscore as prefix </a:t>
            </a:r>
            <a:r>
              <a:rPr lang="en-US" sz="1600" dirty="0" err="1"/>
              <a:t>i.e</a:t>
            </a:r>
            <a:r>
              <a:rPr lang="en-US" sz="1600" dirty="0"/>
              <a:t> single “ _ “ or double “ __“.</a:t>
            </a:r>
          </a:p>
          <a:p>
            <a:r>
              <a:rPr lang="en-US" sz="1600" b="1" dirty="0">
                <a:latin typeface="Courier New" panose="02070309020205020404" pitchFamily="49" charset="0"/>
                <a:cs typeface="Courier New" panose="02070309020205020404" pitchFamily="49" charset="0"/>
              </a:rPr>
              <a:t> def </a:t>
            </a:r>
            <a:r>
              <a:rPr lang="en-US" sz="1600" b="1" dirty="0" err="1">
                <a:latin typeface="Courier New" panose="02070309020205020404" pitchFamily="49" charset="0"/>
                <a:cs typeface="Courier New" panose="02070309020205020404" pitchFamily="49" charset="0"/>
              </a:rPr>
              <a:t>setMaxPrice</a:t>
            </a:r>
            <a:r>
              <a:rPr lang="en-US" sz="1600" b="1" dirty="0">
                <a:latin typeface="Courier New" panose="02070309020205020404" pitchFamily="49" charset="0"/>
                <a:cs typeface="Courier New" panose="02070309020205020404" pitchFamily="49" charset="0"/>
              </a:rPr>
              <a:t>(self, price):       </a:t>
            </a:r>
          </a:p>
          <a:p>
            <a:r>
              <a:rPr lang="en-US" sz="1600" b="1" dirty="0">
                <a:latin typeface="Courier New" panose="02070309020205020404" pitchFamily="49" charset="0"/>
                <a:cs typeface="Courier New" panose="02070309020205020404" pitchFamily="49" charset="0"/>
              </a:rPr>
              <a:t>            self.__</a:t>
            </a:r>
            <a:r>
              <a:rPr lang="en-US" sz="1600" b="1" dirty="0" err="1">
                <a:latin typeface="Courier New" panose="02070309020205020404" pitchFamily="49" charset="0"/>
                <a:cs typeface="Courier New" panose="02070309020205020404" pitchFamily="49" charset="0"/>
              </a:rPr>
              <a:t>maxprice</a:t>
            </a:r>
            <a:r>
              <a:rPr lang="en-US" sz="1600" b="1" dirty="0">
                <a:latin typeface="Courier New" panose="02070309020205020404" pitchFamily="49" charset="0"/>
                <a:cs typeface="Courier New" panose="02070309020205020404" pitchFamily="49" charset="0"/>
              </a:rPr>
              <a:t> = price</a:t>
            </a:r>
          </a:p>
          <a:p>
            <a:endParaRPr lang="en-US" sz="1600" b="1" dirty="0"/>
          </a:p>
        </p:txBody>
      </p:sp>
      <p:sp>
        <p:nvSpPr>
          <p:cNvPr id="4" name="Slide Number Placeholder 3"/>
          <p:cNvSpPr>
            <a:spLocks noGrp="1"/>
          </p:cNvSpPr>
          <p:nvPr>
            <p:ph type="sldNum" sz="quarter" idx="5"/>
          </p:nvPr>
        </p:nvSpPr>
        <p:spPr/>
        <p:txBody>
          <a:bodyPr/>
          <a:lstStyle/>
          <a:p>
            <a:fld id="{5C5A4377-140A-47E1-95E7-D26E8D815E0C}" type="slidenum">
              <a:rPr lang="en-CA" smtClean="0"/>
              <a:t>28</a:t>
            </a:fld>
            <a:endParaRPr lang="en-CA"/>
          </a:p>
        </p:txBody>
      </p:sp>
    </p:spTree>
    <p:extLst>
      <p:ext uri="{BB962C8B-B14F-4D97-AF65-F5344CB8AC3E}">
        <p14:creationId xmlns:p14="http://schemas.microsoft.com/office/powerpoint/2010/main" val="3577462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5A4377-140A-47E1-95E7-D26E8D815E0C}" type="slidenum">
              <a:rPr lang="en-CA" smtClean="0"/>
              <a:t>29</a:t>
            </a:fld>
            <a:endParaRPr lang="en-CA"/>
          </a:p>
        </p:txBody>
      </p:sp>
    </p:spTree>
    <p:extLst>
      <p:ext uri="{BB962C8B-B14F-4D97-AF65-F5344CB8AC3E}">
        <p14:creationId xmlns:p14="http://schemas.microsoft.com/office/powerpoint/2010/main" val="168173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Example: </a:t>
            </a:r>
          </a:p>
          <a:p>
            <a:pPr lvl="1"/>
            <a:r>
              <a:rPr lang="en-CA" dirty="0"/>
              <a:t>Executables, </a:t>
            </a:r>
          </a:p>
          <a:p>
            <a:pPr lvl="1"/>
            <a:r>
              <a:rPr lang="en-CA" dirty="0"/>
              <a:t>Databases usually save their in data in binary files</a:t>
            </a:r>
          </a:p>
          <a:p>
            <a:pPr lvl="1"/>
            <a:r>
              <a:rPr lang="en-CA" dirty="0"/>
              <a:t>applications use binary to store generated data, </a:t>
            </a:r>
          </a:p>
          <a:p>
            <a:pPr lvl="1"/>
            <a:r>
              <a:rPr lang="en-CA" dirty="0"/>
              <a:t>media files </a:t>
            </a:r>
          </a:p>
          <a:p>
            <a:pPr lvl="1"/>
            <a:endParaRPr lang="en-CA" dirty="0"/>
          </a:p>
          <a:p>
            <a:pPr lvl="1"/>
            <a:r>
              <a:rPr lang="en-CA" dirty="0"/>
              <a:t>https://docs.python.org/3/library/stdtypes.html</a:t>
            </a:r>
          </a:p>
          <a:p>
            <a:pPr lvl="1"/>
            <a:endParaRPr lang="en-CA" dirty="0"/>
          </a:p>
          <a:p>
            <a:r>
              <a:rPr lang="en-US" b="1" dirty="0"/>
              <a:t>Truth Value Testing</a:t>
            </a:r>
          </a:p>
          <a:p>
            <a:r>
              <a:rPr lang="en-US" dirty="0"/>
              <a:t>Any object can be tested for truth value, for use in an </a:t>
            </a:r>
            <a:r>
              <a:rPr lang="en-US" dirty="0">
                <a:hlinkClick r:id="rId3"/>
              </a:rPr>
              <a:t>if</a:t>
            </a:r>
            <a:r>
              <a:rPr lang="en-US" dirty="0"/>
              <a:t> or </a:t>
            </a:r>
            <a:r>
              <a:rPr lang="en-US" dirty="0">
                <a:hlinkClick r:id="rId4"/>
              </a:rPr>
              <a:t>while</a:t>
            </a:r>
            <a:r>
              <a:rPr lang="en-US" dirty="0"/>
              <a:t> condition or as operand of the Boolean operations below.</a:t>
            </a:r>
          </a:p>
          <a:p>
            <a:r>
              <a:rPr lang="en-US" dirty="0"/>
              <a:t>By default, an object is considered true unless its class defines either a </a:t>
            </a:r>
          </a:p>
          <a:p>
            <a:r>
              <a:rPr lang="en-US" dirty="0">
                <a:hlinkClick r:id="rId5" tooltip="object.__bool__"/>
              </a:rPr>
              <a:t>__bool__()</a:t>
            </a:r>
            <a:r>
              <a:rPr lang="en-US" dirty="0"/>
              <a:t> method that returns False or a </a:t>
            </a:r>
            <a:r>
              <a:rPr lang="en-US" dirty="0">
                <a:hlinkClick r:id="rId6" tooltip="object.__len__"/>
              </a:rPr>
              <a:t>__</a:t>
            </a:r>
            <a:r>
              <a:rPr lang="en-US" dirty="0" err="1">
                <a:hlinkClick r:id="rId6" tooltip="object.__len__"/>
              </a:rPr>
              <a:t>len</a:t>
            </a:r>
            <a:r>
              <a:rPr lang="en-US" dirty="0">
                <a:hlinkClick r:id="rId6" tooltip="object.__len__"/>
              </a:rPr>
              <a:t>__()</a:t>
            </a:r>
            <a:r>
              <a:rPr lang="en-US" dirty="0"/>
              <a:t> method that returns zero, when called with the object. </a:t>
            </a:r>
            <a:r>
              <a:rPr lang="en-US" dirty="0">
                <a:hlinkClick r:id="rId7"/>
              </a:rPr>
              <a:t>1</a:t>
            </a:r>
            <a:r>
              <a:rPr lang="en-US" dirty="0"/>
              <a:t> </a:t>
            </a:r>
          </a:p>
          <a:p>
            <a:r>
              <a:rPr lang="en-US" dirty="0"/>
              <a:t>Here are most of the built-in objects considered false:</a:t>
            </a:r>
          </a:p>
          <a:p>
            <a:r>
              <a:rPr lang="en-US" dirty="0"/>
              <a:t>                      constants defined to be false: None and False.</a:t>
            </a:r>
          </a:p>
          <a:p>
            <a:r>
              <a:rPr lang="en-US" dirty="0"/>
              <a:t>zero of any numeric type: 0, 0.0, 0j, Decimal(0), Fraction(0, 1)</a:t>
            </a:r>
          </a:p>
          <a:p>
            <a:r>
              <a:rPr lang="en-US" dirty="0"/>
              <a:t>empty sequences and collections: '', (), [], {}, set(), range(0)</a:t>
            </a:r>
          </a:p>
          <a:p>
            <a:r>
              <a:rPr lang="en-US" dirty="0"/>
              <a:t>Operations and built-in functions that have a Boolean result always return 0 or False for false and 1 or True for true, </a:t>
            </a:r>
          </a:p>
          <a:p>
            <a:r>
              <a:rPr lang="en-US" dirty="0"/>
              <a:t>unless otherwise stated. (Important exception: the Boolean operations or and always return one of their operands.)</a:t>
            </a:r>
          </a:p>
          <a:p>
            <a:pPr lvl="1"/>
            <a:endParaRPr lang="en-CA" dirty="0"/>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a:t>
            </a:fld>
            <a:endParaRPr lang="en-CA"/>
          </a:p>
        </p:txBody>
      </p:sp>
    </p:spTree>
    <p:extLst>
      <p:ext uri="{BB962C8B-B14F-4D97-AF65-F5344CB8AC3E}">
        <p14:creationId xmlns:p14="http://schemas.microsoft.com/office/powerpoint/2010/main" val="1063901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1675" y="447675"/>
            <a:ext cx="5246688" cy="3933825"/>
          </a:xfrm>
        </p:spPr>
      </p:sp>
      <p:sp>
        <p:nvSpPr>
          <p:cNvPr id="3" name="Notes Placeholder 2"/>
          <p:cNvSpPr>
            <a:spLocks noGrp="1"/>
          </p:cNvSpPr>
          <p:nvPr>
            <p:ph type="body" idx="1"/>
          </p:nvPr>
        </p:nvSpPr>
        <p:spPr>
          <a:xfrm>
            <a:off x="710247" y="4694237"/>
            <a:ext cx="5681980" cy="4215893"/>
          </a:xfrm>
        </p:spPr>
        <p:txBody>
          <a:bodyPr/>
          <a:lstStyle/>
          <a:p>
            <a:r>
              <a:rPr lang="en-US" sz="1400" b="1" dirty="0"/>
              <a:t>Inheritance</a:t>
            </a:r>
          </a:p>
          <a:p>
            <a:r>
              <a:rPr lang="en-US" sz="1400" dirty="0"/>
              <a:t>Inheritance is a way of creating new class for using details of existing class without modifying it. The newly formed class is a derived class (or child class). Similarly, the existing class is a base class (or parent class).</a:t>
            </a:r>
          </a:p>
          <a:p>
            <a:r>
              <a:rPr lang="en-CA" sz="1400" dirty="0"/>
              <a:t># parent class</a:t>
            </a:r>
          </a:p>
          <a:p>
            <a:r>
              <a:rPr lang="en-CA" sz="1400" dirty="0">
                <a:latin typeface="Courier New" panose="02070309020205020404" pitchFamily="49" charset="0"/>
                <a:cs typeface="Courier New" panose="02070309020205020404" pitchFamily="49" charset="0"/>
              </a:rPr>
              <a:t>class Bird:        </a:t>
            </a:r>
          </a:p>
          <a:p>
            <a:r>
              <a:rPr lang="en-CA" sz="1400" dirty="0">
                <a:latin typeface="Courier New" panose="02070309020205020404" pitchFamily="49" charset="0"/>
                <a:cs typeface="Courier New" panose="02070309020205020404" pitchFamily="49" charset="0"/>
              </a:rPr>
              <a:t>      def __</a:t>
            </a:r>
            <a:r>
              <a:rPr lang="en-CA" sz="1400" dirty="0" err="1">
                <a:latin typeface="Courier New" panose="02070309020205020404" pitchFamily="49" charset="0"/>
                <a:cs typeface="Courier New" panose="02070309020205020404" pitchFamily="49" charset="0"/>
              </a:rPr>
              <a:t>init</a:t>
            </a:r>
            <a:r>
              <a:rPr lang="en-CA" sz="1400" dirty="0">
                <a:latin typeface="Courier New" panose="02070309020205020404" pitchFamily="49" charset="0"/>
                <a:cs typeface="Courier New" panose="02070309020205020404" pitchFamily="49" charset="0"/>
              </a:rPr>
              <a:t>__(self):       </a:t>
            </a:r>
          </a:p>
          <a:p>
            <a:r>
              <a:rPr lang="en-CA" sz="1400" dirty="0">
                <a:latin typeface="Courier New" panose="02070309020205020404" pitchFamily="49" charset="0"/>
                <a:cs typeface="Courier New" panose="02070309020205020404" pitchFamily="49" charset="0"/>
              </a:rPr>
              <a:t>               print("Bird is ready")   </a:t>
            </a:r>
          </a:p>
          <a:p>
            <a:r>
              <a:rPr lang="en-CA" sz="1400" dirty="0">
                <a:latin typeface="Courier New" panose="02070309020205020404" pitchFamily="49" charset="0"/>
                <a:cs typeface="Courier New" panose="02070309020205020404" pitchFamily="49" charset="0"/>
              </a:rPr>
              <a:t>      def </a:t>
            </a:r>
            <a:r>
              <a:rPr lang="en-CA" sz="1400" dirty="0" err="1">
                <a:latin typeface="Courier New" panose="02070309020205020404" pitchFamily="49" charset="0"/>
                <a:cs typeface="Courier New" panose="02070309020205020404" pitchFamily="49" charset="0"/>
              </a:rPr>
              <a:t>whoisThis</a:t>
            </a:r>
            <a:r>
              <a:rPr lang="en-CA" sz="1400" dirty="0">
                <a:latin typeface="Courier New" panose="02070309020205020404" pitchFamily="49" charset="0"/>
                <a:cs typeface="Courier New" panose="02070309020205020404" pitchFamily="49" charset="0"/>
              </a:rPr>
              <a:t>(self):        </a:t>
            </a:r>
          </a:p>
          <a:p>
            <a:r>
              <a:rPr lang="en-CA" sz="1400" dirty="0">
                <a:latin typeface="Courier New" panose="02070309020205020404" pitchFamily="49" charset="0"/>
                <a:cs typeface="Courier New" panose="02070309020205020404" pitchFamily="49" charset="0"/>
              </a:rPr>
              <a:t>               print("Bird")    </a:t>
            </a:r>
          </a:p>
          <a:p>
            <a:endParaRPr lang="en-CA" sz="1400" dirty="0">
              <a:latin typeface="Courier New" panose="02070309020205020404" pitchFamily="49" charset="0"/>
              <a:cs typeface="Courier New" panose="02070309020205020404" pitchFamily="49" charset="0"/>
            </a:endParaRPr>
          </a:p>
          <a:p>
            <a:r>
              <a:rPr lang="en-CA" sz="1400" dirty="0">
                <a:latin typeface="Courier New" panose="02070309020205020404" pitchFamily="49" charset="0"/>
                <a:cs typeface="Courier New" panose="02070309020205020404" pitchFamily="49" charset="0"/>
              </a:rPr>
              <a:t># child class</a:t>
            </a:r>
          </a:p>
          <a:p>
            <a:r>
              <a:rPr lang="en-CA" sz="1400" dirty="0">
                <a:latin typeface="Courier New" panose="02070309020205020404" pitchFamily="49" charset="0"/>
                <a:cs typeface="Courier New" panose="02070309020205020404" pitchFamily="49" charset="0"/>
              </a:rPr>
              <a:t>class Penguin(Bird):</a:t>
            </a:r>
          </a:p>
          <a:p>
            <a:r>
              <a:rPr lang="en-CA" sz="1400" dirty="0">
                <a:latin typeface="Courier New" panose="02070309020205020404" pitchFamily="49" charset="0"/>
                <a:cs typeface="Courier New" panose="02070309020205020404" pitchFamily="49" charset="0"/>
              </a:rPr>
              <a:t>    def __</a:t>
            </a:r>
            <a:r>
              <a:rPr lang="en-CA" sz="1400" dirty="0" err="1">
                <a:latin typeface="Courier New" panose="02070309020205020404" pitchFamily="49" charset="0"/>
                <a:cs typeface="Courier New" panose="02070309020205020404" pitchFamily="49" charset="0"/>
              </a:rPr>
              <a:t>init</a:t>
            </a:r>
            <a:r>
              <a:rPr lang="en-CA" sz="1400" dirty="0">
                <a:latin typeface="Courier New" panose="02070309020205020404" pitchFamily="49" charset="0"/>
                <a:cs typeface="Courier New" panose="02070309020205020404" pitchFamily="49" charset="0"/>
              </a:rPr>
              <a:t>__(self):        </a:t>
            </a:r>
          </a:p>
          <a:p>
            <a:r>
              <a:rPr lang="en-CA" sz="1400" dirty="0">
                <a:latin typeface="Courier New" panose="02070309020205020404" pitchFamily="49" charset="0"/>
                <a:cs typeface="Courier New" panose="02070309020205020404" pitchFamily="49" charset="0"/>
              </a:rPr>
              <a:t> # call super() function</a:t>
            </a:r>
          </a:p>
          <a:p>
            <a:r>
              <a:rPr lang="en-CA" sz="1400" dirty="0">
                <a:latin typeface="Courier New" panose="02070309020205020404" pitchFamily="49" charset="0"/>
                <a:cs typeface="Courier New" panose="02070309020205020404" pitchFamily="49" charset="0"/>
              </a:rPr>
              <a:t>        super().__</a:t>
            </a:r>
            <a:r>
              <a:rPr lang="en-CA" sz="1400" dirty="0" err="1">
                <a:latin typeface="Courier New" panose="02070309020205020404" pitchFamily="49" charset="0"/>
                <a:cs typeface="Courier New" panose="02070309020205020404" pitchFamily="49" charset="0"/>
              </a:rPr>
              <a:t>init</a:t>
            </a:r>
            <a:r>
              <a:rPr lang="en-CA" sz="1400" dirty="0">
                <a:latin typeface="Courier New" panose="02070309020205020404" pitchFamily="49" charset="0"/>
                <a:cs typeface="Courier New" panose="02070309020205020404" pitchFamily="49" charset="0"/>
              </a:rPr>
              <a:t>__()</a:t>
            </a:r>
          </a:p>
          <a:p>
            <a:r>
              <a:rPr lang="en-CA" sz="1400" dirty="0">
                <a:latin typeface="Courier New" panose="02070309020205020404" pitchFamily="49" charset="0"/>
                <a:cs typeface="Courier New" panose="02070309020205020404" pitchFamily="49" charset="0"/>
              </a:rPr>
              <a:t>        print("Penguin is ready")</a:t>
            </a:r>
          </a:p>
        </p:txBody>
      </p:sp>
      <p:sp>
        <p:nvSpPr>
          <p:cNvPr id="4" name="Slide Number Placeholder 3"/>
          <p:cNvSpPr>
            <a:spLocks noGrp="1"/>
          </p:cNvSpPr>
          <p:nvPr>
            <p:ph type="sldNum" sz="quarter" idx="5"/>
          </p:nvPr>
        </p:nvSpPr>
        <p:spPr/>
        <p:txBody>
          <a:bodyPr/>
          <a:lstStyle/>
          <a:p>
            <a:fld id="{5C5A4377-140A-47E1-95E7-D26E8D815E0C}" type="slidenum">
              <a:rPr lang="en-CA" smtClean="0"/>
              <a:t>30</a:t>
            </a:fld>
            <a:endParaRPr lang="en-CA"/>
          </a:p>
        </p:txBody>
      </p:sp>
    </p:spTree>
    <p:extLst>
      <p:ext uri="{BB962C8B-B14F-4D97-AF65-F5344CB8AC3E}">
        <p14:creationId xmlns:p14="http://schemas.microsoft.com/office/powerpoint/2010/main" val="283561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414338"/>
            <a:ext cx="5110162" cy="3832225"/>
          </a:xfrm>
        </p:spPr>
      </p:sp>
      <p:sp>
        <p:nvSpPr>
          <p:cNvPr id="3" name="Notes Placeholder 2"/>
          <p:cNvSpPr>
            <a:spLocks noGrp="1"/>
          </p:cNvSpPr>
          <p:nvPr>
            <p:ph type="body" idx="1"/>
          </p:nvPr>
        </p:nvSpPr>
        <p:spPr>
          <a:xfrm>
            <a:off x="710248" y="4518204"/>
            <a:ext cx="5681980" cy="4016196"/>
          </a:xfrm>
        </p:spPr>
        <p:txBody>
          <a:bodyPr/>
          <a:lstStyle/>
          <a:p>
            <a:r>
              <a:rPr lang="en-CA" sz="1600" dirty="0"/>
              <a:t>Usually we will go with options 2 or 3. </a:t>
            </a:r>
          </a:p>
          <a:p>
            <a:r>
              <a:rPr lang="en-CA" sz="1600" dirty="0"/>
              <a:t>The only time we will go with 1 is when we are still defining how we want the child class to be but we know it will be in the near future. </a:t>
            </a:r>
          </a:p>
          <a:p>
            <a:endParaRPr lang="en-CA" sz="1600" dirty="0"/>
          </a:p>
          <a:p>
            <a:r>
              <a:rPr lang="en-US" sz="1600" dirty="0"/>
              <a:t>The child class inherits the functions of parent class. We can see this from swim() method. </a:t>
            </a:r>
          </a:p>
          <a:p>
            <a:r>
              <a:rPr lang="en-US" sz="1600" dirty="0"/>
              <a:t>Again, the child class modified the behavior of parent class. We can see this from </a:t>
            </a:r>
            <a:r>
              <a:rPr lang="en-US" sz="1600" dirty="0" err="1"/>
              <a:t>whoisThis</a:t>
            </a:r>
            <a:r>
              <a:rPr lang="en-US" sz="1600" dirty="0"/>
              <a:t>() method. </a:t>
            </a:r>
          </a:p>
          <a:p>
            <a:r>
              <a:rPr lang="en-US" sz="1600" dirty="0"/>
              <a:t>Furthermore, we extend the functions of parent class, by creating a new run() method.</a:t>
            </a:r>
          </a:p>
          <a:p>
            <a:r>
              <a:rPr lang="en-US" sz="1600" dirty="0"/>
              <a:t>Additionally, we use super() function before __</a:t>
            </a:r>
            <a:r>
              <a:rPr lang="en-US" sz="1600" dirty="0" err="1"/>
              <a:t>init</a:t>
            </a:r>
            <a:r>
              <a:rPr lang="en-US" sz="1600" dirty="0"/>
              <a:t>__() method. This is because we want to pull the content of __</a:t>
            </a:r>
            <a:r>
              <a:rPr lang="en-US" sz="1600" dirty="0" err="1"/>
              <a:t>init</a:t>
            </a:r>
            <a:r>
              <a:rPr lang="en-US" sz="1600" dirty="0"/>
              <a:t>__() method from the parent class into the child class.</a:t>
            </a:r>
          </a:p>
          <a:p>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31</a:t>
            </a:fld>
            <a:endParaRPr lang="en-CA"/>
          </a:p>
        </p:txBody>
      </p:sp>
    </p:spTree>
    <p:extLst>
      <p:ext uri="{BB962C8B-B14F-4D97-AF65-F5344CB8AC3E}">
        <p14:creationId xmlns:p14="http://schemas.microsoft.com/office/powerpoint/2010/main" val="2522301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301625"/>
            <a:ext cx="4316412" cy="3236913"/>
          </a:xfrm>
        </p:spPr>
      </p:sp>
      <p:sp>
        <p:nvSpPr>
          <p:cNvPr id="3" name="Notes Placeholder 2"/>
          <p:cNvSpPr>
            <a:spLocks noGrp="1"/>
          </p:cNvSpPr>
          <p:nvPr>
            <p:ph type="body" idx="1"/>
          </p:nvPr>
        </p:nvSpPr>
        <p:spPr>
          <a:xfrm>
            <a:off x="293030" y="3756752"/>
            <a:ext cx="6516414" cy="5247547"/>
          </a:xfrm>
        </p:spPr>
        <p:txBody>
          <a:bodyPr/>
          <a:lstStyle/>
          <a:p>
            <a:r>
              <a:rPr lang="en-US" sz="1400" b="1" dirty="0">
                <a:latin typeface="Courier New" panose="02070309020205020404" pitchFamily="49" charset="0"/>
                <a:cs typeface="Courier New" panose="02070309020205020404" pitchFamily="49" charset="0"/>
              </a:rPr>
              <a:t># parent class</a:t>
            </a:r>
          </a:p>
          <a:p>
            <a:r>
              <a:rPr lang="en-US" sz="1400" b="1" dirty="0">
                <a:latin typeface="Courier New" panose="02070309020205020404" pitchFamily="49" charset="0"/>
                <a:cs typeface="Courier New" panose="02070309020205020404" pitchFamily="49" charset="0"/>
              </a:rPr>
              <a:t>class Bird:</a:t>
            </a:r>
          </a:p>
          <a:p>
            <a:r>
              <a:rPr lang="en-US" sz="1400" b="1" dirty="0">
                <a:latin typeface="Courier New" panose="02070309020205020404" pitchFamily="49" charset="0"/>
                <a:cs typeface="Courier New" panose="02070309020205020404" pitchFamily="49" charset="0"/>
              </a:rPr>
              <a:t>    def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print("Bird is ready")</a:t>
            </a:r>
          </a:p>
          <a:p>
            <a:r>
              <a:rPr lang="en-US" sz="1400" b="1" dirty="0">
                <a:latin typeface="Courier New" panose="02070309020205020404" pitchFamily="49" charset="0"/>
                <a:cs typeface="Courier New" panose="02070309020205020404" pitchFamily="49" charset="0"/>
              </a:rPr>
              <a:t>    def </a:t>
            </a:r>
            <a:r>
              <a:rPr lang="en-US" sz="1400" b="1" dirty="0" err="1">
                <a:latin typeface="Courier New" panose="02070309020205020404" pitchFamily="49" charset="0"/>
                <a:cs typeface="Courier New" panose="02070309020205020404" pitchFamily="49" charset="0"/>
              </a:rPr>
              <a:t>whoisThis</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print("Bird“)    </a:t>
            </a:r>
          </a:p>
          <a:p>
            <a:r>
              <a:rPr lang="en-US" sz="1400" b="1" dirty="0">
                <a:latin typeface="Courier New" panose="02070309020205020404" pitchFamily="49" charset="0"/>
                <a:cs typeface="Courier New" panose="02070309020205020404" pitchFamily="49" charset="0"/>
              </a:rPr>
              <a:t>    def swim(self):</a:t>
            </a:r>
          </a:p>
          <a:p>
            <a:r>
              <a:rPr lang="en-US" sz="1400" b="1" dirty="0">
                <a:latin typeface="Courier New" panose="02070309020205020404" pitchFamily="49" charset="0"/>
                <a:cs typeface="Courier New" panose="02070309020205020404" pitchFamily="49" charset="0"/>
              </a:rPr>
              <a:t>        print("Swim faster")</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child class</a:t>
            </a:r>
          </a:p>
          <a:p>
            <a:r>
              <a:rPr lang="en-US" sz="1400" b="1" dirty="0">
                <a:latin typeface="Courier New" panose="02070309020205020404" pitchFamily="49" charset="0"/>
                <a:cs typeface="Courier New" panose="02070309020205020404" pitchFamily="49" charset="0"/>
              </a:rPr>
              <a:t>class Penguin(Bird):</a:t>
            </a:r>
          </a:p>
          <a:p>
            <a:r>
              <a:rPr lang="en-US" sz="1400" b="1" dirty="0">
                <a:latin typeface="Courier New" panose="02070309020205020404" pitchFamily="49" charset="0"/>
                <a:cs typeface="Courier New" panose="02070309020205020404" pitchFamily="49" charset="0"/>
              </a:rPr>
              <a:t>    def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call super() function</a:t>
            </a:r>
          </a:p>
          <a:p>
            <a:r>
              <a:rPr lang="en-US" sz="1400" b="1" dirty="0">
                <a:latin typeface="Courier New" panose="02070309020205020404" pitchFamily="49" charset="0"/>
                <a:cs typeface="Courier New" panose="02070309020205020404" pitchFamily="49" charset="0"/>
              </a:rPr>
              <a:t>        super().__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a:t>
            </a:r>
          </a:p>
          <a:p>
            <a:r>
              <a:rPr lang="en-US" sz="1400" b="1" dirty="0">
                <a:latin typeface="Courier New" panose="02070309020205020404" pitchFamily="49" charset="0"/>
                <a:cs typeface="Courier New" panose="02070309020205020404" pitchFamily="49" charset="0"/>
              </a:rPr>
              <a:t>        print("Penguin is ready")</a:t>
            </a:r>
          </a:p>
          <a:p>
            <a:r>
              <a:rPr lang="en-US" sz="1400" b="1" dirty="0">
                <a:latin typeface="Courier New" panose="02070309020205020404" pitchFamily="49" charset="0"/>
                <a:cs typeface="Courier New" panose="02070309020205020404" pitchFamily="49" charset="0"/>
              </a:rPr>
              <a:t>    def </a:t>
            </a:r>
            <a:r>
              <a:rPr lang="en-US" sz="1400" b="1" dirty="0" err="1">
                <a:latin typeface="Courier New" panose="02070309020205020404" pitchFamily="49" charset="0"/>
                <a:cs typeface="Courier New" panose="02070309020205020404" pitchFamily="49" charset="0"/>
              </a:rPr>
              <a:t>whoisThis</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print("Penguin")</a:t>
            </a:r>
          </a:p>
          <a:p>
            <a:r>
              <a:rPr lang="en-US" sz="1400" b="1" dirty="0">
                <a:latin typeface="Courier New" panose="02070309020205020404" pitchFamily="49" charset="0"/>
                <a:cs typeface="Courier New" panose="02070309020205020404" pitchFamily="49" charset="0"/>
              </a:rPr>
              <a:t>    def run(self):</a:t>
            </a:r>
          </a:p>
          <a:p>
            <a:r>
              <a:rPr lang="en-US" sz="1400" b="1" dirty="0">
                <a:latin typeface="Courier New" panose="02070309020205020404" pitchFamily="49" charset="0"/>
                <a:cs typeface="Courier New" panose="02070309020205020404" pitchFamily="49" charset="0"/>
              </a:rPr>
              <a:t>        print("Run faster")</a:t>
            </a:r>
          </a:p>
          <a:p>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peggy</a:t>
            </a:r>
            <a:r>
              <a:rPr lang="en-US" sz="1400" b="1" dirty="0">
                <a:latin typeface="Courier New" panose="02070309020205020404" pitchFamily="49" charset="0"/>
                <a:cs typeface="Courier New" panose="02070309020205020404" pitchFamily="49" charset="0"/>
              </a:rPr>
              <a:t> = Penguin()</a:t>
            </a:r>
          </a:p>
          <a:p>
            <a:r>
              <a:rPr lang="en-US" sz="1400" b="1" dirty="0" err="1">
                <a:latin typeface="Courier New" panose="02070309020205020404" pitchFamily="49" charset="0"/>
                <a:cs typeface="Courier New" panose="02070309020205020404" pitchFamily="49" charset="0"/>
              </a:rPr>
              <a:t>peggy.whoisThis</a:t>
            </a:r>
            <a:r>
              <a:rPr lang="en-US" sz="1400" b="1"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peggy.swim</a:t>
            </a:r>
            <a:r>
              <a:rPr lang="en-US" sz="1400" b="1" dirty="0">
                <a:latin typeface="Courier New" panose="02070309020205020404" pitchFamily="49" charset="0"/>
                <a:cs typeface="Courier New" panose="02070309020205020404" pitchFamily="49" charset="0"/>
              </a:rPr>
              <a:t>()</a:t>
            </a:r>
          </a:p>
          <a:p>
            <a:r>
              <a:rPr lang="en-US" sz="1400" b="1" dirty="0" err="1">
                <a:latin typeface="Courier New" panose="02070309020205020404" pitchFamily="49" charset="0"/>
                <a:cs typeface="Courier New" panose="02070309020205020404" pitchFamily="49" charset="0"/>
              </a:rPr>
              <a:t>peggy.run</a:t>
            </a:r>
            <a:r>
              <a:rPr lang="en-US" sz="1400" b="1"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5C5A4377-140A-47E1-95E7-D26E8D815E0C}" type="slidenum">
              <a:rPr lang="en-CA" smtClean="0"/>
              <a:t>32</a:t>
            </a:fld>
            <a:endParaRPr lang="en-CA"/>
          </a:p>
        </p:txBody>
      </p:sp>
    </p:spTree>
    <p:extLst>
      <p:ext uri="{BB962C8B-B14F-4D97-AF65-F5344CB8AC3E}">
        <p14:creationId xmlns:p14="http://schemas.microsoft.com/office/powerpoint/2010/main" val="2135692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75" y="552450"/>
            <a:ext cx="5286375" cy="3965575"/>
          </a:xfrm>
        </p:spPr>
      </p:sp>
      <p:sp>
        <p:nvSpPr>
          <p:cNvPr id="3" name="Notes Placeholder 2"/>
          <p:cNvSpPr>
            <a:spLocks noGrp="1"/>
          </p:cNvSpPr>
          <p:nvPr>
            <p:ph type="body" idx="1"/>
          </p:nvPr>
        </p:nvSpPr>
        <p:spPr/>
        <p:txBody>
          <a:bodyPr/>
          <a:lstStyle/>
          <a:p>
            <a:r>
              <a:rPr lang="en-US" sz="1800" b="1" dirty="0"/>
              <a:t>Key Points to Remember:</a:t>
            </a:r>
          </a:p>
          <a:p>
            <a:pPr lvl="1"/>
            <a:r>
              <a:rPr lang="en-US" sz="1800" dirty="0"/>
              <a:t>The programming gets easy and efficient.</a:t>
            </a:r>
          </a:p>
          <a:p>
            <a:pPr lvl="1"/>
            <a:r>
              <a:rPr lang="en-US" sz="1800" dirty="0"/>
              <a:t>The class is sharable, so codes can be reused.</a:t>
            </a:r>
          </a:p>
          <a:p>
            <a:pPr lvl="1"/>
            <a:r>
              <a:rPr lang="en-US" sz="1800" dirty="0"/>
              <a:t>The productivity of programmers increases</a:t>
            </a:r>
          </a:p>
          <a:p>
            <a:pPr lvl="1"/>
            <a:r>
              <a:rPr lang="en-US" sz="1800" dirty="0"/>
              <a:t>Data is safe and secure with data abstraction.</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33</a:t>
            </a:fld>
            <a:endParaRPr lang="en-CA"/>
          </a:p>
        </p:txBody>
      </p:sp>
    </p:spTree>
    <p:extLst>
      <p:ext uri="{BB962C8B-B14F-4D97-AF65-F5344CB8AC3E}">
        <p14:creationId xmlns:p14="http://schemas.microsoft.com/office/powerpoint/2010/main" val="4184891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t>Polymorphism</a:t>
            </a:r>
          </a:p>
          <a:p>
            <a:endParaRPr lang="en-US" sz="1800" b="1" dirty="0"/>
          </a:p>
          <a:p>
            <a:r>
              <a:rPr lang="en-US" sz="1800" dirty="0"/>
              <a:t>Polymorphism is an ability (in OOP) to use common interface for multiple form (data types).</a:t>
            </a:r>
          </a:p>
          <a:p>
            <a:endParaRPr lang="en-US" sz="1800" dirty="0"/>
          </a:p>
          <a:p>
            <a:r>
              <a:rPr lang="en-US" sz="1800" dirty="0"/>
              <a:t>Suppose, we need to color a shape, there are multiple shape option (rectangle, square, circle). </a:t>
            </a:r>
          </a:p>
          <a:p>
            <a:endParaRPr lang="en-US" sz="1800" dirty="0"/>
          </a:p>
          <a:p>
            <a:r>
              <a:rPr lang="en-US" sz="1800" dirty="0"/>
              <a:t>However we could use same method to color any shape. This concept is called Polymorphism.</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34</a:t>
            </a:fld>
            <a:endParaRPr lang="en-CA"/>
          </a:p>
        </p:txBody>
      </p:sp>
    </p:spTree>
    <p:extLst>
      <p:ext uri="{BB962C8B-B14F-4D97-AF65-F5344CB8AC3E}">
        <p14:creationId xmlns:p14="http://schemas.microsoft.com/office/powerpoint/2010/main" val="1529150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84175"/>
            <a:ext cx="5233987" cy="3924300"/>
          </a:xfrm>
        </p:spPr>
      </p:sp>
      <p:sp>
        <p:nvSpPr>
          <p:cNvPr id="3" name="Notes Placeholder 2"/>
          <p:cNvSpPr>
            <a:spLocks noGrp="1"/>
          </p:cNvSpPr>
          <p:nvPr>
            <p:ph type="body" idx="1"/>
          </p:nvPr>
        </p:nvSpPr>
        <p:spPr>
          <a:xfrm>
            <a:off x="710248" y="4518203"/>
            <a:ext cx="5681980" cy="3924299"/>
          </a:xfrm>
        </p:spPr>
        <p:txBody>
          <a:bodyPr/>
          <a:lstStyle/>
          <a:p>
            <a:r>
              <a:rPr lang="en-US" sz="1600" dirty="0"/>
              <a:t>we defined two classes </a:t>
            </a:r>
            <a:r>
              <a:rPr lang="en-US" sz="1600" i="1" dirty="0"/>
              <a:t>Parrot</a:t>
            </a:r>
            <a:r>
              <a:rPr lang="en-US" sz="1600" dirty="0"/>
              <a:t> and </a:t>
            </a:r>
            <a:r>
              <a:rPr lang="en-US" sz="1600" i="1" dirty="0"/>
              <a:t>Penguin</a:t>
            </a:r>
            <a:r>
              <a:rPr lang="en-US" sz="1600" dirty="0"/>
              <a:t>. </a:t>
            </a:r>
          </a:p>
          <a:p>
            <a:r>
              <a:rPr lang="en-US" sz="1600" dirty="0"/>
              <a:t>Each of them have common method fly() method. However, their functions are different. </a:t>
            </a:r>
          </a:p>
          <a:p>
            <a:r>
              <a:rPr lang="en-US" sz="1600" dirty="0"/>
              <a:t>To allow polymorphism, we created common interface </a:t>
            </a:r>
            <a:r>
              <a:rPr lang="en-US" sz="1600" dirty="0" err="1"/>
              <a:t>i.e</a:t>
            </a:r>
            <a:r>
              <a:rPr lang="en-US" sz="1600" dirty="0"/>
              <a:t> </a:t>
            </a:r>
            <a:r>
              <a:rPr lang="en-US" sz="1600" dirty="0" err="1"/>
              <a:t>flying_test</a:t>
            </a:r>
            <a:r>
              <a:rPr lang="en-US" sz="1600" dirty="0"/>
              <a:t>() function that can take any object. Then, we passed the objects </a:t>
            </a:r>
            <a:r>
              <a:rPr lang="en-US" sz="1600" i="1" dirty="0" err="1"/>
              <a:t>blu</a:t>
            </a:r>
            <a:r>
              <a:rPr lang="en-US" sz="1600" dirty="0"/>
              <a:t> and </a:t>
            </a:r>
            <a:r>
              <a:rPr lang="en-US" sz="1600" i="1" dirty="0" err="1"/>
              <a:t>peggy</a:t>
            </a:r>
            <a:r>
              <a:rPr lang="en-US" sz="1600" dirty="0"/>
              <a:t> in the </a:t>
            </a:r>
            <a:r>
              <a:rPr lang="en-US" sz="1600" dirty="0" err="1"/>
              <a:t>flying_test</a:t>
            </a:r>
            <a:r>
              <a:rPr lang="en-US" sz="1600" dirty="0"/>
              <a:t>() function, it ran effectively.</a:t>
            </a:r>
          </a:p>
          <a:p>
            <a:endParaRPr lang="en-US" sz="1600" dirty="0"/>
          </a:p>
          <a:p>
            <a:r>
              <a:rPr lang="en-US" sz="1600" b="1" dirty="0"/>
              <a:t>Key Points to Remember:</a:t>
            </a:r>
          </a:p>
          <a:p>
            <a:pPr lvl="1"/>
            <a:r>
              <a:rPr lang="en-US" sz="1600" dirty="0"/>
              <a:t>The programming gets easy and efficient.</a:t>
            </a:r>
          </a:p>
          <a:p>
            <a:pPr lvl="1"/>
            <a:r>
              <a:rPr lang="en-US" sz="1600" dirty="0"/>
              <a:t>The class is sharable, so codes can be reused.</a:t>
            </a:r>
          </a:p>
          <a:p>
            <a:pPr lvl="1"/>
            <a:r>
              <a:rPr lang="en-US" sz="1600" dirty="0"/>
              <a:t>The productivity of programmers increases</a:t>
            </a:r>
          </a:p>
          <a:p>
            <a:pPr lvl="1"/>
            <a:r>
              <a:rPr lang="en-US" sz="1600" dirty="0"/>
              <a:t>Data is safe and secure with data abstraction.</a:t>
            </a:r>
          </a:p>
          <a:p>
            <a:pPr lvl="1"/>
            <a:endParaRPr lang="en-US" sz="1600" dirty="0"/>
          </a:p>
          <a:p>
            <a:pPr defTabSz="942289">
              <a:defRPr/>
            </a:pPr>
            <a:endParaRPr lang="en-CA" dirty="0"/>
          </a:p>
        </p:txBody>
      </p:sp>
      <p:sp>
        <p:nvSpPr>
          <p:cNvPr id="4" name="Slide Number Placeholder 3"/>
          <p:cNvSpPr>
            <a:spLocks noGrp="1"/>
          </p:cNvSpPr>
          <p:nvPr>
            <p:ph type="sldNum" sz="quarter" idx="5"/>
          </p:nvPr>
        </p:nvSpPr>
        <p:spPr/>
        <p:txBody>
          <a:bodyPr/>
          <a:lstStyle/>
          <a:p>
            <a:fld id="{5C5A4377-140A-47E1-95E7-D26E8D815E0C}" type="slidenum">
              <a:rPr lang="en-CA" smtClean="0"/>
              <a:t>35</a:t>
            </a:fld>
            <a:endParaRPr lang="en-CA"/>
          </a:p>
        </p:txBody>
      </p:sp>
    </p:spTree>
    <p:extLst>
      <p:ext uri="{BB962C8B-B14F-4D97-AF65-F5344CB8AC3E}">
        <p14:creationId xmlns:p14="http://schemas.microsoft.com/office/powerpoint/2010/main" val="2694803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8013" y="647700"/>
            <a:ext cx="5046662" cy="3784600"/>
          </a:xfrm>
        </p:spPr>
      </p:sp>
      <p:sp>
        <p:nvSpPr>
          <p:cNvPr id="3" name="Notes Placeholder 2"/>
          <p:cNvSpPr>
            <a:spLocks noGrp="1"/>
          </p:cNvSpPr>
          <p:nvPr>
            <p:ph type="body" idx="1"/>
          </p:nvPr>
        </p:nvSpPr>
        <p:spPr>
          <a:xfrm>
            <a:off x="710248" y="4518203"/>
            <a:ext cx="6047904" cy="4625797"/>
          </a:xfrm>
        </p:spPr>
        <p:txBody>
          <a:bodyPr/>
          <a:lstStyle/>
          <a:p>
            <a:r>
              <a:rPr lang="en-CA" sz="1400" b="1" dirty="0">
                <a:latin typeface="Courier New" panose="02070309020205020404" pitchFamily="49" charset="0"/>
                <a:cs typeface="Courier New" panose="02070309020205020404" pitchFamily="49" charset="0"/>
              </a:rPr>
              <a:t>class Parrot:    </a:t>
            </a:r>
          </a:p>
          <a:p>
            <a:r>
              <a:rPr lang="en-CA" sz="1400" b="1" dirty="0">
                <a:latin typeface="Courier New" panose="02070309020205020404" pitchFamily="49" charset="0"/>
                <a:cs typeface="Courier New" panose="02070309020205020404" pitchFamily="49" charset="0"/>
              </a:rPr>
              <a:t>     def fly(self):</a:t>
            </a:r>
          </a:p>
          <a:p>
            <a:r>
              <a:rPr lang="en-CA" sz="1400" b="1" dirty="0">
                <a:latin typeface="Courier New" panose="02070309020205020404" pitchFamily="49" charset="0"/>
                <a:cs typeface="Courier New" panose="02070309020205020404" pitchFamily="49" charset="0"/>
              </a:rPr>
              <a:t>        print("Parrot can fly")        </a:t>
            </a:r>
          </a:p>
          <a:p>
            <a:r>
              <a:rPr lang="en-CA" sz="1400" b="1" dirty="0">
                <a:latin typeface="Courier New" panose="02070309020205020404" pitchFamily="49" charset="0"/>
                <a:cs typeface="Courier New" panose="02070309020205020404" pitchFamily="49" charset="0"/>
              </a:rPr>
              <a:t>     def swim(self):</a:t>
            </a:r>
          </a:p>
          <a:p>
            <a:r>
              <a:rPr lang="en-CA" sz="1400" b="1" dirty="0">
                <a:latin typeface="Courier New" panose="02070309020205020404" pitchFamily="49" charset="0"/>
                <a:cs typeface="Courier New" panose="02070309020205020404" pitchFamily="49" charset="0"/>
              </a:rPr>
              <a:t>        print("Parrot can't swim")</a:t>
            </a:r>
          </a:p>
          <a:p>
            <a:r>
              <a:rPr lang="en-CA" sz="1400" b="1" dirty="0">
                <a:latin typeface="Courier New" panose="02070309020205020404" pitchFamily="49" charset="0"/>
                <a:cs typeface="Courier New" panose="02070309020205020404" pitchFamily="49" charset="0"/>
              </a:rPr>
              <a:t>class Penguin:</a:t>
            </a:r>
          </a:p>
          <a:p>
            <a:r>
              <a:rPr lang="en-CA" sz="1400" b="1" dirty="0">
                <a:latin typeface="Courier New" panose="02070309020205020404" pitchFamily="49" charset="0"/>
                <a:cs typeface="Courier New" panose="02070309020205020404" pitchFamily="49" charset="0"/>
              </a:rPr>
              <a:t>    def fly(self):</a:t>
            </a:r>
          </a:p>
          <a:p>
            <a:r>
              <a:rPr lang="en-CA" sz="1400" b="1" dirty="0">
                <a:latin typeface="Courier New" panose="02070309020205020404" pitchFamily="49" charset="0"/>
                <a:cs typeface="Courier New" panose="02070309020205020404" pitchFamily="49" charset="0"/>
              </a:rPr>
              <a:t>        print("Penguin can't fly")</a:t>
            </a:r>
          </a:p>
          <a:p>
            <a:r>
              <a:rPr lang="en-CA" sz="1400" b="1" dirty="0">
                <a:latin typeface="Courier New" panose="02070309020205020404" pitchFamily="49" charset="0"/>
                <a:cs typeface="Courier New" panose="02070309020205020404" pitchFamily="49" charset="0"/>
              </a:rPr>
              <a:t>    def swim(self):</a:t>
            </a:r>
          </a:p>
          <a:p>
            <a:r>
              <a:rPr lang="en-CA" sz="1400" b="1" dirty="0">
                <a:latin typeface="Courier New" panose="02070309020205020404" pitchFamily="49" charset="0"/>
                <a:cs typeface="Courier New" panose="02070309020205020404" pitchFamily="49" charset="0"/>
              </a:rPr>
              <a:t>        print("Penguin can swim")  # common interface</a:t>
            </a:r>
          </a:p>
          <a:p>
            <a:endParaRPr lang="en-CA" sz="1400" b="1" dirty="0">
              <a:latin typeface="Courier New" panose="02070309020205020404" pitchFamily="49" charset="0"/>
              <a:cs typeface="Courier New" panose="02070309020205020404" pitchFamily="49" charset="0"/>
            </a:endParaRPr>
          </a:p>
          <a:p>
            <a:r>
              <a:rPr lang="en-CA" sz="1400" b="1" dirty="0">
                <a:latin typeface="Courier New" panose="02070309020205020404" pitchFamily="49" charset="0"/>
                <a:cs typeface="Courier New" panose="02070309020205020404" pitchFamily="49" charset="0"/>
              </a:rPr>
              <a:t>def </a:t>
            </a:r>
            <a:r>
              <a:rPr lang="en-CA" sz="1400" b="1" dirty="0" err="1">
                <a:latin typeface="Courier New" panose="02070309020205020404" pitchFamily="49" charset="0"/>
                <a:cs typeface="Courier New" panose="02070309020205020404" pitchFamily="49" charset="0"/>
              </a:rPr>
              <a:t>flying_test</a:t>
            </a:r>
            <a:r>
              <a:rPr lang="en-CA" sz="1400" b="1" dirty="0">
                <a:latin typeface="Courier New" panose="02070309020205020404" pitchFamily="49" charset="0"/>
                <a:cs typeface="Courier New" panose="02070309020205020404" pitchFamily="49" charset="0"/>
              </a:rPr>
              <a:t>(bird):</a:t>
            </a:r>
          </a:p>
          <a:p>
            <a:r>
              <a:rPr lang="en-CA" sz="1400" b="1" dirty="0">
                <a:latin typeface="Courier New" panose="02070309020205020404" pitchFamily="49" charset="0"/>
                <a:cs typeface="Courier New" panose="02070309020205020404" pitchFamily="49" charset="0"/>
              </a:rPr>
              <a:t>    </a:t>
            </a:r>
            <a:r>
              <a:rPr lang="en-CA" sz="1400" b="1" dirty="0" err="1">
                <a:latin typeface="Courier New" panose="02070309020205020404" pitchFamily="49" charset="0"/>
                <a:cs typeface="Courier New" panose="02070309020205020404" pitchFamily="49" charset="0"/>
              </a:rPr>
              <a:t>bird.fly</a:t>
            </a:r>
            <a:r>
              <a:rPr lang="en-CA" sz="1400" b="1" dirty="0">
                <a:latin typeface="Courier New" panose="02070309020205020404" pitchFamily="49" charset="0"/>
                <a:cs typeface="Courier New" panose="02070309020205020404" pitchFamily="49" charset="0"/>
              </a:rPr>
              <a:t>()    </a:t>
            </a:r>
          </a:p>
          <a:p>
            <a:endParaRPr lang="en-CA" sz="1400" b="1" dirty="0">
              <a:latin typeface="Courier New" panose="02070309020205020404" pitchFamily="49" charset="0"/>
              <a:cs typeface="Courier New" panose="02070309020205020404" pitchFamily="49" charset="0"/>
            </a:endParaRPr>
          </a:p>
          <a:p>
            <a:r>
              <a:rPr lang="en-CA" sz="1400" b="1" dirty="0">
                <a:latin typeface="Courier New" panose="02070309020205020404" pitchFamily="49" charset="0"/>
                <a:cs typeface="Courier New" panose="02070309020205020404" pitchFamily="49" charset="0"/>
              </a:rPr>
              <a:t>#instantiate objects</a:t>
            </a:r>
          </a:p>
          <a:p>
            <a:r>
              <a:rPr lang="en-CA" sz="1400" b="1" dirty="0" err="1">
                <a:latin typeface="Courier New" panose="02070309020205020404" pitchFamily="49" charset="0"/>
                <a:cs typeface="Courier New" panose="02070309020205020404" pitchFamily="49" charset="0"/>
              </a:rPr>
              <a:t>blu</a:t>
            </a:r>
            <a:r>
              <a:rPr lang="en-CA" sz="1400" b="1" dirty="0">
                <a:latin typeface="Courier New" panose="02070309020205020404" pitchFamily="49" charset="0"/>
                <a:cs typeface="Courier New" panose="02070309020205020404" pitchFamily="49" charset="0"/>
              </a:rPr>
              <a:t> = Parrot()</a:t>
            </a:r>
          </a:p>
          <a:p>
            <a:r>
              <a:rPr lang="en-CA" sz="1400" b="1" dirty="0" err="1">
                <a:latin typeface="Courier New" panose="02070309020205020404" pitchFamily="49" charset="0"/>
                <a:cs typeface="Courier New" panose="02070309020205020404" pitchFamily="49" charset="0"/>
              </a:rPr>
              <a:t>peggy</a:t>
            </a:r>
            <a:r>
              <a:rPr lang="en-CA" sz="1400" b="1" dirty="0">
                <a:latin typeface="Courier New" panose="02070309020205020404" pitchFamily="49" charset="0"/>
                <a:cs typeface="Courier New" panose="02070309020205020404" pitchFamily="49" charset="0"/>
              </a:rPr>
              <a:t> = Penguin()</a:t>
            </a:r>
          </a:p>
          <a:p>
            <a:r>
              <a:rPr lang="en-CA" sz="1400" b="1" dirty="0">
                <a:latin typeface="Courier New" panose="02070309020205020404" pitchFamily="49" charset="0"/>
                <a:cs typeface="Courier New" panose="02070309020205020404" pitchFamily="49" charset="0"/>
              </a:rPr>
              <a:t># passing the object</a:t>
            </a:r>
          </a:p>
          <a:p>
            <a:r>
              <a:rPr lang="en-CA" sz="1400" b="1" dirty="0" err="1">
                <a:latin typeface="Courier New" panose="02070309020205020404" pitchFamily="49" charset="0"/>
                <a:cs typeface="Courier New" panose="02070309020205020404" pitchFamily="49" charset="0"/>
              </a:rPr>
              <a:t>flying_test</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blu</a:t>
            </a:r>
            <a:r>
              <a:rPr lang="en-CA" sz="1400" b="1" dirty="0">
                <a:latin typeface="Courier New" panose="02070309020205020404" pitchFamily="49" charset="0"/>
                <a:cs typeface="Courier New" panose="02070309020205020404" pitchFamily="49" charset="0"/>
              </a:rPr>
              <a:t>)</a:t>
            </a:r>
          </a:p>
          <a:p>
            <a:r>
              <a:rPr lang="en-CA" sz="1400" b="1" dirty="0" err="1">
                <a:latin typeface="Courier New" panose="02070309020205020404" pitchFamily="49" charset="0"/>
                <a:cs typeface="Courier New" panose="02070309020205020404" pitchFamily="49" charset="0"/>
              </a:rPr>
              <a:t>flying_test</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peggy</a:t>
            </a:r>
            <a:r>
              <a:rPr lang="en-CA" sz="1400" b="1"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5"/>
          </p:nvPr>
        </p:nvSpPr>
        <p:spPr/>
        <p:txBody>
          <a:bodyPr/>
          <a:lstStyle/>
          <a:p>
            <a:fld id="{5C5A4377-140A-47E1-95E7-D26E8D815E0C}" type="slidenum">
              <a:rPr lang="en-CA" smtClean="0"/>
              <a:t>36</a:t>
            </a:fld>
            <a:endParaRPr lang="en-CA"/>
          </a:p>
        </p:txBody>
      </p:sp>
    </p:spTree>
    <p:extLst>
      <p:ext uri="{BB962C8B-B14F-4D97-AF65-F5344CB8AC3E}">
        <p14:creationId xmlns:p14="http://schemas.microsoft.com/office/powerpoint/2010/main" val="386492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384175"/>
            <a:ext cx="5318125" cy="3987800"/>
          </a:xfrm>
        </p:spPr>
      </p:sp>
      <p:sp>
        <p:nvSpPr>
          <p:cNvPr id="3" name="Notes Placeholder 2"/>
          <p:cNvSpPr>
            <a:spLocks noGrp="1"/>
          </p:cNvSpPr>
          <p:nvPr>
            <p:ph type="body" idx="1"/>
          </p:nvPr>
        </p:nvSpPr>
        <p:spPr>
          <a:xfrm>
            <a:off x="399393" y="4518204"/>
            <a:ext cx="6474373" cy="4486096"/>
          </a:xfrm>
        </p:spPr>
        <p:txBody>
          <a:bodyPr/>
          <a:lstStyle/>
          <a:p>
            <a:endParaRPr lang="en-US" dirty="0"/>
          </a:p>
          <a:p>
            <a:r>
              <a:rPr lang="en-US" sz="1600" dirty="0"/>
              <a:t>The benefits of super() in single-inheritance are minimal -- mostly, you don't have to hard-code the name of the base class into every method that uses its parent methods.</a:t>
            </a:r>
          </a:p>
          <a:p>
            <a:endParaRPr lang="en-US" sz="1600" dirty="0"/>
          </a:p>
          <a:p>
            <a:r>
              <a:rPr lang="en-US" sz="1600" dirty="0"/>
              <a:t>However, it's almost impossible to use multiple-inheritance without super(). </a:t>
            </a:r>
          </a:p>
          <a:p>
            <a:endParaRPr lang="en-US" sz="1600" dirty="0"/>
          </a:p>
          <a:p>
            <a:r>
              <a:rPr lang="en-US" sz="1600" dirty="0"/>
              <a:t>This includes common idioms like </a:t>
            </a:r>
            <a:r>
              <a:rPr lang="en-US" sz="1600" dirty="0" err="1"/>
              <a:t>mixins</a:t>
            </a:r>
            <a:r>
              <a:rPr lang="en-US" sz="1600" dirty="0"/>
              <a:t>, interfaces, abstract classes, etc. </a:t>
            </a:r>
          </a:p>
          <a:p>
            <a:endParaRPr lang="en-US" sz="1600" dirty="0"/>
          </a:p>
          <a:p>
            <a:r>
              <a:rPr lang="en-US" sz="1600" dirty="0"/>
              <a:t>This extends to code that later extends yours. If somebody later wanted to write a class that extended Child and a </a:t>
            </a:r>
            <a:r>
              <a:rPr lang="en-US" sz="1600" dirty="0" err="1"/>
              <a:t>mixin</a:t>
            </a:r>
            <a:r>
              <a:rPr lang="en-US" sz="1600" dirty="0"/>
              <a:t>, their code would not work properly.</a:t>
            </a:r>
          </a:p>
          <a:p>
            <a:r>
              <a:rPr lang="en-US" sz="1600" dirty="0"/>
              <a:t>When you write a class, you want other classes to be able to use it. </a:t>
            </a:r>
          </a:p>
          <a:p>
            <a:r>
              <a:rPr lang="en-US" sz="1600" b="1" dirty="0"/>
              <a:t>super() </a:t>
            </a:r>
            <a:r>
              <a:rPr lang="en-US" sz="1600" dirty="0"/>
              <a:t>makes it easier for other classes to use the class you're writing.</a:t>
            </a:r>
          </a:p>
          <a:p>
            <a:r>
              <a:rPr lang="en-US" sz="1600" dirty="0"/>
              <a:t>a good architecture allows you to postpone decision making as long as possible.</a:t>
            </a:r>
          </a:p>
          <a:p>
            <a:r>
              <a:rPr lang="en-US" sz="1600" dirty="0"/>
              <a:t>	super() 	can enable that sort of architecture.</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37</a:t>
            </a:fld>
            <a:endParaRPr lang="en-CA"/>
          </a:p>
        </p:txBody>
      </p:sp>
    </p:spTree>
    <p:extLst>
      <p:ext uri="{BB962C8B-B14F-4D97-AF65-F5344CB8AC3E}">
        <p14:creationId xmlns:p14="http://schemas.microsoft.com/office/powerpoint/2010/main" val="292521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248" y="4518204"/>
            <a:ext cx="5921780" cy="3696712"/>
          </a:xfrm>
        </p:spPr>
        <p:txBody>
          <a:bodyPr/>
          <a:lstStyle/>
          <a:p>
            <a:r>
              <a:rPr lang="en-US" sz="1600" b="1" dirty="0">
                <a:latin typeface="Courier New" panose="02070309020205020404" pitchFamily="49" charset="0"/>
                <a:cs typeface="Courier New" panose="02070309020205020404" pitchFamily="49" charset="0"/>
              </a:rPr>
              <a:t>The following example shows the usage of open() method.</a:t>
            </a:r>
          </a:p>
          <a:p>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usr</a:t>
            </a:r>
            <a:r>
              <a:rPr lang="en-US" sz="1600" b="1" dirty="0">
                <a:latin typeface="Courier New" panose="02070309020205020404" pitchFamily="49" charset="0"/>
                <a:cs typeface="Courier New" panose="02070309020205020404" pitchFamily="49" charset="0"/>
              </a:rPr>
              <a:t>/bin/python import </a:t>
            </a:r>
            <a:r>
              <a:rPr lang="en-US" sz="1600" b="1" dirty="0" err="1">
                <a:latin typeface="Courier New" panose="02070309020205020404" pitchFamily="49" charset="0"/>
                <a:cs typeface="Courier New" panose="02070309020205020404" pitchFamily="49" charset="0"/>
              </a:rPr>
              <a:t>os</a:t>
            </a:r>
            <a:r>
              <a:rPr lang="en-US" sz="1600" b="1" dirty="0">
                <a:latin typeface="Courier New" panose="02070309020205020404" pitchFamily="49" charset="0"/>
                <a:cs typeface="Courier New" panose="02070309020205020404" pitchFamily="49" charset="0"/>
              </a:rPr>
              <a:t>, sys </a:t>
            </a:r>
          </a:p>
          <a:p>
            <a:r>
              <a:rPr lang="en-US" sz="1600" b="1" dirty="0">
                <a:latin typeface="Courier New" panose="02070309020205020404" pitchFamily="49" charset="0"/>
                <a:cs typeface="Courier New" panose="02070309020205020404" pitchFamily="49" charset="0"/>
              </a:rPr>
              <a:t># Open a file </a:t>
            </a:r>
          </a:p>
          <a:p>
            <a:r>
              <a:rPr lang="en-US" sz="1600" b="1" dirty="0" err="1">
                <a:latin typeface="Courier New" panose="02070309020205020404" pitchFamily="49" charset="0"/>
                <a:cs typeface="Courier New" panose="02070309020205020404" pitchFamily="49" charset="0"/>
              </a:rPr>
              <a:t>fd</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os.open</a:t>
            </a:r>
            <a:r>
              <a:rPr lang="en-US" sz="1600" b="1" dirty="0">
                <a:latin typeface="Courier New" panose="02070309020205020404" pitchFamily="49" charset="0"/>
                <a:cs typeface="Courier New" panose="02070309020205020404" pitchFamily="49" charset="0"/>
              </a:rPr>
              <a:t>( "foo.txt",</a:t>
            </a:r>
            <a:r>
              <a:rPr lang="en-US" sz="1600" b="1" dirty="0" err="1">
                <a:latin typeface="Courier New" panose="02070309020205020404" pitchFamily="49" charset="0"/>
                <a:cs typeface="Courier New" panose="02070309020205020404" pitchFamily="49" charset="0"/>
              </a:rPr>
              <a:t>os.O_RDWR|os.O_CREAT</a:t>
            </a:r>
            <a:r>
              <a:rPr lang="en-US" sz="1600" b="1" dirty="0">
                <a:latin typeface="Courier New" panose="02070309020205020404" pitchFamily="49" charset="0"/>
                <a:cs typeface="Courier New" panose="02070309020205020404" pitchFamily="49" charset="0"/>
              </a:rPr>
              <a:t> )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Write one string </a:t>
            </a:r>
          </a:p>
          <a:p>
            <a:r>
              <a:rPr lang="en-US" sz="1600" b="1" dirty="0" err="1">
                <a:latin typeface="Courier New" panose="02070309020205020404" pitchFamily="49" charset="0"/>
                <a:cs typeface="Courier New" panose="02070309020205020404" pitchFamily="49" charset="0"/>
              </a:rPr>
              <a:t>os.write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fd</a:t>
            </a:r>
            <a:r>
              <a:rPr lang="en-US" sz="1600" b="1" dirty="0">
                <a:latin typeface="Courier New" panose="02070309020205020404" pitchFamily="49" charset="0"/>
                <a:cs typeface="Courier New" panose="02070309020205020404" pitchFamily="49" charset="0"/>
              </a:rPr>
              <a:t>, "This is test")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Close opened </a:t>
            </a:r>
          </a:p>
          <a:p>
            <a:r>
              <a:rPr lang="en-US" sz="1600" b="1" dirty="0">
                <a:latin typeface="Courier New" panose="02070309020205020404" pitchFamily="49" charset="0"/>
                <a:cs typeface="Courier New" panose="02070309020205020404" pitchFamily="49" charset="0"/>
              </a:rPr>
              <a:t>file </a:t>
            </a:r>
            <a:r>
              <a:rPr lang="en-US" sz="1600" b="1" dirty="0" err="1">
                <a:latin typeface="Courier New" panose="02070309020205020404" pitchFamily="49" charset="0"/>
                <a:cs typeface="Courier New" panose="02070309020205020404" pitchFamily="49" charset="0"/>
              </a:rPr>
              <a:t>os.close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fd</a:t>
            </a:r>
            <a:r>
              <a:rPr lang="en-US" sz="1600" b="1" dirty="0">
                <a:latin typeface="Courier New" panose="02070309020205020404" pitchFamily="49" charset="0"/>
                <a:cs typeface="Courier New" panose="02070309020205020404" pitchFamily="49" charset="0"/>
              </a:rPr>
              <a:t> ) print "Closed the file successfully!!"</a:t>
            </a:r>
          </a:p>
        </p:txBody>
      </p:sp>
      <p:sp>
        <p:nvSpPr>
          <p:cNvPr id="4" name="Slide Number Placeholder 3"/>
          <p:cNvSpPr>
            <a:spLocks noGrp="1"/>
          </p:cNvSpPr>
          <p:nvPr>
            <p:ph type="sldNum" sz="quarter" idx="5"/>
          </p:nvPr>
        </p:nvSpPr>
        <p:spPr/>
        <p:txBody>
          <a:bodyPr/>
          <a:lstStyle/>
          <a:p>
            <a:fld id="{5C5A4377-140A-47E1-95E7-D26E8D815E0C}" type="slidenum">
              <a:rPr lang="en-CA" smtClean="0"/>
              <a:t>4</a:t>
            </a:fld>
            <a:endParaRPr lang="en-CA"/>
          </a:p>
        </p:txBody>
      </p:sp>
    </p:spTree>
    <p:extLst>
      <p:ext uri="{BB962C8B-B14F-4D97-AF65-F5344CB8AC3E}">
        <p14:creationId xmlns:p14="http://schemas.microsoft.com/office/powerpoint/2010/main" val="2602758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518203"/>
            <a:ext cx="6400800" cy="4278955"/>
          </a:xfrm>
        </p:spPr>
        <p:txBody>
          <a:bodyPr/>
          <a:lstStyle/>
          <a:p>
            <a:r>
              <a:rPr lang="en-US" sz="1400" b="1" dirty="0"/>
              <a:t>The </a:t>
            </a:r>
            <a:r>
              <a:rPr lang="en-US" sz="1400" b="1" i="1" dirty="0"/>
              <a:t>open</a:t>
            </a:r>
            <a:r>
              <a:rPr lang="en-US" sz="1400" b="1" dirty="0"/>
              <a:t> Function</a:t>
            </a:r>
          </a:p>
          <a:p>
            <a:r>
              <a:rPr lang="en-US" sz="1400" dirty="0"/>
              <a:t>Before you can read or write a file, you have to open it using Python's built-in </a:t>
            </a:r>
            <a:r>
              <a:rPr lang="en-US" sz="1400" i="1" dirty="0"/>
              <a:t>open()</a:t>
            </a:r>
            <a:r>
              <a:rPr lang="en-US" sz="1400" dirty="0"/>
              <a:t> function. This function creates a </a:t>
            </a:r>
            <a:r>
              <a:rPr lang="en-US" sz="1400" b="1" dirty="0"/>
              <a:t>file</a:t>
            </a:r>
            <a:r>
              <a:rPr lang="en-US" sz="1400" dirty="0"/>
              <a:t> object, which would be utilized to call other support methods associated with it.</a:t>
            </a:r>
          </a:p>
          <a:p>
            <a:endParaRPr lang="en-US" sz="1400" b="1" dirty="0"/>
          </a:p>
          <a:p>
            <a:r>
              <a:rPr lang="en-US" sz="1400" b="1" dirty="0"/>
              <a:t>Syntax</a:t>
            </a:r>
          </a:p>
          <a:p>
            <a:r>
              <a:rPr lang="en-US" sz="1400" dirty="0"/>
              <a:t>file object = open(</a:t>
            </a:r>
            <a:r>
              <a:rPr lang="en-US" sz="1400" dirty="0" err="1"/>
              <a:t>file_name</a:t>
            </a:r>
            <a:r>
              <a:rPr lang="en-US" sz="1400" dirty="0"/>
              <a:t> [, </a:t>
            </a:r>
            <a:r>
              <a:rPr lang="en-US" sz="1400" dirty="0" err="1"/>
              <a:t>access_mode</a:t>
            </a:r>
            <a:r>
              <a:rPr lang="en-US" sz="1400" dirty="0"/>
              <a:t>][, buffering]) Here are parameter details −</a:t>
            </a:r>
          </a:p>
          <a:p>
            <a:r>
              <a:rPr lang="en-US" sz="1400" b="1" dirty="0" err="1"/>
              <a:t>file_name</a:t>
            </a:r>
            <a:r>
              <a:rPr lang="en-US" sz="1400" dirty="0"/>
              <a:t> − The </a:t>
            </a:r>
            <a:r>
              <a:rPr lang="en-US" sz="1400" dirty="0" err="1"/>
              <a:t>file_name</a:t>
            </a:r>
            <a:r>
              <a:rPr lang="en-US" sz="1400" dirty="0"/>
              <a:t> argument is a string value that contains the name of the file that you want to access.</a:t>
            </a:r>
          </a:p>
          <a:p>
            <a:r>
              <a:rPr lang="en-US" sz="1400" b="1" dirty="0" err="1"/>
              <a:t>access_mode</a:t>
            </a:r>
            <a:r>
              <a:rPr lang="en-US" sz="1400" dirty="0"/>
              <a:t> − The </a:t>
            </a:r>
            <a:r>
              <a:rPr lang="en-US" sz="1400" dirty="0" err="1"/>
              <a:t>access_mode</a:t>
            </a:r>
            <a:r>
              <a:rPr lang="en-US" sz="1400" dirty="0"/>
              <a:t> determines the mode in which the file has to be opened, i.e., read, write, append, etc. A complete list of possible values is given below in the table. This is optional parameter and the default file access mode is read (r).</a:t>
            </a:r>
          </a:p>
          <a:p>
            <a:r>
              <a:rPr lang="en-US" sz="1400" b="1" dirty="0"/>
              <a:t>buffering</a:t>
            </a:r>
            <a:r>
              <a:rPr lang="en-US" sz="1400" dirty="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5</a:t>
            </a:fld>
            <a:endParaRPr lang="en-CA"/>
          </a:p>
        </p:txBody>
      </p:sp>
    </p:spTree>
    <p:extLst>
      <p:ext uri="{BB962C8B-B14F-4D97-AF65-F5344CB8AC3E}">
        <p14:creationId xmlns:p14="http://schemas.microsoft.com/office/powerpoint/2010/main" val="224975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5A4377-140A-47E1-95E7-D26E8D815E0C}" type="slidenum">
              <a:rPr lang="en-CA" smtClean="0"/>
              <a:t>6</a:t>
            </a:fld>
            <a:endParaRPr lang="en-CA"/>
          </a:p>
        </p:txBody>
      </p:sp>
    </p:spTree>
    <p:extLst>
      <p:ext uri="{BB962C8B-B14F-4D97-AF65-F5344CB8AC3E}">
        <p14:creationId xmlns:p14="http://schemas.microsoft.com/office/powerpoint/2010/main" val="421415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7862" y="4518204"/>
            <a:ext cx="6348248" cy="4026706"/>
          </a:xfrm>
        </p:spPr>
        <p:txBody>
          <a:bodyPr/>
          <a:lstStyle/>
          <a:p>
            <a:r>
              <a:rPr lang="en-US" sz="1600" b="1" dirty="0"/>
              <a:t>Description</a:t>
            </a:r>
          </a:p>
          <a:p>
            <a:r>
              <a:rPr lang="en-US" sz="1600" dirty="0"/>
              <a:t>Python method </a:t>
            </a:r>
            <a:r>
              <a:rPr lang="en-US" sz="1600" b="1" dirty="0"/>
              <a:t>open()</a:t>
            </a:r>
            <a:r>
              <a:rPr lang="en-US" sz="1600" dirty="0"/>
              <a:t> opens the file </a:t>
            </a:r>
            <a:r>
              <a:rPr lang="en-US" sz="1600" dirty="0" err="1"/>
              <a:t>file</a:t>
            </a:r>
            <a:r>
              <a:rPr lang="en-US" sz="1600" dirty="0"/>
              <a:t> and set various flags according to flags and possibly its mode according to </a:t>
            </a:r>
            <a:r>
              <a:rPr lang="en-US" sz="1600" dirty="0" err="1"/>
              <a:t>mode.The</a:t>
            </a:r>
            <a:r>
              <a:rPr lang="en-US" sz="1600" dirty="0"/>
              <a:t> default mode is 0777 (octal), and the current </a:t>
            </a:r>
            <a:r>
              <a:rPr lang="en-US" sz="1600" dirty="0" err="1"/>
              <a:t>umask</a:t>
            </a:r>
            <a:r>
              <a:rPr lang="en-US" sz="1600" dirty="0"/>
              <a:t> value is first masked out.</a:t>
            </a:r>
          </a:p>
          <a:p>
            <a:endParaRPr lang="en-US" sz="1600" b="1" dirty="0"/>
          </a:p>
          <a:p>
            <a:r>
              <a:rPr lang="en-US" sz="1600" b="1" dirty="0"/>
              <a:t>Syntax</a:t>
            </a:r>
          </a:p>
          <a:p>
            <a:r>
              <a:rPr lang="en-US" sz="1600" dirty="0"/>
              <a:t>Following is the syntax for </a:t>
            </a:r>
            <a:r>
              <a:rPr lang="en-US" sz="1600" b="1" dirty="0"/>
              <a:t>open()</a:t>
            </a:r>
            <a:r>
              <a:rPr lang="en-US" sz="1600" dirty="0"/>
              <a:t> method −</a:t>
            </a:r>
          </a:p>
          <a:p>
            <a:r>
              <a:rPr lang="en-US" sz="1600" dirty="0" err="1"/>
              <a:t>os.open</a:t>
            </a:r>
            <a:r>
              <a:rPr lang="en-US" sz="1600" dirty="0"/>
              <a:t>(file, flags[, mode]); </a:t>
            </a:r>
          </a:p>
          <a:p>
            <a:endParaRPr lang="en-US" sz="1600" dirty="0"/>
          </a:p>
          <a:p>
            <a:r>
              <a:rPr lang="en-US" sz="1600" b="1" dirty="0"/>
              <a:t>file</a:t>
            </a:r>
            <a:r>
              <a:rPr lang="en-US" sz="1600" dirty="0"/>
              <a:t> − File name to be opened.</a:t>
            </a:r>
          </a:p>
          <a:p>
            <a:r>
              <a:rPr lang="en-US" sz="1600" b="1" dirty="0"/>
              <a:t>flags</a:t>
            </a:r>
            <a:r>
              <a:rPr lang="en-US" sz="1600" dirty="0"/>
              <a:t> − The following constants are options for the flags. They can be combined using the bitwise OR operator |. Some of them are not available on all platforms.</a:t>
            </a:r>
          </a:p>
          <a:p>
            <a:r>
              <a:rPr lang="en-US" sz="1600" b="1" dirty="0"/>
              <a:t>mode</a:t>
            </a:r>
            <a:r>
              <a:rPr lang="en-US" sz="1600" dirty="0"/>
              <a:t> − This work in similar way as it works for </a:t>
            </a:r>
            <a:r>
              <a:rPr lang="en-US" sz="1600" dirty="0" err="1">
                <a:hlinkClick r:id="rId3"/>
              </a:rPr>
              <a:t>chmod</a:t>
            </a:r>
            <a:r>
              <a:rPr lang="en-US" sz="1600" dirty="0">
                <a:hlinkClick r:id="rId3"/>
              </a:rPr>
              <a:t>()</a:t>
            </a:r>
            <a:r>
              <a:rPr lang="en-US" sz="1600" dirty="0"/>
              <a:t> method.</a:t>
            </a:r>
          </a:p>
          <a:p>
            <a:endParaRPr lang="en-US" sz="1600" dirty="0"/>
          </a:p>
        </p:txBody>
      </p:sp>
      <p:sp>
        <p:nvSpPr>
          <p:cNvPr id="4" name="Slide Number Placeholder 3"/>
          <p:cNvSpPr>
            <a:spLocks noGrp="1"/>
          </p:cNvSpPr>
          <p:nvPr>
            <p:ph type="sldNum" sz="quarter" idx="5"/>
          </p:nvPr>
        </p:nvSpPr>
        <p:spPr/>
        <p:txBody>
          <a:bodyPr/>
          <a:lstStyle/>
          <a:p>
            <a:fld id="{5C5A4377-140A-47E1-95E7-D26E8D815E0C}" type="slidenum">
              <a:rPr lang="en-CA" smtClean="0"/>
              <a:t>7</a:t>
            </a:fld>
            <a:endParaRPr lang="en-CA"/>
          </a:p>
        </p:txBody>
      </p:sp>
    </p:spTree>
    <p:extLst>
      <p:ext uri="{BB962C8B-B14F-4D97-AF65-F5344CB8AC3E}">
        <p14:creationId xmlns:p14="http://schemas.microsoft.com/office/powerpoint/2010/main" val="2111227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627063"/>
            <a:ext cx="4954587" cy="3714750"/>
          </a:xfrm>
        </p:spPr>
      </p:sp>
      <p:sp>
        <p:nvSpPr>
          <p:cNvPr id="3" name="Notes Placeholder 2"/>
          <p:cNvSpPr>
            <a:spLocks noGrp="1"/>
          </p:cNvSpPr>
          <p:nvPr>
            <p:ph type="body" idx="1"/>
          </p:nvPr>
        </p:nvSpPr>
        <p:spPr>
          <a:xfrm>
            <a:off x="536028" y="4518204"/>
            <a:ext cx="6001406" cy="4243208"/>
          </a:xfrm>
        </p:spPr>
        <p:txBody>
          <a:bodyPr/>
          <a:lstStyle/>
          <a:p>
            <a:r>
              <a:rPr lang="en-US" sz="1400" dirty="0"/>
              <a:t>To open the file, use the built-in open() function.</a:t>
            </a:r>
          </a:p>
          <a:p>
            <a:r>
              <a:rPr lang="en-US" sz="1400" dirty="0"/>
              <a:t>The open() function returns a file object, which has a read() method for reading the content of the file:</a:t>
            </a:r>
          </a:p>
          <a:p>
            <a:r>
              <a:rPr lang="en-US" sz="1400" b="1" dirty="0"/>
              <a:t>Example</a:t>
            </a:r>
          </a:p>
          <a:p>
            <a:r>
              <a:rPr lang="en-US" sz="1400" dirty="0"/>
              <a:t>f = open("demofile.txt", "r")</a:t>
            </a:r>
            <a:br>
              <a:rPr lang="en-US" sz="1400" dirty="0"/>
            </a:br>
            <a:r>
              <a:rPr lang="en-US" sz="1400" dirty="0"/>
              <a:t>print(</a:t>
            </a:r>
            <a:r>
              <a:rPr lang="en-US" sz="1400" dirty="0" err="1"/>
              <a:t>f.read</a:t>
            </a:r>
            <a:r>
              <a:rPr lang="en-US" sz="1400" dirty="0"/>
              <a:t>()) </a:t>
            </a:r>
          </a:p>
          <a:p>
            <a:endParaRPr lang="en-US" sz="1400" dirty="0"/>
          </a:p>
          <a:p>
            <a:r>
              <a:rPr lang="en-US" sz="1400" dirty="0"/>
              <a:t>Read two lines of the file:</a:t>
            </a:r>
          </a:p>
          <a:p>
            <a:r>
              <a:rPr lang="en-US" dirty="0"/>
              <a:t>f = open("demofile.txt", "r")</a:t>
            </a:r>
            <a:br>
              <a:rPr lang="en-US" dirty="0"/>
            </a:br>
            <a:r>
              <a:rPr lang="en-US" dirty="0"/>
              <a:t>print(</a:t>
            </a:r>
            <a:r>
              <a:rPr lang="en-US" dirty="0" err="1"/>
              <a:t>f.readline</a:t>
            </a:r>
            <a:r>
              <a:rPr lang="en-US" dirty="0"/>
              <a:t>())</a:t>
            </a:r>
            <a:br>
              <a:rPr lang="en-US" dirty="0"/>
            </a:br>
            <a:r>
              <a:rPr lang="en-US" dirty="0"/>
              <a:t>print(</a:t>
            </a:r>
            <a:r>
              <a:rPr lang="en-US" dirty="0" err="1"/>
              <a:t>f.readline</a:t>
            </a:r>
            <a:r>
              <a:rPr lang="en-US" dirty="0"/>
              <a:t>())</a:t>
            </a:r>
          </a:p>
          <a:p>
            <a:endParaRPr lang="en-US" sz="1400" dirty="0"/>
          </a:p>
          <a:p>
            <a:r>
              <a:rPr lang="en-US" sz="1400" b="1" dirty="0"/>
              <a:t>Open the file "demofile2.txt" and append content to the file:</a:t>
            </a:r>
          </a:p>
          <a:p>
            <a:r>
              <a:rPr lang="en-US" dirty="0"/>
              <a:t>f = open("demofile2.txt", "a")</a:t>
            </a:r>
            <a:br>
              <a:rPr lang="en-US" dirty="0"/>
            </a:br>
            <a:r>
              <a:rPr lang="en-US" dirty="0" err="1"/>
              <a:t>f.write</a:t>
            </a:r>
            <a:r>
              <a:rPr lang="en-US" dirty="0"/>
              <a:t>("Now the file has more content!")</a:t>
            </a:r>
            <a:br>
              <a:rPr lang="en-US" dirty="0"/>
            </a:br>
            <a:r>
              <a:rPr lang="en-US" dirty="0" err="1"/>
              <a:t>f.close</a:t>
            </a:r>
            <a:r>
              <a:rPr lang="en-US" dirty="0"/>
              <a:t>()</a:t>
            </a:r>
            <a:br>
              <a:rPr lang="en-US" dirty="0"/>
            </a:br>
            <a:br>
              <a:rPr lang="en-US" dirty="0"/>
            </a:br>
            <a:r>
              <a:rPr lang="en-US" dirty="0"/>
              <a:t>#open and read the file after the appending:</a:t>
            </a:r>
            <a:br>
              <a:rPr lang="en-US" dirty="0"/>
            </a:br>
            <a:r>
              <a:rPr lang="en-US" dirty="0"/>
              <a:t>f = open("demofile2.txt", "r")</a:t>
            </a:r>
            <a:br>
              <a:rPr lang="en-US" dirty="0"/>
            </a:br>
            <a:r>
              <a:rPr lang="en-US" dirty="0"/>
              <a:t>print(</a:t>
            </a:r>
            <a:r>
              <a:rPr lang="en-US" dirty="0" err="1"/>
              <a:t>f.read</a:t>
            </a:r>
            <a:r>
              <a:rPr lang="en-US" dirty="0"/>
              <a:t>()) </a:t>
            </a:r>
            <a:endParaRPr lang="en-US" sz="1400" dirty="0"/>
          </a:p>
        </p:txBody>
      </p:sp>
      <p:sp>
        <p:nvSpPr>
          <p:cNvPr id="4" name="Slide Number Placeholder 3"/>
          <p:cNvSpPr>
            <a:spLocks noGrp="1"/>
          </p:cNvSpPr>
          <p:nvPr>
            <p:ph type="sldNum" sz="quarter" idx="5"/>
          </p:nvPr>
        </p:nvSpPr>
        <p:spPr/>
        <p:txBody>
          <a:bodyPr/>
          <a:lstStyle/>
          <a:p>
            <a:fld id="{5C5A4377-140A-47E1-95E7-D26E8D815E0C}" type="slidenum">
              <a:rPr lang="en-CA" smtClean="0"/>
              <a:t>8</a:t>
            </a:fld>
            <a:endParaRPr lang="en-CA"/>
          </a:p>
        </p:txBody>
      </p:sp>
    </p:spTree>
    <p:extLst>
      <p:ext uri="{BB962C8B-B14F-4D97-AF65-F5344CB8AC3E}">
        <p14:creationId xmlns:p14="http://schemas.microsoft.com/office/powerpoint/2010/main" val="141291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Size is in bytes</a:t>
            </a:r>
          </a:p>
        </p:txBody>
      </p:sp>
      <p:sp>
        <p:nvSpPr>
          <p:cNvPr id="4" name="Slide Number Placeholder 3"/>
          <p:cNvSpPr>
            <a:spLocks noGrp="1"/>
          </p:cNvSpPr>
          <p:nvPr>
            <p:ph type="sldNum" sz="quarter" idx="5"/>
          </p:nvPr>
        </p:nvSpPr>
        <p:spPr/>
        <p:txBody>
          <a:bodyPr/>
          <a:lstStyle/>
          <a:p>
            <a:fld id="{5C5A4377-140A-47E1-95E7-D26E8D815E0C}" type="slidenum">
              <a:rPr lang="en-CA" smtClean="0"/>
              <a:t>9</a:t>
            </a:fld>
            <a:endParaRPr lang="en-CA"/>
          </a:p>
        </p:txBody>
      </p:sp>
    </p:spTree>
    <p:extLst>
      <p:ext uri="{BB962C8B-B14F-4D97-AF65-F5344CB8AC3E}">
        <p14:creationId xmlns:p14="http://schemas.microsoft.com/office/powerpoint/2010/main" val="3379946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1124" y="1702988"/>
            <a:ext cx="5715000" cy="1367908"/>
          </a:xfrm>
        </p:spPr>
        <p:txBody>
          <a:bodyPr wrap="none" anchor="t">
            <a:normAutofit/>
          </a:bodyPr>
          <a:lstStyle>
            <a:lvl1pPr algn="r">
              <a:defRPr sz="3667" b="1"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81124" y="3078646"/>
            <a:ext cx="5715000" cy="628354"/>
          </a:xfrm>
        </p:spPr>
        <p:txBody>
          <a:bodyPr anchor="b">
            <a:normAutofit/>
          </a:bodyPr>
          <a:lstStyle>
            <a:lvl1pPr marL="0" indent="0" algn="r">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322144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42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0001" y="1714500"/>
            <a:ext cx="2282516" cy="3176323"/>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51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2945287"/>
          </a:xfrm>
        </p:spPr>
        <p:txBody>
          <a:bodyPr anchor="ctr"/>
          <a:lstStyle>
            <a:lvl1pPr>
              <a:defRPr sz="2667" b="1"/>
            </a:lvl1pPr>
          </a:lstStyle>
          <a:p>
            <a:r>
              <a:rPr lang="en-US"/>
              <a:t>Click to edit Master title style</a:t>
            </a:r>
            <a:endParaRPr lang="en-US" dirty="0"/>
          </a:p>
        </p:txBody>
      </p:sp>
      <p:sp>
        <p:nvSpPr>
          <p:cNvPr id="4" name="Text Placeholder 3"/>
          <p:cNvSpPr>
            <a:spLocks noGrp="1"/>
          </p:cNvSpPr>
          <p:nvPr>
            <p:ph type="body" sz="half" idx="2"/>
          </p:nvPr>
        </p:nvSpPr>
        <p:spPr>
          <a:xfrm>
            <a:off x="524869" y="3647497"/>
            <a:ext cx="6571258" cy="1251522"/>
          </a:xfrm>
        </p:spPr>
        <p:txBody>
          <a:bodyPr anchor="ct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19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882" y="304272"/>
            <a:ext cx="5814220" cy="2494087"/>
          </a:xfrm>
        </p:spPr>
        <p:txBody>
          <a:bodyPr anchor="ctr"/>
          <a:lstStyle>
            <a:lvl1pPr>
              <a:defRPr sz="2667" b="1"/>
            </a:lvl1pPr>
          </a:lstStyle>
          <a:p>
            <a:r>
              <a:rPr lang="en-US"/>
              <a:t>Click to edit Master title style</a:t>
            </a:r>
            <a:endParaRPr lang="en-US" dirty="0"/>
          </a:p>
        </p:txBody>
      </p:sp>
      <p:sp>
        <p:nvSpPr>
          <p:cNvPr id="12" name="Text Placeholder 3"/>
          <p:cNvSpPr>
            <a:spLocks noGrp="1"/>
          </p:cNvSpPr>
          <p:nvPr>
            <p:ph type="body" sz="half" idx="13"/>
          </p:nvPr>
        </p:nvSpPr>
        <p:spPr>
          <a:xfrm>
            <a:off x="1075403" y="2804632"/>
            <a:ext cx="5470187" cy="457473"/>
          </a:xfrm>
        </p:spPr>
        <p:txBody>
          <a:bodyPr anchor="t">
            <a:normAutofit/>
          </a:bodyPr>
          <a:lstStyle>
            <a:lvl1pPr marL="0" indent="0" algn="r">
              <a:buNone/>
              <a:defRPr sz="875" i="1">
                <a:solidFill>
                  <a:schemeClr val="tx2">
                    <a:lumMod val="50000"/>
                  </a:schemeClr>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4" name="Text Placeholder 3"/>
          <p:cNvSpPr>
            <a:spLocks noGrp="1"/>
          </p:cNvSpPr>
          <p:nvPr>
            <p:ph type="body" sz="half" idx="2"/>
          </p:nvPr>
        </p:nvSpPr>
        <p:spPr>
          <a:xfrm>
            <a:off x="524868" y="3666647"/>
            <a:ext cx="6570265" cy="1241247"/>
          </a:xfrm>
        </p:spPr>
        <p:txBody>
          <a:bodyPr anchor="ctr">
            <a:normAutofit/>
          </a:bodyPr>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694403" y="655688"/>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000" dirty="0">
                <a:solidFill>
                  <a:schemeClr val="tx1"/>
                </a:solidFill>
                <a:effectLst/>
              </a:rPr>
              <a:t>“</a:t>
            </a:r>
          </a:p>
        </p:txBody>
      </p:sp>
      <p:sp>
        <p:nvSpPr>
          <p:cNvPr id="10" name="TextBox 9"/>
          <p:cNvSpPr txBox="1"/>
          <p:nvPr/>
        </p:nvSpPr>
        <p:spPr>
          <a:xfrm>
            <a:off x="6523633" y="2286000"/>
            <a:ext cx="381000" cy="487313"/>
          </a:xfrm>
          <a:prstGeom prst="rect">
            <a:avLst/>
          </a:prstGeom>
        </p:spPr>
        <p:txBody>
          <a:bodyPr vert="horz" lIns="57150" tIns="28575" rIns="57150" bIns="2857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000" dirty="0">
                <a:solidFill>
                  <a:schemeClr val="tx1"/>
                </a:solidFill>
                <a:effectLst/>
              </a:rPr>
              <a:t>”</a:t>
            </a:r>
          </a:p>
        </p:txBody>
      </p:sp>
    </p:spTree>
    <p:extLst>
      <p:ext uri="{BB962C8B-B14F-4D97-AF65-F5344CB8AC3E}">
        <p14:creationId xmlns:p14="http://schemas.microsoft.com/office/powerpoint/2010/main" val="883091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24867" y="1860560"/>
            <a:ext cx="6572250" cy="2093196"/>
          </a:xfrm>
        </p:spPr>
        <p:txBody>
          <a:bodyPr anchor="b">
            <a:normAutofit/>
          </a:bodyPr>
          <a:lstStyle>
            <a:lvl1pPr>
              <a:defRPr sz="3375"/>
            </a:lvl1pPr>
          </a:lstStyle>
          <a:p>
            <a:r>
              <a:rPr lang="en-US"/>
              <a:t>Click to edit Master title style</a:t>
            </a:r>
            <a:endParaRPr lang="en-US" dirty="0"/>
          </a:p>
        </p:txBody>
      </p:sp>
      <p:sp>
        <p:nvSpPr>
          <p:cNvPr id="4" name="Text Placeholder 3"/>
          <p:cNvSpPr>
            <a:spLocks noGrp="1"/>
          </p:cNvSpPr>
          <p:nvPr>
            <p:ph type="body" sz="half" idx="2"/>
          </p:nvPr>
        </p:nvSpPr>
        <p:spPr>
          <a:xfrm>
            <a:off x="524869" y="3963571"/>
            <a:ext cx="6571258" cy="950537"/>
          </a:xfrm>
        </p:spPr>
        <p:txBody>
          <a:bodyPr anchor="t"/>
          <a:lstStyle>
            <a:lvl1pPr marL="0" indent="0">
              <a:buNone/>
              <a:defRPr sz="1000"/>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898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7" name="Text Placeholder 2"/>
          <p:cNvSpPr>
            <a:spLocks noGrp="1"/>
          </p:cNvSpPr>
          <p:nvPr>
            <p:ph type="body" idx="1"/>
          </p:nvPr>
        </p:nvSpPr>
        <p:spPr>
          <a:xfrm>
            <a:off x="835801" y="1571625"/>
            <a:ext cx="184179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8" name="Text Placeholder 3"/>
          <p:cNvSpPr>
            <a:spLocks noGrp="1"/>
          </p:cNvSpPr>
          <p:nvPr>
            <p:ph type="body" sz="half" idx="15"/>
          </p:nvPr>
        </p:nvSpPr>
        <p:spPr>
          <a:xfrm>
            <a:off x="848000" y="2143126"/>
            <a:ext cx="1829594"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9" name="Text Placeholder 4"/>
          <p:cNvSpPr>
            <a:spLocks noGrp="1"/>
          </p:cNvSpPr>
          <p:nvPr>
            <p:ph type="body" sz="quarter" idx="3"/>
          </p:nvPr>
        </p:nvSpPr>
        <p:spPr>
          <a:xfrm>
            <a:off x="2867498" y="1571625"/>
            <a:ext cx="1835151" cy="480218"/>
          </a:xfrm>
        </p:spPr>
        <p:txBody>
          <a:bodyPr vert="horz" lIns="91440" tIns="45720" rIns="91440" bIns="45720" rtlCol="0" anchor="b">
            <a:no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2860901" y="2143126"/>
            <a:ext cx="1841747"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11" name="Text Placeholder 4"/>
          <p:cNvSpPr>
            <a:spLocks noGrp="1"/>
          </p:cNvSpPr>
          <p:nvPr>
            <p:ph type="body" sz="quarter" idx="13"/>
          </p:nvPr>
        </p:nvSpPr>
        <p:spPr>
          <a:xfrm>
            <a:off x="4893149" y="1571625"/>
            <a:ext cx="1832571" cy="480218"/>
          </a:xfrm>
        </p:spPr>
        <p:txBody>
          <a:bodyPr vert="horz" lIns="91440" tIns="45720" rIns="91440" bIns="45720" rtlCol="0" anchor="b">
            <a:noAutofit/>
          </a:bodyPr>
          <a:lstStyle>
            <a:lvl1pPr>
              <a:buNone/>
              <a:defRPr lang="en-US" sz="1500" b="0" dirty="0">
                <a:solidFill>
                  <a:schemeClr val="tx2">
                    <a:lumMod val="50000"/>
                  </a:schemeClr>
                </a:soli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4893149" y="2143126"/>
            <a:ext cx="1832571" cy="2771775"/>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6550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23875" y="304271"/>
            <a:ext cx="6572250" cy="11046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32553" y="3581253"/>
            <a:ext cx="1837532"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0" name="Picture Placeholder 2"/>
          <p:cNvSpPr>
            <a:spLocks noGrp="1" noChangeAspect="1"/>
          </p:cNvSpPr>
          <p:nvPr>
            <p:ph type="pic" idx="15"/>
          </p:nvPr>
        </p:nvSpPr>
        <p:spPr>
          <a:xfrm>
            <a:off x="832553" y="1880295"/>
            <a:ext cx="1837532"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1" name="Text Placeholder 3"/>
          <p:cNvSpPr>
            <a:spLocks noGrp="1"/>
          </p:cNvSpPr>
          <p:nvPr>
            <p:ph type="body" sz="half" idx="18"/>
          </p:nvPr>
        </p:nvSpPr>
        <p:spPr>
          <a:xfrm>
            <a:off x="832553" y="4061471"/>
            <a:ext cx="1837532"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2" name="Text Placeholder 4"/>
          <p:cNvSpPr>
            <a:spLocks noGrp="1"/>
          </p:cNvSpPr>
          <p:nvPr>
            <p:ph type="body" sz="quarter" idx="3"/>
          </p:nvPr>
        </p:nvSpPr>
        <p:spPr>
          <a:xfrm>
            <a:off x="2855624" y="3581253"/>
            <a:ext cx="1831578"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3" name="Picture Placeholder 2"/>
          <p:cNvSpPr>
            <a:spLocks noGrp="1" noChangeAspect="1"/>
          </p:cNvSpPr>
          <p:nvPr>
            <p:ph type="pic" idx="21"/>
          </p:nvPr>
        </p:nvSpPr>
        <p:spPr>
          <a:xfrm>
            <a:off x="2855623" y="1880295"/>
            <a:ext cx="1831578"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4" name="Text Placeholder 3"/>
          <p:cNvSpPr>
            <a:spLocks noGrp="1"/>
          </p:cNvSpPr>
          <p:nvPr>
            <p:ph type="body" sz="half" idx="19"/>
          </p:nvPr>
        </p:nvSpPr>
        <p:spPr>
          <a:xfrm>
            <a:off x="2854779" y="4061471"/>
            <a:ext cx="1834004"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25" name="Text Placeholder 4"/>
          <p:cNvSpPr>
            <a:spLocks noGrp="1"/>
          </p:cNvSpPr>
          <p:nvPr>
            <p:ph type="body" sz="quarter" idx="13"/>
          </p:nvPr>
        </p:nvSpPr>
        <p:spPr>
          <a:xfrm>
            <a:off x="4877703" y="3581253"/>
            <a:ext cx="1832571" cy="480218"/>
          </a:xfrm>
        </p:spPr>
        <p:txBody>
          <a:bodyPr anchor="b">
            <a:noAutofit/>
          </a:bodyPr>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26" name="Picture Placeholder 2"/>
          <p:cNvSpPr>
            <a:spLocks noGrp="1" noChangeAspect="1"/>
          </p:cNvSpPr>
          <p:nvPr>
            <p:ph type="pic" idx="22"/>
          </p:nvPr>
        </p:nvSpPr>
        <p:spPr>
          <a:xfrm>
            <a:off x="4877702" y="1880295"/>
            <a:ext cx="1832571" cy="127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r>
              <a:rPr lang="en-US"/>
              <a:t>Click icon to add picture</a:t>
            </a:r>
            <a:endParaRPr lang="en-US" dirty="0"/>
          </a:p>
        </p:txBody>
      </p:sp>
      <p:sp>
        <p:nvSpPr>
          <p:cNvPr id="27" name="Text Placeholder 3"/>
          <p:cNvSpPr>
            <a:spLocks noGrp="1"/>
          </p:cNvSpPr>
          <p:nvPr>
            <p:ph type="body" sz="half" idx="20"/>
          </p:nvPr>
        </p:nvSpPr>
        <p:spPr>
          <a:xfrm>
            <a:off x="4877624" y="4061470"/>
            <a:ext cx="1834998" cy="549324"/>
          </a:xfrm>
        </p:spPr>
        <p:txBody>
          <a:bodyPr anchor="t">
            <a:normAutofit/>
          </a:bodyPr>
          <a:lstStyle>
            <a:lvl1pPr marL="0" indent="0">
              <a:buNone/>
              <a:defRPr sz="875"/>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16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23875" y="1521354"/>
            <a:ext cx="6572250" cy="38507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948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4" y="304272"/>
            <a:ext cx="1643063" cy="50606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6" y="304272"/>
            <a:ext cx="4833938" cy="5060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072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00000" y="1521354"/>
            <a:ext cx="6396125" cy="33926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34083" y="1526892"/>
            <a:ext cx="5715000" cy="1367908"/>
          </a:xfrm>
        </p:spPr>
        <p:txBody>
          <a:bodyPr wrap="none" anchor="t">
            <a:normAutofit/>
          </a:bodyPr>
          <a:lstStyle>
            <a:lvl1pPr algn="l">
              <a:defRPr sz="3667" b="0" spc="-187">
                <a:solidFill>
                  <a:schemeClr val="tx1"/>
                </a:soli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534083" y="842069"/>
            <a:ext cx="5715000" cy="628354"/>
          </a:xfrm>
        </p:spPr>
        <p:txBody>
          <a:bodyPr anchor="b">
            <a:normAutofit/>
          </a:bodyPr>
          <a:lstStyle>
            <a:lvl1pPr marL="0" indent="0" algn="l">
              <a:buNone/>
              <a:defRPr sz="2000" b="0">
                <a:solidFill>
                  <a:schemeClr val="tx1">
                    <a:lumMod val="85000"/>
                  </a:schemeClr>
                </a:solidFill>
                <a:latin typeface="+mj-lt"/>
              </a:defRPr>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a:t>Click to edit Master subtitle style</a:t>
            </a:r>
            <a:endParaRPr lang="en-US" dirty="0"/>
          </a:p>
        </p:txBody>
      </p:sp>
    </p:spTree>
    <p:extLst>
      <p:ext uri="{BB962C8B-B14F-4D97-AF65-F5344CB8AC3E}">
        <p14:creationId xmlns:p14="http://schemas.microsoft.com/office/powerpoint/2010/main" val="172288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0000" y="1521355"/>
            <a:ext cx="3140760" cy="3393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49900" y="1521355"/>
            <a:ext cx="3146225" cy="3393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5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1"/>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0000" y="1400969"/>
            <a:ext cx="3140760" cy="686593"/>
          </a:xfrm>
        </p:spPr>
        <p:txBody>
          <a:bodyPr anchor="b"/>
          <a:lstStyle>
            <a:lvl1pPr marL="0" indent="0">
              <a:buNone/>
              <a:defRPr sz="1500" b="0">
                <a:solidFill>
                  <a:schemeClr val="tx2">
                    <a:lumMod val="50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700000" y="2087563"/>
            <a:ext cx="3140760"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49901" y="1400969"/>
            <a:ext cx="3147218" cy="686593"/>
          </a:xfrm>
        </p:spPr>
        <p:txBody>
          <a:bodyPr vert="horz" lIns="91440" tIns="45720" rIns="91440" bIns="45720" rtlCol="0" anchor="b">
            <a:normAutofit/>
          </a:bodyPr>
          <a:lstStyle>
            <a:lvl1pPr>
              <a:buNone/>
              <a:defRPr lang="en-US" sz="1500" b="0">
                <a:solidFill>
                  <a:schemeClr val="tx2">
                    <a:lumMod val="50000"/>
                  </a:schemeClr>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3949901" y="2087563"/>
            <a:ext cx="3147218" cy="282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61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387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46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ictur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99929" y="302079"/>
            <a:ext cx="7420144" cy="4619965"/>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169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7" y="3639300"/>
            <a:ext cx="6572250" cy="682796"/>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867" y="822855"/>
            <a:ext cx="6572250" cy="2816446"/>
          </a:xfrm>
        </p:spPr>
        <p:txBody>
          <a:bodyPr anchor="t"/>
          <a:lstStyle>
            <a:lvl1pPr marL="0" indent="0">
              <a:buNone/>
              <a:defRPr sz="2000">
                <a:solidFill>
                  <a:schemeClr val="tx1">
                    <a:lumMod val="85000"/>
                  </a:schemeClr>
                </a:solidFill>
              </a:defRPr>
            </a:lvl1pPr>
            <a:lvl2pPr marL="285739" indent="0">
              <a:buNone/>
              <a:defRPr sz="1750"/>
            </a:lvl2pPr>
            <a:lvl3pPr marL="571477" indent="0">
              <a:buNone/>
              <a:defRPr sz="1500"/>
            </a:lvl3pPr>
            <a:lvl4pPr marL="857216" indent="0">
              <a:buNone/>
              <a:defRPr sz="1250"/>
            </a:lvl4pPr>
            <a:lvl5pPr marL="1142954" indent="0">
              <a:buNone/>
              <a:defRPr sz="1250"/>
            </a:lvl5pPr>
            <a:lvl6pPr marL="1428693" indent="0">
              <a:buNone/>
              <a:defRPr sz="1250"/>
            </a:lvl6pPr>
            <a:lvl7pPr marL="1714431" indent="0">
              <a:buNone/>
              <a:defRPr sz="1250"/>
            </a:lvl7pPr>
            <a:lvl8pPr marL="2000170" indent="0">
              <a:buNone/>
              <a:defRPr sz="1250"/>
            </a:lvl8pPr>
            <a:lvl9pPr marL="2285909"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524869" y="4322097"/>
            <a:ext cx="6571258" cy="568727"/>
          </a:xfrm>
        </p:spPr>
        <p:txBody>
          <a:bodyPr/>
          <a:lstStyle>
            <a:lvl1pPr marL="0" indent="0">
              <a:buNone/>
              <a:defRPr sz="1000">
                <a:solidFill>
                  <a:schemeClr val="bg1"/>
                </a:solidFill>
              </a:defRPr>
            </a:lvl1pPr>
            <a:lvl2pPr marL="285739" indent="0">
              <a:buNone/>
              <a:defRPr sz="875"/>
            </a:lvl2pPr>
            <a:lvl3pPr marL="571477" indent="0">
              <a:buNone/>
              <a:defRPr sz="750"/>
            </a:lvl3pPr>
            <a:lvl4pPr marL="857216" indent="0">
              <a:buNone/>
              <a:defRPr sz="625"/>
            </a:lvl4pPr>
            <a:lvl5pPr marL="1142954" indent="0">
              <a:buNone/>
              <a:defRPr sz="625"/>
            </a:lvl5pPr>
            <a:lvl6pPr marL="1428693" indent="0">
              <a:buNone/>
              <a:defRPr sz="625"/>
            </a:lvl6pPr>
            <a:lvl7pPr marL="1714431" indent="0">
              <a:buNone/>
              <a:defRPr sz="625"/>
            </a:lvl7pPr>
            <a:lvl8pPr marL="2000170" indent="0">
              <a:buNone/>
              <a:defRPr sz="625"/>
            </a:lvl8pPr>
            <a:lvl9pPr marL="2285909"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5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1"/>
            <a:ext cx="6572250" cy="11046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00000" y="1521354"/>
            <a:ext cx="6396125"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00618" y="5296960"/>
            <a:ext cx="991721" cy="304271"/>
          </a:xfrm>
          <a:prstGeom prst="rect">
            <a:avLst/>
          </a:prstGeom>
        </p:spPr>
        <p:txBody>
          <a:bodyPr vert="horz" lIns="91440" tIns="45720" rIns="91440" bIns="45720" rtlCol="0" anchor="ctr"/>
          <a:lstStyle>
            <a:lvl1pPr algn="l">
              <a:defRPr sz="750">
                <a:solidFill>
                  <a:schemeClr val="tx1">
                    <a:lumMod val="85000"/>
                  </a:schemeClr>
                </a:solidFill>
              </a:defRPr>
            </a:lvl1pPr>
          </a:lstStyle>
          <a:p>
            <a:fld id="{B61BEF0D-F0BB-DE4B-95CE-6DB70DBA9567}" type="datetimeFigureOut">
              <a:rPr lang="en-US" smtClean="0"/>
              <a:pPr/>
              <a:t>11/22/2020</a:t>
            </a:fld>
            <a:endParaRPr lang="en-US" dirty="0"/>
          </a:p>
        </p:txBody>
      </p:sp>
      <p:sp>
        <p:nvSpPr>
          <p:cNvPr id="5" name="Footer Placeholder 4"/>
          <p:cNvSpPr>
            <a:spLocks noGrp="1"/>
          </p:cNvSpPr>
          <p:nvPr>
            <p:ph type="ftr" sz="quarter" idx="3"/>
          </p:nvPr>
        </p:nvSpPr>
        <p:spPr>
          <a:xfrm>
            <a:off x="3810000" y="5296960"/>
            <a:ext cx="2571750" cy="304271"/>
          </a:xfrm>
          <a:prstGeom prst="rect">
            <a:avLst/>
          </a:prstGeom>
        </p:spPr>
        <p:txBody>
          <a:bodyPr vert="horz" lIns="91440" tIns="45720" rIns="91440" bIns="45720" rtlCol="0" anchor="ctr"/>
          <a:lstStyle>
            <a:lvl1pPr algn="ctr">
              <a:defRPr sz="750">
                <a:solidFill>
                  <a:schemeClr val="tx1">
                    <a:lumMod val="85000"/>
                  </a:schemeClr>
                </a:solidFill>
              </a:defRPr>
            </a:lvl1pPr>
          </a:lstStyle>
          <a:p>
            <a:endParaRPr lang="en-US" dirty="0"/>
          </a:p>
        </p:txBody>
      </p:sp>
      <p:sp>
        <p:nvSpPr>
          <p:cNvPr id="6" name="Slide Number Placeholder 5"/>
          <p:cNvSpPr>
            <a:spLocks noGrp="1"/>
          </p:cNvSpPr>
          <p:nvPr>
            <p:ph type="sldNum" sz="quarter" idx="4"/>
          </p:nvPr>
        </p:nvSpPr>
        <p:spPr>
          <a:xfrm>
            <a:off x="6499412" y="5296960"/>
            <a:ext cx="596713" cy="304271"/>
          </a:xfrm>
          <a:prstGeom prst="rect">
            <a:avLst/>
          </a:prstGeom>
        </p:spPr>
        <p:txBody>
          <a:bodyPr vert="horz" lIns="91440" tIns="45720" rIns="91440" bIns="45720" rtlCol="0" anchor="ctr"/>
          <a:lstStyle>
            <a:lvl1pPr algn="r">
              <a:defRPr sz="750">
                <a:solidFill>
                  <a:schemeClr val="tx1">
                    <a:lumMod val="8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742048"/>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571477" rtl="0" eaLnBrk="1" latinLnBrk="0" hangingPunct="1">
        <a:lnSpc>
          <a:spcPct val="90000"/>
        </a:lnSpc>
        <a:spcBef>
          <a:spcPct val="0"/>
        </a:spcBef>
        <a:buNone/>
        <a:defRPr sz="3667" b="0" kern="1200">
          <a:solidFill>
            <a:schemeClr val="tx2">
              <a:lumMod val="50000"/>
            </a:schemeClr>
          </a:solidFill>
          <a:latin typeface="+mj-lt"/>
          <a:ea typeface="+mj-ea"/>
          <a:cs typeface="+mj-cs"/>
        </a:defRPr>
      </a:lvl1pPr>
    </p:titleStyle>
    <p:bodyStyle>
      <a:lvl1pPr marL="142869" indent="-142869" algn="l" defTabSz="571477" rtl="0" eaLnBrk="1" latinLnBrk="0" hangingPunct="1">
        <a:lnSpc>
          <a:spcPct val="90000"/>
        </a:lnSpc>
        <a:spcBef>
          <a:spcPts val="625"/>
        </a:spcBef>
        <a:buFont typeface="Arial" panose="020B0604020202020204" pitchFamily="34" charset="0"/>
        <a:buChar char="•"/>
        <a:defRPr sz="2667" kern="1200">
          <a:solidFill>
            <a:schemeClr val="bg1"/>
          </a:solidFill>
          <a:latin typeface="+mn-lt"/>
          <a:ea typeface="+mn-ea"/>
          <a:cs typeface="+mn-cs"/>
        </a:defRPr>
      </a:lvl1pPr>
      <a:lvl2pPr marL="428608" indent="-142869" algn="l" defTabSz="571477" rtl="0" eaLnBrk="1" latinLnBrk="0" hangingPunct="1">
        <a:lnSpc>
          <a:spcPct val="90000"/>
        </a:lnSpc>
        <a:spcBef>
          <a:spcPts val="312"/>
        </a:spcBef>
        <a:buFont typeface="Arial" panose="020B0604020202020204" pitchFamily="34" charset="0"/>
        <a:buChar char="•"/>
        <a:defRPr sz="2333" kern="1200">
          <a:solidFill>
            <a:schemeClr val="bg1"/>
          </a:solidFill>
          <a:latin typeface="+mn-lt"/>
          <a:ea typeface="+mn-ea"/>
          <a:cs typeface="+mn-cs"/>
        </a:defRPr>
      </a:lvl2pPr>
      <a:lvl3pPr marL="714346" indent="-142869" algn="l" defTabSz="571477" rtl="0" eaLnBrk="1" latinLnBrk="0" hangingPunct="1">
        <a:lnSpc>
          <a:spcPct val="90000"/>
        </a:lnSpc>
        <a:spcBef>
          <a:spcPts val="312"/>
        </a:spcBef>
        <a:buFont typeface="Arial" panose="020B0604020202020204" pitchFamily="34" charset="0"/>
        <a:buChar char="•"/>
        <a:defRPr sz="2000" kern="1200">
          <a:solidFill>
            <a:schemeClr val="bg1"/>
          </a:solidFill>
          <a:latin typeface="+mn-lt"/>
          <a:ea typeface="+mn-ea"/>
          <a:cs typeface="+mn-cs"/>
        </a:defRPr>
      </a:lvl3pPr>
      <a:lvl4pPr marL="1000085" indent="-142869" algn="l" defTabSz="571477" rtl="0" eaLnBrk="1" latinLnBrk="0" hangingPunct="1">
        <a:lnSpc>
          <a:spcPct val="90000"/>
        </a:lnSpc>
        <a:spcBef>
          <a:spcPts val="312"/>
        </a:spcBef>
        <a:buFont typeface="Arial" panose="020B0604020202020204" pitchFamily="34" charset="0"/>
        <a:buChar char="•"/>
        <a:defRPr sz="1667" kern="1200">
          <a:solidFill>
            <a:schemeClr val="bg1"/>
          </a:solidFill>
          <a:latin typeface="+mn-lt"/>
          <a:ea typeface="+mn-ea"/>
          <a:cs typeface="+mn-cs"/>
        </a:defRPr>
      </a:lvl4pPr>
      <a:lvl5pPr marL="1285824" indent="-142869" algn="l" defTabSz="571477" rtl="0" eaLnBrk="1" latinLnBrk="0" hangingPunct="1">
        <a:lnSpc>
          <a:spcPct val="90000"/>
        </a:lnSpc>
        <a:spcBef>
          <a:spcPts val="312"/>
        </a:spcBef>
        <a:buFont typeface="Arial" panose="020B0604020202020204" pitchFamily="34" charset="0"/>
        <a:buChar char="•"/>
        <a:defRPr sz="1333" kern="1200">
          <a:solidFill>
            <a:schemeClr val="bg1"/>
          </a:solidFill>
          <a:latin typeface="+mn-lt"/>
          <a:ea typeface="+mn-ea"/>
          <a:cs typeface="+mn-cs"/>
        </a:defRPr>
      </a:lvl5pPr>
      <a:lvl6pPr marL="1571562"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301"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3039"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778" indent="-142869" algn="l" defTabSz="571477"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77" rtl="0" eaLnBrk="1" latinLnBrk="0" hangingPunct="1">
        <a:defRPr sz="1125" kern="1200">
          <a:solidFill>
            <a:schemeClr val="tx1"/>
          </a:solidFill>
          <a:latin typeface="+mn-lt"/>
          <a:ea typeface="+mn-ea"/>
          <a:cs typeface="+mn-cs"/>
        </a:defRPr>
      </a:lvl1pPr>
      <a:lvl2pPr marL="285739" algn="l" defTabSz="571477" rtl="0" eaLnBrk="1" latinLnBrk="0" hangingPunct="1">
        <a:defRPr sz="1125" kern="1200">
          <a:solidFill>
            <a:schemeClr val="tx1"/>
          </a:solidFill>
          <a:latin typeface="+mn-lt"/>
          <a:ea typeface="+mn-ea"/>
          <a:cs typeface="+mn-cs"/>
        </a:defRPr>
      </a:lvl2pPr>
      <a:lvl3pPr marL="571477" algn="l" defTabSz="571477" rtl="0" eaLnBrk="1" latinLnBrk="0" hangingPunct="1">
        <a:defRPr sz="1125" kern="1200">
          <a:solidFill>
            <a:schemeClr val="tx1"/>
          </a:solidFill>
          <a:latin typeface="+mn-lt"/>
          <a:ea typeface="+mn-ea"/>
          <a:cs typeface="+mn-cs"/>
        </a:defRPr>
      </a:lvl3pPr>
      <a:lvl4pPr marL="857216" algn="l" defTabSz="571477" rtl="0" eaLnBrk="1" latinLnBrk="0" hangingPunct="1">
        <a:defRPr sz="1125" kern="1200">
          <a:solidFill>
            <a:schemeClr val="tx1"/>
          </a:solidFill>
          <a:latin typeface="+mn-lt"/>
          <a:ea typeface="+mn-ea"/>
          <a:cs typeface="+mn-cs"/>
        </a:defRPr>
      </a:lvl4pPr>
      <a:lvl5pPr marL="1142954" algn="l" defTabSz="571477" rtl="0" eaLnBrk="1" latinLnBrk="0" hangingPunct="1">
        <a:defRPr sz="1125" kern="1200">
          <a:solidFill>
            <a:schemeClr val="tx1"/>
          </a:solidFill>
          <a:latin typeface="+mn-lt"/>
          <a:ea typeface="+mn-ea"/>
          <a:cs typeface="+mn-cs"/>
        </a:defRPr>
      </a:lvl5pPr>
      <a:lvl6pPr marL="1428693" algn="l" defTabSz="571477" rtl="0" eaLnBrk="1" latinLnBrk="0" hangingPunct="1">
        <a:defRPr sz="1125" kern="1200">
          <a:solidFill>
            <a:schemeClr val="tx1"/>
          </a:solidFill>
          <a:latin typeface="+mn-lt"/>
          <a:ea typeface="+mn-ea"/>
          <a:cs typeface="+mn-cs"/>
        </a:defRPr>
      </a:lvl6pPr>
      <a:lvl7pPr marL="1714431" algn="l" defTabSz="571477" rtl="0" eaLnBrk="1" latinLnBrk="0" hangingPunct="1">
        <a:defRPr sz="1125" kern="1200">
          <a:solidFill>
            <a:schemeClr val="tx1"/>
          </a:solidFill>
          <a:latin typeface="+mn-lt"/>
          <a:ea typeface="+mn-ea"/>
          <a:cs typeface="+mn-cs"/>
        </a:defRPr>
      </a:lvl7pPr>
      <a:lvl8pPr marL="2000170" algn="l" defTabSz="571477" rtl="0" eaLnBrk="1" latinLnBrk="0" hangingPunct="1">
        <a:defRPr sz="1125" kern="1200">
          <a:solidFill>
            <a:schemeClr val="tx1"/>
          </a:solidFill>
          <a:latin typeface="+mn-lt"/>
          <a:ea typeface="+mn-ea"/>
          <a:cs typeface="+mn-cs"/>
        </a:defRPr>
      </a:lvl8pPr>
      <a:lvl9pPr marL="2285909" algn="l" defTabSz="571477"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ealpython.com/python3-object-oriented-programmin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499-21EC-4498-A907-0487BFFB8FE9}"/>
              </a:ext>
            </a:extLst>
          </p:cNvPr>
          <p:cNvSpPr>
            <a:spLocks noGrp="1"/>
          </p:cNvSpPr>
          <p:nvPr>
            <p:ph type="ctrTitle"/>
          </p:nvPr>
        </p:nvSpPr>
        <p:spPr>
          <a:xfrm>
            <a:off x="304800" y="529638"/>
            <a:ext cx="6181724" cy="742846"/>
          </a:xfrm>
        </p:spPr>
        <p:txBody>
          <a:bodyPr/>
          <a:lstStyle/>
          <a:p>
            <a:r>
              <a:rPr lang="en-CA" dirty="0"/>
              <a:t>Info-6079 Security Application</a:t>
            </a:r>
          </a:p>
        </p:txBody>
      </p:sp>
      <p:sp>
        <p:nvSpPr>
          <p:cNvPr id="3" name="Subtitle 2">
            <a:extLst>
              <a:ext uri="{FF2B5EF4-FFF2-40B4-BE49-F238E27FC236}">
                <a16:creationId xmlns:a16="http://schemas.microsoft.com/office/drawing/2014/main" id="{D588400E-B15F-4C5A-8E8B-8DE6F3B91BDE}"/>
              </a:ext>
            </a:extLst>
          </p:cNvPr>
          <p:cNvSpPr>
            <a:spLocks noGrp="1"/>
          </p:cNvSpPr>
          <p:nvPr>
            <p:ph type="subTitle" idx="1"/>
          </p:nvPr>
        </p:nvSpPr>
        <p:spPr>
          <a:xfrm>
            <a:off x="1389916" y="2533650"/>
            <a:ext cx="5715000" cy="1173350"/>
          </a:xfrm>
        </p:spPr>
        <p:txBody>
          <a:bodyPr>
            <a:normAutofit/>
          </a:bodyPr>
          <a:lstStyle/>
          <a:p>
            <a:r>
              <a:rPr lang="en-CA" sz="3600" b="1" dirty="0">
                <a:solidFill>
                  <a:schemeClr val="tx1"/>
                </a:solidFill>
              </a:rPr>
              <a:t>Week 10</a:t>
            </a:r>
          </a:p>
          <a:p>
            <a:r>
              <a:rPr lang="en-CA" sz="3600" b="1" dirty="0">
                <a:solidFill>
                  <a:schemeClr val="tx1"/>
                </a:solidFill>
              </a:rPr>
              <a:t>Review for Test 2</a:t>
            </a:r>
            <a:endParaRPr lang="en-CA" b="1" dirty="0">
              <a:solidFill>
                <a:schemeClr val="tx1"/>
              </a:solidFill>
            </a:endParaRPr>
          </a:p>
        </p:txBody>
      </p:sp>
    </p:spTree>
    <p:extLst>
      <p:ext uri="{BB962C8B-B14F-4D97-AF65-F5344CB8AC3E}">
        <p14:creationId xmlns:p14="http://schemas.microsoft.com/office/powerpoint/2010/main" val="116811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B0A2-0549-4A8F-8EFB-95D1B3C70F94}"/>
              </a:ext>
            </a:extLst>
          </p:cNvPr>
          <p:cNvSpPr>
            <a:spLocks noGrp="1"/>
          </p:cNvSpPr>
          <p:nvPr>
            <p:ph type="title"/>
          </p:nvPr>
        </p:nvSpPr>
        <p:spPr>
          <a:xfrm>
            <a:off x="200722" y="304271"/>
            <a:ext cx="6895403" cy="595261"/>
          </a:xfrm>
        </p:spPr>
        <p:txBody>
          <a:bodyPr/>
          <a:lstStyle/>
          <a:p>
            <a:r>
              <a:rPr lang="en-CA" sz="3200" dirty="0"/>
              <a:t>Python 3  can work with Databases </a:t>
            </a:r>
          </a:p>
        </p:txBody>
      </p:sp>
      <p:sp>
        <p:nvSpPr>
          <p:cNvPr id="3" name="Content Placeholder 2">
            <a:extLst>
              <a:ext uri="{FF2B5EF4-FFF2-40B4-BE49-F238E27FC236}">
                <a16:creationId xmlns:a16="http://schemas.microsoft.com/office/drawing/2014/main" id="{C6ABA425-DDD0-4F09-B6D0-79533F3700F7}"/>
              </a:ext>
            </a:extLst>
          </p:cNvPr>
          <p:cNvSpPr>
            <a:spLocks noGrp="1"/>
          </p:cNvSpPr>
          <p:nvPr>
            <p:ph idx="1"/>
          </p:nvPr>
        </p:nvSpPr>
        <p:spPr>
          <a:xfrm>
            <a:off x="260194" y="899532"/>
            <a:ext cx="7044247" cy="4014495"/>
          </a:xfrm>
        </p:spPr>
        <p:txBody>
          <a:bodyPr>
            <a:normAutofit/>
          </a:bodyPr>
          <a:lstStyle/>
          <a:p>
            <a:r>
              <a:rPr lang="en-CA" dirty="0"/>
              <a:t>Python Database API supports a wide range of database servers such as:</a:t>
            </a:r>
          </a:p>
          <a:p>
            <a:pPr lvl="1"/>
            <a:r>
              <a:rPr lang="en-CA" dirty="0"/>
              <a:t>MySQL, Microsoft SQL server, </a:t>
            </a:r>
            <a:r>
              <a:rPr lang="en-CA" dirty="0" err="1"/>
              <a:t>SQLlite</a:t>
            </a:r>
            <a:r>
              <a:rPr lang="en-CA" dirty="0"/>
              <a:t>, Oracle, and others</a:t>
            </a:r>
          </a:p>
          <a:p>
            <a:r>
              <a:rPr lang="en-CA" dirty="0">
                <a:solidFill>
                  <a:srgbClr val="C00000"/>
                </a:solidFill>
              </a:rPr>
              <a:t>You must download a separate DB API module for each database you want to access. </a:t>
            </a:r>
          </a:p>
          <a:p>
            <a:r>
              <a:rPr lang="en-CA" b="1" i="1" dirty="0"/>
              <a:t>Working with databases is out of the scope of this </a:t>
            </a:r>
            <a:r>
              <a:rPr lang="en-CA" b="1" dirty="0"/>
              <a:t>course</a:t>
            </a:r>
          </a:p>
        </p:txBody>
      </p:sp>
    </p:spTree>
    <p:extLst>
      <p:ext uri="{BB962C8B-B14F-4D97-AF65-F5344CB8AC3E}">
        <p14:creationId xmlns:p14="http://schemas.microsoft.com/office/powerpoint/2010/main" val="81184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6CCA5-507F-49F4-B13E-AA69B2F06BCE}"/>
              </a:ext>
            </a:extLst>
          </p:cNvPr>
          <p:cNvSpPr>
            <a:spLocks noGrp="1"/>
          </p:cNvSpPr>
          <p:nvPr>
            <p:ph type="title"/>
          </p:nvPr>
        </p:nvSpPr>
        <p:spPr>
          <a:xfrm>
            <a:off x="269966" y="304271"/>
            <a:ext cx="6826159" cy="671089"/>
          </a:xfrm>
        </p:spPr>
        <p:txBody>
          <a:bodyPr/>
          <a:lstStyle/>
          <a:p>
            <a:r>
              <a:rPr lang="en-CA" dirty="0"/>
              <a:t>Example of SQL in python 3</a:t>
            </a:r>
          </a:p>
        </p:txBody>
      </p:sp>
      <p:sp>
        <p:nvSpPr>
          <p:cNvPr id="3" name="Content Placeholder 2">
            <a:extLst>
              <a:ext uri="{FF2B5EF4-FFF2-40B4-BE49-F238E27FC236}">
                <a16:creationId xmlns:a16="http://schemas.microsoft.com/office/drawing/2014/main" id="{7D637FEB-25FE-4EA3-A506-A5006A97A097}"/>
              </a:ext>
            </a:extLst>
          </p:cNvPr>
          <p:cNvSpPr>
            <a:spLocks noGrp="1"/>
          </p:cNvSpPr>
          <p:nvPr>
            <p:ph idx="1"/>
          </p:nvPr>
        </p:nvSpPr>
        <p:spPr>
          <a:xfrm>
            <a:off x="374470" y="975360"/>
            <a:ext cx="6721656" cy="3938667"/>
          </a:xfrm>
        </p:spPr>
        <p:txBody>
          <a:bodyPr/>
          <a:lstStyle/>
          <a:p>
            <a:r>
              <a:rPr lang="en-CA" dirty="0"/>
              <a:t>Module sqlite3 is comes setup with python3,</a:t>
            </a:r>
          </a:p>
          <a:p>
            <a:r>
              <a:rPr lang="en-CA" dirty="0"/>
              <a:t>This means all you need to do is import it to your python file, by typing </a:t>
            </a:r>
          </a:p>
          <a:p>
            <a:pPr lvl="1"/>
            <a:r>
              <a:rPr lang="en-CA" dirty="0"/>
              <a:t>import sqlite3</a:t>
            </a:r>
          </a:p>
          <a:p>
            <a:r>
              <a:rPr lang="en-CA" dirty="0"/>
              <a:t>Once that is done you can start using it</a:t>
            </a:r>
          </a:p>
          <a:p>
            <a:r>
              <a:rPr lang="en-CA" dirty="0"/>
              <a:t>Example next couple of slides: see notes</a:t>
            </a:r>
          </a:p>
        </p:txBody>
      </p:sp>
    </p:spTree>
    <p:extLst>
      <p:ext uri="{BB962C8B-B14F-4D97-AF65-F5344CB8AC3E}">
        <p14:creationId xmlns:p14="http://schemas.microsoft.com/office/powerpoint/2010/main" val="352330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6D80-D8F0-410D-9DEB-63419E9EFCFD}"/>
              </a:ext>
            </a:extLst>
          </p:cNvPr>
          <p:cNvSpPr>
            <a:spLocks noGrp="1"/>
          </p:cNvSpPr>
          <p:nvPr>
            <p:ph type="ctrTitle"/>
          </p:nvPr>
        </p:nvSpPr>
        <p:spPr>
          <a:xfrm>
            <a:off x="534083" y="1526892"/>
            <a:ext cx="6943042" cy="963759"/>
          </a:xfrm>
        </p:spPr>
        <p:txBody>
          <a:bodyPr>
            <a:normAutofit fontScale="90000"/>
          </a:bodyPr>
          <a:lstStyle/>
          <a:p>
            <a:r>
              <a:rPr lang="en-CA" dirty="0"/>
              <a:t>Converting from different </a:t>
            </a:r>
            <a:br>
              <a:rPr lang="en-CA" dirty="0"/>
            </a:br>
            <a:r>
              <a:rPr lang="en-CA" dirty="0"/>
              <a:t>Number bases</a:t>
            </a:r>
          </a:p>
        </p:txBody>
      </p:sp>
    </p:spTree>
    <p:extLst>
      <p:ext uri="{BB962C8B-B14F-4D97-AF65-F5344CB8AC3E}">
        <p14:creationId xmlns:p14="http://schemas.microsoft.com/office/powerpoint/2010/main" val="18603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B0A2-0549-4A8F-8EFB-95D1B3C70F94}"/>
              </a:ext>
            </a:extLst>
          </p:cNvPr>
          <p:cNvSpPr>
            <a:spLocks noGrp="1"/>
          </p:cNvSpPr>
          <p:nvPr>
            <p:ph type="title"/>
          </p:nvPr>
        </p:nvSpPr>
        <p:spPr>
          <a:xfrm>
            <a:off x="200722" y="304271"/>
            <a:ext cx="6895403" cy="595261"/>
          </a:xfrm>
        </p:spPr>
        <p:txBody>
          <a:bodyPr/>
          <a:lstStyle/>
          <a:p>
            <a:r>
              <a:rPr lang="en-CA" sz="3200" dirty="0"/>
              <a:t>Int() basics</a:t>
            </a:r>
          </a:p>
        </p:txBody>
      </p:sp>
      <p:sp>
        <p:nvSpPr>
          <p:cNvPr id="3" name="Content Placeholder 2">
            <a:extLst>
              <a:ext uri="{FF2B5EF4-FFF2-40B4-BE49-F238E27FC236}">
                <a16:creationId xmlns:a16="http://schemas.microsoft.com/office/drawing/2014/main" id="{C6ABA425-DDD0-4F09-B6D0-79533F3700F7}"/>
              </a:ext>
            </a:extLst>
          </p:cNvPr>
          <p:cNvSpPr>
            <a:spLocks noGrp="1"/>
          </p:cNvSpPr>
          <p:nvPr>
            <p:ph idx="1"/>
          </p:nvPr>
        </p:nvSpPr>
        <p:spPr>
          <a:xfrm>
            <a:off x="392035" y="899532"/>
            <a:ext cx="6835930" cy="4014495"/>
          </a:xfrm>
        </p:spPr>
        <p:txBody>
          <a:bodyPr>
            <a:normAutofit/>
          </a:bodyPr>
          <a:lstStyle/>
          <a:p>
            <a:endParaRPr lang="en-CA" dirty="0"/>
          </a:p>
          <a:p>
            <a:r>
              <a:rPr lang="en-CA" dirty="0"/>
              <a:t>Int() function takes 2 arguments</a:t>
            </a:r>
          </a:p>
          <a:p>
            <a:pPr lvl="1"/>
            <a:r>
              <a:rPr lang="en-CA" dirty="0"/>
              <a:t>Syntax is int(string, base)</a:t>
            </a:r>
          </a:p>
          <a:p>
            <a:pPr lvl="1"/>
            <a:r>
              <a:rPr lang="en-CA" dirty="0"/>
              <a:t>string</a:t>
            </a:r>
          </a:p>
          <a:p>
            <a:pPr lvl="1"/>
            <a:r>
              <a:rPr lang="en-CA" dirty="0"/>
              <a:t>Base, by default is base 10 or decimal.</a:t>
            </a:r>
          </a:p>
          <a:p>
            <a:pPr lvl="2"/>
            <a:r>
              <a:rPr lang="en-CA" dirty="0"/>
              <a:t>If you don’t put anything int() uses base 10</a:t>
            </a:r>
          </a:p>
          <a:p>
            <a:pPr lvl="2"/>
            <a:r>
              <a:rPr lang="en-CA" dirty="0"/>
              <a:t>So far in course we used based 10 </a:t>
            </a:r>
          </a:p>
          <a:p>
            <a:r>
              <a:rPr lang="en-CA" dirty="0"/>
              <a:t>Examples to get 2 </a:t>
            </a:r>
          </a:p>
          <a:p>
            <a:pPr lvl="1"/>
            <a:r>
              <a:rPr lang="en-CA" dirty="0"/>
              <a:t>int(“2”,10)</a:t>
            </a:r>
          </a:p>
          <a:p>
            <a:pPr lvl="1"/>
            <a:r>
              <a:rPr lang="en-CA" dirty="0"/>
              <a:t>Int(“2”)</a:t>
            </a:r>
          </a:p>
        </p:txBody>
      </p:sp>
    </p:spTree>
    <p:extLst>
      <p:ext uri="{BB962C8B-B14F-4D97-AF65-F5344CB8AC3E}">
        <p14:creationId xmlns:p14="http://schemas.microsoft.com/office/powerpoint/2010/main" val="201788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B0A2-0549-4A8F-8EFB-95D1B3C70F94}"/>
              </a:ext>
            </a:extLst>
          </p:cNvPr>
          <p:cNvSpPr>
            <a:spLocks noGrp="1"/>
          </p:cNvSpPr>
          <p:nvPr>
            <p:ph type="title"/>
          </p:nvPr>
        </p:nvSpPr>
        <p:spPr>
          <a:xfrm>
            <a:off x="200722" y="304271"/>
            <a:ext cx="6895403" cy="595261"/>
          </a:xfrm>
        </p:spPr>
        <p:txBody>
          <a:bodyPr/>
          <a:lstStyle/>
          <a:p>
            <a:r>
              <a:rPr lang="en-CA" sz="3200" dirty="0"/>
              <a:t>Int() basics</a:t>
            </a:r>
          </a:p>
        </p:txBody>
      </p:sp>
      <p:sp>
        <p:nvSpPr>
          <p:cNvPr id="3" name="Content Placeholder 2">
            <a:extLst>
              <a:ext uri="{FF2B5EF4-FFF2-40B4-BE49-F238E27FC236}">
                <a16:creationId xmlns:a16="http://schemas.microsoft.com/office/drawing/2014/main" id="{C6ABA425-DDD0-4F09-B6D0-79533F3700F7}"/>
              </a:ext>
            </a:extLst>
          </p:cNvPr>
          <p:cNvSpPr>
            <a:spLocks noGrp="1"/>
          </p:cNvSpPr>
          <p:nvPr>
            <p:ph idx="1"/>
          </p:nvPr>
        </p:nvSpPr>
        <p:spPr>
          <a:xfrm>
            <a:off x="392035" y="899532"/>
            <a:ext cx="6835930" cy="4014495"/>
          </a:xfrm>
        </p:spPr>
        <p:txBody>
          <a:bodyPr>
            <a:normAutofit/>
          </a:bodyPr>
          <a:lstStyle/>
          <a:p>
            <a:r>
              <a:rPr lang="en-CA" dirty="0"/>
              <a:t>Yes!!!! Put int(2) or int(2.2) will also work to get 2.</a:t>
            </a:r>
          </a:p>
          <a:p>
            <a:pPr lvl="1"/>
            <a:r>
              <a:rPr lang="en-CA" dirty="0"/>
              <a:t>This only works if you don’t put a base in</a:t>
            </a:r>
          </a:p>
          <a:p>
            <a:r>
              <a:rPr lang="en-CA" dirty="0"/>
              <a:t>This won’t work</a:t>
            </a:r>
          </a:p>
          <a:p>
            <a:pPr lvl="2"/>
            <a:r>
              <a:rPr lang="en-CA" dirty="0"/>
              <a:t>int(“2.2”,10)</a:t>
            </a:r>
          </a:p>
          <a:p>
            <a:pPr lvl="2"/>
            <a:r>
              <a:rPr lang="en-CA" dirty="0"/>
              <a:t>Int(2.2, 10)</a:t>
            </a:r>
          </a:p>
          <a:p>
            <a:pPr lvl="2"/>
            <a:endParaRPr lang="en-CA" dirty="0"/>
          </a:p>
          <a:p>
            <a:r>
              <a:rPr lang="en-CA" dirty="0"/>
              <a:t>What would happen if we put base 2 for binary and put a binary number as a string?</a:t>
            </a:r>
          </a:p>
        </p:txBody>
      </p:sp>
    </p:spTree>
    <p:extLst>
      <p:ext uri="{BB962C8B-B14F-4D97-AF65-F5344CB8AC3E}">
        <p14:creationId xmlns:p14="http://schemas.microsoft.com/office/powerpoint/2010/main" val="306150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1E68-90FB-412F-9F45-0D3DDD64BA3E}"/>
              </a:ext>
            </a:extLst>
          </p:cNvPr>
          <p:cNvSpPr>
            <a:spLocks noGrp="1"/>
          </p:cNvSpPr>
          <p:nvPr>
            <p:ph type="title"/>
          </p:nvPr>
        </p:nvSpPr>
        <p:spPr>
          <a:xfrm>
            <a:off x="523875" y="558535"/>
            <a:ext cx="6572250" cy="664837"/>
          </a:xfrm>
        </p:spPr>
        <p:txBody>
          <a:bodyPr/>
          <a:lstStyle/>
          <a:p>
            <a:r>
              <a:rPr lang="en-CA" dirty="0"/>
              <a:t>Convert decimal to bin</a:t>
            </a:r>
          </a:p>
        </p:txBody>
      </p:sp>
      <p:sp>
        <p:nvSpPr>
          <p:cNvPr id="3" name="Content Placeholder 2">
            <a:extLst>
              <a:ext uri="{FF2B5EF4-FFF2-40B4-BE49-F238E27FC236}">
                <a16:creationId xmlns:a16="http://schemas.microsoft.com/office/drawing/2014/main" id="{EEB16D7E-C933-46DC-8A7C-51737A7640A9}"/>
              </a:ext>
            </a:extLst>
          </p:cNvPr>
          <p:cNvSpPr>
            <a:spLocks noGrp="1"/>
          </p:cNvSpPr>
          <p:nvPr>
            <p:ph idx="1"/>
          </p:nvPr>
        </p:nvSpPr>
        <p:spPr>
          <a:xfrm>
            <a:off x="617414" y="890954"/>
            <a:ext cx="6478711" cy="4023073"/>
          </a:xfrm>
        </p:spPr>
        <p:txBody>
          <a:bodyPr/>
          <a:lstStyle/>
          <a:p>
            <a:endParaRPr lang="de-DE" dirty="0"/>
          </a:p>
          <a:p>
            <a:r>
              <a:rPr lang="de-DE" dirty="0"/>
              <a:t>u_bin = bin(200)</a:t>
            </a:r>
          </a:p>
          <a:p>
            <a:pPr lvl="1"/>
            <a:r>
              <a:rPr lang="de-DE" dirty="0"/>
              <a:t>Saves string that 0b11001000</a:t>
            </a:r>
          </a:p>
          <a:p>
            <a:pPr lvl="1"/>
            <a:r>
              <a:rPr lang="de-DE" dirty="0"/>
              <a:t>The 0b (zero b) tells the system that we are dilling with a binary</a:t>
            </a:r>
          </a:p>
          <a:p>
            <a:r>
              <a:rPr lang="de-DE" dirty="0"/>
              <a:t>To print with out 0b we could do:</a:t>
            </a:r>
          </a:p>
          <a:p>
            <a:pPr lvl="1"/>
            <a:r>
              <a:rPr lang="de-DE" sz="2300" dirty="0"/>
              <a:t>print((u_bin[2:])</a:t>
            </a:r>
            <a:endParaRPr lang="de-DE" dirty="0"/>
          </a:p>
          <a:p>
            <a:pPr marL="0" indent="0">
              <a:buNone/>
            </a:pPr>
            <a:endParaRPr lang="de-DE" dirty="0"/>
          </a:p>
        </p:txBody>
      </p:sp>
    </p:spTree>
    <p:extLst>
      <p:ext uri="{BB962C8B-B14F-4D97-AF65-F5344CB8AC3E}">
        <p14:creationId xmlns:p14="http://schemas.microsoft.com/office/powerpoint/2010/main" val="150792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94B0-7BA7-41AC-BEAD-9D1D053AE7C5}"/>
              </a:ext>
            </a:extLst>
          </p:cNvPr>
          <p:cNvSpPr>
            <a:spLocks noGrp="1"/>
          </p:cNvSpPr>
          <p:nvPr>
            <p:ph type="title"/>
          </p:nvPr>
        </p:nvSpPr>
        <p:spPr>
          <a:xfrm>
            <a:off x="367323" y="304271"/>
            <a:ext cx="6728802" cy="571052"/>
          </a:xfrm>
        </p:spPr>
        <p:txBody>
          <a:bodyPr/>
          <a:lstStyle/>
          <a:p>
            <a:r>
              <a:rPr lang="en-CA" dirty="0"/>
              <a:t>Hex conversions </a:t>
            </a:r>
          </a:p>
        </p:txBody>
      </p:sp>
      <p:sp>
        <p:nvSpPr>
          <p:cNvPr id="3" name="Content Placeholder 2">
            <a:extLst>
              <a:ext uri="{FF2B5EF4-FFF2-40B4-BE49-F238E27FC236}">
                <a16:creationId xmlns:a16="http://schemas.microsoft.com/office/drawing/2014/main" id="{54A6C1B2-6239-41FD-8BD3-C8FCC90872D1}"/>
              </a:ext>
            </a:extLst>
          </p:cNvPr>
          <p:cNvSpPr>
            <a:spLocks noGrp="1"/>
          </p:cNvSpPr>
          <p:nvPr>
            <p:ph idx="1"/>
          </p:nvPr>
        </p:nvSpPr>
        <p:spPr>
          <a:xfrm>
            <a:off x="461108" y="941696"/>
            <a:ext cx="6635017" cy="3972332"/>
          </a:xfrm>
        </p:spPr>
        <p:txBody>
          <a:bodyPr>
            <a:normAutofit lnSpcReduction="10000"/>
          </a:bodyPr>
          <a:lstStyle/>
          <a:p>
            <a:r>
              <a:rPr lang="en-CA" dirty="0"/>
              <a:t>Hex is base 16</a:t>
            </a:r>
          </a:p>
          <a:p>
            <a:r>
              <a:rPr lang="en-CA" dirty="0"/>
              <a:t>Used in IPv6 and RGB colors</a:t>
            </a:r>
          </a:p>
          <a:p>
            <a:endParaRPr lang="en-CA" dirty="0"/>
          </a:p>
          <a:p>
            <a:r>
              <a:rPr lang="en-CA" dirty="0"/>
              <a:t>Ex we have hex number:  5fb2</a:t>
            </a:r>
          </a:p>
          <a:p>
            <a:r>
              <a:rPr lang="en-CA" dirty="0"/>
              <a:t>Int(“5fb2”,16) will output 24498</a:t>
            </a:r>
          </a:p>
          <a:p>
            <a:r>
              <a:rPr lang="en-CA" dirty="0"/>
              <a:t>hex(24498) will output 0x5fb2</a:t>
            </a:r>
          </a:p>
          <a:p>
            <a:pPr lvl="1"/>
            <a:r>
              <a:rPr lang="en-CA" dirty="0"/>
              <a:t>Ox (zero and x) tells computer the next letters are hex</a:t>
            </a:r>
          </a:p>
          <a:p>
            <a:pPr lvl="1"/>
            <a:r>
              <a:rPr lang="en-CA" dirty="0" err="1"/>
              <a:t>hexn</a:t>
            </a:r>
            <a:r>
              <a:rPr lang="en-CA" dirty="0"/>
              <a:t> = hex(24498) </a:t>
            </a:r>
          </a:p>
          <a:p>
            <a:pPr lvl="1"/>
            <a:r>
              <a:rPr lang="de-DE" sz="2400" dirty="0"/>
              <a:t>print((hexn[2:]) will output 5fb2</a:t>
            </a:r>
            <a:endParaRPr lang="de-DE" dirty="0"/>
          </a:p>
          <a:p>
            <a:pPr lvl="1"/>
            <a:endParaRPr lang="en-CA" dirty="0"/>
          </a:p>
          <a:p>
            <a:endParaRPr lang="en-CA" dirty="0"/>
          </a:p>
        </p:txBody>
      </p:sp>
    </p:spTree>
    <p:extLst>
      <p:ext uri="{BB962C8B-B14F-4D97-AF65-F5344CB8AC3E}">
        <p14:creationId xmlns:p14="http://schemas.microsoft.com/office/powerpoint/2010/main" val="324243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lstStyle/>
          <a:p>
            <a:r>
              <a:rPr lang="en-CA" dirty="0"/>
              <a:t>What are Modules?</a:t>
            </a: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31870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D7E6-CCF5-495F-9B26-48C9B1162C61}"/>
              </a:ext>
            </a:extLst>
          </p:cNvPr>
          <p:cNvSpPr>
            <a:spLocks noGrp="1"/>
          </p:cNvSpPr>
          <p:nvPr>
            <p:ph type="title"/>
          </p:nvPr>
        </p:nvSpPr>
        <p:spPr>
          <a:xfrm>
            <a:off x="304800" y="304271"/>
            <a:ext cx="6791325" cy="496701"/>
          </a:xfrm>
        </p:spPr>
        <p:txBody>
          <a:bodyPr/>
          <a:lstStyle/>
          <a:p>
            <a:r>
              <a:rPr lang="en-CA" dirty="0"/>
              <a:t>Module</a:t>
            </a:r>
          </a:p>
        </p:txBody>
      </p:sp>
      <p:sp>
        <p:nvSpPr>
          <p:cNvPr id="3" name="Content Placeholder 2">
            <a:extLst>
              <a:ext uri="{FF2B5EF4-FFF2-40B4-BE49-F238E27FC236}">
                <a16:creationId xmlns:a16="http://schemas.microsoft.com/office/drawing/2014/main" id="{31FC1769-F500-4147-ADEB-B0C374001164}"/>
              </a:ext>
            </a:extLst>
          </p:cNvPr>
          <p:cNvSpPr>
            <a:spLocks noGrp="1"/>
          </p:cNvSpPr>
          <p:nvPr>
            <p:ph idx="1"/>
          </p:nvPr>
        </p:nvSpPr>
        <p:spPr>
          <a:xfrm>
            <a:off x="160867" y="800973"/>
            <a:ext cx="7154333" cy="4113056"/>
          </a:xfrm>
        </p:spPr>
        <p:txBody>
          <a:bodyPr>
            <a:normAutofit fontScale="70000" lnSpcReduction="20000"/>
          </a:bodyPr>
          <a:lstStyle/>
          <a:p>
            <a:r>
              <a:rPr lang="en-CA" dirty="0"/>
              <a:t>Module consists of Python code that has a specific goal or functionality. Like calculate a network range.</a:t>
            </a:r>
          </a:p>
          <a:p>
            <a:pPr marL="285739" lvl="1" indent="0">
              <a:buNone/>
            </a:pPr>
            <a:endParaRPr lang="en-CA" dirty="0"/>
          </a:p>
          <a:p>
            <a:r>
              <a:rPr lang="en-CA" dirty="0"/>
              <a:t>Could include, but not limited to:</a:t>
            </a:r>
          </a:p>
          <a:p>
            <a:pPr lvl="1"/>
            <a:r>
              <a:rPr lang="en-CA" dirty="0"/>
              <a:t>Functions, Variables, Classes, Runnable code</a:t>
            </a:r>
          </a:p>
          <a:p>
            <a:pPr lvl="1"/>
            <a:endParaRPr lang="en-CA" dirty="0"/>
          </a:p>
          <a:p>
            <a:r>
              <a:rPr lang="en-CA" dirty="0"/>
              <a:t>Modules help avoid collisions between global variable names. Meaning that a variable in a module is in the module and not in other modules. </a:t>
            </a:r>
          </a:p>
          <a:p>
            <a:pPr lvl="1"/>
            <a:endParaRPr lang="en-CA" dirty="0"/>
          </a:p>
          <a:p>
            <a:r>
              <a:rPr lang="en-CA" dirty="0"/>
              <a:t>Any Python file can be a module.</a:t>
            </a:r>
          </a:p>
          <a:p>
            <a:r>
              <a:rPr lang="en-CA" dirty="0"/>
              <a:t>You can use modules that are already made and provided with python</a:t>
            </a:r>
          </a:p>
          <a:p>
            <a:endParaRPr lang="en-CA" dirty="0"/>
          </a:p>
          <a:p>
            <a:r>
              <a:rPr lang="en-CA" dirty="0"/>
              <a:t>You can create your own code and save it as a python file, use the extension .</a:t>
            </a:r>
            <a:r>
              <a:rPr lang="en-CA" dirty="0" err="1"/>
              <a:t>py</a:t>
            </a:r>
            <a:endParaRPr lang="en-CA" dirty="0"/>
          </a:p>
        </p:txBody>
      </p:sp>
    </p:spTree>
    <p:extLst>
      <p:ext uri="{BB962C8B-B14F-4D97-AF65-F5344CB8AC3E}">
        <p14:creationId xmlns:p14="http://schemas.microsoft.com/office/powerpoint/2010/main" val="353458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949-0A55-4E51-9311-6D2DFC67E326}"/>
              </a:ext>
            </a:extLst>
          </p:cNvPr>
          <p:cNvSpPr>
            <a:spLocks noGrp="1"/>
          </p:cNvSpPr>
          <p:nvPr>
            <p:ph type="title"/>
          </p:nvPr>
        </p:nvSpPr>
        <p:spPr>
          <a:xfrm>
            <a:off x="193964" y="304271"/>
            <a:ext cx="7121236" cy="1044238"/>
          </a:xfrm>
        </p:spPr>
        <p:txBody>
          <a:bodyPr/>
          <a:lstStyle/>
          <a:p>
            <a:r>
              <a:rPr lang="en-CA" sz="4000" b="1" dirty="0"/>
              <a:t>Using modules and packets:</a:t>
            </a:r>
            <a:endParaRPr lang="en-CA" dirty="0"/>
          </a:p>
        </p:txBody>
      </p:sp>
      <p:sp>
        <p:nvSpPr>
          <p:cNvPr id="3" name="Content Placeholder 2">
            <a:extLst>
              <a:ext uri="{FF2B5EF4-FFF2-40B4-BE49-F238E27FC236}">
                <a16:creationId xmlns:a16="http://schemas.microsoft.com/office/drawing/2014/main" id="{34AB3564-04A3-4517-879E-0FF23CF965FA}"/>
              </a:ext>
            </a:extLst>
          </p:cNvPr>
          <p:cNvSpPr>
            <a:spLocks noGrp="1"/>
          </p:cNvSpPr>
          <p:nvPr>
            <p:ph idx="1"/>
          </p:nvPr>
        </p:nvSpPr>
        <p:spPr>
          <a:xfrm>
            <a:off x="193964" y="1246909"/>
            <a:ext cx="7121236" cy="3667119"/>
          </a:xfrm>
        </p:spPr>
        <p:txBody>
          <a:bodyPr/>
          <a:lstStyle/>
          <a:p>
            <a:r>
              <a:rPr lang="en-CA" sz="2400" i="1" dirty="0"/>
              <a:t>import </a:t>
            </a:r>
            <a:r>
              <a:rPr lang="en-CA" sz="2400" dirty="0" err="1"/>
              <a:t>ipaddress</a:t>
            </a:r>
            <a:r>
              <a:rPr lang="en-CA" sz="2400" dirty="0"/>
              <a:t> </a:t>
            </a:r>
          </a:p>
          <a:p>
            <a:r>
              <a:rPr lang="en-CA" sz="2400" i="1" dirty="0"/>
              <a:t>import </a:t>
            </a:r>
            <a:r>
              <a:rPr lang="en-CA" sz="2400" dirty="0" err="1"/>
              <a:t>ipaddress</a:t>
            </a:r>
            <a:r>
              <a:rPr lang="en-CA" sz="2400" dirty="0"/>
              <a:t> </a:t>
            </a:r>
            <a:r>
              <a:rPr lang="en-CA" sz="2400" i="1" dirty="0"/>
              <a:t>as</a:t>
            </a:r>
            <a:r>
              <a:rPr lang="en-CA" sz="2400" dirty="0"/>
              <a:t> </a:t>
            </a:r>
            <a:r>
              <a:rPr lang="en-CA" sz="2400" dirty="0" err="1"/>
              <a:t>ip</a:t>
            </a:r>
            <a:endParaRPr lang="en-CA" sz="2400" dirty="0"/>
          </a:p>
          <a:p>
            <a:r>
              <a:rPr lang="en-CA" sz="2400" i="1" dirty="0"/>
              <a:t>from</a:t>
            </a:r>
            <a:r>
              <a:rPr lang="en-CA" sz="2400" dirty="0"/>
              <a:t> </a:t>
            </a:r>
            <a:r>
              <a:rPr lang="en-CA" sz="2400" dirty="0" err="1"/>
              <a:t>ipaddress</a:t>
            </a:r>
            <a:r>
              <a:rPr lang="en-CA" sz="2400" dirty="0"/>
              <a:t> import IPv4Network</a:t>
            </a:r>
          </a:p>
          <a:p>
            <a:r>
              <a:rPr lang="en-CA" sz="2400" i="1" dirty="0"/>
              <a:t>from </a:t>
            </a:r>
            <a:r>
              <a:rPr lang="en-CA" sz="2400" i="1" dirty="0" err="1"/>
              <a:t>ipaddress</a:t>
            </a:r>
            <a:r>
              <a:rPr lang="en-CA" sz="2400" i="1" dirty="0"/>
              <a:t> import IPv4Network, </a:t>
            </a:r>
            <a:r>
              <a:rPr lang="en-CA" sz="2400" i="1" dirty="0" err="1"/>
              <a:t>ip_network</a:t>
            </a:r>
            <a:endParaRPr lang="en-CA" sz="2400" i="1" dirty="0"/>
          </a:p>
          <a:p>
            <a:r>
              <a:rPr lang="en-CA" sz="2400" i="1" dirty="0"/>
              <a:t>from </a:t>
            </a:r>
            <a:r>
              <a:rPr lang="en-CA" sz="2400" i="1" dirty="0" err="1"/>
              <a:t>ipaddress</a:t>
            </a:r>
            <a:r>
              <a:rPr lang="en-CA" sz="2400" i="1" dirty="0"/>
              <a:t> import *</a:t>
            </a:r>
          </a:p>
          <a:p>
            <a:endParaRPr lang="en-CA" sz="2400" i="1" dirty="0"/>
          </a:p>
          <a:p>
            <a:endParaRPr lang="en-CA" sz="2800" dirty="0"/>
          </a:p>
          <a:p>
            <a:endParaRPr lang="en-CA" dirty="0"/>
          </a:p>
        </p:txBody>
      </p:sp>
    </p:spTree>
    <p:extLst>
      <p:ext uri="{BB962C8B-B14F-4D97-AF65-F5344CB8AC3E}">
        <p14:creationId xmlns:p14="http://schemas.microsoft.com/office/powerpoint/2010/main" val="211694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D8FD-BF86-45D2-8113-E177D88A0C47}"/>
              </a:ext>
            </a:extLst>
          </p:cNvPr>
          <p:cNvSpPr>
            <a:spLocks noGrp="1"/>
          </p:cNvSpPr>
          <p:nvPr>
            <p:ph type="title"/>
          </p:nvPr>
        </p:nvSpPr>
        <p:spPr/>
        <p:txBody>
          <a:bodyPr/>
          <a:lstStyle/>
          <a:p>
            <a:r>
              <a:rPr lang="en-CA" dirty="0"/>
              <a:t>File Types in Python</a:t>
            </a:r>
          </a:p>
        </p:txBody>
      </p:sp>
      <p:sp>
        <p:nvSpPr>
          <p:cNvPr id="3" name="Content Placeholder 2">
            <a:extLst>
              <a:ext uri="{FF2B5EF4-FFF2-40B4-BE49-F238E27FC236}">
                <a16:creationId xmlns:a16="http://schemas.microsoft.com/office/drawing/2014/main" id="{EACE36FF-BB5F-40D4-9E3F-1BBA248F63B4}"/>
              </a:ext>
            </a:extLst>
          </p:cNvPr>
          <p:cNvSpPr>
            <a:spLocks noGrp="1"/>
          </p:cNvSpPr>
          <p:nvPr>
            <p:ph idx="1"/>
          </p:nvPr>
        </p:nvSpPr>
        <p:spPr>
          <a:xfrm>
            <a:off x="161926" y="1521354"/>
            <a:ext cx="7296150" cy="3392673"/>
          </a:xfrm>
        </p:spPr>
        <p:txBody>
          <a:bodyPr>
            <a:normAutofit/>
          </a:bodyPr>
          <a:lstStyle/>
          <a:p>
            <a:r>
              <a:rPr lang="en-CA" dirty="0"/>
              <a:t>2 categorize:</a:t>
            </a:r>
          </a:p>
          <a:p>
            <a:pPr lvl="1"/>
            <a:r>
              <a:rPr lang="en-CA" dirty="0"/>
              <a:t>Text</a:t>
            </a:r>
          </a:p>
          <a:p>
            <a:pPr lvl="1"/>
            <a:r>
              <a:rPr lang="en-CA" dirty="0"/>
              <a:t>Binary</a:t>
            </a:r>
          </a:p>
          <a:p>
            <a:r>
              <a:rPr lang="en-CA" b="1" dirty="0"/>
              <a:t>Text files </a:t>
            </a:r>
            <a:r>
              <a:rPr lang="en-CA" dirty="0"/>
              <a:t>are structured as a sequence of lines. </a:t>
            </a:r>
          </a:p>
          <a:p>
            <a:pPr lvl="1"/>
            <a:r>
              <a:rPr lang="en-CA" dirty="0"/>
              <a:t>Each line include sequence of characters.</a:t>
            </a:r>
          </a:p>
          <a:p>
            <a:pPr lvl="1"/>
            <a:r>
              <a:rPr lang="en-CA" dirty="0"/>
              <a:t>Each line is terminated with special character called End of Line (EOL). Most common are comma (,) and newline.</a:t>
            </a:r>
          </a:p>
        </p:txBody>
      </p:sp>
    </p:spTree>
    <p:extLst>
      <p:ext uri="{BB962C8B-B14F-4D97-AF65-F5344CB8AC3E}">
        <p14:creationId xmlns:p14="http://schemas.microsoft.com/office/powerpoint/2010/main" val="229243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lstStyle/>
          <a:p>
            <a:r>
              <a:rPr lang="en-CA" dirty="0"/>
              <a:t>OOP</a:t>
            </a: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11931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D7E6-CCF5-495F-9B26-48C9B1162C61}"/>
              </a:ext>
            </a:extLst>
          </p:cNvPr>
          <p:cNvSpPr>
            <a:spLocks noGrp="1"/>
          </p:cNvSpPr>
          <p:nvPr>
            <p:ph type="title"/>
          </p:nvPr>
        </p:nvSpPr>
        <p:spPr>
          <a:xfrm>
            <a:off x="182880" y="304271"/>
            <a:ext cx="6913245" cy="496701"/>
          </a:xfrm>
        </p:spPr>
        <p:txBody>
          <a:bodyPr/>
          <a:lstStyle/>
          <a:p>
            <a:r>
              <a:rPr lang="en-CA" dirty="0"/>
              <a:t>What is OOP</a:t>
            </a:r>
          </a:p>
        </p:txBody>
      </p:sp>
      <p:sp>
        <p:nvSpPr>
          <p:cNvPr id="3" name="Content Placeholder 2">
            <a:extLst>
              <a:ext uri="{FF2B5EF4-FFF2-40B4-BE49-F238E27FC236}">
                <a16:creationId xmlns:a16="http://schemas.microsoft.com/office/drawing/2014/main" id="{31FC1769-F500-4147-ADEB-B0C374001164}"/>
              </a:ext>
            </a:extLst>
          </p:cNvPr>
          <p:cNvSpPr>
            <a:spLocks noGrp="1"/>
          </p:cNvSpPr>
          <p:nvPr>
            <p:ph idx="1"/>
          </p:nvPr>
        </p:nvSpPr>
        <p:spPr>
          <a:xfrm>
            <a:off x="182879" y="891541"/>
            <a:ext cx="7132321" cy="4022488"/>
          </a:xfrm>
        </p:spPr>
        <p:txBody>
          <a:bodyPr>
            <a:normAutofit fontScale="92500" lnSpcReduction="10000"/>
          </a:bodyPr>
          <a:lstStyle/>
          <a:p>
            <a:r>
              <a:rPr lang="en-CA" dirty="0"/>
              <a:t>OOP stands for </a:t>
            </a:r>
            <a:r>
              <a:rPr lang="en-CA" b="1" dirty="0"/>
              <a:t>Object-Oriented Programing</a:t>
            </a:r>
          </a:p>
          <a:p>
            <a:pPr marL="0" indent="0">
              <a:buNone/>
            </a:pPr>
            <a:endParaRPr lang="en-CA" dirty="0"/>
          </a:p>
          <a:p>
            <a:r>
              <a:rPr lang="en-CA" dirty="0"/>
              <a:t>This allows use to create customized Objects</a:t>
            </a:r>
          </a:p>
          <a:p>
            <a:pPr lvl="1"/>
            <a:r>
              <a:rPr lang="en-CA" dirty="0"/>
              <a:t>Allowing us to write procedural programming, a set of steps of a process. </a:t>
            </a:r>
          </a:p>
          <a:p>
            <a:pPr marL="0" indent="0">
              <a:buNone/>
            </a:pPr>
            <a:endParaRPr lang="en-CA" dirty="0"/>
          </a:p>
          <a:p>
            <a:r>
              <a:rPr lang="en-CA" dirty="0"/>
              <a:t>An object has 2 characteristics: </a:t>
            </a:r>
          </a:p>
          <a:p>
            <a:pPr lvl="1"/>
            <a:r>
              <a:rPr lang="en-CA" b="1" dirty="0"/>
              <a:t>Attributes</a:t>
            </a:r>
            <a:r>
              <a:rPr lang="en-CA" dirty="0"/>
              <a:t> – as variables</a:t>
            </a:r>
          </a:p>
          <a:p>
            <a:pPr lvl="1"/>
            <a:r>
              <a:rPr lang="en-CA" b="1" dirty="0"/>
              <a:t>Behavior</a:t>
            </a:r>
            <a:r>
              <a:rPr lang="en-CA" dirty="0"/>
              <a:t> – functions/Methods</a:t>
            </a:r>
          </a:p>
          <a:p>
            <a:r>
              <a:rPr lang="en-CA" dirty="0"/>
              <a:t>We use OOP to creating reusable code</a:t>
            </a:r>
          </a:p>
          <a:p>
            <a:pPr lvl="1"/>
            <a:r>
              <a:rPr lang="en-CA" dirty="0"/>
              <a:t>Think of DRY – Don’t repeat Yourself</a:t>
            </a:r>
          </a:p>
          <a:p>
            <a:endParaRPr lang="en-CA" dirty="0"/>
          </a:p>
          <a:p>
            <a:pPr marL="0" indent="0">
              <a:buNone/>
            </a:pPr>
            <a:endParaRPr lang="en-CA" dirty="0"/>
          </a:p>
        </p:txBody>
      </p:sp>
    </p:spTree>
    <p:extLst>
      <p:ext uri="{BB962C8B-B14F-4D97-AF65-F5344CB8AC3E}">
        <p14:creationId xmlns:p14="http://schemas.microsoft.com/office/powerpoint/2010/main" val="1336867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9EE2-308F-4D0E-A358-FC3E52950CFD}"/>
              </a:ext>
            </a:extLst>
          </p:cNvPr>
          <p:cNvSpPr>
            <a:spLocks noGrp="1"/>
          </p:cNvSpPr>
          <p:nvPr>
            <p:ph type="title"/>
          </p:nvPr>
        </p:nvSpPr>
        <p:spPr>
          <a:xfrm>
            <a:off x="194310" y="304271"/>
            <a:ext cx="6901815" cy="667279"/>
          </a:xfrm>
        </p:spPr>
        <p:txBody>
          <a:bodyPr/>
          <a:lstStyle/>
          <a:p>
            <a:r>
              <a:rPr lang="en-CA" dirty="0"/>
              <a:t>Why do we use OOP?</a:t>
            </a:r>
          </a:p>
        </p:txBody>
      </p:sp>
      <p:sp>
        <p:nvSpPr>
          <p:cNvPr id="3" name="Content Placeholder 2">
            <a:extLst>
              <a:ext uri="{FF2B5EF4-FFF2-40B4-BE49-F238E27FC236}">
                <a16:creationId xmlns:a16="http://schemas.microsoft.com/office/drawing/2014/main" id="{38F8A8E4-9086-40F0-A97C-DC3DD0205A88}"/>
              </a:ext>
            </a:extLst>
          </p:cNvPr>
          <p:cNvSpPr>
            <a:spLocks noGrp="1"/>
          </p:cNvSpPr>
          <p:nvPr>
            <p:ph idx="1"/>
          </p:nvPr>
        </p:nvSpPr>
        <p:spPr>
          <a:xfrm>
            <a:off x="194310" y="971551"/>
            <a:ext cx="7182305" cy="3709632"/>
          </a:xfrm>
        </p:spPr>
        <p:txBody>
          <a:bodyPr>
            <a:normAutofit lnSpcReduction="10000"/>
          </a:bodyPr>
          <a:lstStyle/>
          <a:p>
            <a:r>
              <a:rPr lang="en-CA" dirty="0"/>
              <a:t>A way to structure a program that would bundle properties and behaviors into an individual objects.</a:t>
            </a:r>
          </a:p>
          <a:p>
            <a:r>
              <a:rPr lang="en-CA" dirty="0"/>
              <a:t>To module concrete real world things</a:t>
            </a:r>
          </a:p>
          <a:p>
            <a:pPr lvl="1"/>
            <a:r>
              <a:rPr lang="en-CA" dirty="0"/>
              <a:t>Cars, person, email, and companies. </a:t>
            </a:r>
          </a:p>
          <a:p>
            <a:pPr lvl="1"/>
            <a:endParaRPr lang="en-CA" dirty="0"/>
          </a:p>
          <a:p>
            <a:r>
              <a:rPr lang="en-CA" dirty="0"/>
              <a:t>Could also to program relations between objects</a:t>
            </a:r>
          </a:p>
          <a:p>
            <a:pPr lvl="1"/>
            <a:r>
              <a:rPr lang="en-CA" dirty="0"/>
              <a:t>Relationship between Companies and employees </a:t>
            </a:r>
          </a:p>
          <a:p>
            <a:pPr lvl="1"/>
            <a:r>
              <a:rPr lang="en-CA" dirty="0"/>
              <a:t>Relationship between students and courses</a:t>
            </a:r>
          </a:p>
        </p:txBody>
      </p:sp>
    </p:spTree>
    <p:extLst>
      <p:ext uri="{BB962C8B-B14F-4D97-AF65-F5344CB8AC3E}">
        <p14:creationId xmlns:p14="http://schemas.microsoft.com/office/powerpoint/2010/main" val="191028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6270-6865-4522-8B67-42A2E0366ED8}"/>
              </a:ext>
            </a:extLst>
          </p:cNvPr>
          <p:cNvSpPr>
            <a:spLocks noGrp="1"/>
          </p:cNvSpPr>
          <p:nvPr>
            <p:ph type="title"/>
          </p:nvPr>
        </p:nvSpPr>
        <p:spPr>
          <a:xfrm>
            <a:off x="240030" y="304271"/>
            <a:ext cx="6856095" cy="747289"/>
          </a:xfrm>
        </p:spPr>
        <p:txBody>
          <a:bodyPr/>
          <a:lstStyle/>
          <a:p>
            <a:r>
              <a:rPr lang="en-CA" dirty="0"/>
              <a:t>3 principles of OPP</a:t>
            </a:r>
          </a:p>
        </p:txBody>
      </p:sp>
      <p:sp>
        <p:nvSpPr>
          <p:cNvPr id="3" name="Content Placeholder 2">
            <a:extLst>
              <a:ext uri="{FF2B5EF4-FFF2-40B4-BE49-F238E27FC236}">
                <a16:creationId xmlns:a16="http://schemas.microsoft.com/office/drawing/2014/main" id="{3CF6E5F0-0AB7-45A3-BCCA-B9DF80D9A55B}"/>
              </a:ext>
            </a:extLst>
          </p:cNvPr>
          <p:cNvSpPr>
            <a:spLocks noGrp="1"/>
          </p:cNvSpPr>
          <p:nvPr>
            <p:ph idx="1"/>
          </p:nvPr>
        </p:nvSpPr>
        <p:spPr>
          <a:xfrm>
            <a:off x="354330" y="1685500"/>
            <a:ext cx="6741795" cy="2111950"/>
          </a:xfrm>
        </p:spPr>
        <p:txBody>
          <a:bodyPr>
            <a:normAutofit/>
          </a:bodyPr>
          <a:lstStyle/>
          <a:p>
            <a:r>
              <a:rPr lang="en-CA" sz="4000" dirty="0"/>
              <a:t>Encapsulation</a:t>
            </a:r>
          </a:p>
          <a:p>
            <a:r>
              <a:rPr lang="en-CA" sz="4000" dirty="0"/>
              <a:t>Inheritance </a:t>
            </a:r>
          </a:p>
          <a:p>
            <a:r>
              <a:rPr lang="en-CA" sz="4000" dirty="0"/>
              <a:t>Polymorphism</a:t>
            </a:r>
          </a:p>
          <a:p>
            <a:endParaRPr lang="en-CA" dirty="0"/>
          </a:p>
          <a:p>
            <a:pPr marL="0" indent="0">
              <a:buNone/>
            </a:pPr>
            <a:endParaRPr lang="en-CA" dirty="0"/>
          </a:p>
        </p:txBody>
      </p:sp>
    </p:spTree>
    <p:extLst>
      <p:ext uri="{BB962C8B-B14F-4D97-AF65-F5344CB8AC3E}">
        <p14:creationId xmlns:p14="http://schemas.microsoft.com/office/powerpoint/2010/main" val="865973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lstStyle/>
          <a:p>
            <a:r>
              <a:rPr lang="en-CA" dirty="0"/>
              <a:t>Class</a:t>
            </a: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475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35B5-4CF2-45D5-A11A-282AB89344D0}"/>
              </a:ext>
            </a:extLst>
          </p:cNvPr>
          <p:cNvSpPr>
            <a:spLocks noGrp="1"/>
          </p:cNvSpPr>
          <p:nvPr>
            <p:ph type="title"/>
          </p:nvPr>
        </p:nvSpPr>
        <p:spPr>
          <a:xfrm>
            <a:off x="228600" y="304271"/>
            <a:ext cx="6867525" cy="644419"/>
          </a:xfrm>
        </p:spPr>
        <p:txBody>
          <a:bodyPr/>
          <a:lstStyle/>
          <a:p>
            <a:r>
              <a:rPr lang="en-CA" dirty="0"/>
              <a:t>What is a Class?</a:t>
            </a:r>
          </a:p>
        </p:txBody>
      </p:sp>
      <p:sp>
        <p:nvSpPr>
          <p:cNvPr id="3" name="Content Placeholder 2">
            <a:extLst>
              <a:ext uri="{FF2B5EF4-FFF2-40B4-BE49-F238E27FC236}">
                <a16:creationId xmlns:a16="http://schemas.microsoft.com/office/drawing/2014/main" id="{DA1A9E57-31CD-4FD7-8FDB-98877BFA4486}"/>
              </a:ext>
            </a:extLst>
          </p:cNvPr>
          <p:cNvSpPr>
            <a:spLocks noGrp="1"/>
          </p:cNvSpPr>
          <p:nvPr>
            <p:ph idx="1"/>
          </p:nvPr>
        </p:nvSpPr>
        <p:spPr>
          <a:xfrm>
            <a:off x="228600" y="948690"/>
            <a:ext cx="7162800" cy="3965337"/>
          </a:xfrm>
        </p:spPr>
        <p:txBody>
          <a:bodyPr>
            <a:normAutofit/>
          </a:bodyPr>
          <a:lstStyle/>
          <a:p>
            <a:r>
              <a:rPr lang="en-CA" dirty="0"/>
              <a:t>A blueprint or a template for an object</a:t>
            </a:r>
          </a:p>
          <a:p>
            <a:endParaRPr lang="en-CA" dirty="0"/>
          </a:p>
          <a:p>
            <a:r>
              <a:rPr lang="en-CA" dirty="0"/>
              <a:t>A class can be seen as a category</a:t>
            </a:r>
          </a:p>
          <a:p>
            <a:pPr lvl="1"/>
            <a:r>
              <a:rPr lang="en-CA" dirty="0"/>
              <a:t>Defining similarities of objects in a class</a:t>
            </a:r>
          </a:p>
          <a:p>
            <a:pPr marL="285739" lvl="1" indent="0">
              <a:buNone/>
            </a:pPr>
            <a:endParaRPr lang="en-CA" dirty="0"/>
          </a:p>
          <a:p>
            <a:r>
              <a:rPr lang="en-CA" dirty="0"/>
              <a:t>A class is a description for objects been defined. </a:t>
            </a:r>
          </a:p>
          <a:p>
            <a:pPr lvl="1"/>
            <a:r>
              <a:rPr lang="en-CA" dirty="0"/>
              <a:t>By defining variables and functions/Methods</a:t>
            </a:r>
          </a:p>
          <a:p>
            <a:pPr lvl="1"/>
            <a:r>
              <a:rPr lang="en-CA" dirty="0"/>
              <a:t>These would be come the Attributes and Behaviors for objects </a:t>
            </a:r>
          </a:p>
          <a:p>
            <a:endParaRPr lang="en-CA" dirty="0"/>
          </a:p>
          <a:p>
            <a:endParaRPr lang="en-CA" dirty="0"/>
          </a:p>
        </p:txBody>
      </p:sp>
    </p:spTree>
    <p:extLst>
      <p:ext uri="{BB962C8B-B14F-4D97-AF65-F5344CB8AC3E}">
        <p14:creationId xmlns:p14="http://schemas.microsoft.com/office/powerpoint/2010/main" val="265069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7C87-4B7F-4CFF-8AB5-DABF33A1B169}"/>
              </a:ext>
            </a:extLst>
          </p:cNvPr>
          <p:cNvSpPr>
            <a:spLocks noGrp="1"/>
          </p:cNvSpPr>
          <p:nvPr>
            <p:ph type="title"/>
          </p:nvPr>
        </p:nvSpPr>
        <p:spPr>
          <a:xfrm>
            <a:off x="125730" y="304272"/>
            <a:ext cx="7132320" cy="611002"/>
          </a:xfrm>
        </p:spPr>
        <p:txBody>
          <a:bodyPr/>
          <a:lstStyle/>
          <a:p>
            <a:r>
              <a:rPr lang="en-CA" dirty="0"/>
              <a:t>What is a class? </a:t>
            </a:r>
          </a:p>
        </p:txBody>
      </p:sp>
      <p:sp>
        <p:nvSpPr>
          <p:cNvPr id="3" name="Content Placeholder 2">
            <a:extLst>
              <a:ext uri="{FF2B5EF4-FFF2-40B4-BE49-F238E27FC236}">
                <a16:creationId xmlns:a16="http://schemas.microsoft.com/office/drawing/2014/main" id="{4BB789D1-722F-4C33-8B28-8E4B008D8340}"/>
              </a:ext>
            </a:extLst>
          </p:cNvPr>
          <p:cNvSpPr>
            <a:spLocks noGrp="1"/>
          </p:cNvSpPr>
          <p:nvPr>
            <p:ph idx="1"/>
          </p:nvPr>
        </p:nvSpPr>
        <p:spPr>
          <a:xfrm>
            <a:off x="125730" y="1120140"/>
            <a:ext cx="7265670" cy="3679587"/>
          </a:xfrm>
        </p:spPr>
        <p:txBody>
          <a:bodyPr>
            <a:normAutofit/>
          </a:bodyPr>
          <a:lstStyle/>
          <a:p>
            <a:endParaRPr lang="en-CA" dirty="0"/>
          </a:p>
          <a:p>
            <a:r>
              <a:rPr lang="en-CA" dirty="0"/>
              <a:t>It does not hold any real data.</a:t>
            </a:r>
          </a:p>
          <a:p>
            <a:r>
              <a:rPr lang="en-CA" dirty="0"/>
              <a:t>It is a blueprint for how the </a:t>
            </a:r>
            <a:r>
              <a:rPr lang="en-CA" b="1" i="1" dirty="0"/>
              <a:t>object </a:t>
            </a:r>
            <a:r>
              <a:rPr lang="en-CA" dirty="0"/>
              <a:t>should be defined.</a:t>
            </a:r>
          </a:p>
          <a:p>
            <a:r>
              <a:rPr lang="en-CA" dirty="0"/>
              <a:t>It is the </a:t>
            </a:r>
            <a:r>
              <a:rPr lang="en-CA" b="1" i="1" dirty="0"/>
              <a:t>idea</a:t>
            </a:r>
            <a:r>
              <a:rPr lang="en-CA" dirty="0"/>
              <a:t> for how something should be</a:t>
            </a:r>
          </a:p>
          <a:p>
            <a:endParaRPr lang="en-CA" dirty="0"/>
          </a:p>
        </p:txBody>
      </p:sp>
    </p:spTree>
    <p:extLst>
      <p:ext uri="{BB962C8B-B14F-4D97-AF65-F5344CB8AC3E}">
        <p14:creationId xmlns:p14="http://schemas.microsoft.com/office/powerpoint/2010/main" val="338660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normAutofit fontScale="90000"/>
          </a:bodyPr>
          <a:lstStyle/>
          <a:p>
            <a:r>
              <a:rPr lang="en-CA" dirty="0"/>
              <a:t>Encapsulation</a:t>
            </a:r>
            <a:br>
              <a:rPr lang="en-CA" dirty="0"/>
            </a:b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a:xfrm>
            <a:off x="632695" y="2106092"/>
            <a:ext cx="5715000" cy="628354"/>
          </a:xfrm>
        </p:spPr>
        <p:txBody>
          <a:bodyPr>
            <a:normAutofit lnSpcReduction="10000"/>
          </a:bodyPr>
          <a:lstStyle/>
          <a:p>
            <a:r>
              <a:rPr lang="en-CA" dirty="0"/>
              <a:t>An object's attributes may or may not be visible outside the class definition.</a:t>
            </a:r>
          </a:p>
        </p:txBody>
      </p:sp>
    </p:spTree>
    <p:extLst>
      <p:ext uri="{BB962C8B-B14F-4D97-AF65-F5344CB8AC3E}">
        <p14:creationId xmlns:p14="http://schemas.microsoft.com/office/powerpoint/2010/main" val="1264491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2CD0-97D2-409A-AD87-C0A2434E073A}"/>
              </a:ext>
            </a:extLst>
          </p:cNvPr>
          <p:cNvSpPr>
            <a:spLocks noGrp="1"/>
          </p:cNvSpPr>
          <p:nvPr>
            <p:ph type="title"/>
          </p:nvPr>
        </p:nvSpPr>
        <p:spPr>
          <a:xfrm>
            <a:off x="170329" y="304271"/>
            <a:ext cx="7126941" cy="744600"/>
          </a:xfrm>
        </p:spPr>
        <p:txBody>
          <a:bodyPr/>
          <a:lstStyle/>
          <a:p>
            <a:r>
              <a:rPr lang="en-CA" dirty="0"/>
              <a:t>Encapsulation</a:t>
            </a:r>
          </a:p>
        </p:txBody>
      </p:sp>
      <p:sp>
        <p:nvSpPr>
          <p:cNvPr id="4" name="Content Placeholder 3">
            <a:extLst>
              <a:ext uri="{FF2B5EF4-FFF2-40B4-BE49-F238E27FC236}">
                <a16:creationId xmlns:a16="http://schemas.microsoft.com/office/drawing/2014/main" id="{BFAB776C-5364-4468-BD5D-77831447BC83}"/>
              </a:ext>
            </a:extLst>
          </p:cNvPr>
          <p:cNvSpPr>
            <a:spLocks noGrp="1"/>
          </p:cNvSpPr>
          <p:nvPr>
            <p:ph idx="1"/>
          </p:nvPr>
        </p:nvSpPr>
        <p:spPr>
          <a:xfrm>
            <a:off x="170330" y="1210235"/>
            <a:ext cx="7126940" cy="3703793"/>
          </a:xfrm>
        </p:spPr>
        <p:txBody>
          <a:bodyPr>
            <a:normAutofit lnSpcReduction="10000"/>
          </a:bodyPr>
          <a:lstStyle/>
          <a:p>
            <a:r>
              <a:rPr lang="en-CA" dirty="0"/>
              <a:t>Encapsulation restricts access to methods and variables. </a:t>
            </a:r>
          </a:p>
          <a:p>
            <a:pPr lvl="1"/>
            <a:r>
              <a:rPr lang="en-CA" dirty="0"/>
              <a:t>Prevents selected data from directly being modification. </a:t>
            </a:r>
          </a:p>
          <a:p>
            <a:pPr lvl="1"/>
            <a:r>
              <a:rPr lang="en-CA" dirty="0"/>
              <a:t>Not allowing changes to this data to be modified without preventions and restrictions, if at all. </a:t>
            </a:r>
          </a:p>
          <a:p>
            <a:endParaRPr lang="en-CA" dirty="0"/>
          </a:p>
          <a:p>
            <a:r>
              <a:rPr lang="en-CA" dirty="0"/>
              <a:t>In Python, we denote private attribute using underscore as prefix </a:t>
            </a:r>
          </a:p>
          <a:p>
            <a:pPr lvl="1"/>
            <a:r>
              <a:rPr lang="en-CA" dirty="0" err="1"/>
              <a:t>i.e</a:t>
            </a:r>
            <a:r>
              <a:rPr lang="en-CA" dirty="0"/>
              <a:t> double “ __“.</a:t>
            </a:r>
          </a:p>
          <a:p>
            <a:pPr marL="0" indent="0">
              <a:buNone/>
            </a:pPr>
            <a:endParaRPr lang="en-CA" dirty="0"/>
          </a:p>
        </p:txBody>
      </p:sp>
    </p:spTree>
    <p:extLst>
      <p:ext uri="{BB962C8B-B14F-4D97-AF65-F5344CB8AC3E}">
        <p14:creationId xmlns:p14="http://schemas.microsoft.com/office/powerpoint/2010/main" val="332513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lstStyle/>
          <a:p>
            <a:r>
              <a:rPr lang="en-CA" dirty="0"/>
              <a:t>Inheritance</a:t>
            </a: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28016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46B4-BC43-4FF0-B4EA-BE12B432E316}"/>
              </a:ext>
            </a:extLst>
          </p:cNvPr>
          <p:cNvSpPr>
            <a:spLocks noGrp="1"/>
          </p:cNvSpPr>
          <p:nvPr>
            <p:ph type="title"/>
          </p:nvPr>
        </p:nvSpPr>
        <p:spPr>
          <a:xfrm>
            <a:off x="314793" y="304271"/>
            <a:ext cx="6781332" cy="496702"/>
          </a:xfrm>
        </p:spPr>
        <p:txBody>
          <a:bodyPr/>
          <a:lstStyle/>
          <a:p>
            <a:r>
              <a:rPr lang="en-CA" dirty="0"/>
              <a:t>Files in Python</a:t>
            </a:r>
          </a:p>
        </p:txBody>
      </p:sp>
      <p:sp>
        <p:nvSpPr>
          <p:cNvPr id="3" name="Content Placeholder 2">
            <a:extLst>
              <a:ext uri="{FF2B5EF4-FFF2-40B4-BE49-F238E27FC236}">
                <a16:creationId xmlns:a16="http://schemas.microsoft.com/office/drawing/2014/main" id="{D3B3466D-45F6-4B86-BE71-F1DCF3E113EC}"/>
              </a:ext>
            </a:extLst>
          </p:cNvPr>
          <p:cNvSpPr>
            <a:spLocks noGrp="1"/>
          </p:cNvSpPr>
          <p:nvPr>
            <p:ph idx="1"/>
          </p:nvPr>
        </p:nvSpPr>
        <p:spPr>
          <a:xfrm>
            <a:off x="314794" y="800974"/>
            <a:ext cx="6781332" cy="4113054"/>
          </a:xfrm>
        </p:spPr>
        <p:txBody>
          <a:bodyPr/>
          <a:lstStyle/>
          <a:p>
            <a:r>
              <a:rPr lang="en-CA" dirty="0"/>
              <a:t>Binary file: can only be processed by application that know or understand file’s structure. </a:t>
            </a:r>
          </a:p>
          <a:p>
            <a:pPr lvl="1"/>
            <a:r>
              <a:rPr lang="en-CA" dirty="0"/>
              <a:t>A file that stores data in binary format</a:t>
            </a:r>
          </a:p>
          <a:p>
            <a:pPr lvl="1"/>
            <a:r>
              <a:rPr lang="en-CA" dirty="0"/>
              <a:t>These files bust be applications that can read and interpret binary </a:t>
            </a:r>
          </a:p>
          <a:p>
            <a:pPr lvl="1"/>
            <a:r>
              <a:rPr lang="en-CA" dirty="0"/>
              <a:t>It readable by the computer but not humans, at least not easily. </a:t>
            </a:r>
          </a:p>
          <a:p>
            <a:endParaRPr lang="en-CA" dirty="0"/>
          </a:p>
          <a:p>
            <a:endParaRPr lang="en-CA" dirty="0"/>
          </a:p>
        </p:txBody>
      </p:sp>
    </p:spTree>
    <p:extLst>
      <p:ext uri="{BB962C8B-B14F-4D97-AF65-F5344CB8AC3E}">
        <p14:creationId xmlns:p14="http://schemas.microsoft.com/office/powerpoint/2010/main" val="3260215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D7E6-CCF5-495F-9B26-48C9B1162C61}"/>
              </a:ext>
            </a:extLst>
          </p:cNvPr>
          <p:cNvSpPr>
            <a:spLocks noGrp="1"/>
          </p:cNvSpPr>
          <p:nvPr>
            <p:ph type="title"/>
          </p:nvPr>
        </p:nvSpPr>
        <p:spPr>
          <a:xfrm>
            <a:off x="304800" y="304271"/>
            <a:ext cx="6791325" cy="496701"/>
          </a:xfrm>
        </p:spPr>
        <p:txBody>
          <a:bodyPr/>
          <a:lstStyle/>
          <a:p>
            <a:r>
              <a:rPr lang="en-CA" dirty="0"/>
              <a:t>Inheritance: </a:t>
            </a:r>
          </a:p>
        </p:txBody>
      </p:sp>
      <p:sp>
        <p:nvSpPr>
          <p:cNvPr id="3" name="Content Placeholder 2">
            <a:extLst>
              <a:ext uri="{FF2B5EF4-FFF2-40B4-BE49-F238E27FC236}">
                <a16:creationId xmlns:a16="http://schemas.microsoft.com/office/drawing/2014/main" id="{31FC1769-F500-4147-ADEB-B0C374001164}"/>
              </a:ext>
            </a:extLst>
          </p:cNvPr>
          <p:cNvSpPr>
            <a:spLocks noGrp="1"/>
          </p:cNvSpPr>
          <p:nvPr>
            <p:ph idx="1"/>
          </p:nvPr>
        </p:nvSpPr>
        <p:spPr>
          <a:xfrm>
            <a:off x="127001" y="863599"/>
            <a:ext cx="7188200" cy="4050429"/>
          </a:xfrm>
        </p:spPr>
        <p:txBody>
          <a:bodyPr>
            <a:normAutofit/>
          </a:bodyPr>
          <a:lstStyle/>
          <a:p>
            <a:r>
              <a:rPr lang="en-CA" dirty="0"/>
              <a:t>“Inheritance is the process by which one class takes on the attributes and methods of another.”</a:t>
            </a:r>
          </a:p>
          <a:p>
            <a:pPr lvl="1"/>
            <a:r>
              <a:rPr lang="en-CA" dirty="0"/>
              <a:t>Source: </a:t>
            </a:r>
            <a:r>
              <a:rPr lang="en-CA" dirty="0">
                <a:hlinkClick r:id="rId3"/>
              </a:rPr>
              <a:t>https://realpython.com/python3-object-oriented-programming/</a:t>
            </a:r>
            <a:endParaRPr lang="en-CA" dirty="0"/>
          </a:p>
          <a:p>
            <a:r>
              <a:rPr lang="en-CA" dirty="0"/>
              <a:t>Child class(es) inherit the attribute and methods from Parent class(es)</a:t>
            </a:r>
          </a:p>
          <a:p>
            <a:r>
              <a:rPr lang="en-CA" dirty="0"/>
              <a:t>A child class overrides </a:t>
            </a:r>
            <a:r>
              <a:rPr lang="en-CA" i="1" dirty="0"/>
              <a:t>or</a:t>
            </a:r>
            <a:r>
              <a:rPr lang="en-CA" dirty="0"/>
              <a:t> extends the functionality</a:t>
            </a:r>
          </a:p>
          <a:p>
            <a:r>
              <a:rPr lang="en-CA" dirty="0"/>
              <a:t>A child class can also add </a:t>
            </a:r>
            <a:r>
              <a:rPr lang="en-CA" sz="2800" dirty="0"/>
              <a:t>attributes</a:t>
            </a:r>
            <a:endParaRPr lang="en-CA" dirty="0"/>
          </a:p>
        </p:txBody>
      </p:sp>
    </p:spTree>
    <p:extLst>
      <p:ext uri="{BB962C8B-B14F-4D97-AF65-F5344CB8AC3E}">
        <p14:creationId xmlns:p14="http://schemas.microsoft.com/office/powerpoint/2010/main" val="531182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57E9-50BE-4E0B-9ABE-ADC0B8B2B0F1}"/>
              </a:ext>
            </a:extLst>
          </p:cNvPr>
          <p:cNvSpPr>
            <a:spLocks noGrp="1"/>
          </p:cNvSpPr>
          <p:nvPr>
            <p:ph type="title"/>
          </p:nvPr>
        </p:nvSpPr>
        <p:spPr>
          <a:xfrm>
            <a:off x="411480" y="304271"/>
            <a:ext cx="6938010" cy="804439"/>
          </a:xfrm>
        </p:spPr>
        <p:txBody>
          <a:bodyPr/>
          <a:lstStyle/>
          <a:p>
            <a:r>
              <a:rPr lang="en-CA" sz="3300" dirty="0"/>
              <a:t>Inheritance gives three (3) options:</a:t>
            </a:r>
          </a:p>
        </p:txBody>
      </p:sp>
      <p:sp>
        <p:nvSpPr>
          <p:cNvPr id="3" name="Content Placeholder 2">
            <a:extLst>
              <a:ext uri="{FF2B5EF4-FFF2-40B4-BE49-F238E27FC236}">
                <a16:creationId xmlns:a16="http://schemas.microsoft.com/office/drawing/2014/main" id="{0994BB50-8B54-4202-A12F-5C1E74D15FC1}"/>
              </a:ext>
            </a:extLst>
          </p:cNvPr>
          <p:cNvSpPr>
            <a:spLocks noGrp="1"/>
          </p:cNvSpPr>
          <p:nvPr>
            <p:ph idx="1"/>
          </p:nvPr>
        </p:nvSpPr>
        <p:spPr>
          <a:xfrm>
            <a:off x="411480" y="1245870"/>
            <a:ext cx="6938010" cy="3668158"/>
          </a:xfrm>
        </p:spPr>
        <p:txBody>
          <a:bodyPr>
            <a:normAutofit/>
          </a:bodyPr>
          <a:lstStyle/>
          <a:p>
            <a:pPr marL="514350" indent="-514350">
              <a:buFont typeface="+mj-lt"/>
              <a:buAutoNum type="arabicPeriod"/>
            </a:pPr>
            <a:r>
              <a:rPr lang="en-CA" dirty="0"/>
              <a:t>Put </a:t>
            </a:r>
            <a:r>
              <a:rPr lang="en-CA" b="1" i="1" dirty="0"/>
              <a:t>pass</a:t>
            </a:r>
            <a:r>
              <a:rPr lang="en-CA" dirty="0"/>
              <a:t> keyword. This allows us to add or override the parent methods in the future, in the child class. In the meantime the child class will act as the parent, just with a different name. </a:t>
            </a:r>
          </a:p>
          <a:p>
            <a:pPr marL="514350" indent="-514350">
              <a:buFont typeface="+mj-lt"/>
              <a:buAutoNum type="arabicPeriod"/>
            </a:pPr>
            <a:r>
              <a:rPr lang="en-CA" dirty="0"/>
              <a:t>Add methods and variables to specify details for specific child class and object</a:t>
            </a:r>
          </a:p>
          <a:p>
            <a:pPr marL="514350" indent="-514350">
              <a:buFont typeface="+mj-lt"/>
              <a:buAutoNum type="arabicPeriod"/>
            </a:pPr>
            <a:r>
              <a:rPr lang="en-CA" dirty="0"/>
              <a:t>Override all or some of the parent’s methods and variables.  </a:t>
            </a:r>
          </a:p>
        </p:txBody>
      </p:sp>
    </p:spTree>
    <p:extLst>
      <p:ext uri="{BB962C8B-B14F-4D97-AF65-F5344CB8AC3E}">
        <p14:creationId xmlns:p14="http://schemas.microsoft.com/office/powerpoint/2010/main" val="325240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387B-7732-434A-9687-7C455C9386F8}"/>
              </a:ext>
            </a:extLst>
          </p:cNvPr>
          <p:cNvSpPr>
            <a:spLocks noGrp="1"/>
          </p:cNvSpPr>
          <p:nvPr>
            <p:ph type="title"/>
          </p:nvPr>
        </p:nvSpPr>
        <p:spPr>
          <a:xfrm>
            <a:off x="331470" y="304271"/>
            <a:ext cx="6764655" cy="598699"/>
          </a:xfrm>
        </p:spPr>
        <p:txBody>
          <a:bodyPr/>
          <a:lstStyle/>
          <a:p>
            <a:r>
              <a:rPr lang="en-CA" dirty="0"/>
              <a:t>Solution in Python</a:t>
            </a:r>
          </a:p>
        </p:txBody>
      </p:sp>
      <p:sp>
        <p:nvSpPr>
          <p:cNvPr id="3" name="Content Placeholder 2">
            <a:extLst>
              <a:ext uri="{FF2B5EF4-FFF2-40B4-BE49-F238E27FC236}">
                <a16:creationId xmlns:a16="http://schemas.microsoft.com/office/drawing/2014/main" id="{B3F76327-BD7B-487A-9C11-B6B20015EF14}"/>
              </a:ext>
            </a:extLst>
          </p:cNvPr>
          <p:cNvSpPr>
            <a:spLocks noGrp="1"/>
          </p:cNvSpPr>
          <p:nvPr>
            <p:ph idx="1"/>
          </p:nvPr>
        </p:nvSpPr>
        <p:spPr>
          <a:xfrm>
            <a:off x="331470" y="1051560"/>
            <a:ext cx="6764655" cy="3862467"/>
          </a:xfrm>
        </p:spPr>
        <p:txBody>
          <a:bodyPr>
            <a:normAutofit/>
          </a:bodyPr>
          <a:lstStyle/>
          <a:p>
            <a:r>
              <a:rPr lang="en-CA" dirty="0"/>
              <a:t>When creating child you need to tell Python compiler that the new class is a child. Done by:</a:t>
            </a:r>
          </a:p>
          <a:p>
            <a:pPr lvl="1"/>
            <a:r>
              <a:rPr lang="en-CA" dirty="0"/>
              <a:t>class </a:t>
            </a:r>
            <a:r>
              <a:rPr lang="en-CA" dirty="0" err="1"/>
              <a:t>childclass</a:t>
            </a:r>
            <a:r>
              <a:rPr lang="en-CA" dirty="0"/>
              <a:t> (</a:t>
            </a:r>
            <a:r>
              <a:rPr lang="en-CA" dirty="0" err="1"/>
              <a:t>parentclass</a:t>
            </a:r>
            <a:r>
              <a:rPr lang="en-CA" dirty="0"/>
              <a:t>): </a:t>
            </a:r>
          </a:p>
          <a:p>
            <a:pPr lvl="1"/>
            <a:r>
              <a:rPr lang="en-CA" dirty="0"/>
              <a:t>class </a:t>
            </a:r>
            <a:r>
              <a:rPr lang="en-CA" dirty="0" err="1"/>
              <a:t>CLevel</a:t>
            </a:r>
            <a:r>
              <a:rPr lang="en-CA" dirty="0"/>
              <a:t>(Employee):</a:t>
            </a:r>
          </a:p>
          <a:p>
            <a:pPr marL="285739" lvl="1" indent="0">
              <a:buNone/>
            </a:pPr>
            <a:endParaRPr lang="en-CA" dirty="0"/>
          </a:p>
          <a:p>
            <a:r>
              <a:rPr lang="en-CA" dirty="0"/>
              <a:t>By doing this the child class has the same variable(s) and method(s) as the parent(s) class has. </a:t>
            </a:r>
          </a:p>
        </p:txBody>
      </p:sp>
    </p:spTree>
    <p:extLst>
      <p:ext uri="{BB962C8B-B14F-4D97-AF65-F5344CB8AC3E}">
        <p14:creationId xmlns:p14="http://schemas.microsoft.com/office/powerpoint/2010/main" val="2847414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B3B1-BEA8-4E73-84A0-64B45B903933}"/>
              </a:ext>
            </a:extLst>
          </p:cNvPr>
          <p:cNvSpPr>
            <a:spLocks noGrp="1"/>
          </p:cNvSpPr>
          <p:nvPr>
            <p:ph type="title"/>
          </p:nvPr>
        </p:nvSpPr>
        <p:spPr>
          <a:xfrm>
            <a:off x="194310" y="304271"/>
            <a:ext cx="7132320" cy="804439"/>
          </a:xfrm>
        </p:spPr>
        <p:txBody>
          <a:bodyPr/>
          <a:lstStyle/>
          <a:p>
            <a:r>
              <a:rPr lang="en-CA" sz="3500" dirty="0"/>
              <a:t>We inherent from multiple classes:</a:t>
            </a:r>
          </a:p>
        </p:txBody>
      </p:sp>
      <p:sp>
        <p:nvSpPr>
          <p:cNvPr id="3" name="Content Placeholder 2">
            <a:extLst>
              <a:ext uri="{FF2B5EF4-FFF2-40B4-BE49-F238E27FC236}">
                <a16:creationId xmlns:a16="http://schemas.microsoft.com/office/drawing/2014/main" id="{71DF8F75-4A4B-47AF-AC94-E865C98AE920}"/>
              </a:ext>
            </a:extLst>
          </p:cNvPr>
          <p:cNvSpPr>
            <a:spLocks noGrp="1"/>
          </p:cNvSpPr>
          <p:nvPr>
            <p:ph idx="1"/>
          </p:nvPr>
        </p:nvSpPr>
        <p:spPr>
          <a:xfrm>
            <a:off x="194310" y="1108710"/>
            <a:ext cx="6901815" cy="3805317"/>
          </a:xfrm>
        </p:spPr>
        <p:txBody>
          <a:bodyPr>
            <a:normAutofit/>
          </a:bodyPr>
          <a:lstStyle/>
          <a:p>
            <a:r>
              <a:rPr lang="en-CA" dirty="0"/>
              <a:t>Sometime you would like to get inherent from multiple classes done by putting both all classes parent classes in parentheses. </a:t>
            </a:r>
          </a:p>
          <a:p>
            <a:pPr lvl="1"/>
            <a:r>
              <a:rPr lang="en-CA" b="1" i="1" dirty="0"/>
              <a:t>class CTO(</a:t>
            </a:r>
            <a:r>
              <a:rPr lang="en-CA" b="1" i="1" dirty="0" err="1"/>
              <a:t>IT_employee</a:t>
            </a:r>
            <a:r>
              <a:rPr lang="en-CA" b="1" i="1" dirty="0"/>
              <a:t>, Management):</a:t>
            </a:r>
          </a:p>
          <a:p>
            <a:pPr lvl="1"/>
            <a:r>
              <a:rPr lang="en-CA" dirty="0"/>
              <a:t> Object created from this class will have methods and variables from both </a:t>
            </a:r>
            <a:r>
              <a:rPr lang="en-CA" dirty="0" err="1"/>
              <a:t>IT_employee</a:t>
            </a:r>
            <a:r>
              <a:rPr lang="en-CA" dirty="0"/>
              <a:t> and Management </a:t>
            </a:r>
          </a:p>
          <a:p>
            <a:pPr lvl="1"/>
            <a:endParaRPr lang="en-CA" dirty="0"/>
          </a:p>
          <a:p>
            <a:r>
              <a:rPr lang="en-CA" dirty="0"/>
              <a:t>This will allow a class to hold both parents’ methods and variables</a:t>
            </a:r>
          </a:p>
        </p:txBody>
      </p:sp>
    </p:spTree>
    <p:extLst>
      <p:ext uri="{BB962C8B-B14F-4D97-AF65-F5344CB8AC3E}">
        <p14:creationId xmlns:p14="http://schemas.microsoft.com/office/powerpoint/2010/main" val="2653517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A53A-56B3-402B-B2A1-91E6E1EF2628}"/>
              </a:ext>
            </a:extLst>
          </p:cNvPr>
          <p:cNvSpPr>
            <a:spLocks noGrp="1"/>
          </p:cNvSpPr>
          <p:nvPr>
            <p:ph type="ctrTitle"/>
          </p:nvPr>
        </p:nvSpPr>
        <p:spPr/>
        <p:txBody>
          <a:bodyPr>
            <a:normAutofit fontScale="90000"/>
          </a:bodyPr>
          <a:lstStyle/>
          <a:p>
            <a:r>
              <a:rPr lang="en-CA" dirty="0"/>
              <a:t>Polymorphism</a:t>
            </a:r>
            <a:br>
              <a:rPr lang="en-CA" dirty="0"/>
            </a:br>
            <a:br>
              <a:rPr lang="en-CA" dirty="0"/>
            </a:br>
            <a:endParaRPr lang="en-CA" dirty="0"/>
          </a:p>
        </p:txBody>
      </p:sp>
      <p:sp>
        <p:nvSpPr>
          <p:cNvPr id="3" name="Subtitle 2">
            <a:extLst>
              <a:ext uri="{FF2B5EF4-FFF2-40B4-BE49-F238E27FC236}">
                <a16:creationId xmlns:a16="http://schemas.microsoft.com/office/drawing/2014/main" id="{CFCD949C-D6CA-41E1-8977-A8DDE2764579}"/>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4009063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D7E6-CCF5-495F-9B26-48C9B1162C61}"/>
              </a:ext>
            </a:extLst>
          </p:cNvPr>
          <p:cNvSpPr>
            <a:spLocks noGrp="1"/>
          </p:cNvSpPr>
          <p:nvPr>
            <p:ph type="title"/>
          </p:nvPr>
        </p:nvSpPr>
        <p:spPr>
          <a:xfrm>
            <a:off x="160868" y="304271"/>
            <a:ext cx="6935258" cy="496701"/>
          </a:xfrm>
        </p:spPr>
        <p:txBody>
          <a:bodyPr/>
          <a:lstStyle/>
          <a:p>
            <a:r>
              <a:rPr lang="en-CA" dirty="0"/>
              <a:t>Polymorphism</a:t>
            </a:r>
          </a:p>
        </p:txBody>
      </p:sp>
      <p:sp>
        <p:nvSpPr>
          <p:cNvPr id="3" name="Content Placeholder 2">
            <a:extLst>
              <a:ext uri="{FF2B5EF4-FFF2-40B4-BE49-F238E27FC236}">
                <a16:creationId xmlns:a16="http://schemas.microsoft.com/office/drawing/2014/main" id="{31FC1769-F500-4147-ADEB-B0C374001164}"/>
              </a:ext>
            </a:extLst>
          </p:cNvPr>
          <p:cNvSpPr>
            <a:spLocks noGrp="1"/>
          </p:cNvSpPr>
          <p:nvPr>
            <p:ph idx="1"/>
          </p:nvPr>
        </p:nvSpPr>
        <p:spPr>
          <a:xfrm>
            <a:off x="160867" y="800973"/>
            <a:ext cx="7154333" cy="4113056"/>
          </a:xfrm>
        </p:spPr>
        <p:txBody>
          <a:bodyPr>
            <a:normAutofit lnSpcReduction="10000"/>
          </a:bodyPr>
          <a:lstStyle/>
          <a:p>
            <a:r>
              <a:rPr lang="en-CA" dirty="0"/>
              <a:t>Means many forms</a:t>
            </a:r>
          </a:p>
          <a:p>
            <a:r>
              <a:rPr lang="en-CA" dirty="0"/>
              <a:t>In OOP it means having the same function name but with different outputs. </a:t>
            </a:r>
          </a:p>
          <a:p>
            <a:r>
              <a:rPr lang="en-CA" dirty="0"/>
              <a:t>To use common interface for multiple form (data types)</a:t>
            </a:r>
          </a:p>
          <a:p>
            <a:endParaRPr lang="en-CA" dirty="0"/>
          </a:p>
          <a:p>
            <a:endParaRPr lang="en-CA" dirty="0"/>
          </a:p>
          <a:p>
            <a:r>
              <a:rPr lang="en-CA" dirty="0"/>
              <a:t>Python build in function</a:t>
            </a:r>
          </a:p>
          <a:p>
            <a:pPr lvl="1"/>
            <a:r>
              <a:rPr lang="en-CA" dirty="0"/>
              <a:t>print(</a:t>
            </a:r>
            <a:r>
              <a:rPr lang="en-CA" dirty="0" err="1"/>
              <a:t>len</a:t>
            </a:r>
            <a:r>
              <a:rPr lang="en-CA" dirty="0"/>
              <a:t>(“Prof”)</a:t>
            </a:r>
          </a:p>
          <a:p>
            <a:pPr lvl="1"/>
            <a:r>
              <a:rPr lang="en-CA" dirty="0"/>
              <a:t>Print(</a:t>
            </a:r>
            <a:r>
              <a:rPr lang="en-CA" dirty="0" err="1"/>
              <a:t>len</a:t>
            </a:r>
            <a:r>
              <a:rPr lang="en-CA" dirty="0"/>
              <a:t>([11,0,2,11])</a:t>
            </a:r>
          </a:p>
        </p:txBody>
      </p:sp>
    </p:spTree>
    <p:extLst>
      <p:ext uri="{BB962C8B-B14F-4D97-AF65-F5344CB8AC3E}">
        <p14:creationId xmlns:p14="http://schemas.microsoft.com/office/powerpoint/2010/main" val="252101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59A-A4D6-428A-A15E-962EE1AF4C0B}"/>
              </a:ext>
            </a:extLst>
          </p:cNvPr>
          <p:cNvSpPr>
            <a:spLocks noGrp="1"/>
          </p:cNvSpPr>
          <p:nvPr>
            <p:ph type="title"/>
          </p:nvPr>
        </p:nvSpPr>
        <p:spPr>
          <a:xfrm>
            <a:off x="245533" y="304272"/>
            <a:ext cx="7247466" cy="436708"/>
          </a:xfrm>
        </p:spPr>
        <p:txBody>
          <a:bodyPr/>
          <a:lstStyle/>
          <a:p>
            <a:r>
              <a:rPr lang="en-CA" sz="3200" dirty="0"/>
              <a:t>Overriding a parent’s method/variable:</a:t>
            </a:r>
          </a:p>
        </p:txBody>
      </p:sp>
      <p:sp>
        <p:nvSpPr>
          <p:cNvPr id="3" name="Content Placeholder 2">
            <a:extLst>
              <a:ext uri="{FF2B5EF4-FFF2-40B4-BE49-F238E27FC236}">
                <a16:creationId xmlns:a16="http://schemas.microsoft.com/office/drawing/2014/main" id="{2CC397CA-5797-4018-8F3D-213EF1B52547}"/>
              </a:ext>
            </a:extLst>
          </p:cNvPr>
          <p:cNvSpPr>
            <a:spLocks noGrp="1"/>
          </p:cNvSpPr>
          <p:nvPr>
            <p:ph idx="1"/>
          </p:nvPr>
        </p:nvSpPr>
        <p:spPr>
          <a:xfrm>
            <a:off x="245533" y="898635"/>
            <a:ext cx="7247466" cy="4015394"/>
          </a:xfrm>
        </p:spPr>
        <p:txBody>
          <a:bodyPr/>
          <a:lstStyle/>
          <a:p>
            <a:r>
              <a:rPr lang="en-CA" dirty="0"/>
              <a:t>To Override a parent’s method create a method in the child with the same name.</a:t>
            </a:r>
          </a:p>
          <a:p>
            <a:pPr lvl="1"/>
            <a:r>
              <a:rPr lang="en-CA" dirty="0"/>
              <a:t>Any object that is created using the child class will use the child method </a:t>
            </a:r>
          </a:p>
          <a:p>
            <a:pPr lvl="1"/>
            <a:r>
              <a:rPr lang="en-CA" dirty="0"/>
              <a:t>For the constructor: def __</a:t>
            </a:r>
            <a:r>
              <a:rPr lang="en-CA" dirty="0" err="1"/>
              <a:t>init</a:t>
            </a:r>
            <a:r>
              <a:rPr lang="en-CA" dirty="0"/>
              <a:t>__()</a:t>
            </a:r>
          </a:p>
          <a:p>
            <a:pPr lvl="1"/>
            <a:r>
              <a:rPr lang="en-CA" dirty="0"/>
              <a:t>You don’t need to have the same parameters. </a:t>
            </a:r>
          </a:p>
          <a:p>
            <a:r>
              <a:rPr lang="en-CA" dirty="0"/>
              <a:t>To override completely: </a:t>
            </a:r>
          </a:p>
          <a:p>
            <a:pPr lvl="1"/>
            <a:r>
              <a:rPr lang="en-CA" dirty="0"/>
              <a:t>Fill in the method just like any other method.</a:t>
            </a:r>
          </a:p>
          <a:p>
            <a:r>
              <a:rPr lang="en-CA" dirty="0"/>
              <a:t>To add to or change parts of a parents’ methods use super() function. </a:t>
            </a:r>
          </a:p>
        </p:txBody>
      </p:sp>
    </p:spTree>
    <p:extLst>
      <p:ext uri="{BB962C8B-B14F-4D97-AF65-F5344CB8AC3E}">
        <p14:creationId xmlns:p14="http://schemas.microsoft.com/office/powerpoint/2010/main" val="1902893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EEBD-0EAF-4977-B419-1B2DF6CBC735}"/>
              </a:ext>
            </a:extLst>
          </p:cNvPr>
          <p:cNvSpPr>
            <a:spLocks noGrp="1"/>
          </p:cNvSpPr>
          <p:nvPr>
            <p:ph type="title"/>
          </p:nvPr>
        </p:nvSpPr>
        <p:spPr>
          <a:xfrm>
            <a:off x="180975" y="353257"/>
            <a:ext cx="7258050" cy="708100"/>
          </a:xfrm>
        </p:spPr>
        <p:txBody>
          <a:bodyPr/>
          <a:lstStyle/>
          <a:p>
            <a:r>
              <a:rPr lang="en-CA" dirty="0"/>
              <a:t>How to use super()?  (example)</a:t>
            </a:r>
          </a:p>
        </p:txBody>
      </p:sp>
      <p:sp>
        <p:nvSpPr>
          <p:cNvPr id="3" name="Content Placeholder 2">
            <a:extLst>
              <a:ext uri="{FF2B5EF4-FFF2-40B4-BE49-F238E27FC236}">
                <a16:creationId xmlns:a16="http://schemas.microsoft.com/office/drawing/2014/main" id="{C818D24D-491C-42FC-9B3F-A393B1DF7B38}"/>
              </a:ext>
            </a:extLst>
          </p:cNvPr>
          <p:cNvSpPr>
            <a:spLocks noGrp="1"/>
          </p:cNvSpPr>
          <p:nvPr>
            <p:ph idx="1"/>
          </p:nvPr>
        </p:nvSpPr>
        <p:spPr>
          <a:xfrm>
            <a:off x="180975" y="1118506"/>
            <a:ext cx="7258049" cy="3795521"/>
          </a:xfrm>
        </p:spPr>
        <p:txBody>
          <a:bodyPr/>
          <a:lstStyle/>
          <a:p>
            <a:r>
              <a:rPr lang="en-CA" dirty="0"/>
              <a:t>If we want to add to or change the way the constructor acts in the child object. </a:t>
            </a:r>
          </a:p>
          <a:p>
            <a:pPr lvl="1"/>
            <a:r>
              <a:rPr lang="en-CA" dirty="0"/>
              <a:t>super().__</a:t>
            </a:r>
            <a:r>
              <a:rPr lang="en-CA" dirty="0" err="1"/>
              <a:t>init</a:t>
            </a:r>
            <a:r>
              <a:rPr lang="en-CA" dirty="0"/>
              <a:t>__() </a:t>
            </a:r>
          </a:p>
          <a:p>
            <a:pPr lvl="1"/>
            <a:r>
              <a:rPr lang="en-CA" dirty="0"/>
              <a:t>Notice that there is a .(dot) after super() </a:t>
            </a:r>
          </a:p>
        </p:txBody>
      </p:sp>
    </p:spTree>
    <p:extLst>
      <p:ext uri="{BB962C8B-B14F-4D97-AF65-F5344CB8AC3E}">
        <p14:creationId xmlns:p14="http://schemas.microsoft.com/office/powerpoint/2010/main" val="159613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C5F1-9C31-416A-BFBE-2423FFD3C5CF}"/>
              </a:ext>
            </a:extLst>
          </p:cNvPr>
          <p:cNvSpPr>
            <a:spLocks noGrp="1"/>
          </p:cNvSpPr>
          <p:nvPr>
            <p:ph type="title"/>
          </p:nvPr>
        </p:nvSpPr>
        <p:spPr>
          <a:xfrm>
            <a:off x="299803" y="304271"/>
            <a:ext cx="6796322" cy="625119"/>
          </a:xfrm>
        </p:spPr>
        <p:txBody>
          <a:bodyPr/>
          <a:lstStyle/>
          <a:p>
            <a:r>
              <a:rPr lang="en-CA" dirty="0"/>
              <a:t>Open() Function </a:t>
            </a:r>
          </a:p>
        </p:txBody>
      </p:sp>
      <p:sp>
        <p:nvSpPr>
          <p:cNvPr id="3" name="Content Placeholder 2">
            <a:extLst>
              <a:ext uri="{FF2B5EF4-FFF2-40B4-BE49-F238E27FC236}">
                <a16:creationId xmlns:a16="http://schemas.microsoft.com/office/drawing/2014/main" id="{EADE582F-D897-40A1-A960-3C9FF349C102}"/>
              </a:ext>
            </a:extLst>
          </p:cNvPr>
          <p:cNvSpPr>
            <a:spLocks noGrp="1"/>
          </p:cNvSpPr>
          <p:nvPr>
            <p:ph idx="1"/>
          </p:nvPr>
        </p:nvSpPr>
        <p:spPr>
          <a:xfrm>
            <a:off x="299804" y="929390"/>
            <a:ext cx="6796322" cy="3984637"/>
          </a:xfrm>
        </p:spPr>
        <p:txBody>
          <a:bodyPr/>
          <a:lstStyle/>
          <a:p>
            <a:r>
              <a:rPr lang="en-CA" dirty="0"/>
              <a:t>To read or write to a file in Python, we use open() function</a:t>
            </a:r>
          </a:p>
          <a:p>
            <a:pPr lvl="1"/>
            <a:r>
              <a:rPr lang="en-CA" dirty="0"/>
              <a:t>We give it 2 arguments: filename and mode</a:t>
            </a:r>
          </a:p>
          <a:p>
            <a:pPr lvl="1"/>
            <a:r>
              <a:rPr lang="en-CA" b="1" dirty="0"/>
              <a:t>Filename</a:t>
            </a:r>
            <a:r>
              <a:rPr lang="en-CA" dirty="0"/>
              <a:t> is the name of the file, includes path if not in the same folder</a:t>
            </a:r>
          </a:p>
          <a:p>
            <a:pPr lvl="1"/>
            <a:r>
              <a:rPr lang="en-CA" dirty="0"/>
              <a:t>Mode: tells the interpreter and developer how are we going to interact with the file</a:t>
            </a:r>
          </a:p>
          <a:p>
            <a:r>
              <a:rPr lang="en-CA" dirty="0"/>
              <a:t>Open() returns a file object a</a:t>
            </a:r>
          </a:p>
          <a:p>
            <a:endParaRPr lang="en-CA" dirty="0"/>
          </a:p>
          <a:p>
            <a:r>
              <a:rPr lang="en-CA" dirty="0" err="1">
                <a:solidFill>
                  <a:srgbClr val="FF0000"/>
                </a:solidFill>
              </a:rPr>
              <a:t>File_Object</a:t>
            </a:r>
            <a:r>
              <a:rPr lang="en-CA" dirty="0">
                <a:solidFill>
                  <a:srgbClr val="FF0000"/>
                </a:solidFill>
              </a:rPr>
              <a:t> = (“filename”, “mode”)</a:t>
            </a:r>
          </a:p>
        </p:txBody>
      </p:sp>
    </p:spTree>
    <p:extLst>
      <p:ext uri="{BB962C8B-B14F-4D97-AF65-F5344CB8AC3E}">
        <p14:creationId xmlns:p14="http://schemas.microsoft.com/office/powerpoint/2010/main" val="149298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FAE6-79F5-42A9-B9FD-4ED39DE65F9B}"/>
              </a:ext>
            </a:extLst>
          </p:cNvPr>
          <p:cNvSpPr>
            <a:spLocks noGrp="1"/>
          </p:cNvSpPr>
          <p:nvPr>
            <p:ph type="title"/>
          </p:nvPr>
        </p:nvSpPr>
        <p:spPr>
          <a:xfrm>
            <a:off x="375557" y="304271"/>
            <a:ext cx="6720568" cy="626458"/>
          </a:xfrm>
        </p:spPr>
        <p:txBody>
          <a:bodyPr/>
          <a:lstStyle/>
          <a:p>
            <a:r>
              <a:rPr lang="en-CA" dirty="0"/>
              <a:t>Mode</a:t>
            </a:r>
          </a:p>
        </p:txBody>
      </p:sp>
      <p:sp>
        <p:nvSpPr>
          <p:cNvPr id="3" name="Content Placeholder 2">
            <a:extLst>
              <a:ext uri="{FF2B5EF4-FFF2-40B4-BE49-F238E27FC236}">
                <a16:creationId xmlns:a16="http://schemas.microsoft.com/office/drawing/2014/main" id="{2192B446-FEB9-4245-B4AE-4A6BF919B069}"/>
              </a:ext>
            </a:extLst>
          </p:cNvPr>
          <p:cNvSpPr>
            <a:spLocks noGrp="1"/>
          </p:cNvSpPr>
          <p:nvPr>
            <p:ph idx="1"/>
          </p:nvPr>
        </p:nvSpPr>
        <p:spPr>
          <a:xfrm>
            <a:off x="375557" y="930730"/>
            <a:ext cx="6720569" cy="3983298"/>
          </a:xfrm>
        </p:spPr>
        <p:txBody>
          <a:bodyPr>
            <a:normAutofit/>
          </a:bodyPr>
          <a:lstStyle/>
          <a:p>
            <a:r>
              <a:rPr lang="en-CA" dirty="0"/>
              <a:t>‘</a:t>
            </a:r>
            <a:r>
              <a:rPr lang="en-CA" b="1" i="1" dirty="0"/>
              <a:t>r</a:t>
            </a:r>
            <a:r>
              <a:rPr lang="en-CA" dirty="0"/>
              <a:t>’ – Read-only; default option</a:t>
            </a:r>
          </a:p>
          <a:p>
            <a:r>
              <a:rPr lang="en-CA" dirty="0"/>
              <a:t>‘</a:t>
            </a:r>
            <a:r>
              <a:rPr lang="en-CA" b="1" i="1" dirty="0"/>
              <a:t>w</a:t>
            </a:r>
            <a:r>
              <a:rPr lang="en-CA" dirty="0"/>
              <a:t>’ – Write-only; creates a new file</a:t>
            </a:r>
          </a:p>
          <a:p>
            <a:pPr lvl="1"/>
            <a:r>
              <a:rPr lang="en-CA" b="1" i="1" u="sng" dirty="0"/>
              <a:t>Erases</a:t>
            </a:r>
            <a:r>
              <a:rPr lang="en-CA" dirty="0"/>
              <a:t> file if it exists in the path </a:t>
            </a:r>
          </a:p>
          <a:p>
            <a:r>
              <a:rPr lang="en-CA" b="1" i="1" dirty="0"/>
              <a:t>‘x’ </a:t>
            </a:r>
            <a:r>
              <a:rPr lang="en-CA" dirty="0"/>
              <a:t>– Write-only; creates a new file</a:t>
            </a:r>
          </a:p>
          <a:p>
            <a:pPr lvl="1"/>
            <a:r>
              <a:rPr lang="en-CA" b="1" i="1" u="sng" dirty="0"/>
              <a:t>Fails</a:t>
            </a:r>
            <a:r>
              <a:rPr lang="en-CA" dirty="0"/>
              <a:t> if the file exists in the path</a:t>
            </a:r>
          </a:p>
          <a:p>
            <a:r>
              <a:rPr lang="en-CA" dirty="0"/>
              <a:t>‘</a:t>
            </a:r>
            <a:r>
              <a:rPr lang="en-CA" b="1" i="1" dirty="0"/>
              <a:t>a</a:t>
            </a:r>
            <a:r>
              <a:rPr lang="en-CA" dirty="0"/>
              <a:t>’ – Appends to existing file; creates a file if it does not exist </a:t>
            </a:r>
          </a:p>
          <a:p>
            <a:r>
              <a:rPr lang="en-CA" dirty="0"/>
              <a:t>‘</a:t>
            </a:r>
            <a:r>
              <a:rPr lang="en-CA" b="1" i="1" dirty="0"/>
              <a:t>r+</a:t>
            </a:r>
            <a:r>
              <a:rPr lang="en-CA" dirty="0"/>
              <a:t>’ – Read and Write mode</a:t>
            </a:r>
          </a:p>
        </p:txBody>
      </p:sp>
    </p:spTree>
    <p:extLst>
      <p:ext uri="{BB962C8B-B14F-4D97-AF65-F5344CB8AC3E}">
        <p14:creationId xmlns:p14="http://schemas.microsoft.com/office/powerpoint/2010/main" val="106485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D00E-839E-44E2-9101-CC0538624ECA}"/>
              </a:ext>
            </a:extLst>
          </p:cNvPr>
          <p:cNvSpPr>
            <a:spLocks noGrp="1"/>
          </p:cNvSpPr>
          <p:nvPr>
            <p:ph type="title"/>
          </p:nvPr>
        </p:nvSpPr>
        <p:spPr>
          <a:xfrm>
            <a:off x="391886" y="304271"/>
            <a:ext cx="6704239" cy="496702"/>
          </a:xfrm>
        </p:spPr>
        <p:txBody>
          <a:bodyPr/>
          <a:lstStyle/>
          <a:p>
            <a:r>
              <a:rPr lang="en-CA" dirty="0"/>
              <a:t>Mode – Addons</a:t>
            </a:r>
          </a:p>
        </p:txBody>
      </p:sp>
      <p:sp>
        <p:nvSpPr>
          <p:cNvPr id="3" name="Content Placeholder 2">
            <a:extLst>
              <a:ext uri="{FF2B5EF4-FFF2-40B4-BE49-F238E27FC236}">
                <a16:creationId xmlns:a16="http://schemas.microsoft.com/office/drawing/2014/main" id="{9F690315-6579-4325-80F5-9778E1051307}"/>
              </a:ext>
            </a:extLst>
          </p:cNvPr>
          <p:cNvSpPr>
            <a:spLocks noGrp="1"/>
          </p:cNvSpPr>
          <p:nvPr>
            <p:ph idx="1"/>
          </p:nvPr>
        </p:nvSpPr>
        <p:spPr>
          <a:xfrm>
            <a:off x="391886" y="800974"/>
            <a:ext cx="6704239" cy="4113054"/>
          </a:xfrm>
        </p:spPr>
        <p:txBody>
          <a:bodyPr>
            <a:normAutofit/>
          </a:bodyPr>
          <a:lstStyle/>
          <a:p>
            <a:r>
              <a:rPr lang="en-CA" dirty="0"/>
              <a:t>‘t’ is used to deal with text files</a:t>
            </a:r>
          </a:p>
          <a:p>
            <a:pPr lvl="1"/>
            <a:r>
              <a:rPr lang="en-CA" dirty="0"/>
              <a:t>Is default if not specified</a:t>
            </a:r>
          </a:p>
          <a:p>
            <a:pPr lvl="1"/>
            <a:r>
              <a:rPr lang="en-CA" dirty="0"/>
              <a:t>Automatically decodes bytes from bytes to Unicode</a:t>
            </a:r>
          </a:p>
          <a:p>
            <a:pPr lvl="1"/>
            <a:r>
              <a:rPr lang="en-CA" dirty="0"/>
              <a:t>Example: ‘rt’ to read and ‘</a:t>
            </a:r>
            <a:r>
              <a:rPr lang="en-CA" dirty="0" err="1"/>
              <a:t>wt</a:t>
            </a:r>
            <a:r>
              <a:rPr lang="en-CA" dirty="0"/>
              <a:t>’ for write to text files</a:t>
            </a:r>
          </a:p>
          <a:p>
            <a:pPr marL="285739" lvl="1" indent="0">
              <a:buNone/>
            </a:pPr>
            <a:r>
              <a:rPr lang="en-CA" dirty="0"/>
              <a:t> </a:t>
            </a:r>
          </a:p>
          <a:p>
            <a:r>
              <a:rPr lang="en-CA" dirty="0"/>
              <a:t>‘</a:t>
            </a:r>
            <a:r>
              <a:rPr lang="en-CA" sz="2400" dirty="0"/>
              <a:t>b’ is used to deal with binary files</a:t>
            </a:r>
          </a:p>
          <a:p>
            <a:pPr lvl="1"/>
            <a:r>
              <a:rPr lang="en-CA" sz="2000" dirty="0"/>
              <a:t>‘</a:t>
            </a:r>
            <a:r>
              <a:rPr lang="en-CA" sz="2000" dirty="0" err="1"/>
              <a:t>rb</a:t>
            </a:r>
            <a:r>
              <a:rPr lang="en-CA" sz="2000" dirty="0"/>
              <a:t>’ for reading to byte files  </a:t>
            </a:r>
          </a:p>
          <a:p>
            <a:pPr lvl="1"/>
            <a:r>
              <a:rPr lang="en-CA" sz="2000" dirty="0"/>
              <a:t>‘</a:t>
            </a:r>
            <a:r>
              <a:rPr lang="en-CA" sz="2000" dirty="0" err="1"/>
              <a:t>wb</a:t>
            </a:r>
            <a:r>
              <a:rPr lang="en-CA" sz="2000" dirty="0"/>
              <a:t>’ for writing to byte files</a:t>
            </a:r>
          </a:p>
          <a:p>
            <a:endParaRPr lang="en-CA" dirty="0"/>
          </a:p>
        </p:txBody>
      </p:sp>
    </p:spTree>
    <p:extLst>
      <p:ext uri="{BB962C8B-B14F-4D97-AF65-F5344CB8AC3E}">
        <p14:creationId xmlns:p14="http://schemas.microsoft.com/office/powerpoint/2010/main" val="280471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7882-43B9-4EB1-ACF3-5692874D9D22}"/>
              </a:ext>
            </a:extLst>
          </p:cNvPr>
          <p:cNvSpPr>
            <a:spLocks noGrp="1"/>
          </p:cNvSpPr>
          <p:nvPr>
            <p:ph type="title"/>
          </p:nvPr>
        </p:nvSpPr>
        <p:spPr>
          <a:xfrm>
            <a:off x="221673" y="304271"/>
            <a:ext cx="7158182" cy="896456"/>
          </a:xfrm>
        </p:spPr>
        <p:txBody>
          <a:bodyPr/>
          <a:lstStyle/>
          <a:p>
            <a:r>
              <a:rPr lang="en-CA" dirty="0"/>
              <a:t>How to use open() function</a:t>
            </a:r>
          </a:p>
        </p:txBody>
      </p:sp>
      <p:sp>
        <p:nvSpPr>
          <p:cNvPr id="3" name="Content Placeholder 2">
            <a:extLst>
              <a:ext uri="{FF2B5EF4-FFF2-40B4-BE49-F238E27FC236}">
                <a16:creationId xmlns:a16="http://schemas.microsoft.com/office/drawing/2014/main" id="{876F3E8B-885E-4E10-8F3A-342348007210}"/>
              </a:ext>
            </a:extLst>
          </p:cNvPr>
          <p:cNvSpPr>
            <a:spLocks noGrp="1"/>
          </p:cNvSpPr>
          <p:nvPr>
            <p:ph idx="1"/>
          </p:nvPr>
        </p:nvSpPr>
        <p:spPr>
          <a:xfrm>
            <a:off x="221673" y="1200727"/>
            <a:ext cx="7176654" cy="3713301"/>
          </a:xfrm>
        </p:spPr>
        <p:txBody>
          <a:bodyPr/>
          <a:lstStyle/>
          <a:p>
            <a:r>
              <a:rPr lang="en-CA" dirty="0"/>
              <a:t>Option 1: </a:t>
            </a:r>
            <a:r>
              <a:rPr lang="en-CA" sz="2400" i="1" dirty="0" err="1">
                <a:solidFill>
                  <a:schemeClr val="accent1">
                    <a:lumMod val="60000"/>
                    <a:lumOff val="40000"/>
                  </a:schemeClr>
                </a:solidFill>
              </a:rPr>
              <a:t>object_name</a:t>
            </a:r>
            <a:r>
              <a:rPr lang="en-CA" sz="2400" i="1" dirty="0">
                <a:solidFill>
                  <a:schemeClr val="accent1">
                    <a:lumMod val="60000"/>
                    <a:lumOff val="40000"/>
                  </a:schemeClr>
                </a:solidFill>
              </a:rPr>
              <a:t> = open(path/file, mode)</a:t>
            </a:r>
          </a:p>
          <a:p>
            <a:pPr lvl="2"/>
            <a:r>
              <a:rPr lang="en-CA" dirty="0"/>
              <a:t>This would require you to close the connection with, </a:t>
            </a:r>
            <a:r>
              <a:rPr lang="en-CA" dirty="0" err="1"/>
              <a:t>object_name.close</a:t>
            </a:r>
            <a:r>
              <a:rPr lang="en-CA" dirty="0"/>
              <a:t>()</a:t>
            </a:r>
          </a:p>
          <a:p>
            <a:pPr marL="571477" lvl="2" indent="0">
              <a:buNone/>
            </a:pPr>
            <a:endParaRPr lang="en-CA" dirty="0"/>
          </a:p>
          <a:p>
            <a:r>
              <a:rPr lang="en-CA" sz="2800" dirty="0"/>
              <a:t>Option 2: with open(path/file, mode) as </a:t>
            </a:r>
            <a:r>
              <a:rPr lang="en-CA" sz="2800" dirty="0" err="1"/>
              <a:t>object_name</a:t>
            </a:r>
            <a:endParaRPr lang="en-CA" sz="2800" dirty="0"/>
          </a:p>
          <a:p>
            <a:pPr lvl="1"/>
            <a:r>
              <a:rPr lang="en-CA" sz="2800" dirty="0"/>
              <a:t>As you see you don’t need to close connection, it does it for you </a:t>
            </a:r>
          </a:p>
          <a:p>
            <a:pPr lvl="1"/>
            <a:r>
              <a:rPr lang="en-CA" sz="2800" dirty="0">
                <a:solidFill>
                  <a:srgbClr val="00B050"/>
                </a:solidFill>
              </a:rPr>
              <a:t>This is the recommended way</a:t>
            </a:r>
          </a:p>
          <a:p>
            <a:pPr marL="285739" lvl="1" indent="0">
              <a:buNone/>
            </a:pPr>
            <a:endParaRPr lang="en-CA" sz="2466" dirty="0"/>
          </a:p>
          <a:p>
            <a:endParaRPr lang="en-CA" dirty="0"/>
          </a:p>
        </p:txBody>
      </p:sp>
    </p:spTree>
    <p:extLst>
      <p:ext uri="{BB962C8B-B14F-4D97-AF65-F5344CB8AC3E}">
        <p14:creationId xmlns:p14="http://schemas.microsoft.com/office/powerpoint/2010/main" val="49612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60B3-3835-4B44-8647-B053E4679403}"/>
              </a:ext>
            </a:extLst>
          </p:cNvPr>
          <p:cNvSpPr>
            <a:spLocks noGrp="1"/>
          </p:cNvSpPr>
          <p:nvPr>
            <p:ph type="title"/>
          </p:nvPr>
        </p:nvSpPr>
        <p:spPr>
          <a:xfrm>
            <a:off x="166254" y="304271"/>
            <a:ext cx="7259781" cy="748674"/>
          </a:xfrm>
        </p:spPr>
        <p:txBody>
          <a:bodyPr/>
          <a:lstStyle/>
          <a:p>
            <a:r>
              <a:rPr lang="en-CA" sz="3400" dirty="0"/>
              <a:t>Open() methods: </a:t>
            </a:r>
            <a:r>
              <a:rPr lang="en-CA" sz="2800" dirty="0"/>
              <a:t>while connect to file</a:t>
            </a:r>
          </a:p>
        </p:txBody>
      </p:sp>
      <p:sp>
        <p:nvSpPr>
          <p:cNvPr id="3" name="Content Placeholder 2">
            <a:extLst>
              <a:ext uri="{FF2B5EF4-FFF2-40B4-BE49-F238E27FC236}">
                <a16:creationId xmlns:a16="http://schemas.microsoft.com/office/drawing/2014/main" id="{DF74C56A-B4C3-4CC0-957B-BE57DE0848FC}"/>
              </a:ext>
            </a:extLst>
          </p:cNvPr>
          <p:cNvSpPr>
            <a:spLocks noGrp="1"/>
          </p:cNvSpPr>
          <p:nvPr>
            <p:ph idx="1"/>
          </p:nvPr>
        </p:nvSpPr>
        <p:spPr>
          <a:xfrm>
            <a:off x="166254" y="1052945"/>
            <a:ext cx="7287492" cy="3861083"/>
          </a:xfrm>
        </p:spPr>
        <p:txBody>
          <a:bodyPr>
            <a:normAutofit/>
          </a:bodyPr>
          <a:lstStyle/>
          <a:p>
            <a:r>
              <a:rPr lang="en-CA" b="1" dirty="0"/>
              <a:t>read([size]) </a:t>
            </a:r>
            <a:r>
              <a:rPr lang="en-CA" dirty="0"/>
              <a:t>returns data from file as a string. </a:t>
            </a:r>
          </a:p>
          <a:p>
            <a:pPr lvl="1"/>
            <a:r>
              <a:rPr lang="en-CA" dirty="0"/>
              <a:t>Will read until end of file in size not set</a:t>
            </a:r>
          </a:p>
          <a:p>
            <a:r>
              <a:rPr lang="en-CA" b="1" dirty="0" err="1"/>
              <a:t>readline</a:t>
            </a:r>
            <a:r>
              <a:rPr lang="en-CA" b="1" dirty="0"/>
              <a:t>([size]) </a:t>
            </a:r>
            <a:r>
              <a:rPr lang="en-CA" dirty="0"/>
              <a:t>returns list of lines</a:t>
            </a:r>
          </a:p>
          <a:p>
            <a:pPr lvl="1"/>
            <a:r>
              <a:rPr lang="en-CA" dirty="0"/>
              <a:t>Will save lines in a list</a:t>
            </a:r>
          </a:p>
          <a:p>
            <a:r>
              <a:rPr lang="en-CA" dirty="0"/>
              <a:t>write(str) </a:t>
            </a:r>
          </a:p>
          <a:p>
            <a:pPr lvl="1"/>
            <a:r>
              <a:rPr lang="en-CA" dirty="0"/>
              <a:t>Writes the str argument to file</a:t>
            </a:r>
          </a:p>
          <a:p>
            <a:r>
              <a:rPr lang="en-CA" dirty="0" err="1"/>
              <a:t>writeline</a:t>
            </a:r>
            <a:r>
              <a:rPr lang="en-CA" dirty="0"/>
              <a:t>(strings)</a:t>
            </a:r>
          </a:p>
          <a:p>
            <a:pPr lvl="1"/>
            <a:r>
              <a:rPr lang="en-CA" dirty="0"/>
              <a:t>Writes strings arguments to the file</a:t>
            </a:r>
          </a:p>
        </p:txBody>
      </p:sp>
    </p:spTree>
    <p:extLst>
      <p:ext uri="{BB962C8B-B14F-4D97-AF65-F5344CB8AC3E}">
        <p14:creationId xmlns:p14="http://schemas.microsoft.com/office/powerpoint/2010/main" val="53701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60B3-3835-4B44-8647-B053E4679403}"/>
              </a:ext>
            </a:extLst>
          </p:cNvPr>
          <p:cNvSpPr>
            <a:spLocks noGrp="1"/>
          </p:cNvSpPr>
          <p:nvPr>
            <p:ph type="title"/>
          </p:nvPr>
        </p:nvSpPr>
        <p:spPr>
          <a:xfrm>
            <a:off x="166254" y="304271"/>
            <a:ext cx="7259781" cy="748674"/>
          </a:xfrm>
        </p:spPr>
        <p:txBody>
          <a:bodyPr/>
          <a:lstStyle/>
          <a:p>
            <a:r>
              <a:rPr lang="en-CA" sz="3400" dirty="0"/>
              <a:t>Open() methods: </a:t>
            </a:r>
            <a:r>
              <a:rPr lang="en-CA" sz="2800" dirty="0"/>
              <a:t>while connect to file</a:t>
            </a:r>
          </a:p>
        </p:txBody>
      </p:sp>
      <p:sp>
        <p:nvSpPr>
          <p:cNvPr id="3" name="Content Placeholder 2">
            <a:extLst>
              <a:ext uri="{FF2B5EF4-FFF2-40B4-BE49-F238E27FC236}">
                <a16:creationId xmlns:a16="http://schemas.microsoft.com/office/drawing/2014/main" id="{DF74C56A-B4C3-4CC0-957B-BE57DE0848FC}"/>
              </a:ext>
            </a:extLst>
          </p:cNvPr>
          <p:cNvSpPr>
            <a:spLocks noGrp="1"/>
          </p:cNvSpPr>
          <p:nvPr>
            <p:ph idx="1"/>
          </p:nvPr>
        </p:nvSpPr>
        <p:spPr>
          <a:xfrm>
            <a:off x="166254" y="1052945"/>
            <a:ext cx="7287492" cy="3861083"/>
          </a:xfrm>
        </p:spPr>
        <p:txBody>
          <a:bodyPr>
            <a:normAutofit fontScale="92500" lnSpcReduction="10000"/>
          </a:bodyPr>
          <a:lstStyle/>
          <a:p>
            <a:r>
              <a:rPr lang="en-CA" dirty="0"/>
              <a:t>Close()</a:t>
            </a:r>
          </a:p>
          <a:p>
            <a:pPr lvl="1"/>
            <a:r>
              <a:rPr lang="en-CA" dirty="0"/>
              <a:t>Close handler</a:t>
            </a:r>
          </a:p>
          <a:p>
            <a:r>
              <a:rPr lang="en-CA" dirty="0"/>
              <a:t>Flush()</a:t>
            </a:r>
          </a:p>
          <a:p>
            <a:pPr lvl="1"/>
            <a:r>
              <a:rPr lang="en-CA" dirty="0"/>
              <a:t>Flush the </a:t>
            </a:r>
            <a:r>
              <a:rPr lang="en-CA" dirty="0" err="1"/>
              <a:t>interbak</a:t>
            </a:r>
            <a:r>
              <a:rPr lang="en-CA" dirty="0"/>
              <a:t> I/O buffer to disk</a:t>
            </a:r>
          </a:p>
          <a:p>
            <a:r>
              <a:rPr lang="en-CA" dirty="0"/>
              <a:t>Seek(pos)</a:t>
            </a:r>
          </a:p>
          <a:p>
            <a:pPr lvl="1"/>
            <a:r>
              <a:rPr lang="en-CA" dirty="0"/>
              <a:t>Move to indicated file position</a:t>
            </a:r>
          </a:p>
          <a:p>
            <a:pPr lvl="1"/>
            <a:r>
              <a:rPr lang="en-CA" dirty="0"/>
              <a:t>pos is an integer that represents the byte in file</a:t>
            </a:r>
          </a:p>
          <a:p>
            <a:r>
              <a:rPr lang="en-CA" dirty="0"/>
              <a:t>Tell()</a:t>
            </a:r>
          </a:p>
          <a:p>
            <a:pPr lvl="1"/>
            <a:r>
              <a:rPr lang="en-CA" dirty="0"/>
              <a:t>Returns current file position as integer</a:t>
            </a:r>
          </a:p>
          <a:p>
            <a:r>
              <a:rPr lang="en-CA" dirty="0"/>
              <a:t>Closed()</a:t>
            </a:r>
          </a:p>
          <a:p>
            <a:pPr lvl="1"/>
            <a:r>
              <a:rPr lang="en-CA" dirty="0"/>
              <a:t>Returns True if file is closed </a:t>
            </a:r>
          </a:p>
        </p:txBody>
      </p:sp>
    </p:spTree>
    <p:extLst>
      <p:ext uri="{BB962C8B-B14F-4D97-AF65-F5344CB8AC3E}">
        <p14:creationId xmlns:p14="http://schemas.microsoft.com/office/powerpoint/2010/main" val="3815809719"/>
      </p:ext>
    </p:extLst>
  </p:cSld>
  <p:clrMapOvr>
    <a:masterClrMapping/>
  </p:clrMapOvr>
</p:sld>
</file>

<file path=ppt/theme/theme1.xml><?xml version="1.0" encoding="utf-8"?>
<a:theme xmlns:a="http://schemas.openxmlformats.org/drawingml/2006/main" name="fanshawe2014ppt_4x3">
  <a:themeElements>
    <a:clrScheme name="Custom 1">
      <a:dk1>
        <a:sysClr val="windowText" lastClr="000000"/>
      </a:dk1>
      <a:lt1>
        <a:sysClr val="window" lastClr="FFFFFF"/>
      </a:lt1>
      <a:dk2>
        <a:srgbClr val="424456"/>
      </a:dk2>
      <a:lt2>
        <a:srgbClr val="DEDEDE"/>
      </a:lt2>
      <a:accent1>
        <a:srgbClr val="C00000"/>
      </a:accent1>
      <a:accent2>
        <a:srgbClr val="FF0000"/>
      </a:accent2>
      <a:accent3>
        <a:srgbClr val="FF3300"/>
      </a:accent3>
      <a:accent4>
        <a:srgbClr val="CC3300"/>
      </a:accent4>
      <a:accent5>
        <a:srgbClr val="934B21"/>
      </a:accent5>
      <a:accent6>
        <a:srgbClr val="C69B7D"/>
      </a:accent6>
      <a:hlink>
        <a:srgbClr val="CC9900"/>
      </a:hlink>
      <a:folHlink>
        <a:srgbClr val="66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2014ppt_4x3" id="{622649FC-ACBD-4561-A47F-EB4E5848C2EF}" vid="{DC718C49-FA9C-40F1-8B7E-BF08DB040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DocumentSetDescription xmlns="http://schemas.microsoft.com/sharepoint/v3" xsi:nil="true"/>
    <Document_x0020_Type xmlns="651148fe-da48-4f35-be19-3b69ed185328">Document Templates</Document_x0020_Type>
    <PublishingExpirationDate xmlns="http://schemas.microsoft.com/sharepoint/v3" xsi:nil="true"/>
    <PublishingStartDate xmlns="http://schemas.microsoft.com/sharepoint/v3" xsi:nil="true"/>
    <TaxCatchAll xmlns="4d5e0b08-e88c-4a1d-8128-ae65e535badc"/>
    <TaxKeywordTaxHTField xmlns="4d5e0b08-e88c-4a1d-8128-ae65e535badc">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C566623C169644B156AC3ED54F86AC" ma:contentTypeVersion="8" ma:contentTypeDescription="Create a new document." ma:contentTypeScope="" ma:versionID="5c4886da416d34d6f561337b9ad0f328">
  <xsd:schema xmlns:xsd="http://www.w3.org/2001/XMLSchema" xmlns:xs="http://www.w3.org/2001/XMLSchema" xmlns:p="http://schemas.microsoft.com/office/2006/metadata/properties" xmlns:ns1="http://schemas.microsoft.com/sharepoint/v3" xmlns:ns2="651148fe-da48-4f35-be19-3b69ed185328" xmlns:ns3="http://schemas.microsoft.com/sharepoint/v3/fields" xmlns:ns4="4d5e0b08-e88c-4a1d-8128-ae65e535badc" targetNamespace="http://schemas.microsoft.com/office/2006/metadata/properties" ma:root="true" ma:fieldsID="dc52fb006770c07a8ae311ff77a26a40" ns1:_="" ns2:_="" ns3:_="" ns4:_="">
    <xsd:import namespace="http://schemas.microsoft.com/sharepoint/v3"/>
    <xsd:import namespace="651148fe-da48-4f35-be19-3b69ed185328"/>
    <xsd:import namespace="http://schemas.microsoft.com/sharepoint/v3/fields"/>
    <xsd:import namespace="4d5e0b08-e88c-4a1d-8128-ae65e535badc"/>
    <xsd:element name="properties">
      <xsd:complexType>
        <xsd:sequence>
          <xsd:element name="documentManagement">
            <xsd:complexType>
              <xsd:all>
                <xsd:element ref="ns1:PublishingStartDate" minOccurs="0"/>
                <xsd:element ref="ns1:PublishingExpirationDate" minOccurs="0"/>
                <xsd:element ref="ns2:Document_x0020_Type"/>
                <xsd:element ref="ns1:DocumentSetDescription" minOccurs="0"/>
                <xsd:element ref="ns3:_Status" minOccurs="0"/>
                <xsd:element ref="ns4:TaxKeywordTaxHTField"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element name="DocumentSetDescription" ma:index="11" nillable="true" ma:displayName="Description" ma:description="A description of the Document Set" ma:internalName="DocumentSetDescription"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1148fe-da48-4f35-be19-3b69ed185328" elementFormDefault="qualified">
    <xsd:import namespace="http://schemas.microsoft.com/office/2006/documentManagement/types"/>
    <xsd:import namespace="http://schemas.microsoft.com/office/infopath/2007/PartnerControls"/>
    <xsd:element name="Document_x0020_Type" ma:index="10" ma:displayName="Document Type" ma:default="College Documents" ma:format="Dropdown" ma:indexed="true" ma:internalName="Document_x0020_Type">
      <xsd:simpleType>
        <xsd:restriction base="dms:Choice">
          <xsd:enumeration value="Academic Calendars"/>
          <xsd:enumeration value="Admissions"/>
          <xsd:enumeration value="College Documents"/>
          <xsd:enumeration value="Document Templates"/>
          <xsd:enumeration value="Emergency Plan"/>
          <xsd:enumeration value="Exceptions"/>
          <xsd:enumeration value="FAQs"/>
          <xsd:enumeration value="Forms"/>
          <xsd:enumeration value="Health &amp; Safety"/>
          <xsd:enumeration value="HR Documents"/>
          <xsd:enumeration value="Campus Maps"/>
          <xsd:enumeration value="Policies"/>
          <xsd:enumeration value="Presentations"/>
          <xsd:enumeration value="Schedule of Events"/>
          <xsd:enumeration value="Stored ElseWher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2" nillable="true" ma:displayName="Status" ma:default="Not Started" ma:format="Dropdown" ma:internalName="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enumeration value="Hidde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4d5e0b08-e88c-4a1d-8128-ae65e535badc" elementFormDefault="qualified">
    <xsd:import namespace="http://schemas.microsoft.com/office/2006/documentManagement/types"/>
    <xsd:import namespace="http://schemas.microsoft.com/office/infopath/2007/PartnerControls"/>
    <xsd:element name="TaxKeywordTaxHTField" ma:index="15" nillable="true" ma:taxonomy="true" ma:internalName="TaxKeywordTaxHTField" ma:taxonomyFieldName="TaxKeyword" ma:displayName="Enterprise Keywords" ma:fieldId="{23f27201-bee3-471e-b2e7-b64fd8b7ca38}" ma:taxonomyMulti="true" ma:sspId="ab124dc4-d506-4ee1-ad1f-c58bf2564c95" ma:termSetId="00000000-0000-0000-0000-000000000000" ma:anchorId="00000000-0000-0000-0000-000000000000" ma:open="true" ma:isKeyword="true">
      <xsd:complexType>
        <xsd:sequence>
          <xsd:element ref="pc:Terms" minOccurs="0" maxOccurs="1"/>
        </xsd:sequence>
      </xsd:complexType>
    </xsd:element>
    <xsd:element name="TaxCatchAll" ma:index="16" nillable="true" ma:displayName="Taxonomy Catch All Column" ma:hidden="true" ma:list="{85d82537-f4fa-412d-b553-b1be1c5b5223}" ma:internalName="TaxCatchAll" ma:showField="CatchAllData" ma:web="4d5e0b08-e88c-4a1d-8128-ae65e535ba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2CE29B-2599-4638-A703-19577284C931}">
  <ds:schemaRefs>
    <ds:schemaRef ds:uri="http://schemas.microsoft.com/sharepoint/v3/contenttype/forms"/>
  </ds:schemaRefs>
</ds:datastoreItem>
</file>

<file path=customXml/itemProps2.xml><?xml version="1.0" encoding="utf-8"?>
<ds:datastoreItem xmlns:ds="http://schemas.openxmlformats.org/officeDocument/2006/customXml" ds:itemID="{3F16DFA0-855A-4AEF-BA01-BA7861729BC5}">
  <ds:schemaRefs>
    <ds:schemaRef ds:uri="http://schemas.microsoft.com/office/2006/documentManagement/types"/>
    <ds:schemaRef ds:uri="http://purl.org/dc/elements/1.1/"/>
    <ds:schemaRef ds:uri="http://schemas.microsoft.com/sharepoint/v3"/>
    <ds:schemaRef ds:uri="http://purl.org/dc/terms/"/>
    <ds:schemaRef ds:uri="4d5e0b08-e88c-4a1d-8128-ae65e535badc"/>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schemas.microsoft.com/sharepoint/v3/fields"/>
    <ds:schemaRef ds:uri="651148fe-da48-4f35-be19-3b69ed185328"/>
    <ds:schemaRef ds:uri="http://www.w3.org/XML/1998/namespace"/>
  </ds:schemaRefs>
</ds:datastoreItem>
</file>

<file path=customXml/itemProps3.xml><?xml version="1.0" encoding="utf-8"?>
<ds:datastoreItem xmlns:ds="http://schemas.openxmlformats.org/officeDocument/2006/customXml" ds:itemID="{CAEE02CF-B481-478F-B174-FF8F069D7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51148fe-da48-4f35-be19-3b69ed185328"/>
    <ds:schemaRef ds:uri="http://schemas.microsoft.com/sharepoint/v3/fields"/>
    <ds:schemaRef ds:uri="4d5e0b08-e88c-4a1d-8128-ae65e535b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fanshawe2014ppt_4x3</Template>
  <TotalTime>3</TotalTime>
  <Words>4965</Words>
  <Application>Microsoft Office PowerPoint</Application>
  <PresentationFormat>Custom</PresentationFormat>
  <Paragraphs>554</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Courier New</vt:lpstr>
      <vt:lpstr>fanshawe2014ppt_4x3</vt:lpstr>
      <vt:lpstr>Info-6079 Security Application</vt:lpstr>
      <vt:lpstr>File Types in Python</vt:lpstr>
      <vt:lpstr>Files in Python</vt:lpstr>
      <vt:lpstr>Open() Function </vt:lpstr>
      <vt:lpstr>Mode</vt:lpstr>
      <vt:lpstr>Mode – Addons</vt:lpstr>
      <vt:lpstr>How to use open() function</vt:lpstr>
      <vt:lpstr>Open() methods: while connect to file</vt:lpstr>
      <vt:lpstr>Open() methods: while connect to file</vt:lpstr>
      <vt:lpstr>Python 3  can work with Databases </vt:lpstr>
      <vt:lpstr>Example of SQL in python 3</vt:lpstr>
      <vt:lpstr>Converting from different  Number bases</vt:lpstr>
      <vt:lpstr>Int() basics</vt:lpstr>
      <vt:lpstr>Int() basics</vt:lpstr>
      <vt:lpstr>Convert decimal to bin</vt:lpstr>
      <vt:lpstr>Hex conversions </vt:lpstr>
      <vt:lpstr>What are Modules? </vt:lpstr>
      <vt:lpstr>Module</vt:lpstr>
      <vt:lpstr>Using modules and packets:</vt:lpstr>
      <vt:lpstr>OOP </vt:lpstr>
      <vt:lpstr>What is OOP</vt:lpstr>
      <vt:lpstr>Why do we use OOP?</vt:lpstr>
      <vt:lpstr>3 principles of OPP</vt:lpstr>
      <vt:lpstr>Class </vt:lpstr>
      <vt:lpstr>What is a Class?</vt:lpstr>
      <vt:lpstr>What is a class? </vt:lpstr>
      <vt:lpstr>Encapsulation  </vt:lpstr>
      <vt:lpstr>Encapsulation</vt:lpstr>
      <vt:lpstr>Inheritance </vt:lpstr>
      <vt:lpstr>Inheritance: </vt:lpstr>
      <vt:lpstr>Inheritance gives three (3) options:</vt:lpstr>
      <vt:lpstr>Solution in Python</vt:lpstr>
      <vt:lpstr>We inherent from multiple classes:</vt:lpstr>
      <vt:lpstr>Polymorphism  </vt:lpstr>
      <vt:lpstr>Polymorphism</vt:lpstr>
      <vt:lpstr>Overriding a parent’s method/variable:</vt:lpstr>
      <vt:lpstr>How to use super()?  (example)</vt:lpstr>
    </vt:vector>
  </TitlesOfParts>
  <Company>Fanshawe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Boyce, Dayan</dc:creator>
  <cp:lastModifiedBy>Bruce Hansen</cp:lastModifiedBy>
  <cp:revision>558</cp:revision>
  <cp:lastPrinted>2020-03-25T14:23:04Z</cp:lastPrinted>
  <dcterms:created xsi:type="dcterms:W3CDTF">2014-06-25T17:43:24Z</dcterms:created>
  <dcterms:modified xsi:type="dcterms:W3CDTF">2020-11-22T14:11:06Z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0x0101003EC566623C169644B156AC3ED54F86AC</vt:lpwstr>
  </property>
</Properties>
</file>