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4"/>
  </p:sldMasterIdLst>
  <p:notesMasterIdLst>
    <p:notesMasterId r:id="rId49"/>
  </p:notesMasterIdLst>
  <p:sldIdLst>
    <p:sldId id="262" r:id="rId5"/>
    <p:sldId id="301" r:id="rId6"/>
    <p:sldId id="325" r:id="rId7"/>
    <p:sldId id="324" r:id="rId8"/>
    <p:sldId id="263" r:id="rId9"/>
    <p:sldId id="307" r:id="rId10"/>
    <p:sldId id="264" r:id="rId11"/>
    <p:sldId id="265" r:id="rId12"/>
    <p:sldId id="308" r:id="rId13"/>
    <p:sldId id="304" r:id="rId14"/>
    <p:sldId id="305" r:id="rId15"/>
    <p:sldId id="306" r:id="rId16"/>
    <p:sldId id="322" r:id="rId17"/>
    <p:sldId id="323" r:id="rId18"/>
    <p:sldId id="279" r:id="rId19"/>
    <p:sldId id="267" r:id="rId20"/>
    <p:sldId id="268" r:id="rId21"/>
    <p:sldId id="269" r:id="rId22"/>
    <p:sldId id="270" r:id="rId23"/>
    <p:sldId id="285" r:id="rId24"/>
    <p:sldId id="309" r:id="rId25"/>
    <p:sldId id="310" r:id="rId26"/>
    <p:sldId id="274" r:id="rId27"/>
    <p:sldId id="311" r:id="rId28"/>
    <p:sldId id="278" r:id="rId29"/>
    <p:sldId id="280" r:id="rId30"/>
    <p:sldId id="281" r:id="rId31"/>
    <p:sldId id="282" r:id="rId32"/>
    <p:sldId id="283" r:id="rId33"/>
    <p:sldId id="284" r:id="rId34"/>
    <p:sldId id="289" r:id="rId35"/>
    <p:sldId id="277" r:id="rId36"/>
    <p:sldId id="313" r:id="rId37"/>
    <p:sldId id="312" r:id="rId38"/>
    <p:sldId id="314" r:id="rId39"/>
    <p:sldId id="315" r:id="rId40"/>
    <p:sldId id="317" r:id="rId41"/>
    <p:sldId id="318" r:id="rId42"/>
    <p:sldId id="319" r:id="rId43"/>
    <p:sldId id="320" r:id="rId44"/>
    <p:sldId id="321" r:id="rId45"/>
    <p:sldId id="294" r:id="rId46"/>
    <p:sldId id="273" r:id="rId47"/>
    <p:sldId id="288" r:id="rId48"/>
  </p:sldIdLst>
  <p:sldSz cx="7620000" cy="571500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36" autoAdjust="0"/>
    <p:restoredTop sz="96663" autoAdjust="0"/>
  </p:normalViewPr>
  <p:slideViewPr>
    <p:cSldViewPr snapToGrid="0">
      <p:cViewPr varScale="1">
        <p:scale>
          <a:sx n="142" d="100"/>
          <a:sy n="142" d="100"/>
        </p:scale>
        <p:origin x="19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42A6A-6F17-4377-B516-378DB369DBD4}" type="datetimeFigureOut">
              <a:rPr lang="en-CA" smtClean="0"/>
              <a:t>2023-05-02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385EB-8284-4A0A-B776-4192CF7A26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348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385EB-8284-4A0A-B776-4192CF7A263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1003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String can be numbers, letters, or special characters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385EB-8284-4A0A-B776-4192CF7A2637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2279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385EB-8284-4A0A-B776-4192CF7A2637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7589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385EB-8284-4A0A-B776-4192CF7A263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2631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Can use + sign to combine strings but not numbers to a string. If you want to add a number you need to put it in quotes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385EB-8284-4A0A-B776-4192CF7A2637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9904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will talk what are Integers and floats later in the lecture</a:t>
            </a:r>
          </a:p>
          <a:p>
            <a:r>
              <a:rPr lang="en-CA" dirty="0"/>
              <a:t>Integers are whole numbers without decimal points </a:t>
            </a:r>
          </a:p>
          <a:p>
            <a:r>
              <a:rPr lang="en-CA" dirty="0"/>
              <a:t>Floats are real numbers with decimal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385EB-8284-4A0A-B776-4192CF7A2637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475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385EB-8284-4A0A-B776-4192CF7A2637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07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385EB-8284-4A0A-B776-4192CF7A2637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335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number with no quotes will result in an integer or float, if there is a decimal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385EB-8284-4A0A-B776-4192CF7A2637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9407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When changing the value of Age there wont be an error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385EB-8284-4A0A-B776-4192CF7A2637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967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385EB-8284-4A0A-B776-4192CF7A2637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699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1124" y="1702988"/>
            <a:ext cx="5715000" cy="1367908"/>
          </a:xfrm>
        </p:spPr>
        <p:txBody>
          <a:bodyPr wrap="none" anchor="t">
            <a:normAutofit/>
          </a:bodyPr>
          <a:lstStyle>
            <a:lvl1pPr algn="r">
              <a:defRPr sz="3667" b="1" spc="-187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1124" y="3078646"/>
            <a:ext cx="5715000" cy="628354"/>
          </a:xfrm>
        </p:spPr>
        <p:txBody>
          <a:bodyPr anchor="b">
            <a:normAutofit/>
          </a:bodyPr>
          <a:lstStyle>
            <a:lvl1pPr marL="0" indent="0" algn="r">
              <a:buNone/>
              <a:defRPr sz="2000" b="0">
                <a:solidFill>
                  <a:schemeClr val="tx1">
                    <a:lumMod val="85000"/>
                  </a:schemeClr>
                </a:solidFill>
                <a:latin typeface="+mj-lt"/>
              </a:defRPr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B0057-A956-292D-A045-13A9F98FCE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23774" y="4994258"/>
            <a:ext cx="18669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43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40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81000"/>
            <a:ext cx="2457648" cy="13335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39493" y="822856"/>
            <a:ext cx="3857625" cy="406135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85000"/>
                  </a:schemeClr>
                </a:solidFill>
              </a:defRPr>
            </a:lvl1pPr>
            <a:lvl2pPr marL="285739" indent="0">
              <a:buNone/>
              <a:defRPr sz="1750"/>
            </a:lvl2pPr>
            <a:lvl3pPr marL="571477" indent="0">
              <a:buNone/>
              <a:defRPr sz="1500"/>
            </a:lvl3pPr>
            <a:lvl4pPr marL="857216" indent="0">
              <a:buNone/>
              <a:defRPr sz="1250"/>
            </a:lvl4pPr>
            <a:lvl5pPr marL="1142954" indent="0">
              <a:buNone/>
              <a:defRPr sz="1250"/>
            </a:lvl5pPr>
            <a:lvl6pPr marL="1428693" indent="0">
              <a:buNone/>
              <a:defRPr sz="1250"/>
            </a:lvl6pPr>
            <a:lvl7pPr marL="1714431" indent="0">
              <a:buNone/>
              <a:defRPr sz="1250"/>
            </a:lvl7pPr>
            <a:lvl8pPr marL="2000170" indent="0">
              <a:buNone/>
              <a:defRPr sz="1250"/>
            </a:lvl8pPr>
            <a:lvl9pPr marL="2285909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01" y="1714500"/>
            <a:ext cx="2282516" cy="3176323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538C-4FC9-48C5-A183-CB3BCF0B647F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2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81000"/>
            <a:ext cx="2457648" cy="13335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493" y="822856"/>
            <a:ext cx="3857625" cy="40613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01" y="1714500"/>
            <a:ext cx="2282516" cy="3176323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7055-ECD2-405B-877F-A6A20B353220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15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304272"/>
            <a:ext cx="6572250" cy="2945287"/>
          </a:xfrm>
        </p:spPr>
        <p:txBody>
          <a:bodyPr anchor="ctr"/>
          <a:lstStyle>
            <a:lvl1pPr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9" y="3647497"/>
            <a:ext cx="6571258" cy="1251522"/>
          </a:xfrm>
        </p:spPr>
        <p:txBody>
          <a:bodyPr anchor="ctr"/>
          <a:lstStyle>
            <a:lvl1pPr marL="0" indent="0">
              <a:buNone/>
              <a:defRPr sz="1000"/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AB30-2656-40A9-86FF-EA44A896B960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9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882" y="304272"/>
            <a:ext cx="5814220" cy="2494087"/>
          </a:xfrm>
        </p:spPr>
        <p:txBody>
          <a:bodyPr anchor="ctr"/>
          <a:lstStyle>
            <a:lvl1pPr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75403" y="2804632"/>
            <a:ext cx="5470187" cy="457473"/>
          </a:xfrm>
        </p:spPr>
        <p:txBody>
          <a:bodyPr anchor="t">
            <a:normAutofit/>
          </a:bodyPr>
          <a:lstStyle>
            <a:lvl1pPr marL="0" indent="0" algn="r">
              <a:buNone/>
              <a:defRPr sz="875" i="1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3666647"/>
            <a:ext cx="6570265" cy="1241247"/>
          </a:xfrm>
        </p:spPr>
        <p:txBody>
          <a:bodyPr anchor="ctr">
            <a:normAutofit/>
          </a:bodyPr>
          <a:lstStyle>
            <a:lvl1pPr marL="0" indent="0">
              <a:buNone/>
              <a:defRPr sz="1000"/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D30F-9D40-40E2-99D5-28627789897B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4403" y="655688"/>
            <a:ext cx="381000" cy="487313"/>
          </a:xfrm>
          <a:prstGeom prst="rect">
            <a:avLst/>
          </a:prstGeom>
        </p:spPr>
        <p:txBody>
          <a:bodyPr vert="horz" lIns="57150" tIns="28575" rIns="57150" bIns="2857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23633" y="2286000"/>
            <a:ext cx="381000" cy="487313"/>
          </a:xfrm>
          <a:prstGeom prst="rect">
            <a:avLst/>
          </a:prstGeom>
        </p:spPr>
        <p:txBody>
          <a:bodyPr vert="horz" lIns="57150" tIns="28575" rIns="57150" bIns="2857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3091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1860560"/>
            <a:ext cx="6572250" cy="2093196"/>
          </a:xfrm>
        </p:spPr>
        <p:txBody>
          <a:bodyPr anchor="b">
            <a:normAutofit/>
          </a:bodyPr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9" y="3963571"/>
            <a:ext cx="6571258" cy="950537"/>
          </a:xfrm>
        </p:spPr>
        <p:txBody>
          <a:bodyPr anchor="t"/>
          <a:lstStyle>
            <a:lvl1pPr marL="0" indent="0">
              <a:buNone/>
              <a:defRPr sz="1000"/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638-CAD6-4200-AF6A-64764981521D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98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23875" y="304271"/>
            <a:ext cx="657225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35801" y="1571625"/>
            <a:ext cx="1841792" cy="480218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8000" y="2143126"/>
            <a:ext cx="1829594" cy="2771775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7498" y="1571625"/>
            <a:ext cx="1835151" cy="48021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5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60901" y="2143126"/>
            <a:ext cx="1841747" cy="2771775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93149" y="1571625"/>
            <a:ext cx="1832571" cy="48021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500" b="0" dirty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893149" y="2143126"/>
            <a:ext cx="1832571" cy="2771775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56D1-5ACB-4F71-9416-492E397AF8AC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50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23875" y="304271"/>
            <a:ext cx="657225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32553" y="3581253"/>
            <a:ext cx="1837532" cy="480218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32553" y="1880295"/>
            <a:ext cx="1837532" cy="1270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00"/>
            </a:lvl1pPr>
            <a:lvl2pPr marL="285739" indent="0">
              <a:buNone/>
              <a:defRPr sz="1000"/>
            </a:lvl2pPr>
            <a:lvl3pPr marL="571477" indent="0">
              <a:buNone/>
              <a:defRPr sz="1000"/>
            </a:lvl3pPr>
            <a:lvl4pPr marL="857216" indent="0">
              <a:buNone/>
              <a:defRPr sz="1000"/>
            </a:lvl4pPr>
            <a:lvl5pPr marL="1142954" indent="0">
              <a:buNone/>
              <a:defRPr sz="1000"/>
            </a:lvl5pPr>
            <a:lvl6pPr marL="1428693" indent="0">
              <a:buNone/>
              <a:defRPr sz="1000"/>
            </a:lvl6pPr>
            <a:lvl7pPr marL="1714431" indent="0">
              <a:buNone/>
              <a:defRPr sz="1000"/>
            </a:lvl7pPr>
            <a:lvl8pPr marL="2000170" indent="0">
              <a:buNone/>
              <a:defRPr sz="1000"/>
            </a:lvl8pPr>
            <a:lvl9pPr marL="2285909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32553" y="4061471"/>
            <a:ext cx="1837532" cy="549324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55624" y="3581253"/>
            <a:ext cx="1831578" cy="480218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55623" y="1880295"/>
            <a:ext cx="1831578" cy="1270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00"/>
            </a:lvl1pPr>
            <a:lvl2pPr marL="285739" indent="0">
              <a:buNone/>
              <a:defRPr sz="1000"/>
            </a:lvl2pPr>
            <a:lvl3pPr marL="571477" indent="0">
              <a:buNone/>
              <a:defRPr sz="1000"/>
            </a:lvl3pPr>
            <a:lvl4pPr marL="857216" indent="0">
              <a:buNone/>
              <a:defRPr sz="1000"/>
            </a:lvl4pPr>
            <a:lvl5pPr marL="1142954" indent="0">
              <a:buNone/>
              <a:defRPr sz="1000"/>
            </a:lvl5pPr>
            <a:lvl6pPr marL="1428693" indent="0">
              <a:buNone/>
              <a:defRPr sz="1000"/>
            </a:lvl6pPr>
            <a:lvl7pPr marL="1714431" indent="0">
              <a:buNone/>
              <a:defRPr sz="1000"/>
            </a:lvl7pPr>
            <a:lvl8pPr marL="2000170" indent="0">
              <a:buNone/>
              <a:defRPr sz="1000"/>
            </a:lvl8pPr>
            <a:lvl9pPr marL="2285909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54779" y="4061471"/>
            <a:ext cx="1834004" cy="549324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77703" y="3581253"/>
            <a:ext cx="1832571" cy="480218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877702" y="1880295"/>
            <a:ext cx="1832571" cy="1270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00"/>
            </a:lvl1pPr>
            <a:lvl2pPr marL="285739" indent="0">
              <a:buNone/>
              <a:defRPr sz="1000"/>
            </a:lvl2pPr>
            <a:lvl3pPr marL="571477" indent="0">
              <a:buNone/>
              <a:defRPr sz="1000"/>
            </a:lvl3pPr>
            <a:lvl4pPr marL="857216" indent="0">
              <a:buNone/>
              <a:defRPr sz="1000"/>
            </a:lvl4pPr>
            <a:lvl5pPr marL="1142954" indent="0">
              <a:buNone/>
              <a:defRPr sz="1000"/>
            </a:lvl5pPr>
            <a:lvl6pPr marL="1428693" indent="0">
              <a:buNone/>
              <a:defRPr sz="1000"/>
            </a:lvl6pPr>
            <a:lvl7pPr marL="1714431" indent="0">
              <a:buNone/>
              <a:defRPr sz="1000"/>
            </a:lvl7pPr>
            <a:lvl8pPr marL="2000170" indent="0">
              <a:buNone/>
              <a:defRPr sz="1000"/>
            </a:lvl8pPr>
            <a:lvl9pPr marL="2285909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877624" y="4061470"/>
            <a:ext cx="1834998" cy="549324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8A66-337D-47D6-A778-737C10DBCA35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66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521354"/>
            <a:ext cx="6572250" cy="38507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48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3064" y="304272"/>
            <a:ext cx="1643063" cy="5060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6" y="304272"/>
            <a:ext cx="4833938" cy="50606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2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00" y="1521354"/>
            <a:ext cx="6396125" cy="339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BD79A7C7-EBC8-4135-81DB-56D7B0B03AE9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3956" y="5254300"/>
            <a:ext cx="596713" cy="304271"/>
          </a:xfrm>
        </p:spPr>
        <p:txBody>
          <a:bodyPr/>
          <a:lstStyle>
            <a:lvl1pPr>
              <a:defRPr sz="1050" b="1">
                <a:solidFill>
                  <a:schemeClr val="tx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2B8977-F6D5-4E20-5A65-A115BAF3A0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72348" y="5102164"/>
            <a:ext cx="1461536" cy="43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29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40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34083" y="1526892"/>
            <a:ext cx="5715000" cy="1367908"/>
          </a:xfrm>
        </p:spPr>
        <p:txBody>
          <a:bodyPr wrap="none" anchor="t">
            <a:normAutofit/>
          </a:bodyPr>
          <a:lstStyle>
            <a:lvl1pPr algn="l">
              <a:defRPr sz="3667" b="0" spc="-187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34083" y="842069"/>
            <a:ext cx="5715000" cy="62835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85000"/>
                  </a:schemeClr>
                </a:solidFill>
                <a:latin typeface="+mj-lt"/>
              </a:defRPr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7DE25A-B156-D7E6-0678-4F376D3FFA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7406" y="5102164"/>
            <a:ext cx="1461536" cy="43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89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40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0000" y="1521355"/>
            <a:ext cx="3140760" cy="33935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49900" y="1521355"/>
            <a:ext cx="3146225" cy="33935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9342-81D8-42F6-B715-42DC634A6029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5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304271"/>
            <a:ext cx="657225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00" y="1400969"/>
            <a:ext cx="3140760" cy="686593"/>
          </a:xfrm>
        </p:spPr>
        <p:txBody>
          <a:bodyPr anchor="b"/>
          <a:lstStyle>
            <a:lvl1pPr marL="0" indent="0">
              <a:buNone/>
              <a:defRPr sz="1500" b="0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00" y="2087563"/>
            <a:ext cx="3140760" cy="2827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9901" y="1400969"/>
            <a:ext cx="3147218" cy="68659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9901" y="2087563"/>
            <a:ext cx="3147218" cy="2827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4907-3E0C-47AB-808F-497EEB7C790D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1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7FDC-E2A5-4792-9E58-354A152E06C2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7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46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929" y="302079"/>
            <a:ext cx="7420144" cy="4619965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85000"/>
                  </a:schemeClr>
                </a:solidFill>
              </a:defRPr>
            </a:lvl1pPr>
            <a:lvl2pPr marL="285739" indent="0">
              <a:buNone/>
              <a:defRPr sz="1750"/>
            </a:lvl2pPr>
            <a:lvl3pPr marL="571477" indent="0">
              <a:buNone/>
              <a:defRPr sz="1500"/>
            </a:lvl3pPr>
            <a:lvl4pPr marL="857216" indent="0">
              <a:buNone/>
              <a:defRPr sz="1250"/>
            </a:lvl4pPr>
            <a:lvl5pPr marL="1142954" indent="0">
              <a:buNone/>
              <a:defRPr sz="1250"/>
            </a:lvl5pPr>
            <a:lvl6pPr marL="1428693" indent="0">
              <a:buNone/>
              <a:defRPr sz="1250"/>
            </a:lvl6pPr>
            <a:lvl7pPr marL="1714431" indent="0">
              <a:buNone/>
              <a:defRPr sz="1250"/>
            </a:lvl7pPr>
            <a:lvl8pPr marL="2000170" indent="0">
              <a:buNone/>
              <a:defRPr sz="1250"/>
            </a:lvl8pPr>
            <a:lvl9pPr marL="2285909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05BC-0FB7-45D0-92CD-705F65210EBD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9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3639300"/>
            <a:ext cx="6572250" cy="682796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867" y="822855"/>
            <a:ext cx="6572250" cy="2816446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85000"/>
                  </a:schemeClr>
                </a:solidFill>
              </a:defRPr>
            </a:lvl1pPr>
            <a:lvl2pPr marL="285739" indent="0">
              <a:buNone/>
              <a:defRPr sz="1750"/>
            </a:lvl2pPr>
            <a:lvl3pPr marL="571477" indent="0">
              <a:buNone/>
              <a:defRPr sz="1500"/>
            </a:lvl3pPr>
            <a:lvl4pPr marL="857216" indent="0">
              <a:buNone/>
              <a:defRPr sz="1250"/>
            </a:lvl4pPr>
            <a:lvl5pPr marL="1142954" indent="0">
              <a:buNone/>
              <a:defRPr sz="1250"/>
            </a:lvl5pPr>
            <a:lvl6pPr marL="1428693" indent="0">
              <a:buNone/>
              <a:defRPr sz="1250"/>
            </a:lvl6pPr>
            <a:lvl7pPr marL="1714431" indent="0">
              <a:buNone/>
              <a:defRPr sz="1250"/>
            </a:lvl7pPr>
            <a:lvl8pPr marL="2000170" indent="0">
              <a:buNone/>
              <a:defRPr sz="1250"/>
            </a:lvl8pPr>
            <a:lvl9pPr marL="2285909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9" y="4322097"/>
            <a:ext cx="6571258" cy="568727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2CF5-5E05-40C9-9430-B20EFA71E5E5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304271"/>
            <a:ext cx="657225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00" y="1521354"/>
            <a:ext cx="6396125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0618" y="5296960"/>
            <a:ext cx="99172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B24DB59-9AFF-448B-8C0C-35F31BD3D484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0" y="5296960"/>
            <a:ext cx="257175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9412" y="5296960"/>
            <a:ext cx="59671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42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</p:sldLayoutIdLst>
  <p:hf hdr="0" ftr="0"/>
  <p:txStyles>
    <p:titleStyle>
      <a:lvl1pPr algn="l" defTabSz="571477" rtl="0" eaLnBrk="1" latinLnBrk="0" hangingPunct="1">
        <a:lnSpc>
          <a:spcPct val="90000"/>
        </a:lnSpc>
        <a:spcBef>
          <a:spcPct val="0"/>
        </a:spcBef>
        <a:buNone/>
        <a:defRPr sz="3667" b="0" kern="120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42869" indent="-142869" algn="l" defTabSz="571477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667" kern="1200">
          <a:solidFill>
            <a:schemeClr val="bg1"/>
          </a:solidFill>
          <a:latin typeface="+mn-lt"/>
          <a:ea typeface="+mn-ea"/>
          <a:cs typeface="+mn-cs"/>
        </a:defRPr>
      </a:lvl1pPr>
      <a:lvl2pPr marL="428608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2333" kern="1200">
          <a:solidFill>
            <a:schemeClr val="bg1"/>
          </a:solidFill>
          <a:latin typeface="+mn-lt"/>
          <a:ea typeface="+mn-ea"/>
          <a:cs typeface="+mn-cs"/>
        </a:defRPr>
      </a:lvl2pPr>
      <a:lvl3pPr marL="714346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000085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667" kern="1200">
          <a:solidFill>
            <a:schemeClr val="bg1"/>
          </a:solidFill>
          <a:latin typeface="+mn-lt"/>
          <a:ea typeface="+mn-ea"/>
          <a:cs typeface="+mn-cs"/>
        </a:defRPr>
      </a:lvl4pPr>
      <a:lvl5pPr marL="1285824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333" kern="1200">
          <a:solidFill>
            <a:schemeClr val="bg1"/>
          </a:solidFill>
          <a:latin typeface="+mn-lt"/>
          <a:ea typeface="+mn-ea"/>
          <a:cs typeface="+mn-cs"/>
        </a:defRPr>
      </a:lvl5pPr>
      <a:lvl6pPr marL="1571562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7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1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pgrad.com/blog/reasons-why-python-popular-with-developers/#Why_is_Python_so_Popula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B_hansen42071@fanshaweonline.c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ingware.com/download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906BE7-12AA-2B45-3652-526EA0D6783A}"/>
              </a:ext>
            </a:extLst>
          </p:cNvPr>
          <p:cNvSpPr txBox="1">
            <a:spLocks/>
          </p:cNvSpPr>
          <p:nvPr/>
        </p:nvSpPr>
        <p:spPr>
          <a:xfrm>
            <a:off x="396961" y="482217"/>
            <a:ext cx="6826077" cy="1459847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lnSpcReduction="10000"/>
          </a:bodyPr>
          <a:lstStyle>
            <a:lvl1pPr algn="r" defTabSz="5714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67" b="1" kern="1200" spc="-187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5400" dirty="0">
                <a:solidFill>
                  <a:srgbClr val="002060"/>
                </a:solidFill>
                <a:latin typeface="Berlin Sans FB Demi" panose="020E0802020502020306" pitchFamily="34" charset="0"/>
              </a:rPr>
              <a:t>INFO-6079</a:t>
            </a:r>
          </a:p>
          <a:p>
            <a:pPr algn="ctr"/>
            <a:r>
              <a:rPr lang="en-CA" sz="5400" dirty="0">
                <a:solidFill>
                  <a:srgbClr val="002060"/>
                </a:solidFill>
                <a:latin typeface="Berlin Sans FB Demi" panose="020E0802020502020306" pitchFamily="34" charset="0"/>
              </a:rPr>
              <a:t>Security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8400E-B15F-4C5A-8E8B-8DE6F3B91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582" y="3049701"/>
            <a:ext cx="6902836" cy="1408840"/>
          </a:xfrm>
        </p:spPr>
        <p:txBody>
          <a:bodyPr>
            <a:normAutofit/>
          </a:bodyPr>
          <a:lstStyle/>
          <a:p>
            <a:pPr algn="ctr"/>
            <a:r>
              <a:rPr lang="en-CA" sz="4400" b="1" dirty="0">
                <a:solidFill>
                  <a:schemeClr val="tx1"/>
                </a:solidFill>
              </a:rPr>
              <a:t>Introduction to Python</a:t>
            </a:r>
          </a:p>
          <a:p>
            <a:pPr algn="ctr"/>
            <a:r>
              <a:rPr lang="en-CA" sz="4400" b="1" dirty="0">
                <a:solidFill>
                  <a:schemeClr val="tx1"/>
                </a:solidFill>
              </a:rPr>
              <a:t>Week 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4D89B5-2511-D009-60BD-2808F8F369F8}"/>
              </a:ext>
            </a:extLst>
          </p:cNvPr>
          <p:cNvSpPr txBox="1">
            <a:spLocks/>
          </p:cNvSpPr>
          <p:nvPr/>
        </p:nvSpPr>
        <p:spPr>
          <a:xfrm>
            <a:off x="327477" y="426181"/>
            <a:ext cx="6826077" cy="1459847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lnSpcReduction="10000"/>
          </a:bodyPr>
          <a:lstStyle>
            <a:lvl1pPr algn="r" defTabSz="5714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67" b="1" kern="1200" spc="-187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5400" dirty="0">
                <a:latin typeface="Berlin Sans FB Demi" panose="020E0802020502020306" pitchFamily="34" charset="0"/>
              </a:rPr>
              <a:t>INFO-6079</a:t>
            </a:r>
          </a:p>
          <a:p>
            <a:pPr algn="ctr"/>
            <a:r>
              <a:rPr lang="en-CA" sz="5400" dirty="0">
                <a:latin typeface="Berlin Sans FB Demi" panose="020E0802020502020306" pitchFamily="34" charset="0"/>
              </a:rPr>
              <a:t>Security Application</a:t>
            </a:r>
          </a:p>
        </p:txBody>
      </p:sp>
    </p:spTree>
    <p:extLst>
      <p:ext uri="{BB962C8B-B14F-4D97-AF65-F5344CB8AC3E}">
        <p14:creationId xmlns:p14="http://schemas.microsoft.com/office/powerpoint/2010/main" val="116811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8AFA-53D6-22B9-5954-F2419FB6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Why is Python so Popular?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learn Python?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B0B0-BDD8-AA8C-DEEE-089258060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32" y="1271240"/>
            <a:ext cx="7242836" cy="3642788"/>
          </a:xfrm>
        </p:spPr>
        <p:txBody>
          <a:bodyPr>
            <a:normAutofit/>
          </a:bodyPr>
          <a:lstStyle/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400"/>
              </a:spcAft>
              <a:buSzPts val="1000"/>
              <a:buFont typeface="+mj-lt"/>
              <a:buAutoNum type="arabicPeriod"/>
              <a:tabLst>
                <a:tab pos="914400" algn="l"/>
              </a:tabLst>
            </a:pPr>
            <a:r>
              <a:rPr lang="en-CA" sz="1800" dirty="0">
                <a:solidFill>
                  <a:srgbClr val="002060"/>
                </a:solidFill>
                <a:effectLst/>
                <a:latin typeface="Biome" panose="020B0503030204020804" pitchFamily="34" charset="0"/>
                <a:ea typeface="Calibri" panose="020F0502020204030204" pitchFamily="34" charset="0"/>
                <a:cs typeface="Biome" panose="020B0503030204020804" pitchFamily="34" charset="0"/>
              </a:rPr>
              <a:t>Easy to Learn and Use</a:t>
            </a: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400"/>
              </a:spcAft>
              <a:buSzPts val="1000"/>
              <a:buFont typeface="+mj-lt"/>
              <a:buAutoNum type="arabicPeriod"/>
              <a:tabLst>
                <a:tab pos="914400" algn="l"/>
              </a:tabLst>
            </a:pPr>
            <a:r>
              <a:rPr lang="en-CA" sz="1800" dirty="0">
                <a:solidFill>
                  <a:srgbClr val="002060"/>
                </a:solidFill>
                <a:effectLst/>
                <a:latin typeface="Biome" panose="020B0503030204020804" pitchFamily="34" charset="0"/>
                <a:ea typeface="Calibri" panose="020F0502020204030204" pitchFamily="34" charset="0"/>
                <a:cs typeface="Biome" panose="020B0503030204020804" pitchFamily="34" charset="0"/>
              </a:rPr>
              <a:t>Highly Flexible and Extensible</a:t>
            </a: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400"/>
              </a:spcAft>
              <a:buSzPts val="1000"/>
              <a:buFont typeface="+mj-lt"/>
              <a:buAutoNum type="arabicPeriod"/>
              <a:tabLst>
                <a:tab pos="914400" algn="l"/>
              </a:tabLst>
            </a:pPr>
            <a:r>
              <a:rPr lang="en-CA" sz="1800" dirty="0">
                <a:solidFill>
                  <a:srgbClr val="002060"/>
                </a:solidFill>
                <a:effectLst/>
                <a:latin typeface="Biome" panose="020B0503030204020804" pitchFamily="34" charset="0"/>
                <a:ea typeface="Calibri" panose="020F0502020204030204" pitchFamily="34" charset="0"/>
                <a:cs typeface="Biome" panose="020B0503030204020804" pitchFamily="34" charset="0"/>
              </a:rPr>
              <a:t>has a library to cater to your every need.</a:t>
            </a:r>
            <a:endParaRPr lang="en-CA" sz="1800" dirty="0">
              <a:solidFill>
                <a:srgbClr val="002060"/>
              </a:solidFill>
              <a:latin typeface="Biome" panose="020B0503030204020804" pitchFamily="34" charset="0"/>
              <a:ea typeface="Calibri" panose="020F0502020204030204" pitchFamily="34" charset="0"/>
              <a:cs typeface="Biome" panose="020B0503030204020804" pitchFamily="34" charset="0"/>
            </a:endParaRP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400"/>
              </a:spcAft>
              <a:buSzPts val="1000"/>
              <a:buFont typeface="+mj-lt"/>
              <a:buAutoNum type="arabicPeriod"/>
              <a:tabLst>
                <a:tab pos="914400" algn="l"/>
              </a:tabLst>
            </a:pPr>
            <a:r>
              <a:rPr lang="en-CA" sz="1800" dirty="0">
                <a:solidFill>
                  <a:srgbClr val="002060"/>
                </a:solidFill>
                <a:effectLst/>
                <a:latin typeface="Biome" panose="020B0503030204020804" pitchFamily="34" charset="0"/>
                <a:ea typeface="Calibri" panose="020F0502020204030204" pitchFamily="34" charset="0"/>
                <a:cs typeface="Biome" panose="020B0503030204020804" pitchFamily="34" charset="0"/>
              </a:rPr>
              <a:t>makes web development a breeze</a:t>
            </a: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400"/>
              </a:spcAft>
              <a:buSzPts val="1000"/>
              <a:buFont typeface="+mj-lt"/>
              <a:buAutoNum type="arabicPeriod"/>
              <a:tabLst>
                <a:tab pos="914400" algn="l"/>
              </a:tabLst>
            </a:pPr>
            <a:r>
              <a:rPr lang="en-CA" sz="1800" dirty="0">
                <a:solidFill>
                  <a:srgbClr val="002060"/>
                </a:solidFill>
                <a:effectLst/>
                <a:latin typeface="Biome" panose="020B0503030204020804" pitchFamily="34" charset="0"/>
                <a:ea typeface="Calibri" panose="020F0502020204030204" pitchFamily="34" charset="0"/>
                <a:cs typeface="Biome" panose="020B0503030204020804" pitchFamily="34" charset="0"/>
              </a:rPr>
              <a:t>plenty for Data Visualization</a:t>
            </a: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400"/>
              </a:spcAft>
              <a:buSzPts val="1000"/>
              <a:buFont typeface="+mj-lt"/>
              <a:buAutoNum type="arabicPeriod"/>
              <a:tabLst>
                <a:tab pos="914400" algn="l"/>
              </a:tabLst>
            </a:pPr>
            <a:r>
              <a:rPr lang="en-CA" sz="1800" dirty="0">
                <a:solidFill>
                  <a:srgbClr val="002060"/>
                </a:solidFill>
                <a:effectLst/>
                <a:latin typeface="Biome" panose="020B0503030204020804" pitchFamily="34" charset="0"/>
                <a:ea typeface="Calibri" panose="020F0502020204030204" pitchFamily="34" charset="0"/>
                <a:cs typeface="Biome" panose="020B0503030204020804" pitchFamily="34" charset="0"/>
              </a:rPr>
              <a:t>comes with numerous testing frameworks</a:t>
            </a: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400"/>
              </a:spcAft>
              <a:buSzPts val="1000"/>
              <a:buFont typeface="+mj-lt"/>
              <a:buAutoNum type="arabicPeriod"/>
              <a:tabLst>
                <a:tab pos="914400" algn="l"/>
              </a:tabLst>
            </a:pPr>
            <a:r>
              <a:rPr lang="en-CA" sz="1800" dirty="0">
                <a:solidFill>
                  <a:srgbClr val="002060"/>
                </a:solidFill>
                <a:effectLst/>
                <a:latin typeface="Biome" panose="020B0503030204020804" pitchFamily="34" charset="0"/>
                <a:ea typeface="Calibri" panose="020F0502020204030204" pitchFamily="34" charset="0"/>
              </a:rPr>
              <a:t>excellent for Enterprise Application Integration (EAI)</a:t>
            </a:r>
            <a:endParaRPr lang="en-CA" sz="1800" dirty="0">
              <a:solidFill>
                <a:srgbClr val="002060"/>
              </a:solidFill>
              <a:latin typeface="Biome" panose="020B0503030204020804" pitchFamily="34" charset="0"/>
              <a:ea typeface="Calibri" panose="020F0502020204030204" pitchFamily="34" charset="0"/>
              <a:cs typeface="Biome" panose="020B0503030204020804" pitchFamily="34" charset="0"/>
            </a:endParaRP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400"/>
              </a:spcAft>
              <a:buSzPts val="1000"/>
              <a:buFont typeface="+mj-lt"/>
              <a:buAutoNum type="arabicPeriod"/>
              <a:tabLst>
                <a:tab pos="914400" algn="l"/>
              </a:tabLst>
            </a:pPr>
            <a:r>
              <a:rPr lang="en-CA" sz="1800" dirty="0">
                <a:solidFill>
                  <a:srgbClr val="002060"/>
                </a:solidFill>
                <a:effectLst/>
                <a:latin typeface="Biome" panose="020B0503030204020804" pitchFamily="34" charset="0"/>
                <a:ea typeface="Calibri" panose="020F0502020204030204" pitchFamily="34" charset="0"/>
              </a:rPr>
              <a:t>great for scripting</a:t>
            </a:r>
            <a:endParaRPr lang="en-CA" sz="1800" dirty="0">
              <a:solidFill>
                <a:srgbClr val="002060"/>
              </a:solidFill>
              <a:effectLst/>
              <a:latin typeface="Biome" panose="020B0503030204020804" pitchFamily="34" charset="0"/>
              <a:ea typeface="Calibri" panose="020F0502020204030204" pitchFamily="34" charset="0"/>
              <a:cs typeface="Biome" panose="020B0503030204020804" pitchFamily="34" charset="0"/>
            </a:endParaRP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400"/>
              </a:spcAft>
              <a:buSzPts val="1000"/>
              <a:buFont typeface="+mj-lt"/>
              <a:buAutoNum type="arabicPeriod"/>
              <a:tabLst>
                <a:tab pos="914400" algn="l"/>
              </a:tabLst>
            </a:pPr>
            <a:r>
              <a:rPr lang="en-CA" sz="1800" dirty="0">
                <a:solidFill>
                  <a:srgbClr val="002060"/>
                </a:solidFill>
                <a:effectLst/>
                <a:latin typeface="Biome" panose="020B0503030204020804" pitchFamily="34" charset="0"/>
                <a:ea typeface="Calibri" panose="020F0502020204030204" pitchFamily="34" charset="0"/>
              </a:rPr>
              <a:t>Python is backed by an active community</a:t>
            </a: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400"/>
              </a:spcAft>
              <a:buSzPts val="1000"/>
              <a:buFont typeface="+mj-lt"/>
              <a:buAutoNum type="arabicPeriod"/>
              <a:tabLst>
                <a:tab pos="914400" algn="l"/>
              </a:tabLst>
            </a:pPr>
            <a:r>
              <a:rPr lang="en-CA" sz="1800" dirty="0">
                <a:solidFill>
                  <a:srgbClr val="002060"/>
                </a:solidFill>
                <a:effectLst/>
                <a:latin typeface="Biome" panose="020B0503030204020804" pitchFamily="34" charset="0"/>
                <a:ea typeface="Calibri" panose="020F0502020204030204" pitchFamily="34" charset="0"/>
              </a:rPr>
              <a:t>Python skills can command high salaries</a:t>
            </a:r>
            <a:endParaRPr lang="en-CA" sz="1800" dirty="0">
              <a:solidFill>
                <a:srgbClr val="002060"/>
              </a:solidFill>
              <a:effectLst/>
              <a:latin typeface="Biome" panose="020B0503030204020804" pitchFamily="34" charset="0"/>
              <a:ea typeface="Calibri" panose="020F0502020204030204" pitchFamily="34" charset="0"/>
              <a:cs typeface="Biome" panose="020B05030302040208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0890-9342-5C99-7D62-A3BCF54E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28E6-B7D0-4FF7-BD9D-46CB8FA691C3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C9235-D1AB-E39E-A193-E9448889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2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9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9B4A-19DD-9BA9-42E2-1B70D469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Why is Python popular</a:t>
            </a:r>
            <a:endParaRPr lang="en-CA" dirty="0">
              <a:solidFill>
                <a:srgbClr val="0070C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3143-D2C2-A3B5-70E7-AC29D4886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6" y="1286108"/>
            <a:ext cx="6572250" cy="362792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Biome" panose="020B0503030204020804" pitchFamily="34" charset="0"/>
                <a:cs typeface="Biome" panose="020B0503030204020804" pitchFamily="34" charset="0"/>
              </a:rPr>
              <a:t>Easy to Learn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Biome" panose="020B0503030204020804" pitchFamily="34" charset="0"/>
                <a:cs typeface="Biome" panose="020B0503030204020804" pitchFamily="34" charset="0"/>
              </a:rPr>
              <a:t>Mature and Supportive Python Community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Biome" panose="020B0503030204020804" pitchFamily="34" charset="0"/>
                <a:cs typeface="Biome" panose="020B0503030204020804" pitchFamily="34" charset="0"/>
              </a:rPr>
              <a:t>Support from Renowned Corporate Sponsors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Biome" panose="020B0503030204020804" pitchFamily="34" charset="0"/>
                <a:cs typeface="Biome" panose="020B0503030204020804" pitchFamily="34" charset="0"/>
              </a:rPr>
              <a:t>Hundreds of Python Libraries and Frameworks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Biome" panose="020B0503030204020804" pitchFamily="34" charset="0"/>
                <a:cs typeface="Biome" panose="020B0503030204020804" pitchFamily="34" charset="0"/>
              </a:rPr>
              <a:t>Versatility, Efficiency, Reliability, and Speed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Biome" panose="020B0503030204020804" pitchFamily="34" charset="0"/>
                <a:cs typeface="Biome" panose="020B0503030204020804" pitchFamily="34" charset="0"/>
              </a:rPr>
              <a:t>Big data, Machine Learning and Cloud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>
                <a:latin typeface="Biome" panose="020B0503030204020804" pitchFamily="34" charset="0"/>
                <a:cs typeface="Biome" panose="020B0503030204020804" pitchFamily="34" charset="0"/>
              </a:rPr>
              <a:t>First-choice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Biome" panose="020B0503030204020804" pitchFamily="34" charset="0"/>
                <a:cs typeface="Biome" panose="020B0503030204020804" pitchFamily="34" charset="0"/>
              </a:rPr>
              <a:t>Flexibility of 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Biome" panose="020B0503030204020804" pitchFamily="34" charset="0"/>
                <a:cs typeface="Biome" panose="020B0503030204020804" pitchFamily="34" charset="0"/>
              </a:rPr>
              <a:t>Use of python in academics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Biome" panose="020B0503030204020804" pitchFamily="34" charset="0"/>
                <a:cs typeface="Biome" panose="020B0503030204020804" pitchFamily="34" charset="0"/>
              </a:rPr>
              <a:t>Automation</a:t>
            </a:r>
          </a:p>
          <a:p>
            <a:endParaRPr lang="en-US" b="1" dirty="0"/>
          </a:p>
          <a:p>
            <a:endParaRPr lang="en-US" b="1" dirty="0"/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D4F6C-5CB6-FFD3-76FD-73FD9F7E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D481-5510-45B8-901C-A3D5DEFA0EBD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2CB2B-9B9B-268F-743A-1BD8D7F6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84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9B4A-19DD-9BA9-42E2-1B70D469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71" y="304271"/>
            <a:ext cx="6754154" cy="736509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Key Takeaways</a:t>
            </a:r>
            <a:endParaRPr lang="en-CA" dirty="0">
              <a:solidFill>
                <a:srgbClr val="0070C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3143-D2C2-A3B5-70E7-AC29D4886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83" y="988741"/>
            <a:ext cx="7322633" cy="3977269"/>
          </a:xfrm>
        </p:spPr>
        <p:txBody>
          <a:bodyPr>
            <a:normAutofit fontScale="47500" lnSpcReduction="20000"/>
          </a:bodyPr>
          <a:lstStyle/>
          <a:p>
            <a:pPr marL="230188" lvl="1" indent="-230188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Python provides a direct interface known as a Python Console to interact and execute the code directly. The advanced version of the Python console is the </a:t>
            </a:r>
            <a:r>
              <a:rPr lang="en-US" sz="2400" dirty="0" err="1"/>
              <a:t>IPython</a:t>
            </a:r>
            <a:r>
              <a:rPr lang="en-US" sz="2400" dirty="0"/>
              <a:t> (Interactive Python) console. </a:t>
            </a:r>
          </a:p>
          <a:p>
            <a:pPr marL="230188" lvl="1" indent="-230188">
              <a:lnSpc>
                <a:spcPct val="120000"/>
              </a:lnSpc>
              <a:spcBef>
                <a:spcPts val="0"/>
              </a:spcBef>
              <a:buAutoNum type="arabicPeriod"/>
            </a:pPr>
            <a:endParaRPr lang="en-US" sz="2400" dirty="0"/>
          </a:p>
          <a:p>
            <a:pPr marL="230188" lvl="1" indent="-230188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A whole number is called an integer and a fractional number is called a float. They are represented by</a:t>
            </a:r>
            <a:r>
              <a:rPr lang="en-US" sz="2400" dirty="0">
                <a:solidFill>
                  <a:schemeClr val="accent1"/>
                </a:solidFill>
              </a:rPr>
              <a:t> int </a:t>
            </a:r>
            <a:r>
              <a:rPr lang="en-US" sz="2400" dirty="0"/>
              <a:t>and </a:t>
            </a:r>
            <a:r>
              <a:rPr lang="en-US" sz="2400" dirty="0">
                <a:solidFill>
                  <a:schemeClr val="accent1"/>
                </a:solidFill>
              </a:rPr>
              <a:t>float</a:t>
            </a:r>
            <a:r>
              <a:rPr lang="en-US" sz="2400" dirty="0"/>
              <a:t> data types respectively. </a:t>
            </a:r>
          </a:p>
          <a:p>
            <a:pPr marL="230188" lvl="1" indent="-230188">
              <a:lnSpc>
                <a:spcPct val="120000"/>
              </a:lnSpc>
              <a:spcBef>
                <a:spcPts val="0"/>
              </a:spcBef>
              <a:buAutoNum type="arabicPeriod"/>
            </a:pPr>
            <a:endParaRPr lang="en-US" sz="2400" dirty="0"/>
          </a:p>
          <a:p>
            <a:pPr marL="230188" lvl="1" indent="-230188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Expressions are evaluated from left to right in Python. An expression with a float value as input will return the float output. </a:t>
            </a:r>
          </a:p>
          <a:p>
            <a:pPr marL="230188" lvl="1" indent="-230188">
              <a:lnSpc>
                <a:spcPct val="120000"/>
              </a:lnSpc>
              <a:spcBef>
                <a:spcPts val="0"/>
              </a:spcBef>
              <a:buAutoNum type="arabicPeriod"/>
            </a:pPr>
            <a:endParaRPr lang="en-US" sz="2400" dirty="0"/>
          </a:p>
          <a:p>
            <a:pPr marL="230188" lvl="1" indent="-230188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Strings are immutable in Python. They are written using a single quote or double quote and are represented by str data type. Any characters enclosed within quotes is considered a string. </a:t>
            </a:r>
          </a:p>
          <a:p>
            <a:pPr marL="230188" lvl="1" indent="-230188">
              <a:lnSpc>
                <a:spcPct val="120000"/>
              </a:lnSpc>
              <a:spcBef>
                <a:spcPts val="0"/>
              </a:spcBef>
              <a:buAutoNum type="arabicPeriod"/>
            </a:pPr>
            <a:endParaRPr lang="en-US" sz="2400" dirty="0"/>
          </a:p>
          <a:p>
            <a:pPr marL="230188" lvl="1" indent="-230188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Comments are used to annotate code. In Python, # character marks the beginning of a single line comment. Python discards anything written after the #. </a:t>
            </a:r>
          </a:p>
          <a:p>
            <a:pPr marL="230188" lvl="1" indent="-230188">
              <a:lnSpc>
                <a:spcPct val="120000"/>
              </a:lnSpc>
              <a:spcBef>
                <a:spcPts val="0"/>
              </a:spcBef>
              <a:buAutoNum type="arabicPeriod"/>
            </a:pPr>
            <a:endParaRPr lang="en-US" sz="2400" dirty="0"/>
          </a:p>
          <a:p>
            <a:pPr marL="230188" lvl="1" indent="-230188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Use the type() function to determine the type of data, print() to print on the standard output device and format() to format the output. </a:t>
            </a:r>
          </a:p>
          <a:p>
            <a:pPr marL="230188" lvl="1" indent="-230188">
              <a:lnSpc>
                <a:spcPct val="120000"/>
              </a:lnSpc>
              <a:spcBef>
                <a:spcPts val="0"/>
              </a:spcBef>
              <a:buAutoNum type="arabicPeriod"/>
            </a:pPr>
            <a:endParaRPr lang="en-US" sz="2400" dirty="0"/>
          </a:p>
          <a:p>
            <a:pPr marL="230188" lvl="1" indent="-230188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Use the escape character to escape certain characters within a string. They can be used to mark tab within a line, a new line within a string and so on. </a:t>
            </a:r>
          </a:p>
          <a:p>
            <a:pPr marL="230188" lvl="1" indent="-230188">
              <a:lnSpc>
                <a:spcPct val="120000"/>
              </a:lnSpc>
              <a:spcBef>
                <a:spcPts val="0"/>
              </a:spcBef>
              <a:buAutoNum type="arabicPeriod"/>
            </a:pPr>
            <a:endParaRPr lang="en-US" sz="2400" dirty="0"/>
          </a:p>
          <a:p>
            <a:pPr marL="230188" lvl="1" indent="-230188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sz="2400" dirty="0"/>
              <a:t>Blocks of code are separated using indentation in Python. Code statements which go together within a single block must have the same indentation otherwise python will generate an </a:t>
            </a:r>
            <a:r>
              <a:rPr lang="en-US" sz="2400" dirty="0">
                <a:solidFill>
                  <a:schemeClr val="accent1"/>
                </a:solidFill>
              </a:rPr>
              <a:t>Indentation error</a:t>
            </a:r>
            <a:r>
              <a:rPr lang="en-US" sz="2400" dirty="0"/>
              <a:t>.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1CEFF-698E-5878-2282-853A98AA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3A7F-8A71-4D73-8280-2C379812A1BB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2DA8A-825D-21DD-5A30-7E1030FF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8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899E-4967-403D-ABD1-3184FABB6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082" y="1526891"/>
            <a:ext cx="6796883" cy="2083411"/>
          </a:xfrm>
        </p:spPr>
        <p:txBody>
          <a:bodyPr>
            <a:normAutofit/>
          </a:bodyPr>
          <a:lstStyle/>
          <a:p>
            <a:r>
              <a:rPr lang="en-CA" sz="4800" dirty="0"/>
              <a:t>Python 3.11 Installation</a:t>
            </a:r>
            <a:br>
              <a:rPr lang="en-CA" sz="4800" dirty="0"/>
            </a:br>
            <a:br>
              <a:rPr lang="en-CA" sz="4800" dirty="0"/>
            </a:br>
            <a:r>
              <a:rPr lang="en-CA" sz="4800" dirty="0"/>
              <a:t>python revision 3.11</a:t>
            </a:r>
          </a:p>
        </p:txBody>
      </p:sp>
    </p:spTree>
    <p:extLst>
      <p:ext uri="{BB962C8B-B14F-4D97-AF65-F5344CB8AC3E}">
        <p14:creationId xmlns:p14="http://schemas.microsoft.com/office/powerpoint/2010/main" val="987611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899E-4967-403D-ABD1-3184FABB6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85" y="654205"/>
            <a:ext cx="7285464" cy="4185423"/>
          </a:xfrm>
        </p:spPr>
        <p:txBody>
          <a:bodyPr>
            <a:normAutofit/>
          </a:bodyPr>
          <a:lstStyle/>
          <a:p>
            <a:r>
              <a:rPr lang="en-CA" sz="5400" dirty="0"/>
              <a:t>IDE Installs</a:t>
            </a:r>
            <a:br>
              <a:rPr lang="en-CA" sz="4800" dirty="0"/>
            </a:br>
            <a:br>
              <a:rPr lang="en-CA" sz="4800" dirty="0"/>
            </a:br>
            <a:r>
              <a:rPr lang="en-CA" sz="3200" dirty="0"/>
              <a:t>: Wing IDE used in this class</a:t>
            </a:r>
            <a:br>
              <a:rPr lang="en-CA" sz="3200" dirty="0"/>
            </a:br>
            <a:br>
              <a:rPr lang="en-CA" sz="3200" dirty="0"/>
            </a:br>
            <a:r>
              <a:rPr lang="en-CA" sz="3200" dirty="0"/>
              <a:t>: </a:t>
            </a:r>
            <a:r>
              <a:rPr lang="en-CA" sz="3200" dirty="0" err="1"/>
              <a:t>Pycharm</a:t>
            </a:r>
            <a:r>
              <a:rPr lang="en-CA" sz="3200" dirty="0"/>
              <a:t> or other IDE </a:t>
            </a:r>
            <a:br>
              <a:rPr lang="en-CA" sz="3200" dirty="0"/>
            </a:br>
            <a:r>
              <a:rPr lang="en-CA" sz="3200" dirty="0"/>
              <a:t>     can be used</a:t>
            </a:r>
          </a:p>
        </p:txBody>
      </p:sp>
    </p:spTree>
    <p:extLst>
      <p:ext uri="{BB962C8B-B14F-4D97-AF65-F5344CB8AC3E}">
        <p14:creationId xmlns:p14="http://schemas.microsoft.com/office/powerpoint/2010/main" val="2330838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899E-4967-403D-ABD1-3184FABB6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082" y="1526891"/>
            <a:ext cx="6796883" cy="2083411"/>
          </a:xfrm>
        </p:spPr>
        <p:txBody>
          <a:bodyPr>
            <a:normAutofit/>
          </a:bodyPr>
          <a:lstStyle/>
          <a:p>
            <a:pPr algn="ctr"/>
            <a:r>
              <a:rPr lang="en-CA" sz="4800" dirty="0"/>
              <a:t>Basic mathematical </a:t>
            </a:r>
            <a:br>
              <a:rPr lang="en-CA" sz="4800" dirty="0"/>
            </a:br>
            <a:r>
              <a:rPr lang="en-CA" sz="4800" dirty="0"/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1666773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0410-AF88-4882-A3B4-C8D32E4E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Adding and Subtracting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94F40-4C62-43B7-B578-A18E44D5A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 + means plus </a:t>
            </a:r>
          </a:p>
          <a:p>
            <a:pPr lvl="1"/>
            <a:r>
              <a:rPr lang="en-CA" dirty="0"/>
              <a:t>11 + 56 gives 67</a:t>
            </a:r>
          </a:p>
          <a:p>
            <a:pPr lvl="1"/>
            <a:r>
              <a:rPr lang="en-CA" dirty="0"/>
              <a:t>-2 + 121 gives 119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  <a:p>
            <a:r>
              <a:rPr lang="en-CA" dirty="0"/>
              <a:t>- means minus </a:t>
            </a:r>
          </a:p>
          <a:p>
            <a:pPr lvl="1"/>
            <a:r>
              <a:rPr lang="en-CA" dirty="0"/>
              <a:t>54 - 23 gives 31 </a:t>
            </a:r>
          </a:p>
          <a:p>
            <a:pPr lvl="1"/>
            <a:r>
              <a:rPr lang="en-CA" dirty="0"/>
              <a:t>23 - 54 gives -31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C1734-5979-11F3-33AF-8619C2FA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6031-333A-4B54-B3E9-AC5981A5615B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2ADC7-79F7-4EB8-E188-DA9D63BA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38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8809-162F-4A9E-9451-156128B3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04271"/>
            <a:ext cx="6572250" cy="824442"/>
          </a:xfrm>
        </p:spPr>
        <p:txBody>
          <a:bodyPr/>
          <a:lstStyle/>
          <a:p>
            <a:r>
              <a:rPr lang="en-CA" dirty="0"/>
              <a:t>Dividing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697F9-1951-477E-9233-A3D206250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6" y="1128714"/>
            <a:ext cx="6572250" cy="3785314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Three (3) types</a:t>
            </a:r>
          </a:p>
          <a:p>
            <a:r>
              <a:rPr lang="en-CA" dirty="0"/>
              <a:t>With a single forward slash /  is division</a:t>
            </a:r>
          </a:p>
          <a:p>
            <a:pPr lvl="1"/>
            <a:r>
              <a:rPr lang="en-CA" dirty="0"/>
              <a:t>8 / 5 would give 1.6</a:t>
            </a:r>
          </a:p>
          <a:p>
            <a:pPr lvl="1"/>
            <a:r>
              <a:rPr lang="en-CA" dirty="0"/>
              <a:t>/ results floats, 2.5, 4.0, -9.25555555</a:t>
            </a:r>
          </a:p>
          <a:p>
            <a:r>
              <a:rPr lang="en-CA" dirty="0"/>
              <a:t>With double forward slashes // </a:t>
            </a:r>
          </a:p>
          <a:p>
            <a:pPr lvl="1"/>
            <a:r>
              <a:rPr lang="en-CA" dirty="0"/>
              <a:t> 8 // 5 will give 1 </a:t>
            </a:r>
          </a:p>
          <a:p>
            <a:pPr lvl="1"/>
            <a:r>
              <a:rPr lang="en-CA" dirty="0"/>
              <a:t> // Floor Division. If only integers are involved than will get integer, discarding decimal. If there is a float than would get decimal point of 0.</a:t>
            </a:r>
          </a:p>
          <a:p>
            <a:pPr lvl="1"/>
            <a:r>
              <a:rPr lang="en-CA" dirty="0"/>
              <a:t>Positive numbers will be rounded to 0 and negative numbers a way form 0. </a:t>
            </a:r>
          </a:p>
          <a:p>
            <a:r>
              <a:rPr lang="en-CA" dirty="0"/>
              <a:t>% is modulo. Will return the reminder, as integer</a:t>
            </a:r>
          </a:p>
          <a:p>
            <a:pPr lvl="1"/>
            <a:r>
              <a:rPr lang="en-CA" dirty="0"/>
              <a:t>8 % 5 will give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23384-21DF-52EB-28D6-E06F3B08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7479-AF0B-4BCC-A29C-72E947C76711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339D9-4CDE-4753-23FB-58DCA41E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8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0EA5-4E9E-4264-B60C-E2B9AC7D8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38D00-44B3-457D-95C0-6907C6251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multiple use a single * </a:t>
            </a:r>
          </a:p>
          <a:p>
            <a:pPr lvl="1"/>
            <a:r>
              <a:rPr lang="en-CA" dirty="0"/>
              <a:t>4 * 5 will give 20</a:t>
            </a:r>
          </a:p>
          <a:p>
            <a:pPr lvl="1"/>
            <a:r>
              <a:rPr lang="en-CA" dirty="0"/>
              <a:t>5 * 4 will also give 20</a:t>
            </a:r>
          </a:p>
          <a:p>
            <a:endParaRPr lang="en-CA" dirty="0"/>
          </a:p>
          <a:p>
            <a:r>
              <a:rPr lang="en-CA" dirty="0"/>
              <a:t>To exponentiation/power use **</a:t>
            </a:r>
          </a:p>
          <a:p>
            <a:pPr lvl="1"/>
            <a:r>
              <a:rPr lang="en-CA" dirty="0"/>
              <a:t>4 ** 5 will give 1024  (= 4 x 4 x 4 x 4 x 4)</a:t>
            </a:r>
          </a:p>
          <a:p>
            <a:pPr lvl="1"/>
            <a:r>
              <a:rPr lang="en-CA" dirty="0"/>
              <a:t>This is 4 to the power of 5</a:t>
            </a:r>
          </a:p>
          <a:p>
            <a:pPr lvl="1"/>
            <a:r>
              <a:rPr lang="en-CA" dirty="0"/>
              <a:t>5 ** 4 will give 625 ( = 5 x 5 x 5 x 5)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31041-8F56-ABA6-2147-053D0341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4275-AD85-4B4F-9846-97AAFCD9FA2A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FC0F3-B0B1-5EA0-FD30-F7B28FF6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83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8DC5-3D73-4EF6-9CE6-CC71A3FF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order of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C43B-A178-4E0F-8D2E-8380CC8E6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Top to bottom</a:t>
            </a:r>
          </a:p>
          <a:p>
            <a:r>
              <a:rPr lang="en-CA" dirty="0"/>
              <a:t> **</a:t>
            </a:r>
          </a:p>
          <a:p>
            <a:r>
              <a:rPr lang="en-CA" dirty="0"/>
              <a:t>- (negation)</a:t>
            </a:r>
          </a:p>
          <a:p>
            <a:r>
              <a:rPr lang="en-CA" dirty="0"/>
              <a:t>*, /, //, %</a:t>
            </a:r>
          </a:p>
          <a:p>
            <a:r>
              <a:rPr lang="en-CA" dirty="0"/>
              <a:t>Adding and subtraction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31AF-2FB2-7A82-9961-CA255DE6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3439-5731-4682-B4EF-D7CAF6F5AF5B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FF179-9F5E-E72A-33F4-ADC85FFE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0E17-98B4-420E-A97E-98740059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17" y="451360"/>
            <a:ext cx="6572250" cy="610129"/>
          </a:xfrm>
        </p:spPr>
        <p:txBody>
          <a:bodyPr/>
          <a:lstStyle/>
          <a:p>
            <a:r>
              <a:rPr lang="en-CA" u="sng" dirty="0">
                <a:solidFill>
                  <a:srgbClr val="002060"/>
                </a:solidFill>
                <a:latin typeface="Berlin Sans FB Demi" panose="020E0802020502020306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16532-663B-4889-BE32-39DCC6691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37" y="1417561"/>
            <a:ext cx="6858232" cy="3213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000" dirty="0">
                <a:solidFill>
                  <a:srgbClr val="002060"/>
                </a:solidFill>
              </a:rPr>
              <a:t>Bruce Hansen</a:t>
            </a:r>
          </a:p>
          <a:p>
            <a:pPr marL="0" indent="0">
              <a:buNone/>
            </a:pPr>
            <a:r>
              <a:rPr lang="en-CA" sz="3000" dirty="0">
                <a:hlinkClick r:id="rId2"/>
              </a:rPr>
              <a:t>B_hansen42071@fanshaweonline.ca</a:t>
            </a:r>
            <a:endParaRPr lang="en-CA" sz="3000" dirty="0"/>
          </a:p>
          <a:p>
            <a:pPr marL="0" indent="0">
              <a:buNone/>
            </a:pPr>
            <a:endParaRPr lang="en-CA" sz="3000" dirty="0"/>
          </a:p>
          <a:p>
            <a:pPr marL="0" indent="0">
              <a:buNone/>
            </a:pPr>
            <a:r>
              <a:rPr lang="en-CA" sz="3000" dirty="0"/>
              <a:t>G3001  by appointment only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01BEA-C7CD-AB57-1728-8E96A38F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9E82-9697-4228-8BEB-AB2492DB5F59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FE4E9-DE79-5244-1BA7-488D2412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5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6D6B-E17C-4940-A96D-5488558F7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 with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B24E8-D93C-4044-92F3-EFB8EED2A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Test1 = 90.5</a:t>
            </a:r>
          </a:p>
          <a:p>
            <a:r>
              <a:rPr lang="en-CA" sz="2400" dirty="0"/>
              <a:t>Test2 = 97</a:t>
            </a:r>
          </a:p>
          <a:p>
            <a:r>
              <a:rPr lang="en-CA" sz="2400" dirty="0"/>
              <a:t>Test3 = 85.5</a:t>
            </a:r>
          </a:p>
          <a:p>
            <a:r>
              <a:rPr lang="en-CA" sz="2400" dirty="0" err="1"/>
              <a:t>Course_average</a:t>
            </a:r>
            <a:r>
              <a:rPr lang="en-CA" sz="2400" dirty="0"/>
              <a:t> = (Test1 + Test2 +Test3) / 3</a:t>
            </a:r>
          </a:p>
          <a:p>
            <a:pPr lvl="1"/>
            <a:r>
              <a:rPr lang="en-CA" sz="2066" dirty="0"/>
              <a:t>Gives you 91.0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BAF2-6239-1DB6-2C2A-39532662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76E3-F0BE-4141-AF8B-A4AC62F5C990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B99A0-0D7B-5D3D-FC67-41F40FD3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39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88400E-B15F-4C5A-8E8B-8DE6F3B91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181" y="1416135"/>
            <a:ext cx="6902836" cy="677462"/>
          </a:xfrm>
        </p:spPr>
        <p:txBody>
          <a:bodyPr>
            <a:normAutofit lnSpcReduction="10000"/>
          </a:bodyPr>
          <a:lstStyle/>
          <a:p>
            <a:pPr algn="l"/>
            <a:r>
              <a:rPr lang="en-CA" sz="4400" b="1" dirty="0">
                <a:solidFill>
                  <a:schemeClr val="tx1"/>
                </a:solidFill>
              </a:rPr>
              <a:t>Python Basics</a:t>
            </a:r>
          </a:p>
        </p:txBody>
      </p:sp>
    </p:spTree>
    <p:extLst>
      <p:ext uri="{BB962C8B-B14F-4D97-AF65-F5344CB8AC3E}">
        <p14:creationId xmlns:p14="http://schemas.microsoft.com/office/powerpoint/2010/main" val="437041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E20F-8D40-3FAA-5B4B-BB8F3A57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04271"/>
            <a:ext cx="6572250" cy="6192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Getting Started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1B2E7-B0F3-A461-E3C5-8F1DF0677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366" y="1040780"/>
            <a:ext cx="5274759" cy="38732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Literal Constants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Numbers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Print() function</a:t>
            </a:r>
          </a:p>
          <a:p>
            <a:r>
              <a:rPr lang="en-US" dirty="0"/>
              <a:t>Format() function</a:t>
            </a:r>
          </a:p>
          <a:p>
            <a:r>
              <a:rPr lang="en-US" dirty="0"/>
              <a:t>Input() function</a:t>
            </a:r>
          </a:p>
          <a:p>
            <a:r>
              <a:rPr lang="en-US" dirty="0"/>
              <a:t>Escape</a:t>
            </a:r>
          </a:p>
          <a:p>
            <a:r>
              <a:rPr lang="en-US" dirty="0"/>
              <a:t>Indentation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C12F-40C4-A1CD-1084-AC3AF3BBC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A7C7-EBC8-4135-81DB-56D7B0B03AE9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D9E09-BA1C-9EF5-7C0C-94C46BCD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7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DBBA-2F23-4F62-9EE9-0F8F4700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6" y="289402"/>
            <a:ext cx="7267903" cy="1104636"/>
          </a:xfrm>
        </p:spPr>
        <p:txBody>
          <a:bodyPr/>
          <a:lstStyle/>
          <a:p>
            <a:r>
              <a:rPr lang="en-CA" dirty="0">
                <a:solidFill>
                  <a:srgbClr val="002060"/>
                </a:solidFill>
              </a:rPr>
              <a:t>Literal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594FD-1399-4908-8535-B7D7850E5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17" y="1408908"/>
            <a:ext cx="7267903" cy="35051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Some more concrete examples</a:t>
            </a:r>
          </a:p>
          <a:p>
            <a:pPr lvl="1"/>
            <a:r>
              <a:rPr lang="en-US" dirty="0"/>
              <a:t>numeric literals are 5, 2.85 </a:t>
            </a:r>
          </a:p>
          <a:p>
            <a:pPr lvl="1"/>
            <a:r>
              <a:rPr lang="en-US" dirty="0"/>
              <a:t>string literals are </a:t>
            </a:r>
          </a:p>
          <a:p>
            <a:pPr lvl="2"/>
            <a:r>
              <a:rPr lang="en-US" dirty="0">
                <a:solidFill>
                  <a:srgbClr val="002060"/>
                </a:solidFill>
              </a:rPr>
              <a:t>“I am a string” </a:t>
            </a:r>
            <a:r>
              <a:rPr lang="en-US" dirty="0"/>
              <a:t>or </a:t>
            </a:r>
            <a:r>
              <a:rPr lang="en-US" dirty="0">
                <a:solidFill>
                  <a:srgbClr val="002060"/>
                </a:solidFill>
              </a:rPr>
              <a:t>“Welcome to EPAT!. Python Basics” </a:t>
            </a:r>
          </a:p>
          <a:p>
            <a:r>
              <a:rPr lang="en-US" dirty="0"/>
              <a:t>It is called a literal because we use its value literally. </a:t>
            </a:r>
          </a:p>
          <a:p>
            <a:r>
              <a:rPr lang="en-US" dirty="0"/>
              <a:t>The number 5 always represents itself and nothing else -- it is a constant because its value cannot be changed. </a:t>
            </a:r>
          </a:p>
          <a:p>
            <a:r>
              <a:rPr lang="en-US" dirty="0"/>
              <a:t>Similarly, value 2.85 represents itself. Hence, all these are said to be a literal constant.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44D87-4243-DEBC-F01D-6468C1323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9E78-67E2-4D7D-85FA-41354282F747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EB282-6BA1-C6C0-2729-74265243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94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DBBA-2F23-4F62-9EE9-0F8F4700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6" y="289402"/>
            <a:ext cx="7267903" cy="1104636"/>
          </a:xfrm>
        </p:spPr>
        <p:txBody>
          <a:bodyPr/>
          <a:lstStyle/>
          <a:p>
            <a:r>
              <a:rPr lang="en-CA" dirty="0">
                <a:solidFill>
                  <a:srgbClr val="002060"/>
                </a:solidFill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594FD-1399-4908-8535-B7D7850E5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16" y="1267659"/>
            <a:ext cx="7267903" cy="350512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Form: </a:t>
            </a:r>
            <a:r>
              <a:rPr lang="en-CA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variable_name</a:t>
            </a:r>
            <a:r>
              <a:rPr lang="en-C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</a:p>
          <a:p>
            <a:pPr marL="0" indent="0">
              <a:buNone/>
            </a:pPr>
            <a:endParaRPr lang="en-CA" dirty="0"/>
          </a:p>
          <a:p>
            <a:pPr lvl="1"/>
            <a:r>
              <a:rPr lang="en-CA" dirty="0"/>
              <a:t>The </a:t>
            </a:r>
            <a:r>
              <a:rPr lang="en-CA" dirty="0">
                <a:solidFill>
                  <a:srgbClr val="0070C0"/>
                </a:solidFill>
              </a:rPr>
              <a:t>expression</a:t>
            </a:r>
            <a:r>
              <a:rPr lang="en-CA" dirty="0"/>
              <a:t> on right side (RHS) produces a value, which has a memory address.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Store the memory address in the </a:t>
            </a:r>
            <a:r>
              <a:rPr lang="en-CA" dirty="0">
                <a:solidFill>
                  <a:srgbClr val="C00000"/>
                </a:solidFill>
              </a:rPr>
              <a:t>variable</a:t>
            </a:r>
            <a:r>
              <a:rPr lang="en-CA" dirty="0"/>
              <a:t> on the left-hand side (LHS). </a:t>
            </a:r>
          </a:p>
          <a:p>
            <a:pPr lvl="2"/>
            <a:r>
              <a:rPr lang="en-CA" dirty="0"/>
              <a:t>If the variable exists it is reused, otherwise a new variable is created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44D87-4243-DEBC-F01D-6468C1323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9E78-67E2-4D7D-85FA-41354282F747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EB282-6BA1-C6C0-2729-74265243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39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C8D4-EC02-4180-BC78-72929F6C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76" y="304271"/>
            <a:ext cx="7262648" cy="1104636"/>
          </a:xfrm>
        </p:spPr>
        <p:txBody>
          <a:bodyPr/>
          <a:lstStyle/>
          <a:p>
            <a:r>
              <a:rPr lang="en-CA" dirty="0">
                <a:solidFill>
                  <a:srgbClr val="002060"/>
                </a:solidFill>
              </a:rPr>
              <a:t>Variables: Assignment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13FFC-3B5C-4306-90A7-9D33F42FC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38" y="1475934"/>
            <a:ext cx="7212724" cy="3162973"/>
          </a:xfrm>
        </p:spPr>
        <p:txBody>
          <a:bodyPr>
            <a:normAutofit/>
          </a:bodyPr>
          <a:lstStyle/>
          <a:p>
            <a:pPr lvl="1"/>
            <a:r>
              <a:rPr lang="en-CA" dirty="0"/>
              <a:t>year = 2019 </a:t>
            </a:r>
          </a:p>
          <a:p>
            <a:pPr lvl="2"/>
            <a:r>
              <a:rPr lang="en-CA" dirty="0"/>
              <a:t>Results in an integer, whole number</a:t>
            </a:r>
          </a:p>
          <a:p>
            <a:pPr lvl="1"/>
            <a:r>
              <a:rPr lang="en-CA" dirty="0"/>
              <a:t>year = ‘twenty-nineteen’</a:t>
            </a:r>
          </a:p>
          <a:p>
            <a:pPr lvl="2"/>
            <a:r>
              <a:rPr lang="en-CA" dirty="0"/>
              <a:t>year is reused </a:t>
            </a:r>
          </a:p>
          <a:p>
            <a:pPr lvl="1"/>
            <a:r>
              <a:rPr lang="en-CA" dirty="0"/>
              <a:t>school = ‘Fanshawe College’  </a:t>
            </a:r>
          </a:p>
          <a:p>
            <a:pPr lvl="1"/>
            <a:r>
              <a:rPr lang="en-CA" dirty="0"/>
              <a:t>school = ‘</a:t>
            </a:r>
            <a:r>
              <a:rPr lang="en-CA" dirty="0" err="1"/>
              <a:t>It”s</a:t>
            </a:r>
            <a:r>
              <a:rPr lang="en-CA" dirty="0"/>
              <a:t>’</a:t>
            </a:r>
          </a:p>
          <a:p>
            <a:pPr lvl="2"/>
            <a:r>
              <a:rPr lang="en-CA" dirty="0"/>
              <a:t>No difference between single or double quotes. </a:t>
            </a:r>
          </a:p>
          <a:p>
            <a:pPr lvl="1"/>
            <a:r>
              <a:rPr lang="en-CA" dirty="0"/>
              <a:t>Quote = ‘Prof said “Lab are due”’</a:t>
            </a:r>
          </a:p>
          <a:p>
            <a:pPr lvl="2"/>
            <a:r>
              <a:rPr lang="en-CA" dirty="0"/>
              <a:t>Prints: Prof said “Labs are due.”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65000-52E8-F927-0DB3-58AD1112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2BF2-ABC6-4C4C-AA0F-9A469AD17338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7719B-56D8-9EA1-52DA-A17EC0F5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47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C6D5-87B4-4CB8-8B03-13804E37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2060"/>
                </a:solidFill>
              </a:rPr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6C28-ACF6-4474-994E-505DD2019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1521354"/>
            <a:ext cx="6986016" cy="3392673"/>
          </a:xfrm>
        </p:spPr>
        <p:txBody>
          <a:bodyPr/>
          <a:lstStyle/>
          <a:p>
            <a:r>
              <a:rPr lang="en-CA" dirty="0"/>
              <a:t>For statement: year = 2023</a:t>
            </a:r>
          </a:p>
          <a:p>
            <a:r>
              <a:rPr lang="en-CA" dirty="0"/>
              <a:t>We say:</a:t>
            </a:r>
          </a:p>
          <a:p>
            <a:pPr lvl="1"/>
            <a:r>
              <a:rPr lang="en-CA" dirty="0"/>
              <a:t>year gets 2023</a:t>
            </a:r>
          </a:p>
          <a:p>
            <a:pPr lvl="1"/>
            <a:r>
              <a:rPr lang="en-CA" dirty="0"/>
              <a:t>year refers to the value 2023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2D218-C106-8F98-38D5-8B4EBCD1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3BE4-3956-42B9-8E10-58AE3326D34B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149DE-96DA-7801-6447-A6E388D7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55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87E9-42FA-4742-8EB4-9C300D29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2060"/>
                </a:solidFill>
              </a:rPr>
              <a:t>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B825E-711F-41CF-BBCD-C4379A13C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1521354"/>
            <a:ext cx="6791325" cy="3392673"/>
          </a:xfrm>
        </p:spPr>
        <p:txBody>
          <a:bodyPr/>
          <a:lstStyle/>
          <a:p>
            <a:r>
              <a:rPr lang="en-CA" dirty="0"/>
              <a:t>Must start with a letter or underscore ( _ )</a:t>
            </a:r>
          </a:p>
          <a:p>
            <a:r>
              <a:rPr lang="en-CA" dirty="0"/>
              <a:t>Can only include letters, digits, &amp; underscores</a:t>
            </a:r>
          </a:p>
          <a:p>
            <a:endParaRPr lang="en-CA" dirty="0"/>
          </a:p>
          <a:p>
            <a:r>
              <a:rPr lang="en-CA" dirty="0"/>
              <a:t>Valid: _</a:t>
            </a:r>
            <a:r>
              <a:rPr lang="en-CA" dirty="0" err="1"/>
              <a:t>wulf_dog</a:t>
            </a:r>
            <a:r>
              <a:rPr lang="en-CA" dirty="0"/>
              <a:t>, School, </a:t>
            </a:r>
            <a:r>
              <a:rPr lang="en-CA" dirty="0" err="1"/>
              <a:t>MY_Address</a:t>
            </a:r>
            <a:endParaRPr lang="en-CA" dirty="0"/>
          </a:p>
          <a:p>
            <a:r>
              <a:rPr lang="en-CA" dirty="0"/>
              <a:t>Invalid: 2019grades, @school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C7E92-EEB8-D1E1-7EF1-B58150FF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0540-CD3D-4421-BAF3-2A082BC12AD6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6A9ED-09D9-5D3D-FAB6-ACA3AFF7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7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87E9-42FA-4742-8EB4-9C300D29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2060"/>
                </a:solidFill>
              </a:rPr>
              <a:t>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B825E-711F-41CF-BBCD-C4379A13C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1521354"/>
            <a:ext cx="6791325" cy="3392673"/>
          </a:xfrm>
        </p:spPr>
        <p:txBody>
          <a:bodyPr/>
          <a:lstStyle/>
          <a:p>
            <a:r>
              <a:rPr lang="en-CA" dirty="0"/>
              <a:t>Case matters: Age, age, and </a:t>
            </a:r>
            <a:r>
              <a:rPr lang="en-CA" dirty="0" err="1"/>
              <a:t>aGe</a:t>
            </a:r>
            <a:r>
              <a:rPr lang="en-CA" dirty="0"/>
              <a:t> are 3 different variables</a:t>
            </a:r>
          </a:p>
          <a:p>
            <a:endParaRPr lang="en-CA" dirty="0"/>
          </a:p>
          <a:p>
            <a:r>
              <a:rPr lang="en-CA" dirty="0"/>
              <a:t>Use meaning full names</a:t>
            </a:r>
          </a:p>
          <a:p>
            <a:pPr lvl="1"/>
            <a:r>
              <a:rPr lang="en-CA" dirty="0"/>
              <a:t>Avoid using random names </a:t>
            </a:r>
          </a:p>
          <a:p>
            <a:pPr lvl="1"/>
            <a:r>
              <a:rPr lang="en-CA" dirty="0"/>
              <a:t>If you keeping IP address name it IP4, IP6, or server_IP4 not location. This way you know this is the server’s IP4 address not third floor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60797-8576-90B0-A72C-74E20FA8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63DB-F28E-45F1-8E38-339666C5AED5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6CD50-801A-9BC0-0ABB-5EFFC1F4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15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E1A6-404D-46D0-8255-91DF7FF5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2060"/>
                </a:solidFill>
              </a:rPr>
              <a:t>Python is Dynamic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CC2A8-3802-4723-969E-390D36748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00" y="1521354"/>
            <a:ext cx="6371919" cy="3392673"/>
          </a:xfrm>
        </p:spPr>
        <p:txBody>
          <a:bodyPr/>
          <a:lstStyle/>
          <a:p>
            <a:r>
              <a:rPr lang="en-CA" dirty="0"/>
              <a:t>Unlike other programing languages, Python object references have no type associated to them.</a:t>
            </a:r>
          </a:p>
          <a:p>
            <a:r>
              <a:rPr lang="en-CA" dirty="0"/>
              <a:t>Could do the following:</a:t>
            </a:r>
          </a:p>
          <a:p>
            <a:pPr lvl="1"/>
            <a:r>
              <a:rPr lang="en-CA" dirty="0"/>
              <a:t>Age = 22</a:t>
            </a:r>
          </a:p>
          <a:p>
            <a:pPr lvl="1"/>
            <a:r>
              <a:rPr lang="en-CA" dirty="0"/>
              <a:t>Age = ‘twenty-two’</a:t>
            </a:r>
          </a:p>
          <a:p>
            <a:pPr lvl="1"/>
            <a:r>
              <a:rPr lang="en-CA" dirty="0"/>
              <a:t>Age = 2.5 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A3220-854C-1D77-F214-EBE149F8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65C9-EA7E-4675-A153-AD19C9676CC4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A0DD5-7BDC-A70B-E6BE-BF77E433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2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0E17-98B4-420E-A97E-98740059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17" y="451360"/>
            <a:ext cx="6572250" cy="610129"/>
          </a:xfrm>
        </p:spPr>
        <p:txBody>
          <a:bodyPr/>
          <a:lstStyle/>
          <a:p>
            <a:r>
              <a:rPr lang="en-CA" u="sng" dirty="0">
                <a:solidFill>
                  <a:srgbClr val="002060"/>
                </a:solidFill>
                <a:latin typeface="Berlin Sans FB Demi" panose="020E0802020502020306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16532-663B-4889-BE32-39DCC6691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37" y="1417561"/>
            <a:ext cx="6858232" cy="3213911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002060"/>
                </a:solidFill>
              </a:rPr>
              <a:t>In computer industry over 45 years</a:t>
            </a:r>
          </a:p>
          <a:p>
            <a:r>
              <a:rPr lang="en-CA" sz="3200" dirty="0">
                <a:solidFill>
                  <a:srgbClr val="002060"/>
                </a:solidFill>
              </a:rPr>
              <a:t>Programming for over 35 years</a:t>
            </a:r>
          </a:p>
          <a:p>
            <a:r>
              <a:rPr lang="en-CA" sz="3200" dirty="0">
                <a:solidFill>
                  <a:srgbClr val="002060"/>
                </a:solidFill>
              </a:rPr>
              <a:t>Teaching at Fanshawe</a:t>
            </a:r>
          </a:p>
          <a:p>
            <a:pPr lvl="1"/>
            <a:r>
              <a:rPr lang="en-CA" sz="2066" dirty="0">
                <a:solidFill>
                  <a:srgbClr val="002060"/>
                </a:solidFill>
              </a:rPr>
              <a:t>Continuing Education  	- 10 years</a:t>
            </a:r>
          </a:p>
          <a:p>
            <a:pPr lvl="1"/>
            <a:r>
              <a:rPr lang="en-CA" sz="2066" dirty="0">
                <a:solidFill>
                  <a:srgbClr val="002060"/>
                </a:solidFill>
              </a:rPr>
              <a:t>Professor since 2015 	- 8 years</a:t>
            </a:r>
            <a:endParaRPr lang="en-CA" sz="2066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01BEA-C7CD-AB57-1728-8E96A38F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9E82-9697-4228-8BEB-AB2492DB5F59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FE4E9-DE79-5244-1BA7-488D2412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23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C583-6C57-4687-9B96-3F13F539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90" y="304271"/>
            <a:ext cx="7225990" cy="1104636"/>
          </a:xfrm>
        </p:spPr>
        <p:txBody>
          <a:bodyPr/>
          <a:lstStyle/>
          <a:p>
            <a:r>
              <a:rPr lang="en-CA" dirty="0">
                <a:solidFill>
                  <a:srgbClr val="002060"/>
                </a:solidFill>
              </a:rPr>
              <a:t>Everything in Python is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CD070-F9BD-4C5C-8D1C-1DE6985AF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Python interpreter  sees everything as its own “box”, called </a:t>
            </a:r>
            <a:r>
              <a:rPr lang="en-CA" b="1" i="1" dirty="0"/>
              <a:t>Python object</a:t>
            </a:r>
          </a:p>
          <a:p>
            <a:r>
              <a:rPr lang="en-CA" dirty="0"/>
              <a:t>This includes:</a:t>
            </a:r>
          </a:p>
          <a:p>
            <a:pPr lvl="1"/>
            <a:r>
              <a:rPr lang="en-CA" dirty="0"/>
              <a:t>Each variable,</a:t>
            </a:r>
          </a:p>
          <a:p>
            <a:pPr lvl="1"/>
            <a:r>
              <a:rPr lang="en-CA" dirty="0"/>
              <a:t>Data structures, </a:t>
            </a:r>
          </a:p>
          <a:p>
            <a:pPr lvl="1"/>
            <a:r>
              <a:rPr lang="en-CA" dirty="0"/>
              <a:t>functions, </a:t>
            </a:r>
          </a:p>
          <a:p>
            <a:pPr lvl="1"/>
            <a:r>
              <a:rPr lang="en-CA" dirty="0"/>
              <a:t>Class,</a:t>
            </a:r>
          </a:p>
          <a:p>
            <a:pPr lvl="1"/>
            <a:r>
              <a:rPr lang="en-CA" dirty="0"/>
              <a:t>modules </a:t>
            </a:r>
          </a:p>
          <a:p>
            <a:r>
              <a:rPr lang="en-CA" dirty="0"/>
              <a:t>An object is a collection of functions (methods), variables and attributes (properties). </a:t>
            </a:r>
          </a:p>
          <a:p>
            <a:r>
              <a:rPr lang="en-CA" dirty="0"/>
              <a:t>We will learn all of these in the next couple of weeks</a:t>
            </a:r>
          </a:p>
          <a:p>
            <a:pPr lvl="1"/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F6716-EBCC-C4D9-0FB4-62FC94C7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25C3-4B36-48D3-82E3-4D717F8436AF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49FF9-D2DA-8954-0245-4D0820CB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01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E3CE-1A4F-4E0A-A15A-6CAB26A7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04271"/>
            <a:ext cx="6572250" cy="496702"/>
          </a:xfrm>
        </p:spPr>
        <p:txBody>
          <a:bodyPr/>
          <a:lstStyle/>
          <a:p>
            <a:r>
              <a:rPr lang="en-CA" dirty="0">
                <a:solidFill>
                  <a:srgbClr val="002060"/>
                </a:solidFill>
              </a:rPr>
              <a:t>Scalar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53207-7D4B-47EF-B3A7-1C0160C2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10" y="945930"/>
            <a:ext cx="6948979" cy="3975979"/>
          </a:xfrm>
        </p:spPr>
        <p:txBody>
          <a:bodyPr/>
          <a:lstStyle/>
          <a:p>
            <a:r>
              <a:rPr lang="en-CA" dirty="0"/>
              <a:t>Scalar types are build-in types that can  hold a single value.</a:t>
            </a:r>
          </a:p>
          <a:p>
            <a:pPr lvl="1"/>
            <a:r>
              <a:rPr lang="en-CA" dirty="0"/>
              <a:t>int – an integer (whole numbers) : 1, 1000, -3</a:t>
            </a:r>
          </a:p>
          <a:p>
            <a:pPr lvl="1"/>
            <a:r>
              <a:rPr lang="en-CA" dirty="0"/>
              <a:t>Float -floating point number (64-bit): 3.14, 0.15</a:t>
            </a:r>
          </a:p>
          <a:p>
            <a:pPr lvl="1"/>
            <a:r>
              <a:rPr lang="en-CA" dirty="0"/>
              <a:t>Str – string, a sequence of characters (can contain Unicode characters)</a:t>
            </a:r>
          </a:p>
          <a:p>
            <a:pPr lvl="1"/>
            <a:r>
              <a:rPr lang="en-CA" dirty="0"/>
              <a:t>None –Python null value</a:t>
            </a:r>
          </a:p>
          <a:p>
            <a:pPr lvl="1"/>
            <a:r>
              <a:rPr lang="en-CA" dirty="0"/>
              <a:t>Bytes – Raw ASCII bytes (or Unicode encoded as bytes)</a:t>
            </a:r>
          </a:p>
          <a:p>
            <a:pPr lvl="1"/>
            <a:r>
              <a:rPr lang="en-CA" dirty="0"/>
              <a:t>Bool – True or False 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A6160-C94F-49F5-B3FD-DD81ACC8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428E-0694-4FDD-9813-36088D70C104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B249F-7B57-F858-51B6-480DE8F9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60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91C9-DB71-4286-993A-F4593A38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2060"/>
                </a:solidFill>
              </a:rPr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C82CB-1B95-4A13-9062-F98046FD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87" y="1238857"/>
            <a:ext cx="6694482" cy="36825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Simply put, a string is a sequence of characters. </a:t>
            </a:r>
          </a:p>
          <a:p>
            <a:r>
              <a:rPr lang="en-US" dirty="0"/>
              <a:t>strings are almost everywhere in Python code. Python supports both ASCII and Unicode strings. 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Single Quote </a:t>
            </a:r>
          </a:p>
          <a:p>
            <a:pPr lvl="1"/>
            <a:r>
              <a:rPr lang="en-US" dirty="0"/>
              <a:t>We can specify a string using single quotes such as 'Python is an easy programming language!’. </a:t>
            </a:r>
          </a:p>
          <a:p>
            <a:pPr lvl="1"/>
            <a:r>
              <a:rPr lang="en-US" dirty="0"/>
              <a:t>All spaces and tabs within the quotes are preserved as-is. 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Double Quotes 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We can also specify string using double quotes such as "Yes! Indeed, Python is easy.". </a:t>
            </a:r>
          </a:p>
          <a:p>
            <a:pPr lvl="1"/>
            <a:r>
              <a:rPr lang="en-US" dirty="0"/>
              <a:t>Double quotes work the same way single quotes works. Either can be used.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58F2D-EF5B-83E7-4C32-A53315CD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E8F-5597-493A-9F2C-0866C665A764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E4F5F-BF85-1AD3-BAEA-C9980B32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370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91C9-DB71-4286-993A-F4593A3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83" y="304271"/>
            <a:ext cx="6799942" cy="781114"/>
          </a:xfrm>
        </p:spPr>
        <p:txBody>
          <a:bodyPr/>
          <a:lstStyle/>
          <a:p>
            <a:r>
              <a:rPr lang="en-CA" dirty="0">
                <a:solidFill>
                  <a:srgbClr val="002060"/>
                </a:solidFill>
              </a:rPr>
              <a:t>Strings . . 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C82CB-1B95-4A13-9062-F98046FD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183" y="1194252"/>
            <a:ext cx="7182568" cy="3682548"/>
          </a:xfrm>
        </p:spPr>
        <p:txBody>
          <a:bodyPr>
            <a:normAutofit/>
          </a:bodyPr>
          <a:lstStyle/>
          <a:p>
            <a:r>
              <a:rPr lang="en-US" dirty="0"/>
              <a:t>Strings are immutable 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This means once we have created a string we cannot change it. </a:t>
            </a:r>
          </a:p>
          <a:p>
            <a:r>
              <a:rPr lang="en-US" dirty="0"/>
              <a:t>Consider the following example</a:t>
            </a:r>
          </a:p>
          <a:p>
            <a:pPr lvl="2"/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month_name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Fanuary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/>
              <a:t>Trying to correct the value will create an error</a:t>
            </a:r>
          </a:p>
          <a:p>
            <a:pPr lvl="2"/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month_name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‘J’</a:t>
            </a: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proper fix is to type</a:t>
            </a:r>
          </a:p>
          <a:p>
            <a:pPr lvl="2" algn="just"/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month_name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‘January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CA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58F2D-EF5B-83E7-4C32-A53315CD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E8F-5597-493A-9F2C-0866C665A764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E4F5F-BF85-1AD3-BAEA-C9980B32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43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91C9-DB71-4286-993A-F4593A3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2" y="304271"/>
            <a:ext cx="6895403" cy="856892"/>
          </a:xfrm>
        </p:spPr>
        <p:txBody>
          <a:bodyPr/>
          <a:lstStyle/>
          <a:p>
            <a:r>
              <a:rPr lang="en-CA" dirty="0">
                <a:solidFill>
                  <a:srgbClr val="002060"/>
                </a:solidFill>
              </a:rPr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C82CB-1B95-4A13-9062-F98046FD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99" y="1161163"/>
            <a:ext cx="7270594" cy="3392673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# tells Python interpreter ignore rest of the line</a:t>
            </a:r>
          </a:p>
          <a:p>
            <a:pPr lvl="2"/>
            <a:r>
              <a:rPr lang="en-CA" sz="1933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(“Hello world”) 	</a:t>
            </a:r>
            <a:r>
              <a:rPr lang="en-CA" sz="1933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greeting</a:t>
            </a:r>
          </a:p>
          <a:p>
            <a:pPr lvl="2"/>
            <a:r>
              <a:rPr lang="en-CA" dirty="0"/>
              <a:t>Python only outputs Hello world</a:t>
            </a:r>
          </a:p>
          <a:p>
            <a:endParaRPr lang="en-CA" dirty="0"/>
          </a:p>
          <a:p>
            <a:r>
              <a:rPr lang="en-CA" dirty="0"/>
              <a:t>Comments can also be at the start of the line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is also a comment!</a:t>
            </a:r>
          </a:p>
          <a:p>
            <a:pPr lvl="2"/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Multi line comments</a:t>
            </a:r>
          </a:p>
          <a:p>
            <a:pPr lvl="1"/>
            <a:r>
              <a:rPr lang="en-US" dirty="0"/>
              <a:t>Python does not support multi-line/block comments. However, we can span comments across multiple lines using the same triple single quotes</a:t>
            </a:r>
          </a:p>
          <a:p>
            <a:pPr marL="285739" lvl="1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‘’’ this</a:t>
            </a:r>
          </a:p>
          <a:p>
            <a:pPr marL="285739" lvl="1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Is a multiline comment ‘’’</a:t>
            </a:r>
          </a:p>
          <a:p>
            <a:pPr lvl="2"/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CA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58F2D-EF5B-83E7-4C32-A53315CD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E8F-5597-493A-9F2C-0866C665A764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E4F5F-BF85-1AD3-BAEA-C9980B32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74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91C9-DB71-4286-993A-F4593A3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2" y="304271"/>
            <a:ext cx="6895403" cy="856892"/>
          </a:xfrm>
        </p:spPr>
        <p:txBody>
          <a:bodyPr/>
          <a:lstStyle/>
          <a:p>
            <a:r>
              <a:rPr lang="en-CA" dirty="0">
                <a:solidFill>
                  <a:srgbClr val="002060"/>
                </a:solidFill>
              </a:rPr>
              <a:t>Comments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C82CB-1B95-4A13-9062-F98046FD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722" y="1161163"/>
            <a:ext cx="7218555" cy="33926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is always a good programming practice to generously intersperse our code with comments. </a:t>
            </a:r>
          </a:p>
          <a:p>
            <a:r>
              <a:rPr lang="en-US" dirty="0"/>
              <a:t>Remember: </a:t>
            </a:r>
            <a:r>
              <a:rPr lang="en-US" dirty="0">
                <a:highlight>
                  <a:srgbClr val="FFFF00"/>
                </a:highlight>
              </a:rPr>
              <a:t>The code tells you how, the comment tells you why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</a:rPr>
              <a:t>Example File Header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Function:    to do this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Date         Winter 2023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Author:      Bruce Hansen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-----------------------------</a:t>
            </a: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58F2D-EF5B-83E7-4C32-A53315CD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E8F-5597-493A-9F2C-0866C665A764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E4F5F-BF85-1AD3-BAEA-C9980B32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74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B975-18CB-ECCC-F706-D62323CD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271"/>
            <a:ext cx="6791325" cy="76624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print()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56BB-C042-A3C3-9ACD-055E6DB10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70518"/>
            <a:ext cx="7136780" cy="35312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</a:t>
            </a:r>
            <a:r>
              <a:rPr lang="en-US" sz="2600" dirty="0"/>
              <a:t>he print() function is a very versatile tool that is used to print anything in Python. </a:t>
            </a:r>
          </a:p>
          <a:p>
            <a:endParaRPr lang="en-US" sz="2600" dirty="0"/>
          </a:p>
          <a:p>
            <a:r>
              <a:rPr lang="en-US" sz="2600" dirty="0"/>
              <a:t>NOTE: In Python 2, print is just a statement without parenthesis and NOT a function, whereas in Python 3, print() is a function and the content that we need as an output goes inside a parenthesis. </a:t>
            </a:r>
          </a:p>
          <a:p>
            <a:endParaRPr lang="en-US" sz="2600" dirty="0"/>
          </a:p>
          <a:p>
            <a:r>
              <a:rPr lang="en-US" sz="2600" dirty="0"/>
              <a:t>examples to understand how the print() works. </a:t>
            </a:r>
          </a:p>
          <a:p>
            <a:pPr lvl="1"/>
            <a:r>
              <a:rPr lang="en-US" sz="2200" dirty="0"/>
              <a:t>Simple print function</a:t>
            </a:r>
          </a:p>
          <a:p>
            <a:pPr lvl="1"/>
            <a:r>
              <a:rPr lang="en-CA" sz="2200" dirty="0"/>
              <a:t>Concatenating string and integer literal</a:t>
            </a:r>
          </a:p>
          <a:p>
            <a:pPr lvl="1"/>
            <a:r>
              <a:rPr lang="en-CA" sz="2200" dirty="0"/>
              <a:t>Concatenating two strings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Concatenating a variable and string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B7FF5-2865-20D6-B7DE-F02FE37C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A7C7-EBC8-4135-81DB-56D7B0B03AE9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0363A-46BD-4194-8496-B93650B5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50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B975-18CB-ECCC-F706-D62323CD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271"/>
            <a:ext cx="6791325" cy="76624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input()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56BB-C042-A3C3-9ACD-055E6DB10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70517"/>
            <a:ext cx="7136780" cy="3843453"/>
          </a:xfrm>
        </p:spPr>
        <p:txBody>
          <a:bodyPr>
            <a:normAutofit fontScale="92500" lnSpcReduction="20000"/>
          </a:bodyPr>
          <a:lstStyle/>
          <a:p>
            <a:pPr defTabSz="914400">
              <a:lnSpc>
                <a:spcPct val="10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Python input() is a built-in function used to read a string from standard input. </a:t>
            </a:r>
          </a:p>
          <a:p>
            <a:pPr defTabSz="914400">
              <a:lnSpc>
                <a:spcPct val="10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The standard input in most cases would be your keyboard.</a:t>
            </a:r>
            <a:endParaRPr lang="en-US" altLang="en-US" sz="2000" dirty="0">
              <a:solidFill>
                <a:srgbClr val="111111"/>
              </a:solidFill>
              <a:latin typeface="+mn-lt"/>
            </a:endParaRPr>
          </a:p>
          <a:p>
            <a:pPr lvl="1" defTabSz="914400">
              <a:lnSpc>
                <a:spcPct val="100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Syntax – input()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Following is the syntax of input() function.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	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6500"/>
                </a:solidFill>
                <a:effectLst/>
                <a:latin typeface="+mn-lt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49825"/>
                </a:solidFill>
                <a:effectLst/>
                <a:latin typeface="+mn-lt"/>
              </a:rPr>
              <a:t>input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prompt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+mn-lt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	</a:t>
            </a: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where value entered is returned as a string. </a:t>
            </a:r>
          </a:p>
          <a:p>
            <a:pPr defTabSz="914400">
              <a:lnSpc>
                <a:spcPct val="100000"/>
              </a:lnSpc>
            </a:pP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prompt is helpful in letting the users know what kind of input the application is expecting, something like a clue. Prompt is optional though.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defTabSz="914400">
              <a:lnSpc>
                <a:spcPct val="10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input() function returns the string keyed in by user in the standard input.</a:t>
            </a:r>
          </a:p>
          <a:p>
            <a:pPr defTabSz="914400">
              <a:lnSpc>
                <a:spcPct val="100000"/>
              </a:lnSpc>
            </a:pPr>
            <a:endParaRPr lang="en-US" altLang="en-US" sz="2000" dirty="0">
              <a:solidFill>
                <a:srgbClr val="0070C0"/>
              </a:solidFill>
            </a:endParaRPr>
          </a:p>
          <a:p>
            <a:pPr defTabSz="914400">
              <a:lnSpc>
                <a:spcPct val="10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Examples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B7FF5-2865-20D6-B7DE-F02FE37C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A7C7-EBC8-4135-81DB-56D7B0B03AE9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0363A-46BD-4194-8496-B93650B5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87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B975-18CB-ECCC-F706-D62323CD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271"/>
            <a:ext cx="6791325" cy="76624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format()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56BB-C042-A3C3-9ACD-055E6DB10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70518"/>
            <a:ext cx="7136780" cy="3531220"/>
          </a:xfrm>
        </p:spPr>
        <p:txBody>
          <a:bodyPr>
            <a:normAutofit lnSpcReduction="10000"/>
          </a:bodyPr>
          <a:lstStyle/>
          <a:p>
            <a:pPr defTabSz="914400">
              <a:lnSpc>
                <a:spcPct val="100000"/>
              </a:lnSpc>
            </a:pPr>
            <a:r>
              <a:rPr lang="en-US" sz="2000" dirty="0"/>
              <a:t>Another useful function for printing and constructing string for output is format() function. </a:t>
            </a:r>
          </a:p>
          <a:p>
            <a:pPr defTabSz="914400">
              <a:lnSpc>
                <a:spcPct val="100000"/>
              </a:lnSpc>
            </a:pPr>
            <a:r>
              <a:rPr lang="en-US" sz="2000" dirty="0"/>
              <a:t>Using this function, we can construct a string from information like variables. </a:t>
            </a:r>
          </a:p>
          <a:p>
            <a:pPr defTabSz="914400">
              <a:lnSpc>
                <a:spcPct val="100000"/>
              </a:lnSpc>
            </a:pPr>
            <a:r>
              <a:rPr lang="en-US" sz="2000" dirty="0"/>
              <a:t>Consider the following code snippet. </a:t>
            </a:r>
          </a:p>
          <a:p>
            <a:pPr marL="0" indent="0" defTabSz="460375">
              <a:lnSpc>
                <a:spcPct val="100000"/>
              </a:lnSpc>
              <a:buNone/>
            </a:pP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stock_ticker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'AAPL’ </a:t>
            </a:r>
          </a:p>
          <a:p>
            <a:pPr marL="0" indent="0" defTabSz="460375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 = 226.41 </a:t>
            </a:r>
          </a:p>
          <a:p>
            <a:pPr marL="0" indent="0" defTabSz="460375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print('We are interested in {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which is currently trading at {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}'.format(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stock_ticker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=price))</a:t>
            </a:r>
          </a:p>
          <a:p>
            <a:pPr marL="0" indent="0" defTabSz="460375">
              <a:lnSpc>
                <a:spcPct val="100000"/>
              </a:lnSpc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0" indent="0" defTabSz="460375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print('We are interested in {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which is currently trading at {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}'.format(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stock_ticker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endParaRPr lang="en-US" altLang="en-US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B7FF5-2865-20D6-B7DE-F02FE37C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A7C7-EBC8-4135-81DB-56D7B0B03AE9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0363A-46BD-4194-8496-B93650B5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5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B975-18CB-ECCC-F706-D62323CD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271"/>
            <a:ext cx="6791325" cy="766246"/>
          </a:xfrm>
        </p:spPr>
        <p:txBody>
          <a:bodyPr/>
          <a:lstStyle/>
          <a:p>
            <a:r>
              <a:rPr lang="en-CA" dirty="0">
                <a:solidFill>
                  <a:srgbClr val="002060"/>
                </a:solidFill>
              </a:rPr>
              <a:t>Escape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56BB-C042-A3C3-9ACD-055E6DB10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70518"/>
            <a:ext cx="7136780" cy="3531220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</a:pPr>
            <a:r>
              <a:rPr lang="en-US" sz="1400" dirty="0"/>
              <a:t>Escape characters are generally used to perform certain tasks and their usage in code directs the compiler to take a suitable action mapped to that character. Suppose we want to write a string That's really easy.. </a:t>
            </a:r>
          </a:p>
          <a:p>
            <a:pPr defTabSz="914400">
              <a:lnSpc>
                <a:spcPct val="100000"/>
              </a:lnSpc>
            </a:pPr>
            <a:r>
              <a:rPr lang="en-US" sz="1400" dirty="0"/>
              <a:t>If we are to write this within a double quote ", we could write it as </a:t>
            </a:r>
            <a:r>
              <a:rPr lang="en-US" sz="1400" dirty="0">
                <a:solidFill>
                  <a:srgbClr val="0070C0"/>
                </a:solidFill>
              </a:rPr>
              <a:t>"That's really easy."</a:t>
            </a:r>
          </a:p>
          <a:p>
            <a:pPr defTabSz="914400">
              <a:lnSpc>
                <a:spcPct val="100000"/>
              </a:lnSpc>
            </a:pPr>
            <a:r>
              <a:rPr lang="en-US" sz="1400" dirty="0"/>
              <a:t>but what if we are to write the same string within single quote like </a:t>
            </a:r>
            <a:r>
              <a:rPr lang="en-US" sz="1400" dirty="0">
                <a:solidFill>
                  <a:srgbClr val="0070C0"/>
                </a:solidFill>
              </a:rPr>
              <a:t>'That's really easy.’</a:t>
            </a:r>
          </a:p>
          <a:p>
            <a:pPr defTabSz="914400">
              <a:lnSpc>
                <a:spcPct val="100000"/>
              </a:lnSpc>
            </a:pPr>
            <a:r>
              <a:rPr lang="en-US" sz="1400" dirty="0"/>
              <a:t>we cannot write it because we have </a:t>
            </a:r>
            <a:r>
              <a:rPr lang="en-US" sz="1400" dirty="0">
                <a:solidFill>
                  <a:srgbClr val="C00000"/>
                </a:solidFill>
              </a:rPr>
              <a:t>three ' </a:t>
            </a:r>
            <a:r>
              <a:rPr lang="en-US" sz="1400" dirty="0"/>
              <a:t>and the Python interpreter will get confused as to where the string starts and ends. </a:t>
            </a:r>
          </a:p>
          <a:p>
            <a:pPr defTabSz="914400">
              <a:lnSpc>
                <a:spcPct val="100000"/>
              </a:lnSpc>
            </a:pPr>
            <a:r>
              <a:rPr lang="en-US" sz="1400" dirty="0"/>
              <a:t>Hence, we need to specify that the string does not end at s in the string, instead, it is a part of the string. </a:t>
            </a:r>
          </a:p>
          <a:p>
            <a:pPr defTabSz="914400">
              <a:lnSpc>
                <a:spcPct val="100000"/>
              </a:lnSpc>
            </a:pPr>
            <a:r>
              <a:rPr lang="en-US" sz="1400" dirty="0"/>
              <a:t>We can achieve this by using the escape sequence. We can specify it by using a \ (backslash character). For example,</a:t>
            </a:r>
          </a:p>
          <a:p>
            <a:pPr defTabSz="914400">
              <a:lnSpc>
                <a:spcPct val="100000"/>
              </a:lnSpc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'That\'s really easy.’ </a:t>
            </a:r>
          </a:p>
          <a:p>
            <a:pPr defTabSz="914400">
              <a:lnSpc>
                <a:spcPct val="100000"/>
              </a:lnSpc>
            </a:pP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"That's really easy."</a:t>
            </a:r>
            <a:endParaRPr lang="en-US" altLang="en-US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B7FF5-2865-20D6-B7DE-F02FE37C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A7C7-EBC8-4135-81DB-56D7B0B03AE9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0363A-46BD-4194-8496-B93650B5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7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0E17-98B4-420E-A97E-98740059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17" y="451360"/>
            <a:ext cx="6572250" cy="610129"/>
          </a:xfrm>
        </p:spPr>
        <p:txBody>
          <a:bodyPr/>
          <a:lstStyle/>
          <a:p>
            <a:r>
              <a:rPr lang="en-CA" u="sng" dirty="0">
                <a:solidFill>
                  <a:srgbClr val="002060"/>
                </a:solidFill>
              </a:rPr>
              <a:t>Lecture will cover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16532-663B-4889-BE32-39DCC6691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37" y="1417561"/>
            <a:ext cx="6858232" cy="3213911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3000" dirty="0"/>
              <a:t>What is Python</a:t>
            </a:r>
          </a:p>
          <a:p>
            <a:pPr marL="514350" indent="-514350">
              <a:buFont typeface="+mj-lt"/>
              <a:buAutoNum type="arabicPeriod"/>
            </a:pPr>
            <a:endParaRPr lang="en-CA" sz="3000" dirty="0"/>
          </a:p>
          <a:p>
            <a:pPr marL="514350" indent="-514350">
              <a:buFont typeface="+mj-lt"/>
              <a:buAutoNum type="arabicPeriod"/>
            </a:pPr>
            <a:r>
              <a:rPr lang="en-CA" sz="3000" dirty="0"/>
              <a:t>Installation of Python  </a:t>
            </a:r>
            <a:r>
              <a:rPr lang="en-CA" sz="3000" dirty="0">
                <a:solidFill>
                  <a:srgbClr val="C00000"/>
                </a:solidFill>
              </a:rPr>
              <a:t>Initial Lab </a:t>
            </a:r>
          </a:p>
          <a:p>
            <a:pPr marL="514350" indent="-514350">
              <a:buFont typeface="+mj-lt"/>
              <a:buAutoNum type="arabicPeriod"/>
            </a:pPr>
            <a:endParaRPr lang="en-CA" sz="3000" dirty="0"/>
          </a:p>
          <a:p>
            <a:pPr marL="514350" indent="-514350">
              <a:buFont typeface="+mj-lt"/>
              <a:buAutoNum type="arabicPeriod"/>
            </a:pPr>
            <a:r>
              <a:rPr lang="en-CA" sz="3000" dirty="0"/>
              <a:t>Installation of Wing </a:t>
            </a:r>
            <a:r>
              <a:rPr lang="en-CA" sz="3000" dirty="0">
                <a:solidFill>
                  <a:srgbClr val="C00000"/>
                </a:solidFill>
              </a:rPr>
              <a:t>Initial Lab </a:t>
            </a:r>
          </a:p>
          <a:p>
            <a:pPr marL="514350" indent="-514350">
              <a:buFont typeface="+mj-lt"/>
              <a:buAutoNum type="arabicPeriod"/>
            </a:pPr>
            <a:endParaRPr lang="en-CA" sz="3000" dirty="0"/>
          </a:p>
          <a:p>
            <a:pPr marL="514350" indent="-514350">
              <a:buFont typeface="+mj-lt"/>
              <a:buAutoNum type="arabicPeriod"/>
            </a:pPr>
            <a:r>
              <a:rPr lang="en-CA" sz="3000" dirty="0"/>
              <a:t>Basic mathematical commands</a:t>
            </a:r>
          </a:p>
          <a:p>
            <a:pPr marL="514350" indent="-514350">
              <a:buFont typeface="+mj-lt"/>
              <a:buAutoNum type="arabicPeriod"/>
            </a:pPr>
            <a:endParaRPr lang="en-CA" sz="3000" dirty="0"/>
          </a:p>
          <a:p>
            <a:pPr marL="514350" indent="-514350">
              <a:buFont typeface="+mj-lt"/>
              <a:buAutoNum type="arabicPeriod"/>
            </a:pPr>
            <a:r>
              <a:rPr lang="en-CA" sz="3000" dirty="0"/>
              <a:t>Getting Started with the Basics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01BEA-C7CD-AB57-1728-8E96A38F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9E82-9697-4228-8BEB-AB2492DB5F59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FE4E9-DE79-5244-1BA7-488D2412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00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B975-18CB-ECCC-F706-D62323CD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271"/>
            <a:ext cx="6791325" cy="766246"/>
          </a:xfrm>
        </p:spPr>
        <p:txBody>
          <a:bodyPr/>
          <a:lstStyle/>
          <a:p>
            <a:r>
              <a:rPr lang="en-CA" dirty="0">
                <a:solidFill>
                  <a:srgbClr val="002060"/>
                </a:solidFill>
              </a:rPr>
              <a:t>Escape Sequence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56BB-C042-A3C3-9ACD-055E6DB10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70518"/>
            <a:ext cx="7136780" cy="3531220"/>
          </a:xfrm>
        </p:spPr>
        <p:txBody>
          <a:bodyPr>
            <a:normAutofit fontScale="92500"/>
          </a:bodyPr>
          <a:lstStyle/>
          <a:p>
            <a:pPr defTabSz="914400">
              <a:lnSpc>
                <a:spcPct val="100000"/>
              </a:lnSpc>
            </a:pPr>
            <a:r>
              <a:rPr lang="en-US" sz="1800" dirty="0"/>
              <a:t>Another useful escape character is </a:t>
            </a:r>
            <a:r>
              <a:rPr lang="en-US" sz="1800" dirty="0">
                <a:solidFill>
                  <a:srgbClr val="C00000"/>
                </a:solidFill>
              </a:rPr>
              <a:t>\t tab </a:t>
            </a:r>
            <a:r>
              <a:rPr lang="en-US" sz="1800" dirty="0"/>
              <a:t>escape sequence. </a:t>
            </a:r>
          </a:p>
          <a:p>
            <a:pPr defTabSz="914400">
              <a:lnSpc>
                <a:spcPct val="100000"/>
              </a:lnSpc>
            </a:pPr>
            <a:r>
              <a:rPr lang="en-US" sz="1800" dirty="0"/>
              <a:t>It is used to leave tab spaces between strings. </a:t>
            </a:r>
          </a:p>
          <a:p>
            <a:pPr marL="0" indent="0" defTabSz="460375">
              <a:lnSpc>
                <a:spcPct val="100000"/>
              </a:lnSpc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print('AAPL.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NIFTY50.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DJIA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NIKKEI225.’) </a:t>
            </a:r>
          </a:p>
          <a:p>
            <a:pPr defTabSz="914400">
              <a:lnSpc>
                <a:spcPct val="100000"/>
              </a:lnSpc>
            </a:pPr>
            <a:r>
              <a:rPr lang="en-US" sz="1800" dirty="0"/>
              <a:t>In a string, if we are to mention a single </a:t>
            </a:r>
            <a:r>
              <a:rPr lang="en-US" sz="1800" dirty="0">
                <a:solidFill>
                  <a:srgbClr val="C00000"/>
                </a:solidFill>
              </a:rPr>
              <a:t>\</a:t>
            </a:r>
            <a:r>
              <a:rPr lang="en-US" sz="1800" dirty="0"/>
              <a:t> at the end of the line, it indicates that the string is continued in the next line and no new line is added. </a:t>
            </a:r>
          </a:p>
          <a:p>
            <a:pPr marL="0" indent="0" defTabSz="914400">
              <a:lnSpc>
                <a:spcPct val="100000"/>
              </a:lnSpc>
              <a:buNone/>
              <a:tabLst>
                <a:tab pos="460375" algn="l"/>
              </a:tabLst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print('AAPL is the ticker for Apple Inc. 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indent="0" defTabSz="914400">
              <a:lnSpc>
                <a:spcPct val="100000"/>
              </a:lnSpc>
              <a:buNone/>
              <a:tabLst>
                <a:tab pos="460375" algn="l"/>
              </a:tabLst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It is a technology company.’)</a:t>
            </a:r>
          </a:p>
          <a:p>
            <a:pPr defTabSz="914400">
              <a:lnSpc>
                <a:spcPct val="100000"/>
              </a:lnSpc>
              <a:tabLst>
                <a:tab pos="460375" algn="l"/>
              </a:tabLst>
            </a:pPr>
            <a:r>
              <a:rPr lang="en-US" sz="1800" dirty="0"/>
              <a:t>Another useful escape character is </a:t>
            </a:r>
            <a:r>
              <a:rPr lang="en-US" sz="1800" dirty="0">
                <a:solidFill>
                  <a:schemeClr val="accent1"/>
                </a:solidFill>
              </a:rPr>
              <a:t>\n newline </a:t>
            </a:r>
            <a:r>
              <a:rPr lang="en-US" sz="1800" dirty="0"/>
              <a:t>escape sequence. It is used to enter a newline or line break</a:t>
            </a:r>
          </a:p>
          <a:p>
            <a:pPr marL="0" indent="0" defTabSz="914400">
              <a:lnSpc>
                <a:spcPct val="100000"/>
              </a:lnSpc>
              <a:buNone/>
              <a:tabLst>
                <a:tab pos="460375" algn="l"/>
              </a:tabLst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print('That is really easy.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it really is.')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B7FF5-2865-20D6-B7DE-F02FE37C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A7C7-EBC8-4135-81DB-56D7B0B03AE9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0363A-46BD-4194-8496-B93650B5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659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B975-18CB-ECCC-F706-D62323CD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271"/>
            <a:ext cx="6791325" cy="766246"/>
          </a:xfrm>
        </p:spPr>
        <p:txBody>
          <a:bodyPr/>
          <a:lstStyle/>
          <a:p>
            <a:r>
              <a:rPr lang="en-CA" dirty="0">
                <a:solidFill>
                  <a:srgbClr val="002060"/>
                </a:solidFill>
              </a:rPr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56BB-C042-A3C3-9ACD-055E6DB10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59005"/>
            <a:ext cx="7136780" cy="3910361"/>
          </a:xfrm>
        </p:spPr>
        <p:txBody>
          <a:bodyPr>
            <a:normAutofit lnSpcReduction="10000"/>
          </a:bodyPr>
          <a:lstStyle/>
          <a:p>
            <a:pPr defTabSz="914400">
              <a:lnSpc>
                <a:spcPct val="100000"/>
              </a:lnSpc>
            </a:pPr>
            <a:r>
              <a:rPr lang="en-US" sz="1800" dirty="0"/>
              <a:t>Whitespaces are important in Python. </a:t>
            </a:r>
          </a:p>
          <a:p>
            <a:pPr defTabSz="914400">
              <a:lnSpc>
                <a:spcPct val="100000"/>
              </a:lnSpc>
            </a:pPr>
            <a:r>
              <a:rPr lang="en-US" sz="1800" dirty="0"/>
              <a:t>Whitespace at the start of a line is called indentation. </a:t>
            </a:r>
          </a:p>
          <a:p>
            <a:pPr defTabSz="914400">
              <a:lnSpc>
                <a:spcPct val="100000"/>
              </a:lnSpc>
            </a:pPr>
            <a:r>
              <a:rPr lang="en-US" sz="1800" dirty="0"/>
              <a:t>It is used to mark the start of a new code block. A block or code block is a group of statements in a program or a script. </a:t>
            </a:r>
          </a:p>
          <a:p>
            <a:pPr defTabSz="914400">
              <a:lnSpc>
                <a:spcPct val="100000"/>
              </a:lnSpc>
            </a:pPr>
            <a:r>
              <a:rPr lang="en-US" sz="1800" dirty="0"/>
              <a:t>Leading spaces at the beginning of a line are used to determine the indentation level, which in turn is used to determine the grouping of statements. </a:t>
            </a:r>
          </a:p>
          <a:p>
            <a:pPr defTabSz="914400">
              <a:lnSpc>
                <a:spcPct val="100000"/>
              </a:lnSpc>
            </a:pPr>
            <a:r>
              <a:rPr lang="en-US" sz="1800" dirty="0"/>
              <a:t>Also, statements which go together must have same indentation level. A wrong indentation raises the error. </a:t>
            </a:r>
          </a:p>
          <a:p>
            <a:pPr marL="0" indent="0" defTabSz="914400">
              <a:lnSpc>
                <a:spcPct val="100000"/>
              </a:lnSpc>
              <a:buNone/>
            </a:pPr>
            <a:r>
              <a:rPr lang="en-US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stock_name</a:t>
            </a:r>
            <a:r>
              <a:rPr lang="en-US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'AAPL’</a:t>
            </a:r>
          </a:p>
          <a:p>
            <a:pPr marL="0" indent="0" defTabSz="914400">
              <a:lnSpc>
                <a:spcPct val="100000"/>
              </a:lnSpc>
              <a:buNone/>
            </a:pP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Incorrect indentation. Note a whitespace at # the beginning of line.</a:t>
            </a:r>
          </a:p>
          <a:p>
            <a:pPr marL="0" indent="0" defTabSz="914400">
              <a:lnSpc>
                <a:spcPct val="100000"/>
              </a:lnSpc>
              <a:buNone/>
            </a:pPr>
            <a:r>
              <a:rPr lang="en-US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print('Stock name is', </a:t>
            </a:r>
            <a:r>
              <a:rPr lang="en-US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stock_name</a:t>
            </a:r>
            <a:r>
              <a:rPr lang="en-US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defTabSz="914400">
              <a:lnSpc>
                <a:spcPct val="100000"/>
              </a:lnSpc>
              <a:buNone/>
            </a:pP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Correct indentation. </a:t>
            </a:r>
          </a:p>
          <a:p>
            <a:pPr marL="0" indent="0" defTabSz="914400">
              <a:lnSpc>
                <a:spcPct val="100000"/>
              </a:lnSpc>
              <a:buNone/>
            </a:pPr>
            <a:r>
              <a:rPr lang="en-US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print('Stock name is', </a:t>
            </a:r>
            <a:r>
              <a:rPr lang="en-US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stock_name</a:t>
            </a:r>
            <a:r>
              <a:rPr lang="en-US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19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B7FF5-2865-20D6-B7DE-F02FE37C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A7C7-EBC8-4135-81DB-56D7B0B03AE9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0363A-46BD-4194-8496-B93650B5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029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3F25-94A5-44AB-BB20-28CB25DA6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04272"/>
            <a:ext cx="4010953" cy="663918"/>
          </a:xfrm>
        </p:spPr>
        <p:txBody>
          <a:bodyPr/>
          <a:lstStyle/>
          <a:p>
            <a:r>
              <a:rPr lang="en-CA" dirty="0">
                <a:solidFill>
                  <a:srgbClr val="002060"/>
                </a:solidFill>
              </a:rPr>
              <a:t>Indentation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B42EC-0097-4096-87BC-3F94A9E36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88" y="1414238"/>
            <a:ext cx="7207623" cy="2458952"/>
          </a:xfrm>
        </p:spPr>
        <p:txBody>
          <a:bodyPr>
            <a:normAutofit/>
          </a:bodyPr>
          <a:lstStyle/>
          <a:p>
            <a:r>
              <a:rPr lang="en-CA" sz="2000" dirty="0"/>
              <a:t>Python works with indentations to define scope in the code.</a:t>
            </a:r>
          </a:p>
          <a:p>
            <a:endParaRPr lang="en-CA" sz="2000" dirty="0"/>
          </a:p>
          <a:p>
            <a:r>
              <a:rPr lang="en-CA" sz="2000" dirty="0"/>
              <a:t>A colon (:) denotes the start of the intended  code block. All the code in the block have to be indented the same amount until the end of the block</a:t>
            </a:r>
          </a:p>
          <a:p>
            <a:pPr lvl="1"/>
            <a:r>
              <a:rPr lang="en-CA" sz="1800" dirty="0"/>
              <a:t>We will see this in if statements, loops, functions, and classes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260A3-F124-2F65-FE5F-72E0C0DF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4CB3-5F7E-4554-8183-8C8547819144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5EDE6-B906-9125-2238-3A4DFA11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926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95D5-B272-48C4-AEDE-22119F89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82" y="367333"/>
            <a:ext cx="4844284" cy="381529"/>
          </a:xfrm>
        </p:spPr>
        <p:txBody>
          <a:bodyPr/>
          <a:lstStyle/>
          <a:p>
            <a:r>
              <a:rPr lang="en-CA" b="1" dirty="0"/>
              <a:t>Code in Wing IDE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0335BF2-43BA-4369-B857-514981C89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386" y="890752"/>
            <a:ext cx="7578614" cy="4571308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2F3FC-3F84-97E2-CF31-9CA2AC01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10A2-3A34-4BE0-BA8D-AB11C3DD6852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ADDD2-6C0F-3665-B673-5868E803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85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8630-01D7-48ED-80A6-D932EB9DA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30" y="283778"/>
            <a:ext cx="3429001" cy="517195"/>
          </a:xfrm>
        </p:spPr>
        <p:txBody>
          <a:bodyPr/>
          <a:lstStyle/>
          <a:p>
            <a:r>
              <a:rPr lang="en-CA" dirty="0"/>
              <a:t>Before 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7A09-2D95-42A0-BC8D-A3413F6D1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662" y="882870"/>
            <a:ext cx="6804463" cy="4031158"/>
          </a:xfrm>
        </p:spPr>
        <p:txBody>
          <a:bodyPr/>
          <a:lstStyle/>
          <a:p>
            <a:r>
              <a:rPr lang="en-CA" dirty="0"/>
              <a:t>Download current version of </a:t>
            </a:r>
            <a:r>
              <a:rPr lang="en-CA"/>
              <a:t>Python 3.10 </a:t>
            </a:r>
            <a:r>
              <a:rPr lang="en-CA" dirty="0"/>
              <a:t>or later</a:t>
            </a:r>
          </a:p>
          <a:p>
            <a:pPr lvl="1"/>
            <a:r>
              <a:rPr lang="en-CA" dirty="0">
                <a:hlinkClick r:id="rId2"/>
              </a:rPr>
              <a:t>https://www.python.org/downloads/</a:t>
            </a:r>
            <a:endParaRPr lang="en-CA" dirty="0"/>
          </a:p>
          <a:p>
            <a:endParaRPr lang="en-CA" dirty="0"/>
          </a:p>
          <a:p>
            <a:r>
              <a:rPr lang="en-CA" dirty="0"/>
              <a:t>Download current version of Wing IDE, either personal or 101</a:t>
            </a:r>
          </a:p>
          <a:p>
            <a:pPr lvl="1"/>
            <a:r>
              <a:rPr lang="en-CA" dirty="0">
                <a:hlinkClick r:id="rId3"/>
              </a:rPr>
              <a:t>https://wingware.com/downloads</a:t>
            </a:r>
            <a:endParaRPr lang="en-CA" dirty="0"/>
          </a:p>
          <a:p>
            <a:endParaRPr lang="en-CA" dirty="0"/>
          </a:p>
          <a:p>
            <a:r>
              <a:rPr lang="en-CA" dirty="0"/>
              <a:t>This could save you time during the lab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4225D-D444-7AE2-97A2-1262ED17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1FB-3B64-43DD-9312-9583E427626E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1AA35-F91E-F4FB-A39D-D396557E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3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7E19-AC7E-4A7C-8020-00B6D32A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38" y="304271"/>
            <a:ext cx="6682887" cy="715637"/>
          </a:xfrm>
        </p:spPr>
        <p:txBody>
          <a:bodyPr/>
          <a:lstStyle/>
          <a:p>
            <a:r>
              <a:rPr lang="en-CA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EF79-0BCF-43F4-BBEC-C9D7B46E4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24" y="1090246"/>
            <a:ext cx="6992098" cy="38237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interpreted, object-oriented, high-level programming language with dynamic semantics. </a:t>
            </a:r>
          </a:p>
          <a:p>
            <a:endParaRPr lang="en-US" dirty="0"/>
          </a:p>
          <a:p>
            <a:r>
              <a:rPr lang="en-US" dirty="0"/>
              <a:t>high-level built in data structures, combined with dynamic typing and dynamic binding, make it very attractive for Rapid Application Development, as well as for use as a scripting or glue language to connect existing components together.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EF433-F164-0FCA-DAA1-AAD6D4446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4678-D22B-4181-A5AB-8F0257C31F2B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7F425-974D-7D0A-FD1E-A1109C35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7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7E19-AC7E-4A7C-8020-00B6D32A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38" y="304271"/>
            <a:ext cx="6682887" cy="715637"/>
          </a:xfrm>
        </p:spPr>
        <p:txBody>
          <a:bodyPr/>
          <a:lstStyle/>
          <a:p>
            <a:r>
              <a:rPr lang="en-CA" dirty="0"/>
              <a:t>What is python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EF79-0BCF-43F4-BBEC-C9D7B46E4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24" y="1090246"/>
            <a:ext cx="6992098" cy="38237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simple, easy to learn syntax emphasizes readability and therefore reduces the cost of program maintenance. </a:t>
            </a:r>
          </a:p>
          <a:p>
            <a:endParaRPr lang="en-US" dirty="0"/>
          </a:p>
          <a:p>
            <a:r>
              <a:rPr lang="en-US" dirty="0"/>
              <a:t>supports modules and packages, which encourages program modularity and code reuse. </a:t>
            </a:r>
          </a:p>
          <a:p>
            <a:endParaRPr lang="en-US" dirty="0"/>
          </a:p>
          <a:p>
            <a:r>
              <a:rPr lang="en-US" dirty="0"/>
              <a:t>The Python interpreter and the extensive standard library are available in source or binary form without charge for all major platforms and can be freely distributed.</a:t>
            </a:r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0DA50-4689-44FA-22A4-DA309A2E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02A2-2474-4205-9D10-D82F5FC392CB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D3733-B922-68B0-E765-30A90154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2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7E19-AC7E-4A7C-8020-00B6D32A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python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EF79-0BCF-43F4-BBEC-C9D7B46E4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00" y="1501476"/>
            <a:ext cx="6396125" cy="3392673"/>
          </a:xfrm>
        </p:spPr>
        <p:txBody>
          <a:bodyPr>
            <a:normAutofit/>
          </a:bodyPr>
          <a:lstStyle/>
          <a:p>
            <a:r>
              <a:rPr lang="en-CA" dirty="0"/>
              <a:t>Testing Systems and Networks</a:t>
            </a:r>
          </a:p>
          <a:p>
            <a:r>
              <a:rPr lang="en-CA" dirty="0"/>
              <a:t>System Scripting</a:t>
            </a:r>
          </a:p>
          <a:p>
            <a:r>
              <a:rPr lang="en-CA" dirty="0"/>
              <a:t>Developing software</a:t>
            </a:r>
          </a:p>
          <a:p>
            <a:pPr lvl="1"/>
            <a:r>
              <a:rPr lang="en-CA" dirty="0"/>
              <a:t>games, websites, and software</a:t>
            </a:r>
          </a:p>
          <a:p>
            <a:r>
              <a:rPr lang="en-CA" dirty="0"/>
              <a:t>Science research</a:t>
            </a:r>
          </a:p>
          <a:p>
            <a:r>
              <a:rPr lang="en-CA" dirty="0"/>
              <a:t>Machine Learning</a:t>
            </a:r>
          </a:p>
          <a:p>
            <a:r>
              <a:rPr lang="en-CA" dirty="0"/>
              <a:t>IOT Development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76100-26B9-5558-59CC-9894B74E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1464-ED06-49CF-982E-7447C04B6111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4B11B-F097-1033-15B4-FB44E8CE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6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9CBB-0545-49AB-B906-B4BF2BB1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Python 3 and not 2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BEB66-6F1F-44D2-91CF-DFB5F68D1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1354"/>
            <a:ext cx="7181385" cy="3392673"/>
          </a:xfrm>
        </p:spPr>
        <p:txBody>
          <a:bodyPr>
            <a:normAutofit/>
          </a:bodyPr>
          <a:lstStyle/>
          <a:p>
            <a:r>
              <a:rPr lang="en-CA" b="1" dirty="0"/>
              <a:t>Latest update is that Python 3.10</a:t>
            </a:r>
          </a:p>
          <a:p>
            <a:r>
              <a:rPr lang="en-CA" dirty="0"/>
              <a:t>You will see Python 2.7 in near future</a:t>
            </a:r>
          </a:p>
          <a:p>
            <a:pPr lvl="1"/>
            <a:r>
              <a:rPr lang="en-CA" dirty="0"/>
              <a:t>In some situation in work world you may need Python 2.7 next few years.</a:t>
            </a:r>
          </a:p>
          <a:p>
            <a:r>
              <a:rPr lang="en-CA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 class you only need Python 3.10 </a:t>
            </a:r>
          </a:p>
          <a:p>
            <a:r>
              <a:rPr lang="en-CA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There are differences between Python 2 and Python 3</a:t>
            </a:r>
          </a:p>
          <a:p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C1613-F23A-F3BF-3AA5-C1A74F30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DFE4-EFE4-4E32-9BA2-D6ACB1C33CBD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82D3D-FBE7-2C85-AD21-F3E1DC89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6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4B2-1120-E414-1A4D-EB52CE25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Python 3 vs Python 2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A8CB-11C0-BAEB-FF0A-58063F22F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27" y="1286108"/>
            <a:ext cx="7307765" cy="362792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first version of the Python 3.x was released at the end of 2008. </a:t>
            </a:r>
          </a:p>
          <a:p>
            <a:r>
              <a:rPr lang="en-US" dirty="0"/>
              <a:t>changes that made some of the old Python 2.x code incompatible. In this section, we will discuss the difference between the two versions. </a:t>
            </a:r>
          </a:p>
          <a:p>
            <a:r>
              <a:rPr lang="en-US" dirty="0"/>
              <a:t>The most compelling reason for porting to Python 3 is, </a:t>
            </a:r>
          </a:p>
          <a:p>
            <a:pPr lvl="1"/>
            <a:r>
              <a:rPr lang="en-US" dirty="0"/>
              <a:t>Python 2.x will not be developed after 2020. </a:t>
            </a:r>
          </a:p>
          <a:p>
            <a:pPr lvl="1"/>
            <a:r>
              <a:rPr lang="en-US" dirty="0"/>
              <a:t>it’s no longer a good idea to start new projects in Python 2.x. </a:t>
            </a:r>
          </a:p>
          <a:p>
            <a:pPr lvl="1"/>
            <a:r>
              <a:rPr lang="en-US" dirty="0"/>
              <a:t>There won’t ever be a Python 2.8. </a:t>
            </a:r>
          </a:p>
          <a:p>
            <a:pPr lvl="1"/>
            <a:r>
              <a:rPr lang="en-US" dirty="0"/>
              <a:t>Python 2.7 will only get security updates from the Python 3 development branch. </a:t>
            </a:r>
          </a:p>
          <a:p>
            <a:r>
              <a:rPr lang="en-US" dirty="0"/>
              <a:t>most of the code we write will work on either version with some small caveats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FF4AB-3FA9-E953-88F4-BDDE891D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F4FB-8B66-43EA-B38D-38880E044C76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E9F6F-0304-4374-D8EB-3EFE0556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01424"/>
      </p:ext>
    </p:extLst>
  </p:cSld>
  <p:clrMapOvr>
    <a:masterClrMapping/>
  </p:clrMapOvr>
</p:sld>
</file>

<file path=ppt/theme/theme1.xml><?xml version="1.0" encoding="utf-8"?>
<a:theme xmlns:a="http://schemas.openxmlformats.org/drawingml/2006/main" name="fanshawe2014ppt_4x3">
  <a:themeElements>
    <a:clrScheme name="Custom 1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C00000"/>
      </a:accent1>
      <a:accent2>
        <a:srgbClr val="FF0000"/>
      </a:accent2>
      <a:accent3>
        <a:srgbClr val="FF3300"/>
      </a:accent3>
      <a:accent4>
        <a:srgbClr val="CC3300"/>
      </a:accent4>
      <a:accent5>
        <a:srgbClr val="934B21"/>
      </a:accent5>
      <a:accent6>
        <a:srgbClr val="C69B7D"/>
      </a:accent6>
      <a:hlink>
        <a:srgbClr val="CC9900"/>
      </a:hlink>
      <a:folHlink>
        <a:srgbClr val="6600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nshawe2014ppt_4x3" id="{622649FC-ACBD-4561-A47F-EB4E5848C2EF}" vid="{DC718C49-FA9C-40F1-8B7E-BF08DB040B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C566623C169644B156AC3ED54F86AC" ma:contentTypeVersion="8" ma:contentTypeDescription="Create a new document." ma:contentTypeScope="" ma:versionID="5c4886da416d34d6f561337b9ad0f328">
  <xsd:schema xmlns:xsd="http://www.w3.org/2001/XMLSchema" xmlns:xs="http://www.w3.org/2001/XMLSchema" xmlns:p="http://schemas.microsoft.com/office/2006/metadata/properties" xmlns:ns1="http://schemas.microsoft.com/sharepoint/v3" xmlns:ns2="651148fe-da48-4f35-be19-3b69ed185328" xmlns:ns3="http://schemas.microsoft.com/sharepoint/v3/fields" xmlns:ns4="4d5e0b08-e88c-4a1d-8128-ae65e535badc" targetNamespace="http://schemas.microsoft.com/office/2006/metadata/properties" ma:root="true" ma:fieldsID="dc52fb006770c07a8ae311ff77a26a40" ns1:_="" ns2:_="" ns3:_="" ns4:_="">
    <xsd:import namespace="http://schemas.microsoft.com/sharepoint/v3"/>
    <xsd:import namespace="651148fe-da48-4f35-be19-3b69ed185328"/>
    <xsd:import namespace="http://schemas.microsoft.com/sharepoint/v3/fields"/>
    <xsd:import namespace="4d5e0b08-e88c-4a1d-8128-ae65e535badc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Document_x0020_Type"/>
                <xsd:element ref="ns1:DocumentSetDescription" minOccurs="0"/>
                <xsd:element ref="ns3:_Status" minOccurs="0"/>
                <xsd:element ref="ns4:TaxKeywordTaxHTField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  <xsd:element name="DocumentSetDescription" ma:index="11" nillable="true" ma:displayName="Description" ma:description="A description of the Document Set" ma:internalName="DocumentSetDescription" ma:readOnly="fals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148fe-da48-4f35-be19-3b69ed185328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0" ma:displayName="Document Type" ma:default="College Documents" ma:format="Dropdown" ma:indexed="true" ma:internalName="Document_x0020_Type">
      <xsd:simpleType>
        <xsd:restriction base="dms:Choice">
          <xsd:enumeration value="Academic Calendars"/>
          <xsd:enumeration value="Admissions"/>
          <xsd:enumeration value="College Documents"/>
          <xsd:enumeration value="Document Templates"/>
          <xsd:enumeration value="Emergency Plan"/>
          <xsd:enumeration value="Exceptions"/>
          <xsd:enumeration value="FAQs"/>
          <xsd:enumeration value="Forms"/>
          <xsd:enumeration value="Health &amp; Safety"/>
          <xsd:enumeration value="HR Documents"/>
          <xsd:enumeration value="Campus Maps"/>
          <xsd:enumeration value="Policies"/>
          <xsd:enumeration value="Presentations"/>
          <xsd:enumeration value="Schedule of Events"/>
          <xsd:enumeration value="Stored ElseWher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12" nillable="true" ma:displayName="Status" ma:default="Not Started" ma:format="Dropdown" ma:internalName="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  <xsd:enumeration value="Hidde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5e0b08-e88c-4a1d-8128-ae65e535badc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5" nillable="true" ma:taxonomy="true" ma:internalName="TaxKeywordTaxHTField" ma:taxonomyFieldName="TaxKeyword" ma:displayName="Enterprise Keywords" ma:fieldId="{23f27201-bee3-471e-b2e7-b64fd8b7ca38}" ma:taxonomyMulti="true" ma:sspId="ab124dc4-d506-4ee1-ad1f-c58bf2564c9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hidden="true" ma:list="{85d82537-f4fa-412d-b553-b1be1c5b5223}" ma:internalName="TaxCatchAll" ma:showField="CatchAllData" ma:web="4d5e0b08-e88c-4a1d-8128-ae65e535ba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.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tatus xmlns="http://schemas.microsoft.com/sharepoint/v3/fields">Not Started</_Status>
    <DocumentSetDescription xmlns="http://schemas.microsoft.com/sharepoint/v3" xsi:nil="true"/>
    <Document_x0020_Type xmlns="651148fe-da48-4f35-be19-3b69ed185328">Document Templates</Document_x0020_Type>
    <PublishingExpirationDate xmlns="http://schemas.microsoft.com/sharepoint/v3" xsi:nil="true"/>
    <PublishingStartDate xmlns="http://schemas.microsoft.com/sharepoint/v3" xsi:nil="true"/>
    <TaxCatchAll xmlns="4d5e0b08-e88c-4a1d-8128-ae65e535badc"/>
    <TaxKeywordTaxHTField xmlns="4d5e0b08-e88c-4a1d-8128-ae65e535badc">
      <Terms xmlns="http://schemas.microsoft.com/office/infopath/2007/PartnerControls"/>
    </TaxKeywordTaxHTField>
  </documentManagement>
</p:properties>
</file>

<file path=customXml/itemProps1.xml><?xml version="1.0" encoding="utf-8"?>
<ds:datastoreItem xmlns:ds="http://schemas.openxmlformats.org/officeDocument/2006/customXml" ds:itemID="{6B2CE29B-2599-4638-A703-19577284C9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EE02CF-B481-478F-B174-FF8F069D76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51148fe-da48-4f35-be19-3b69ed185328"/>
    <ds:schemaRef ds:uri="http://schemas.microsoft.com/sharepoint/v3/fields"/>
    <ds:schemaRef ds:uri="4d5e0b08-e88c-4a1d-8128-ae65e535ba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16DFA0-855A-4AEF-BA01-BA7861729BC5}">
  <ds:schemaRefs>
    <ds:schemaRef ds:uri="http://schemas.openxmlformats.org/package/2006/metadata/core-properties"/>
    <ds:schemaRef ds:uri="http://purl.org/dc/terms/"/>
    <ds:schemaRef ds:uri="http://purl.org/dc/elements/1.1/"/>
    <ds:schemaRef ds:uri="651148fe-da48-4f35-be19-3b69ed185328"/>
    <ds:schemaRef ds:uri="http://schemas.microsoft.com/sharepoint/v3"/>
    <ds:schemaRef ds:uri="http://purl.org/dc/dcmitype/"/>
    <ds:schemaRef ds:uri="4d5e0b08-e88c-4a1d-8128-ae65e535badc"/>
    <ds:schemaRef ds:uri="http://www.w3.org/XML/1998/namespace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fanshawe2014ppt_4x3</Template>
  <TotalTime>2313</TotalTime>
  <Words>2848</Words>
  <Application>Microsoft Office PowerPoint</Application>
  <PresentationFormat>Custom</PresentationFormat>
  <Paragraphs>434</Paragraphs>
  <Slides>44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Berlin Sans FB Demi</vt:lpstr>
      <vt:lpstr>Biome</vt:lpstr>
      <vt:lpstr>Calibri</vt:lpstr>
      <vt:lpstr>Courier New</vt:lpstr>
      <vt:lpstr>fanshawe2014ppt_4x3</vt:lpstr>
      <vt:lpstr>PowerPoint Presentation</vt:lpstr>
      <vt:lpstr>INTRODUCTION</vt:lpstr>
      <vt:lpstr>INTRODUCTION</vt:lpstr>
      <vt:lpstr>Lecture will cover </vt:lpstr>
      <vt:lpstr>What is python?</vt:lpstr>
      <vt:lpstr>What is python ….</vt:lpstr>
      <vt:lpstr>What is python Used for?</vt:lpstr>
      <vt:lpstr>Why Python 3 and not 2 ?</vt:lpstr>
      <vt:lpstr>Python 3 vs Python 2</vt:lpstr>
      <vt:lpstr>Why learn Python?</vt:lpstr>
      <vt:lpstr>Why is Python popular</vt:lpstr>
      <vt:lpstr>Key Takeaways</vt:lpstr>
      <vt:lpstr>Python 3.11 Installation  python revision 3.11</vt:lpstr>
      <vt:lpstr>IDE Installs  : Wing IDE used in this class  : Pycharm or other IDE       can be used</vt:lpstr>
      <vt:lpstr>Basic mathematical  commands</vt:lpstr>
      <vt:lpstr>Adding and Subtracting</vt:lpstr>
      <vt:lpstr>Dividing</vt:lpstr>
      <vt:lpstr>Multiplication</vt:lpstr>
      <vt:lpstr>Python order of precedence</vt:lpstr>
      <vt:lpstr>Works with variables </vt:lpstr>
      <vt:lpstr>PowerPoint Presentation</vt:lpstr>
      <vt:lpstr>Getting Started</vt:lpstr>
      <vt:lpstr>Literal Constants</vt:lpstr>
      <vt:lpstr>Variables</vt:lpstr>
      <vt:lpstr>Variables: Assignment Statement</vt:lpstr>
      <vt:lpstr>Terminology</vt:lpstr>
      <vt:lpstr>Variable Names</vt:lpstr>
      <vt:lpstr>Variable Names</vt:lpstr>
      <vt:lpstr>Python is Dynamic references</vt:lpstr>
      <vt:lpstr>Everything in Python is an Object</vt:lpstr>
      <vt:lpstr>Scalar Types</vt:lpstr>
      <vt:lpstr>Strings</vt:lpstr>
      <vt:lpstr>Strings . . . </vt:lpstr>
      <vt:lpstr>Comments</vt:lpstr>
      <vt:lpstr>Comments …</vt:lpstr>
      <vt:lpstr>print()</vt:lpstr>
      <vt:lpstr>input()</vt:lpstr>
      <vt:lpstr>format()</vt:lpstr>
      <vt:lpstr>Escape Sequence</vt:lpstr>
      <vt:lpstr>Escape Sequence …</vt:lpstr>
      <vt:lpstr>Indentation</vt:lpstr>
      <vt:lpstr>Indentation …</vt:lpstr>
      <vt:lpstr>Code in Wing IDE</vt:lpstr>
      <vt:lpstr>Before Lab 1</vt:lpstr>
    </vt:vector>
  </TitlesOfParts>
  <Company>Fanshawe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Boyce, Dayan</dc:creator>
  <cp:lastModifiedBy>Hansen, Bruce</cp:lastModifiedBy>
  <cp:revision>122</cp:revision>
  <dcterms:created xsi:type="dcterms:W3CDTF">2014-06-25T17:43:24Z</dcterms:created>
  <dcterms:modified xsi:type="dcterms:W3CDTF">2023-05-02T20:26:44Z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0x0101003EC566623C169644B156AC3ED54F86AC</vt:lpwstr>
  </property>
</Properties>
</file>