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notesMasterIdLst>
    <p:notesMasterId r:id="rId64"/>
  </p:notesMasterIdLst>
  <p:sldIdLst>
    <p:sldId id="263" r:id="rId5"/>
    <p:sldId id="301" r:id="rId6"/>
    <p:sldId id="302" r:id="rId7"/>
    <p:sldId id="304" r:id="rId8"/>
    <p:sldId id="305" r:id="rId9"/>
    <p:sldId id="351" r:id="rId10"/>
    <p:sldId id="309" r:id="rId11"/>
    <p:sldId id="312" r:id="rId12"/>
    <p:sldId id="352" r:id="rId13"/>
    <p:sldId id="306" r:id="rId14"/>
    <p:sldId id="307" r:id="rId15"/>
    <p:sldId id="310" r:id="rId16"/>
    <p:sldId id="308" r:id="rId17"/>
    <p:sldId id="311" r:id="rId18"/>
    <p:sldId id="314" r:id="rId19"/>
    <p:sldId id="313" r:id="rId20"/>
    <p:sldId id="316" r:id="rId21"/>
    <p:sldId id="315" r:id="rId22"/>
    <p:sldId id="317" r:id="rId23"/>
    <p:sldId id="319" r:id="rId24"/>
    <p:sldId id="318" r:id="rId25"/>
    <p:sldId id="349" r:id="rId26"/>
    <p:sldId id="350" r:id="rId27"/>
    <p:sldId id="320" r:id="rId28"/>
    <p:sldId id="325" r:id="rId29"/>
    <p:sldId id="299" r:id="rId30"/>
    <p:sldId id="365" r:id="rId31"/>
    <p:sldId id="364" r:id="rId32"/>
    <p:sldId id="368" r:id="rId33"/>
    <p:sldId id="366" r:id="rId34"/>
    <p:sldId id="367" r:id="rId35"/>
    <p:sldId id="363" r:id="rId36"/>
    <p:sldId id="353" r:id="rId37"/>
    <p:sldId id="355" r:id="rId38"/>
    <p:sldId id="356" r:id="rId39"/>
    <p:sldId id="357" r:id="rId40"/>
    <p:sldId id="358" r:id="rId41"/>
    <p:sldId id="359" r:id="rId42"/>
    <p:sldId id="360" r:id="rId43"/>
    <p:sldId id="361" r:id="rId44"/>
    <p:sldId id="362" r:id="rId45"/>
    <p:sldId id="354" r:id="rId46"/>
    <p:sldId id="326" r:id="rId47"/>
    <p:sldId id="328" r:id="rId48"/>
    <p:sldId id="327" r:id="rId49"/>
    <p:sldId id="332" r:id="rId50"/>
    <p:sldId id="322" r:id="rId51"/>
    <p:sldId id="333" r:id="rId52"/>
    <p:sldId id="334" r:id="rId53"/>
    <p:sldId id="335" r:id="rId54"/>
    <p:sldId id="336" r:id="rId55"/>
    <p:sldId id="337" r:id="rId56"/>
    <p:sldId id="338" r:id="rId57"/>
    <p:sldId id="323" r:id="rId58"/>
    <p:sldId id="324" r:id="rId59"/>
    <p:sldId id="340" r:id="rId60"/>
    <p:sldId id="339" r:id="rId61"/>
    <p:sldId id="342" r:id="rId62"/>
    <p:sldId id="343" r:id="rId63"/>
  </p:sldIdLst>
  <p:sldSz cx="7620000" cy="5715000"/>
  <p:notesSz cx="7102475" cy="9388475"/>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v" initials="S" lastIdx="1" clrIdx="0">
    <p:extLst>
      <p:ext uri="{19B8F6BF-5375-455C-9EA6-DF929625EA0E}">
        <p15:presenceInfo xmlns:p15="http://schemas.microsoft.com/office/powerpoint/2012/main" userId="Stav" providerId="None"/>
      </p:ext>
    </p:extLst>
  </p:cmAuthor>
  <p:cmAuthor id="2" name="hb hansebsu" initials="hh" lastIdx="2" clrIdx="1">
    <p:extLst>
      <p:ext uri="{19B8F6BF-5375-455C-9EA6-DF929625EA0E}">
        <p15:presenceInfo xmlns:p15="http://schemas.microsoft.com/office/powerpoint/2012/main" userId="2ee4964cd83502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6318" autoAdjust="0"/>
  </p:normalViewPr>
  <p:slideViewPr>
    <p:cSldViewPr snapToGrid="0">
      <p:cViewPr varScale="1">
        <p:scale>
          <a:sx n="100" d="100"/>
          <a:sy n="100" d="100"/>
        </p:scale>
        <p:origin x="1566" y="90"/>
      </p:cViewPr>
      <p:guideLst/>
    </p:cSldViewPr>
  </p:slideViewPr>
  <p:notesTextViewPr>
    <p:cViewPr>
      <p:scale>
        <a:sx n="3" d="2"/>
        <a:sy n="3" d="2"/>
      </p:scale>
      <p:origin x="0" y="0"/>
    </p:cViewPr>
  </p:notesTextViewPr>
  <p:notesViewPr>
    <p:cSldViewPr snapToGrid="0">
      <p:cViewPr varScale="1">
        <p:scale>
          <a:sx n="76" d="100"/>
          <a:sy n="76" d="100"/>
        </p:scale>
        <p:origin x="234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5-11T10:13:13.844" idx="2">
    <p:pos x="1486" y="1248"/>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660EACA-C29E-40DA-AA13-EC90F5E1A2B4}" type="datetimeFigureOut">
              <a:rPr lang="en-CA" smtClean="0"/>
              <a:t>2023-01-11</a:t>
            </a:fld>
            <a:endParaRPr lang="en-CA"/>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5C5A4377-140A-47E1-95E7-D26E8D815E0C}" type="slidenum">
              <a:rPr lang="en-CA" smtClean="0"/>
              <a:t>‹#›</a:t>
            </a:fld>
            <a:endParaRPr lang="en-CA"/>
          </a:p>
        </p:txBody>
      </p:sp>
    </p:spTree>
    <p:extLst>
      <p:ext uri="{BB962C8B-B14F-4D97-AF65-F5344CB8AC3E}">
        <p14:creationId xmlns:p14="http://schemas.microsoft.com/office/powerpoint/2010/main" val="30701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www.programiz.com/python-programming/methods/list/pop" TargetMode="External"/><Relationship Id="rId13" Type="http://schemas.openxmlformats.org/officeDocument/2006/relationships/hyperlink" Target="https://www.programiz.com/python-programming/methods/list/reverse" TargetMode="External"/><Relationship Id="rId3" Type="http://schemas.openxmlformats.org/officeDocument/2006/relationships/hyperlink" Target="https://www.programiz.com/python-programming/methods/list" TargetMode="External"/><Relationship Id="rId7" Type="http://schemas.openxmlformats.org/officeDocument/2006/relationships/hyperlink" Target="https://www.programiz.com/python-programming/methods/list/remove" TargetMode="External"/><Relationship Id="rId12" Type="http://schemas.openxmlformats.org/officeDocument/2006/relationships/hyperlink" Target="https://www.programiz.com/python-programming/methods/list/sor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programiz.com/python-programming/methods/list/insert" TargetMode="External"/><Relationship Id="rId11" Type="http://schemas.openxmlformats.org/officeDocument/2006/relationships/hyperlink" Target="https://www.programiz.com/python-programming/methods/list/count" TargetMode="External"/><Relationship Id="rId5" Type="http://schemas.openxmlformats.org/officeDocument/2006/relationships/hyperlink" Target="https://www.programiz.com/python-programming/methods/list/extend" TargetMode="External"/><Relationship Id="rId10" Type="http://schemas.openxmlformats.org/officeDocument/2006/relationships/hyperlink" Target="https://www.programiz.com/python-programming/methods/list/index" TargetMode="External"/><Relationship Id="rId4" Type="http://schemas.openxmlformats.org/officeDocument/2006/relationships/hyperlink" Target="https://www.programiz.com/python-programming/methods/list/append" TargetMode="External"/><Relationship Id="rId9" Type="http://schemas.openxmlformats.org/officeDocument/2006/relationships/hyperlink" Target="https://www.programiz.com/python-programming/methods/list/clear" TargetMode="External"/><Relationship Id="rId14" Type="http://schemas.openxmlformats.org/officeDocument/2006/relationships/hyperlink" Target="https://www.programiz.com/python-programming/methods/list/copy"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programiz.com/python-programming/dictionary"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programiz.com/python-programming/tupl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programiz.com/python-programming/str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523875"/>
            <a:ext cx="4225925" cy="31686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a:t>
            </a:fld>
            <a:endParaRPr lang="en-CA"/>
          </a:p>
        </p:txBody>
      </p:sp>
    </p:spTree>
    <p:extLst>
      <p:ext uri="{BB962C8B-B14F-4D97-AF65-F5344CB8AC3E}">
        <p14:creationId xmlns:p14="http://schemas.microsoft.com/office/powerpoint/2010/main" val="1380346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500063"/>
            <a:ext cx="4225925" cy="3168650"/>
          </a:xfrm>
        </p:spPr>
      </p:sp>
      <p:sp>
        <p:nvSpPr>
          <p:cNvPr id="3" name="Notes Placeholder 2"/>
          <p:cNvSpPr>
            <a:spLocks noGrp="1"/>
          </p:cNvSpPr>
          <p:nvPr>
            <p:ph type="body" idx="1"/>
          </p:nvPr>
        </p:nvSpPr>
        <p:spPr>
          <a:xfrm>
            <a:off x="710248" y="3888828"/>
            <a:ext cx="5681980" cy="4326088"/>
          </a:xfrm>
        </p:spPr>
        <p:txBody>
          <a:bodyPr/>
          <a:lstStyle/>
          <a:p>
            <a:r>
              <a:rPr lang="en-US" sz="1600" b="1" dirty="0"/>
              <a:t>How to create a list?</a:t>
            </a:r>
          </a:p>
          <a:p>
            <a:r>
              <a:rPr lang="en-US" sz="1600" dirty="0"/>
              <a:t>In Python programming, a list is created by placing all the items (elements) inside square brackets [], separated by commas.</a:t>
            </a:r>
          </a:p>
          <a:p>
            <a:r>
              <a:rPr lang="en-US" sz="1600" dirty="0"/>
              <a:t>It can have any number of items and they may be of different types (integer, float, string etc.).</a:t>
            </a:r>
          </a:p>
          <a:p>
            <a:r>
              <a:rPr lang="en-US" sz="1600" b="1" dirty="0"/>
              <a:t># empty list </a:t>
            </a:r>
          </a:p>
          <a:p>
            <a:r>
              <a:rPr lang="en-US" sz="1600" b="1" dirty="0" err="1"/>
              <a:t>my_list</a:t>
            </a:r>
            <a:r>
              <a:rPr lang="en-US" sz="1600" b="1" dirty="0"/>
              <a:t> = [] </a:t>
            </a:r>
          </a:p>
          <a:p>
            <a:endParaRPr lang="en-US" sz="1600" b="1" dirty="0"/>
          </a:p>
          <a:p>
            <a:r>
              <a:rPr lang="en-US" sz="1600" b="1" dirty="0"/>
              <a:t># list of integers </a:t>
            </a:r>
          </a:p>
          <a:p>
            <a:r>
              <a:rPr lang="en-US" sz="1600" b="1" dirty="0" err="1"/>
              <a:t>my_list</a:t>
            </a:r>
            <a:r>
              <a:rPr lang="en-US" sz="1600" b="1" dirty="0"/>
              <a:t> = [1, 2, 3] </a:t>
            </a:r>
          </a:p>
          <a:p>
            <a:endParaRPr lang="en-US" sz="1600" b="1" dirty="0"/>
          </a:p>
          <a:p>
            <a:r>
              <a:rPr lang="en-US" sz="1600" b="1" dirty="0"/>
              <a:t># list with mixed data types </a:t>
            </a:r>
          </a:p>
          <a:p>
            <a:r>
              <a:rPr lang="en-US" sz="1600" b="1" dirty="0" err="1"/>
              <a:t>my_list</a:t>
            </a:r>
            <a:r>
              <a:rPr lang="en-US" sz="1600" b="1" dirty="0"/>
              <a:t> = [1, "Hello", 3.4]</a:t>
            </a:r>
          </a:p>
        </p:txBody>
      </p:sp>
      <p:sp>
        <p:nvSpPr>
          <p:cNvPr id="4" name="Slide Number Placeholder 3"/>
          <p:cNvSpPr>
            <a:spLocks noGrp="1"/>
          </p:cNvSpPr>
          <p:nvPr>
            <p:ph type="sldNum" sz="quarter" idx="5"/>
          </p:nvPr>
        </p:nvSpPr>
        <p:spPr/>
        <p:txBody>
          <a:bodyPr/>
          <a:lstStyle/>
          <a:p>
            <a:fld id="{5C5A4377-140A-47E1-95E7-D26E8D815E0C}" type="slidenum">
              <a:rPr lang="en-CA" smtClean="0"/>
              <a:t>10</a:t>
            </a:fld>
            <a:endParaRPr lang="en-CA"/>
          </a:p>
        </p:txBody>
      </p:sp>
    </p:spTree>
    <p:extLst>
      <p:ext uri="{BB962C8B-B14F-4D97-AF65-F5344CB8AC3E}">
        <p14:creationId xmlns:p14="http://schemas.microsoft.com/office/powerpoint/2010/main" val="205144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406400"/>
            <a:ext cx="4922837" cy="3692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11</a:t>
            </a:fld>
            <a:endParaRPr lang="en-CA"/>
          </a:p>
        </p:txBody>
      </p:sp>
    </p:spTree>
    <p:extLst>
      <p:ext uri="{BB962C8B-B14F-4D97-AF65-F5344CB8AC3E}">
        <p14:creationId xmlns:p14="http://schemas.microsoft.com/office/powerpoint/2010/main" val="50746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395288"/>
            <a:ext cx="4225925" cy="3168650"/>
          </a:xfrm>
        </p:spPr>
      </p:sp>
      <p:sp>
        <p:nvSpPr>
          <p:cNvPr id="3" name="Notes Placeholder 2"/>
          <p:cNvSpPr>
            <a:spLocks noGrp="1"/>
          </p:cNvSpPr>
          <p:nvPr>
            <p:ph type="body" idx="1"/>
          </p:nvPr>
        </p:nvSpPr>
        <p:spPr>
          <a:xfrm>
            <a:off x="273269" y="4078014"/>
            <a:ext cx="6558455" cy="4136902"/>
          </a:xfrm>
        </p:spPr>
        <p:txBody>
          <a:bodyPr/>
          <a:lstStyle/>
          <a:p>
            <a:r>
              <a:rPr lang="en-US" sz="1600" dirty="0">
                <a:hlinkClick r:id="rId3"/>
              </a:rPr>
              <a:t>Python List Methods</a:t>
            </a:r>
            <a:r>
              <a:rPr lang="en-US" sz="1600" dirty="0"/>
              <a:t> </a:t>
            </a:r>
          </a:p>
          <a:p>
            <a:r>
              <a:rPr lang="en-US" sz="1600" b="1" dirty="0">
                <a:hlinkClick r:id="rId4"/>
              </a:rPr>
              <a:t>append() -</a:t>
            </a:r>
            <a:r>
              <a:rPr lang="en-US" sz="1600" dirty="0"/>
              <a:t> </a:t>
            </a:r>
            <a:r>
              <a:rPr lang="en-US" sz="1600" dirty="0">
                <a:hlinkClick r:id="rId4"/>
              </a:rPr>
              <a:t>Add an element to the end of the list</a:t>
            </a:r>
            <a:r>
              <a:rPr lang="en-US" sz="1600" dirty="0"/>
              <a:t> </a:t>
            </a:r>
          </a:p>
          <a:p>
            <a:r>
              <a:rPr lang="en-US" sz="1600" b="1" dirty="0">
                <a:hlinkClick r:id="rId5"/>
              </a:rPr>
              <a:t>extend()</a:t>
            </a:r>
            <a:r>
              <a:rPr lang="en-US" sz="1600" dirty="0"/>
              <a:t> </a:t>
            </a:r>
            <a:r>
              <a:rPr lang="en-US" sz="1600" dirty="0">
                <a:hlinkClick r:id="rId5"/>
              </a:rPr>
              <a:t>-</a:t>
            </a:r>
            <a:r>
              <a:rPr lang="en-US" sz="1600" dirty="0"/>
              <a:t> </a:t>
            </a:r>
            <a:r>
              <a:rPr lang="en-US" sz="1600" dirty="0">
                <a:hlinkClick r:id="rId5"/>
              </a:rPr>
              <a:t>Add all elements of a list to the another list</a:t>
            </a:r>
            <a:r>
              <a:rPr lang="en-US" sz="1600" dirty="0"/>
              <a:t> </a:t>
            </a:r>
          </a:p>
          <a:p>
            <a:r>
              <a:rPr lang="en-US" sz="1600" b="1" dirty="0">
                <a:hlinkClick r:id="rId6"/>
              </a:rPr>
              <a:t>insert()</a:t>
            </a:r>
            <a:r>
              <a:rPr lang="en-US" sz="1600" dirty="0"/>
              <a:t> </a:t>
            </a:r>
            <a:r>
              <a:rPr lang="en-US" sz="1600" dirty="0">
                <a:hlinkClick r:id="rId6"/>
              </a:rPr>
              <a:t>-</a:t>
            </a:r>
            <a:r>
              <a:rPr lang="en-US" sz="1600" dirty="0"/>
              <a:t> </a:t>
            </a:r>
            <a:r>
              <a:rPr lang="en-US" sz="1600" dirty="0">
                <a:hlinkClick r:id="rId6"/>
              </a:rPr>
              <a:t>Insert an item at the defined index</a:t>
            </a:r>
            <a:r>
              <a:rPr lang="en-US" sz="1600" dirty="0"/>
              <a:t> </a:t>
            </a:r>
          </a:p>
          <a:p>
            <a:r>
              <a:rPr lang="en-US" sz="1600" b="1" dirty="0">
                <a:hlinkClick r:id="rId7"/>
              </a:rPr>
              <a:t>remove()</a:t>
            </a:r>
            <a:r>
              <a:rPr lang="en-US" sz="1600" dirty="0"/>
              <a:t> </a:t>
            </a:r>
            <a:r>
              <a:rPr lang="en-US" sz="1600" dirty="0">
                <a:hlinkClick r:id="rId7"/>
              </a:rPr>
              <a:t>-</a:t>
            </a:r>
            <a:r>
              <a:rPr lang="en-US" sz="1600" dirty="0"/>
              <a:t> </a:t>
            </a:r>
            <a:r>
              <a:rPr lang="en-US" sz="1600" dirty="0">
                <a:hlinkClick r:id="rId7"/>
              </a:rPr>
              <a:t>Removes an item from the list</a:t>
            </a:r>
            <a:r>
              <a:rPr lang="en-US" sz="1600" dirty="0"/>
              <a:t> </a:t>
            </a:r>
          </a:p>
          <a:p>
            <a:r>
              <a:rPr lang="en-US" sz="1600" b="1" dirty="0">
                <a:hlinkClick r:id="rId8"/>
              </a:rPr>
              <a:t>pop()</a:t>
            </a:r>
            <a:r>
              <a:rPr lang="en-US" sz="1600" dirty="0"/>
              <a:t> </a:t>
            </a:r>
            <a:r>
              <a:rPr lang="en-US" sz="1600" dirty="0">
                <a:hlinkClick r:id="rId8"/>
              </a:rPr>
              <a:t>-</a:t>
            </a:r>
            <a:r>
              <a:rPr lang="en-US" sz="1600" dirty="0"/>
              <a:t> </a:t>
            </a:r>
            <a:r>
              <a:rPr lang="en-US" sz="1600" dirty="0">
                <a:hlinkClick r:id="rId8"/>
              </a:rPr>
              <a:t>Removes and returns an element at the given index</a:t>
            </a:r>
            <a:r>
              <a:rPr lang="en-US" sz="1600" dirty="0"/>
              <a:t> </a:t>
            </a:r>
          </a:p>
          <a:p>
            <a:r>
              <a:rPr lang="en-US" sz="1600" b="1" dirty="0">
                <a:hlinkClick r:id="rId9"/>
              </a:rPr>
              <a:t>clear()</a:t>
            </a:r>
            <a:r>
              <a:rPr lang="en-US" sz="1600" dirty="0"/>
              <a:t> </a:t>
            </a:r>
            <a:r>
              <a:rPr lang="en-US" sz="1600" dirty="0">
                <a:hlinkClick r:id="rId9"/>
              </a:rPr>
              <a:t>- Removes all items from the list</a:t>
            </a:r>
            <a:r>
              <a:rPr lang="en-US" sz="1600" dirty="0"/>
              <a:t> </a:t>
            </a:r>
          </a:p>
          <a:p>
            <a:r>
              <a:rPr lang="en-US" sz="1600" b="1" dirty="0">
                <a:hlinkClick r:id="rId10"/>
              </a:rPr>
              <a:t>index()</a:t>
            </a:r>
            <a:r>
              <a:rPr lang="en-US" sz="1600" dirty="0"/>
              <a:t> </a:t>
            </a:r>
            <a:r>
              <a:rPr lang="en-US" sz="1600" dirty="0">
                <a:hlinkClick r:id="rId10"/>
              </a:rPr>
              <a:t>- Returns the index of the first matched item</a:t>
            </a:r>
            <a:r>
              <a:rPr lang="en-US" sz="1600" dirty="0"/>
              <a:t> </a:t>
            </a:r>
          </a:p>
          <a:p>
            <a:r>
              <a:rPr lang="en-US" sz="1600" b="1" dirty="0">
                <a:hlinkClick r:id="rId11"/>
              </a:rPr>
              <a:t>count()</a:t>
            </a:r>
            <a:r>
              <a:rPr lang="en-US" sz="1600" dirty="0"/>
              <a:t> </a:t>
            </a:r>
            <a:r>
              <a:rPr lang="en-US" sz="1600" dirty="0">
                <a:hlinkClick r:id="rId11"/>
              </a:rPr>
              <a:t>- Returns the count of the number of items passed as an argument</a:t>
            </a:r>
            <a:r>
              <a:rPr lang="en-US" sz="1600" dirty="0"/>
              <a:t> </a:t>
            </a:r>
          </a:p>
          <a:p>
            <a:r>
              <a:rPr lang="en-US" sz="1600" b="1" dirty="0">
                <a:hlinkClick r:id="rId12"/>
              </a:rPr>
              <a:t>sort()</a:t>
            </a:r>
            <a:r>
              <a:rPr lang="en-US" sz="1600" dirty="0"/>
              <a:t> </a:t>
            </a:r>
            <a:r>
              <a:rPr lang="en-US" sz="1600" dirty="0">
                <a:hlinkClick r:id="rId12"/>
              </a:rPr>
              <a:t>- Sort items in a list in ascending order</a:t>
            </a:r>
            <a:endParaRPr lang="en-US" sz="1600" dirty="0"/>
          </a:p>
          <a:p>
            <a:r>
              <a:rPr lang="en-US" sz="1600" b="1" dirty="0">
                <a:hlinkClick r:id="rId13"/>
              </a:rPr>
              <a:t>reverse()</a:t>
            </a:r>
            <a:r>
              <a:rPr lang="en-US" sz="1600" dirty="0"/>
              <a:t> </a:t>
            </a:r>
            <a:r>
              <a:rPr lang="en-US" sz="1600" dirty="0">
                <a:hlinkClick r:id="rId13"/>
              </a:rPr>
              <a:t>- Reverse the order of items in the list</a:t>
            </a:r>
            <a:r>
              <a:rPr lang="en-US" sz="1600" dirty="0"/>
              <a:t> </a:t>
            </a:r>
          </a:p>
          <a:p>
            <a:r>
              <a:rPr lang="en-US" sz="1600" b="1" dirty="0">
                <a:hlinkClick r:id="rId14"/>
              </a:rPr>
              <a:t>copy()</a:t>
            </a:r>
            <a:r>
              <a:rPr lang="en-US" sz="1600" dirty="0"/>
              <a:t> </a:t>
            </a:r>
            <a:r>
              <a:rPr lang="en-US" sz="1600" dirty="0">
                <a:hlinkClick r:id="rId14"/>
              </a:rPr>
              <a:t>- Returns a shallow copy of the list</a:t>
            </a:r>
            <a:endParaRPr lang="en-US" sz="1600" dirty="0"/>
          </a:p>
        </p:txBody>
      </p:sp>
      <p:sp>
        <p:nvSpPr>
          <p:cNvPr id="4" name="Slide Number Placeholder 3"/>
          <p:cNvSpPr>
            <a:spLocks noGrp="1"/>
          </p:cNvSpPr>
          <p:nvPr>
            <p:ph type="sldNum" sz="quarter" idx="5"/>
          </p:nvPr>
        </p:nvSpPr>
        <p:spPr/>
        <p:txBody>
          <a:bodyPr/>
          <a:lstStyle/>
          <a:p>
            <a:fld id="{5C5A4377-140A-47E1-95E7-D26E8D815E0C}" type="slidenum">
              <a:rPr lang="en-CA" smtClean="0"/>
              <a:t>12</a:t>
            </a:fld>
            <a:endParaRPr lang="en-CA"/>
          </a:p>
        </p:txBody>
      </p:sp>
    </p:spTree>
    <p:extLst>
      <p:ext uri="{BB962C8B-B14F-4D97-AF65-F5344CB8AC3E}">
        <p14:creationId xmlns:p14="http://schemas.microsoft.com/office/powerpoint/2010/main" val="309489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95288"/>
            <a:ext cx="4225925" cy="3168650"/>
          </a:xfrm>
        </p:spPr>
      </p:sp>
      <p:sp>
        <p:nvSpPr>
          <p:cNvPr id="3" name="Notes Placeholder 2"/>
          <p:cNvSpPr>
            <a:spLocks noGrp="1"/>
          </p:cNvSpPr>
          <p:nvPr>
            <p:ph type="body" idx="1"/>
          </p:nvPr>
        </p:nvSpPr>
        <p:spPr>
          <a:xfrm>
            <a:off x="388883" y="3720661"/>
            <a:ext cx="6369269" cy="4666593"/>
          </a:xfrm>
        </p:spPr>
        <p:txBody>
          <a:bodyPr/>
          <a:lstStyle/>
          <a:p>
            <a:pPr defTabSz="461963"/>
            <a:r>
              <a:rPr lang="en-US" sz="1800" dirty="0">
                <a:solidFill>
                  <a:srgbClr val="0070C0"/>
                </a:solidFill>
              </a:rPr>
              <a:t>A </a:t>
            </a:r>
            <a:r>
              <a:rPr lang="en-US" sz="1800" b="1" dirty="0">
                <a:solidFill>
                  <a:srgbClr val="0070C0"/>
                </a:solidFill>
              </a:rPr>
              <a:t>tuple</a:t>
            </a:r>
            <a:r>
              <a:rPr lang="en-US" sz="1800" dirty="0">
                <a:solidFill>
                  <a:srgbClr val="0070C0"/>
                </a:solidFill>
              </a:rPr>
              <a:t> is a sequence of immutable </a:t>
            </a:r>
            <a:r>
              <a:rPr lang="en-US" sz="1800" b="1" dirty="0">
                <a:solidFill>
                  <a:srgbClr val="0070C0"/>
                </a:solidFill>
              </a:rPr>
              <a:t>Python</a:t>
            </a:r>
            <a:r>
              <a:rPr lang="en-US" sz="1800" dirty="0">
                <a:solidFill>
                  <a:srgbClr val="0070C0"/>
                </a:solidFill>
              </a:rPr>
              <a:t> objects. </a:t>
            </a:r>
            <a:r>
              <a:rPr lang="en-US" sz="1800" b="1" dirty="0">
                <a:solidFill>
                  <a:srgbClr val="0070C0"/>
                </a:solidFill>
              </a:rPr>
              <a:t>Tuples</a:t>
            </a:r>
            <a:r>
              <a:rPr lang="en-US" sz="1800" dirty="0">
                <a:solidFill>
                  <a:srgbClr val="0070C0"/>
                </a:solidFill>
              </a:rPr>
              <a:t> are sequences, just like lists. </a:t>
            </a:r>
          </a:p>
          <a:p>
            <a:pPr defTabSz="461963"/>
            <a:r>
              <a:rPr lang="en-US" sz="1800" dirty="0">
                <a:solidFill>
                  <a:srgbClr val="0070C0"/>
                </a:solidFill>
              </a:rPr>
              <a:t>The differences between </a:t>
            </a:r>
            <a:r>
              <a:rPr lang="en-US" sz="1800" b="1" dirty="0">
                <a:solidFill>
                  <a:srgbClr val="0070C0"/>
                </a:solidFill>
              </a:rPr>
              <a:t>tuples</a:t>
            </a:r>
            <a:r>
              <a:rPr lang="en-US" sz="1800" dirty="0">
                <a:solidFill>
                  <a:srgbClr val="0070C0"/>
                </a:solidFill>
              </a:rPr>
              <a:t> and lists are, the </a:t>
            </a:r>
          </a:p>
          <a:p>
            <a:pPr defTabSz="461963"/>
            <a:r>
              <a:rPr lang="en-US" sz="1800" b="1" dirty="0">
                <a:solidFill>
                  <a:srgbClr val="0070C0"/>
                </a:solidFill>
              </a:rPr>
              <a:t>	</a:t>
            </a:r>
            <a:r>
              <a:rPr lang="en-US" sz="1800" b="1" u="sng" dirty="0">
                <a:solidFill>
                  <a:srgbClr val="0070C0"/>
                </a:solidFill>
              </a:rPr>
              <a:t>tuples</a:t>
            </a:r>
            <a:r>
              <a:rPr lang="en-US" sz="1800" u="sng" dirty="0">
                <a:solidFill>
                  <a:srgbClr val="0070C0"/>
                </a:solidFill>
              </a:rPr>
              <a:t> cannot be changed unlike lists </a:t>
            </a:r>
            <a:r>
              <a:rPr lang="en-US" sz="1800" dirty="0">
                <a:solidFill>
                  <a:srgbClr val="0070C0"/>
                </a:solidFill>
              </a:rPr>
              <a:t>and </a:t>
            </a:r>
          </a:p>
          <a:p>
            <a:pPr defTabSz="461963"/>
            <a:r>
              <a:rPr lang="en-US" sz="1800" b="1" dirty="0">
                <a:solidFill>
                  <a:srgbClr val="0070C0"/>
                </a:solidFill>
              </a:rPr>
              <a:t>	tuples</a:t>
            </a:r>
            <a:r>
              <a:rPr lang="en-US" sz="1800" dirty="0">
                <a:solidFill>
                  <a:srgbClr val="0070C0"/>
                </a:solidFill>
              </a:rPr>
              <a:t> use parentheses(), </a:t>
            </a:r>
          </a:p>
          <a:p>
            <a:pPr defTabSz="461963"/>
            <a:r>
              <a:rPr lang="en-US" sz="1800" dirty="0">
                <a:solidFill>
                  <a:srgbClr val="0070C0"/>
                </a:solidFill>
              </a:rPr>
              <a:t>		whereas lists use square brackets. []</a:t>
            </a:r>
          </a:p>
          <a:p>
            <a:pPr defTabSz="461963"/>
            <a:r>
              <a:rPr lang="en-US" sz="1800" dirty="0">
                <a:solidFill>
                  <a:srgbClr val="0070C0"/>
                </a:solidFill>
              </a:rPr>
              <a:t>Creating a </a:t>
            </a:r>
            <a:r>
              <a:rPr lang="en-US" sz="1800" b="1" dirty="0">
                <a:solidFill>
                  <a:srgbClr val="0070C0"/>
                </a:solidFill>
              </a:rPr>
              <a:t>tuple</a:t>
            </a:r>
            <a:r>
              <a:rPr lang="en-US" sz="1800" dirty="0">
                <a:solidFill>
                  <a:srgbClr val="0070C0"/>
                </a:solidFill>
              </a:rPr>
              <a:t> is as simple as putting different comma-separated values. </a:t>
            </a:r>
          </a:p>
          <a:p>
            <a:endParaRPr lang="en-US" sz="1600" dirty="0"/>
          </a:p>
          <a:p>
            <a:r>
              <a:rPr lang="en-US" sz="1600" dirty="0"/>
              <a:t>The parentheses are optional, however, it is a good practice to use them.</a:t>
            </a:r>
          </a:p>
          <a:p>
            <a:r>
              <a:rPr lang="en-US" sz="1600" dirty="0"/>
              <a:t>A tuple can have any number of items and they may be of different types (integer, float, list, </a:t>
            </a:r>
            <a:r>
              <a:rPr lang="en-US" sz="1600" dirty="0">
                <a:hlinkClick r:id="rId3"/>
              </a:rPr>
              <a:t>string</a:t>
            </a:r>
            <a:r>
              <a:rPr lang="en-US" sz="1600" dirty="0"/>
              <a:t>, etc.).</a:t>
            </a:r>
            <a:endParaRPr lang="en-CA" sz="1600" dirty="0"/>
          </a:p>
          <a:p>
            <a:r>
              <a:rPr lang="en-CA" sz="1600" b="1" dirty="0">
                <a:latin typeface="Courier New" panose="02070309020205020404" pitchFamily="49" charset="0"/>
                <a:cs typeface="Courier New" panose="02070309020205020404" pitchFamily="49" charset="0"/>
              </a:rPr>
              <a:t>Unpack Tuples: </a:t>
            </a:r>
          </a:p>
          <a:p>
            <a:pPr lvl="1"/>
            <a:r>
              <a:rPr lang="en-CA" sz="1600" b="1" dirty="0" err="1">
                <a:latin typeface="Courier New" panose="02070309020205020404" pitchFamily="49" charset="0"/>
                <a:cs typeface="Courier New" panose="02070309020205020404" pitchFamily="49" charset="0"/>
              </a:rPr>
              <a:t>tup</a:t>
            </a:r>
            <a:r>
              <a:rPr lang="en-CA" sz="1600" b="1" dirty="0">
                <a:latin typeface="Courier New" panose="02070309020205020404" pitchFamily="49" charset="0"/>
                <a:cs typeface="Courier New" panose="02070309020205020404" pitchFamily="49" charset="0"/>
              </a:rPr>
              <a:t> = (4, 5, 6)</a:t>
            </a:r>
          </a:p>
          <a:p>
            <a:pPr lvl="1"/>
            <a:r>
              <a:rPr lang="en-CA" sz="1600" b="1" dirty="0">
                <a:latin typeface="Courier New" panose="02070309020205020404" pitchFamily="49" charset="0"/>
                <a:cs typeface="Courier New" panose="02070309020205020404" pitchFamily="49" charset="0"/>
              </a:rPr>
              <a:t>a, b, c =</a:t>
            </a:r>
            <a:r>
              <a:rPr lang="en-CA" sz="1600" b="1" dirty="0" err="1">
                <a:latin typeface="Courier New" panose="02070309020205020404" pitchFamily="49" charset="0"/>
                <a:cs typeface="Courier New" panose="02070309020205020404" pitchFamily="49" charset="0"/>
              </a:rPr>
              <a:t>tup</a:t>
            </a:r>
            <a:r>
              <a:rPr lang="en-CA" sz="1600" b="1" dirty="0">
                <a:latin typeface="Courier New" panose="02070309020205020404" pitchFamily="49" charset="0"/>
                <a:cs typeface="Courier New" panose="02070309020205020404" pitchFamily="49" charset="0"/>
              </a:rPr>
              <a:t> </a:t>
            </a:r>
          </a:p>
          <a:p>
            <a:pPr lvl="1"/>
            <a:endParaRPr lang="en-CA" sz="1600" b="1" dirty="0">
              <a:latin typeface="Courier New" panose="02070309020205020404" pitchFamily="49" charset="0"/>
              <a:cs typeface="Courier New" panose="02070309020205020404" pitchFamily="49" charset="0"/>
            </a:endParaRPr>
          </a:p>
          <a:p>
            <a:pPr lvl="1"/>
            <a:r>
              <a:rPr lang="en-CA" sz="1600" b="1" dirty="0">
                <a:latin typeface="Courier New" panose="02070309020205020404" pitchFamily="49" charset="0"/>
                <a:cs typeface="Courier New" panose="02070309020205020404" pitchFamily="49" charset="0"/>
              </a:rPr>
              <a:t>This will result in a =4, b = 5, and c = 6</a:t>
            </a:r>
          </a:p>
        </p:txBody>
      </p:sp>
      <p:sp>
        <p:nvSpPr>
          <p:cNvPr id="4" name="Slide Number Placeholder 3"/>
          <p:cNvSpPr>
            <a:spLocks noGrp="1"/>
          </p:cNvSpPr>
          <p:nvPr>
            <p:ph type="sldNum" sz="quarter" idx="5"/>
          </p:nvPr>
        </p:nvSpPr>
        <p:spPr/>
        <p:txBody>
          <a:bodyPr/>
          <a:lstStyle/>
          <a:p>
            <a:fld id="{5C5A4377-140A-47E1-95E7-D26E8D815E0C}" type="slidenum">
              <a:rPr lang="en-CA" smtClean="0"/>
              <a:t>13</a:t>
            </a:fld>
            <a:endParaRPr lang="en-CA"/>
          </a:p>
        </p:txBody>
      </p:sp>
    </p:spTree>
    <p:extLst>
      <p:ext uri="{BB962C8B-B14F-4D97-AF65-F5344CB8AC3E}">
        <p14:creationId xmlns:p14="http://schemas.microsoft.com/office/powerpoint/2010/main" val="2045395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8650" y="468313"/>
            <a:ext cx="4225925" cy="3168650"/>
          </a:xfrm>
        </p:spPr>
      </p:sp>
      <p:sp>
        <p:nvSpPr>
          <p:cNvPr id="3" name="Notes Placeholder 2"/>
          <p:cNvSpPr>
            <a:spLocks noGrp="1"/>
          </p:cNvSpPr>
          <p:nvPr>
            <p:ph type="body" idx="1"/>
          </p:nvPr>
        </p:nvSpPr>
        <p:spPr>
          <a:xfrm>
            <a:off x="628650" y="3941379"/>
            <a:ext cx="5681980" cy="4273537"/>
          </a:xfrm>
        </p:spPr>
        <p:txBody>
          <a:bodyPr/>
          <a:lstStyle/>
          <a:p>
            <a:r>
              <a:rPr lang="en-CA" sz="1600" dirty="0"/>
              <a:t>In option 1: the DBs[:2] </a:t>
            </a:r>
          </a:p>
          <a:p>
            <a:pPr defTabSz="461963"/>
            <a:r>
              <a:rPr lang="en-CA" sz="1600" dirty="0"/>
              <a:t>	means take DBs[0] and DBs[1] and DBs[3:] </a:t>
            </a:r>
          </a:p>
          <a:p>
            <a:pPr defTabSz="461963"/>
            <a:r>
              <a:rPr lang="en-CA" sz="1600" dirty="0"/>
              <a:t>	take everything from DBs[3] to the end. </a:t>
            </a:r>
          </a:p>
          <a:p>
            <a:pPr defTabSz="461963"/>
            <a:r>
              <a:rPr lang="en-CA" sz="1600" dirty="0"/>
              <a:t>Taking into account the colons.</a:t>
            </a:r>
          </a:p>
          <a:p>
            <a:endParaRPr lang="en-CA" sz="1600" dirty="0"/>
          </a:p>
          <a:p>
            <a:r>
              <a:rPr lang="en-CA" sz="1600" dirty="0"/>
              <a:t>Option 2 is </a:t>
            </a:r>
          </a:p>
          <a:p>
            <a:pPr marL="285750" indent="-285750">
              <a:buFont typeface="Arial" panose="020B0604020202020204" pitchFamily="34" charset="0"/>
              <a:buChar char="•"/>
            </a:pPr>
            <a:r>
              <a:rPr lang="en-CA" sz="1600" dirty="0"/>
              <a:t>casting the Tuple to a list</a:t>
            </a:r>
          </a:p>
          <a:p>
            <a:pPr marL="285750" indent="-285750">
              <a:buFont typeface="Arial" panose="020B0604020202020204" pitchFamily="34" charset="0"/>
              <a:buChar char="•"/>
            </a:pPr>
            <a:r>
              <a:rPr lang="en-CA" sz="1600" dirty="0"/>
              <a:t>editing the list </a:t>
            </a:r>
          </a:p>
          <a:p>
            <a:pPr marL="285750" indent="-285750">
              <a:buFont typeface="Arial" panose="020B0604020202020204" pitchFamily="34" charset="0"/>
              <a:buChar char="•"/>
            </a:pPr>
            <a:r>
              <a:rPr lang="en-CA" sz="1600" dirty="0"/>
              <a:t>turning the edit list to a tuple</a:t>
            </a:r>
          </a:p>
        </p:txBody>
      </p:sp>
      <p:sp>
        <p:nvSpPr>
          <p:cNvPr id="4" name="Slide Number Placeholder 3"/>
          <p:cNvSpPr>
            <a:spLocks noGrp="1"/>
          </p:cNvSpPr>
          <p:nvPr>
            <p:ph type="sldNum" sz="quarter" idx="5"/>
          </p:nvPr>
        </p:nvSpPr>
        <p:spPr/>
        <p:txBody>
          <a:bodyPr/>
          <a:lstStyle/>
          <a:p>
            <a:fld id="{5C5A4377-140A-47E1-95E7-D26E8D815E0C}" type="slidenum">
              <a:rPr lang="en-CA" smtClean="0"/>
              <a:t>14</a:t>
            </a:fld>
            <a:endParaRPr lang="en-CA"/>
          </a:p>
        </p:txBody>
      </p:sp>
    </p:spTree>
    <p:extLst>
      <p:ext uri="{BB962C8B-B14F-4D97-AF65-F5344CB8AC3E}">
        <p14:creationId xmlns:p14="http://schemas.microsoft.com/office/powerpoint/2010/main" val="373908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15</a:t>
            </a:fld>
            <a:endParaRPr lang="en-CA"/>
          </a:p>
        </p:txBody>
      </p:sp>
    </p:spTree>
    <p:extLst>
      <p:ext uri="{BB962C8B-B14F-4D97-AF65-F5344CB8AC3E}">
        <p14:creationId xmlns:p14="http://schemas.microsoft.com/office/powerpoint/2010/main" val="290879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522288"/>
            <a:ext cx="4902200" cy="3676650"/>
          </a:xfrm>
        </p:spPr>
      </p:sp>
      <p:sp>
        <p:nvSpPr>
          <p:cNvPr id="3" name="Notes Placeholder 2"/>
          <p:cNvSpPr>
            <a:spLocks noGrp="1"/>
          </p:cNvSpPr>
          <p:nvPr>
            <p:ph type="body" idx="1"/>
          </p:nvPr>
        </p:nvSpPr>
        <p:spPr/>
        <p:txBody>
          <a:bodyPr/>
          <a:lstStyle/>
          <a:p>
            <a:r>
              <a:rPr lang="en-US" sz="1600" b="1" dirty="0"/>
              <a:t>Accessing Elements from Dictionary</a:t>
            </a:r>
          </a:p>
          <a:p>
            <a:r>
              <a:rPr lang="en-US" sz="1600" dirty="0"/>
              <a:t>While indexing is used with other data types to access values, </a:t>
            </a:r>
          </a:p>
          <a:p>
            <a:r>
              <a:rPr lang="en-US" sz="1600" dirty="0"/>
              <a:t>a dictionary uses keys. </a:t>
            </a:r>
          </a:p>
          <a:p>
            <a:endParaRPr lang="en-US" sz="1600" dirty="0"/>
          </a:p>
          <a:p>
            <a:r>
              <a:rPr lang="en-US" sz="1600" dirty="0"/>
              <a:t>Keys can be used either inside square brackets [] or with the get() method.</a:t>
            </a:r>
          </a:p>
          <a:p>
            <a:endParaRPr lang="en-US" sz="1600" dirty="0"/>
          </a:p>
          <a:p>
            <a:r>
              <a:rPr lang="en-US" sz="1600" dirty="0"/>
              <a:t>If we use the square brackets [], </a:t>
            </a:r>
            <a:r>
              <a:rPr lang="en-US" sz="1600" dirty="0" err="1"/>
              <a:t>KeyError</a:t>
            </a:r>
            <a:r>
              <a:rPr lang="en-US" sz="1600" dirty="0"/>
              <a:t> is raised in case a key is not found in the dictionary. </a:t>
            </a:r>
          </a:p>
          <a:p>
            <a:endParaRPr lang="en-US" sz="1600" dirty="0"/>
          </a:p>
          <a:p>
            <a:r>
              <a:rPr lang="en-US" sz="1600" dirty="0"/>
              <a:t>On the other hand, the get() method returns None if the key is not found.</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16</a:t>
            </a:fld>
            <a:endParaRPr lang="en-CA"/>
          </a:p>
        </p:txBody>
      </p:sp>
    </p:spTree>
    <p:extLst>
      <p:ext uri="{BB962C8B-B14F-4D97-AF65-F5344CB8AC3E}">
        <p14:creationId xmlns:p14="http://schemas.microsoft.com/office/powerpoint/2010/main" val="118941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95288"/>
            <a:ext cx="4225925" cy="3168650"/>
          </a:xfrm>
        </p:spPr>
      </p:sp>
      <p:sp>
        <p:nvSpPr>
          <p:cNvPr id="3" name="Notes Placeholder 2"/>
          <p:cNvSpPr>
            <a:spLocks noGrp="1"/>
          </p:cNvSpPr>
          <p:nvPr>
            <p:ph type="body" idx="1"/>
          </p:nvPr>
        </p:nvSpPr>
        <p:spPr/>
        <p:txBody>
          <a:bodyPr/>
          <a:lstStyle/>
          <a:p>
            <a:r>
              <a:rPr lang="en-US" sz="1600" dirty="0"/>
              <a:t>A set is an unordered collection of items.</a:t>
            </a:r>
          </a:p>
          <a:p>
            <a:r>
              <a:rPr lang="en-US" sz="1600" dirty="0"/>
              <a:t> </a:t>
            </a:r>
          </a:p>
          <a:p>
            <a:r>
              <a:rPr lang="en-US" sz="1600" dirty="0"/>
              <a:t>Every set element is unique (no duplicates) and must be immutable (cannot be changed).</a:t>
            </a:r>
          </a:p>
          <a:p>
            <a:endParaRPr lang="en-US" sz="1600" dirty="0"/>
          </a:p>
          <a:p>
            <a:r>
              <a:rPr lang="en-US" sz="1600" dirty="0"/>
              <a:t>However, a set itself is mutable. </a:t>
            </a:r>
          </a:p>
          <a:p>
            <a:endParaRPr lang="en-US" sz="1600" dirty="0"/>
          </a:p>
          <a:p>
            <a:r>
              <a:rPr lang="en-US" sz="1600" dirty="0"/>
              <a:t>We can add or remove items from it.</a:t>
            </a:r>
          </a:p>
          <a:p>
            <a:endParaRPr lang="en-US" sz="1600" dirty="0"/>
          </a:p>
          <a:p>
            <a:r>
              <a:rPr lang="en-US" sz="1600" dirty="0"/>
              <a:t>Sets can also be used to perform mathematical set operations like union, intersection, symmetric difference, etc.</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17</a:t>
            </a:fld>
            <a:endParaRPr lang="en-CA"/>
          </a:p>
        </p:txBody>
      </p:sp>
    </p:spTree>
    <p:extLst>
      <p:ext uri="{BB962C8B-B14F-4D97-AF65-F5344CB8AC3E}">
        <p14:creationId xmlns:p14="http://schemas.microsoft.com/office/powerpoint/2010/main" val="2148776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9300" y="552450"/>
            <a:ext cx="4225925" cy="3168650"/>
          </a:xfrm>
        </p:spPr>
      </p:sp>
      <p:sp>
        <p:nvSpPr>
          <p:cNvPr id="3" name="Notes Placeholder 2"/>
          <p:cNvSpPr>
            <a:spLocks noGrp="1"/>
          </p:cNvSpPr>
          <p:nvPr>
            <p:ph type="body" idx="1"/>
          </p:nvPr>
        </p:nvSpPr>
        <p:spPr>
          <a:xfrm>
            <a:off x="710248" y="3909848"/>
            <a:ext cx="5681980" cy="4305068"/>
          </a:xfrm>
        </p:spPr>
        <p:txBody>
          <a:bodyPr/>
          <a:lstStyle/>
          <a:p>
            <a:r>
              <a:rPr lang="en-US" sz="1600" b="1" dirty="0"/>
              <a:t>Creating Python Sets</a:t>
            </a:r>
          </a:p>
          <a:p>
            <a:r>
              <a:rPr lang="en-US" sz="1600" dirty="0"/>
              <a:t>A set is created by placing all the items (elements) inside curly braces {}, separated by comma, or by using the built-in set() function.</a:t>
            </a:r>
          </a:p>
          <a:p>
            <a:r>
              <a:rPr lang="en-US" sz="1600" dirty="0"/>
              <a:t>It can have any number of items and they may be of different types (integer, float, tuple, string etc.). But a set cannot have mutable elements like </a:t>
            </a:r>
            <a:r>
              <a:rPr lang="en-US" sz="1600" dirty="0">
                <a:hlinkClick r:id="rId3"/>
              </a:rPr>
              <a:t>lists</a:t>
            </a:r>
            <a:r>
              <a:rPr lang="en-US" sz="1600" dirty="0"/>
              <a:t>, sets or </a:t>
            </a:r>
            <a:r>
              <a:rPr lang="en-US" sz="1600" dirty="0">
                <a:hlinkClick r:id="rId4"/>
              </a:rPr>
              <a:t>dictionaries</a:t>
            </a:r>
            <a:r>
              <a:rPr lang="en-US" sz="1600" dirty="0"/>
              <a:t> as its elements.</a:t>
            </a:r>
          </a:p>
          <a:p>
            <a:endParaRPr lang="en-US" sz="1600" dirty="0"/>
          </a:p>
          <a:p>
            <a:r>
              <a:rPr lang="en-US" sz="1600" dirty="0"/>
              <a:t># Different types of sets in Python </a:t>
            </a:r>
          </a:p>
          <a:p>
            <a:r>
              <a:rPr lang="en-US" sz="1600" dirty="0"/>
              <a:t># set of integers </a:t>
            </a:r>
          </a:p>
          <a:p>
            <a:r>
              <a:rPr lang="en-US" sz="1600" dirty="0" err="1"/>
              <a:t>my_set</a:t>
            </a:r>
            <a:r>
              <a:rPr lang="en-US" sz="1600" dirty="0"/>
              <a:t> = {1, 2, 3} </a:t>
            </a:r>
          </a:p>
          <a:p>
            <a:r>
              <a:rPr lang="en-US" sz="1600" dirty="0"/>
              <a:t>print(</a:t>
            </a:r>
            <a:r>
              <a:rPr lang="en-US" sz="1600" dirty="0" err="1"/>
              <a:t>my_set</a:t>
            </a:r>
            <a:r>
              <a:rPr lang="en-US" sz="1600" dirty="0"/>
              <a:t>) </a:t>
            </a:r>
          </a:p>
          <a:p>
            <a:endParaRPr lang="en-US" sz="1600" dirty="0"/>
          </a:p>
          <a:p>
            <a:r>
              <a:rPr lang="en-US" sz="1600" dirty="0"/>
              <a:t># set of mixed datatypes</a:t>
            </a:r>
          </a:p>
          <a:p>
            <a:r>
              <a:rPr lang="en-US" sz="1600" dirty="0"/>
              <a:t> </a:t>
            </a:r>
            <a:r>
              <a:rPr lang="en-US" sz="1600" dirty="0" err="1"/>
              <a:t>my_set</a:t>
            </a:r>
            <a:r>
              <a:rPr lang="en-US" sz="1600" dirty="0"/>
              <a:t> = {1.0, "Hello", (1, 2, 3)} print(</a:t>
            </a:r>
            <a:r>
              <a:rPr lang="en-US" sz="1600" dirty="0" err="1"/>
              <a:t>my_set</a:t>
            </a:r>
            <a:r>
              <a:rPr lang="en-US" sz="1600" dirty="0"/>
              <a:t>)</a:t>
            </a:r>
          </a:p>
          <a:p>
            <a:endParaRPr lang="en-US" sz="1600" b="1" dirty="0"/>
          </a:p>
          <a:p>
            <a:r>
              <a:rPr lang="en-US" sz="1600" b="1" dirty="0"/>
              <a:t>Output</a:t>
            </a:r>
            <a:endParaRPr lang="en-US" sz="1600" dirty="0"/>
          </a:p>
          <a:p>
            <a:r>
              <a:rPr lang="en-US" sz="1600" dirty="0"/>
              <a:t>{1, 2, 3} {1.0, (1, 2, 3), 'Hello'}</a:t>
            </a:r>
          </a:p>
        </p:txBody>
      </p:sp>
      <p:sp>
        <p:nvSpPr>
          <p:cNvPr id="4" name="Slide Number Placeholder 3"/>
          <p:cNvSpPr>
            <a:spLocks noGrp="1"/>
          </p:cNvSpPr>
          <p:nvPr>
            <p:ph type="sldNum" sz="quarter" idx="5"/>
          </p:nvPr>
        </p:nvSpPr>
        <p:spPr/>
        <p:txBody>
          <a:bodyPr/>
          <a:lstStyle/>
          <a:p>
            <a:fld id="{5C5A4377-140A-47E1-95E7-D26E8D815E0C}" type="slidenum">
              <a:rPr lang="en-CA" smtClean="0"/>
              <a:t>18</a:t>
            </a:fld>
            <a:endParaRPr lang="en-CA"/>
          </a:p>
        </p:txBody>
      </p:sp>
    </p:spTree>
    <p:extLst>
      <p:ext uri="{BB962C8B-B14F-4D97-AF65-F5344CB8AC3E}">
        <p14:creationId xmlns:p14="http://schemas.microsoft.com/office/powerpoint/2010/main" val="1447206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0213" y="333375"/>
            <a:ext cx="3903662" cy="2927350"/>
          </a:xfrm>
        </p:spPr>
      </p:sp>
      <p:sp>
        <p:nvSpPr>
          <p:cNvPr id="3" name="Notes Placeholder 2"/>
          <p:cNvSpPr>
            <a:spLocks noGrp="1"/>
          </p:cNvSpPr>
          <p:nvPr>
            <p:ph type="body" idx="1"/>
          </p:nvPr>
        </p:nvSpPr>
        <p:spPr>
          <a:xfrm>
            <a:off x="430925" y="3520966"/>
            <a:ext cx="6484882" cy="5396455"/>
          </a:xfrm>
        </p:spPr>
        <p:txBody>
          <a:bodyPr/>
          <a:lstStyle/>
          <a:p>
            <a:r>
              <a:rPr lang="en-US" sz="1600" dirty="0"/>
              <a:t>Sets are mutable. However, since they are unordered, indexing has no meaning.</a:t>
            </a:r>
          </a:p>
          <a:p>
            <a:r>
              <a:rPr lang="en-US" sz="1600" dirty="0"/>
              <a:t>We cannot access or change an element of a set using indexing or slicing. Set data type does not support it.</a:t>
            </a:r>
          </a:p>
          <a:p>
            <a:r>
              <a:rPr lang="en-US" sz="1600" dirty="0"/>
              <a:t>We can add a single element using the add() method, and multiple elements using the update() method. The update() method can take </a:t>
            </a:r>
            <a:r>
              <a:rPr lang="en-US" sz="1600" dirty="0">
                <a:hlinkClick r:id="rId3"/>
              </a:rPr>
              <a:t>tuples</a:t>
            </a:r>
            <a:r>
              <a:rPr lang="en-US" sz="1600" dirty="0"/>
              <a:t>, lists, </a:t>
            </a:r>
            <a:r>
              <a:rPr lang="en-US" sz="1600" dirty="0">
                <a:hlinkClick r:id="rId4"/>
              </a:rPr>
              <a:t>strings</a:t>
            </a:r>
            <a:r>
              <a:rPr lang="en-US" sz="1600" dirty="0"/>
              <a:t> or other sets as its argument. In all cases, duplicates are avoided.</a:t>
            </a:r>
          </a:p>
          <a:p>
            <a:endParaRPr lang="en-US" sz="1600" dirty="0"/>
          </a:p>
          <a:p>
            <a:r>
              <a:rPr lang="en-US" sz="1400" dirty="0"/>
              <a:t>Creating an empty set is a bit tricky.</a:t>
            </a:r>
          </a:p>
          <a:p>
            <a:r>
              <a:rPr lang="en-US" sz="1400" dirty="0"/>
              <a:t>Empty curly braces {} will make an empty dictionary in Python. </a:t>
            </a:r>
          </a:p>
          <a:p>
            <a:endParaRPr lang="en-US" sz="1600" dirty="0"/>
          </a:p>
          <a:p>
            <a:r>
              <a:rPr lang="en-US" sz="1400" dirty="0"/>
              <a:t>To make a set without any elements, we use the set() function without any argument.</a:t>
            </a:r>
          </a:p>
          <a:p>
            <a:endParaRPr lang="en-US" sz="1400" dirty="0"/>
          </a:p>
          <a:p>
            <a:r>
              <a:rPr lang="en-US" sz="1400" dirty="0"/>
              <a:t># Distinguish set and dictionary while creating empty set</a:t>
            </a:r>
          </a:p>
          <a:p>
            <a:r>
              <a:rPr lang="en-US" sz="1400" dirty="0"/>
              <a:t># initialize a with {} </a:t>
            </a:r>
          </a:p>
          <a:p>
            <a:r>
              <a:rPr lang="en-US" sz="1400" dirty="0"/>
              <a:t>	a = {} </a:t>
            </a:r>
          </a:p>
          <a:p>
            <a:endParaRPr lang="en-US" sz="1400" dirty="0"/>
          </a:p>
          <a:p>
            <a:r>
              <a:rPr lang="en-US" sz="1400" dirty="0"/>
              <a:t># check data type of a </a:t>
            </a:r>
          </a:p>
          <a:p>
            <a:r>
              <a:rPr lang="en-US" sz="1400" dirty="0"/>
              <a:t>	print(type(a)) </a:t>
            </a:r>
          </a:p>
          <a:p>
            <a:r>
              <a:rPr lang="en-US" sz="1400" dirty="0"/>
              <a:t># initialize a with set() </a:t>
            </a:r>
          </a:p>
          <a:p>
            <a:r>
              <a:rPr lang="en-US" sz="1400" dirty="0"/>
              <a:t>	a = set() </a:t>
            </a:r>
          </a:p>
          <a:p>
            <a:r>
              <a:rPr lang="en-US" sz="1400" dirty="0"/>
              <a:t># check data type of a </a:t>
            </a:r>
          </a:p>
          <a:p>
            <a:r>
              <a:rPr lang="en-US" sz="1400" dirty="0"/>
              <a:t>	print(type(a))</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19</a:t>
            </a:fld>
            <a:endParaRPr lang="en-CA"/>
          </a:p>
        </p:txBody>
      </p:sp>
    </p:spTree>
    <p:extLst>
      <p:ext uri="{BB962C8B-B14F-4D97-AF65-F5344CB8AC3E}">
        <p14:creationId xmlns:p14="http://schemas.microsoft.com/office/powerpoint/2010/main" val="293376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2</a:t>
            </a:fld>
            <a:endParaRPr lang="en-CA"/>
          </a:p>
        </p:txBody>
      </p:sp>
    </p:spTree>
    <p:extLst>
      <p:ext uri="{BB962C8B-B14F-4D97-AF65-F5344CB8AC3E}">
        <p14:creationId xmlns:p14="http://schemas.microsoft.com/office/powerpoint/2010/main" val="2690333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06400"/>
            <a:ext cx="4225925" cy="3168650"/>
          </a:xfrm>
        </p:spPr>
      </p:sp>
      <p:sp>
        <p:nvSpPr>
          <p:cNvPr id="3" name="Notes Placeholder 2"/>
          <p:cNvSpPr>
            <a:spLocks noGrp="1"/>
          </p:cNvSpPr>
          <p:nvPr>
            <p:ph type="body" idx="1"/>
          </p:nvPr>
        </p:nvSpPr>
        <p:spPr/>
        <p:txBody>
          <a:bodyPr/>
          <a:lstStyle/>
          <a:p>
            <a:r>
              <a:rPr lang="en-US" sz="1600" dirty="0"/>
              <a:t>A for loop is a Python statement which repeats a group of statements a specified number of times. </a:t>
            </a:r>
          </a:p>
          <a:p>
            <a:endParaRPr lang="en-US" sz="1600" dirty="0"/>
          </a:p>
          <a:p>
            <a:r>
              <a:rPr lang="en-US" sz="1600" dirty="0"/>
              <a:t>You can use any object (such as strings, arrays, lists, tuples, </a:t>
            </a:r>
            <a:r>
              <a:rPr lang="en-US" sz="1600" dirty="0" err="1"/>
              <a:t>dict</a:t>
            </a:r>
            <a:r>
              <a:rPr lang="en-US" sz="1600" dirty="0"/>
              <a:t> and so on) in a for loop in Python. </a:t>
            </a:r>
          </a:p>
        </p:txBody>
      </p:sp>
      <p:sp>
        <p:nvSpPr>
          <p:cNvPr id="4" name="Slide Number Placeholder 3"/>
          <p:cNvSpPr>
            <a:spLocks noGrp="1"/>
          </p:cNvSpPr>
          <p:nvPr>
            <p:ph type="sldNum" sz="quarter" idx="5"/>
          </p:nvPr>
        </p:nvSpPr>
        <p:spPr/>
        <p:txBody>
          <a:bodyPr/>
          <a:lstStyle/>
          <a:p>
            <a:fld id="{5C5A4377-140A-47E1-95E7-D26E8D815E0C}" type="slidenum">
              <a:rPr lang="en-CA" smtClean="0"/>
              <a:t>20</a:t>
            </a:fld>
            <a:endParaRPr lang="en-CA"/>
          </a:p>
        </p:txBody>
      </p:sp>
    </p:spTree>
    <p:extLst>
      <p:ext uri="{BB962C8B-B14F-4D97-AF65-F5344CB8AC3E}">
        <p14:creationId xmlns:p14="http://schemas.microsoft.com/office/powerpoint/2010/main" val="233280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522288"/>
            <a:ext cx="4225925" cy="3168650"/>
          </a:xfrm>
        </p:spPr>
      </p:sp>
      <p:sp>
        <p:nvSpPr>
          <p:cNvPr id="3" name="Notes Placeholder 2"/>
          <p:cNvSpPr>
            <a:spLocks noGrp="1"/>
          </p:cNvSpPr>
          <p:nvPr>
            <p:ph type="body" idx="1"/>
          </p:nvPr>
        </p:nvSpPr>
        <p:spPr>
          <a:xfrm>
            <a:off x="710248" y="4445876"/>
            <a:ext cx="5681980" cy="3769040"/>
          </a:xfrm>
        </p:spPr>
        <p:txBody>
          <a:bodyPr/>
          <a:lstStyle/>
          <a:p>
            <a:r>
              <a:rPr lang="en-CA" sz="1600" dirty="0" err="1"/>
              <a:t>i</a:t>
            </a:r>
            <a:r>
              <a:rPr lang="en-CA" sz="1600" dirty="0"/>
              <a:t> is an iterating variable, you could use an name that make sense in your code</a:t>
            </a:r>
          </a:p>
          <a:p>
            <a:endParaRPr lang="en-CA" sz="1600" dirty="0"/>
          </a:p>
          <a:p>
            <a:r>
              <a:rPr lang="en-US" sz="1600" b="1" dirty="0"/>
              <a:t>Python for loop syntax</a:t>
            </a:r>
          </a:p>
          <a:p>
            <a:r>
              <a:rPr lang="en-US" sz="1600" dirty="0"/>
              <a:t>The basic syntax is:</a:t>
            </a:r>
          </a:p>
          <a:p>
            <a:r>
              <a:rPr lang="en-US" sz="1600" dirty="0"/>
              <a:t>  </a:t>
            </a:r>
            <a:r>
              <a:rPr lang="en-US" sz="1600" b="1" dirty="0"/>
              <a:t>for</a:t>
            </a:r>
            <a:r>
              <a:rPr lang="en-US" sz="1600" dirty="0"/>
              <a:t> var </a:t>
            </a:r>
            <a:r>
              <a:rPr lang="en-US" sz="1600" b="1" dirty="0"/>
              <a:t>in</a:t>
            </a:r>
            <a:r>
              <a:rPr lang="en-US" sz="1600" dirty="0"/>
              <a:t> list: statement-1 statement-2 statement-N</a:t>
            </a:r>
          </a:p>
          <a:p>
            <a:r>
              <a:rPr lang="en-US" sz="1600" dirty="0"/>
              <a:t>Where,</a:t>
            </a:r>
          </a:p>
          <a:p>
            <a:r>
              <a:rPr lang="en-US" sz="1600" dirty="0"/>
              <a:t>var : var reads each element from the list starting from the first element. </a:t>
            </a:r>
          </a:p>
          <a:p>
            <a:r>
              <a:rPr lang="en-US" sz="1600" dirty="0"/>
              <a:t>list : list is a Python list i.e. a list or a string.</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21</a:t>
            </a:fld>
            <a:endParaRPr lang="en-CA"/>
          </a:p>
        </p:txBody>
      </p:sp>
    </p:spTree>
    <p:extLst>
      <p:ext uri="{BB962C8B-B14F-4D97-AF65-F5344CB8AC3E}">
        <p14:creationId xmlns:p14="http://schemas.microsoft.com/office/powerpoint/2010/main" val="4151362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54013"/>
            <a:ext cx="4225925" cy="3168650"/>
          </a:xfrm>
        </p:spPr>
      </p:sp>
      <p:sp>
        <p:nvSpPr>
          <p:cNvPr id="3" name="Notes Placeholder 2"/>
          <p:cNvSpPr>
            <a:spLocks noGrp="1"/>
          </p:cNvSpPr>
          <p:nvPr>
            <p:ph type="body" idx="1"/>
          </p:nvPr>
        </p:nvSpPr>
        <p:spPr>
          <a:xfrm>
            <a:off x="371858" y="3773214"/>
            <a:ext cx="6358757" cy="5144208"/>
          </a:xfrm>
        </p:spPr>
        <p:txBody>
          <a:bodyPr/>
          <a:lstStyle/>
          <a:p>
            <a:pPr defTabSz="231775"/>
            <a:r>
              <a:rPr lang="en-US" sz="1400" b="1" dirty="0"/>
              <a:t>range(n)</a:t>
            </a:r>
            <a:r>
              <a:rPr lang="en-US" sz="1400" dirty="0"/>
              <a:t>: generates a set of whole numbers starting from 0 to (n-1).</a:t>
            </a:r>
            <a:br>
              <a:rPr lang="en-US" sz="1400" dirty="0"/>
            </a:br>
            <a:r>
              <a:rPr lang="en-US" sz="1400" dirty="0"/>
              <a:t>For example:</a:t>
            </a:r>
            <a:br>
              <a:rPr lang="en-US" sz="1400" dirty="0"/>
            </a:br>
            <a:r>
              <a:rPr lang="en-US" sz="1400" dirty="0"/>
              <a:t>range(8) is equivalent to [0, 1, 2, 3, 4, 5, 6, 7]</a:t>
            </a:r>
          </a:p>
          <a:p>
            <a:pPr defTabSz="231775"/>
            <a:endParaRPr lang="en-US" sz="1400" b="1" dirty="0"/>
          </a:p>
          <a:p>
            <a:pPr defTabSz="231775"/>
            <a:r>
              <a:rPr lang="en-US" sz="1400" b="1" dirty="0"/>
              <a:t>range(start, stop)</a:t>
            </a:r>
            <a:r>
              <a:rPr lang="en-US" sz="1400" dirty="0"/>
              <a:t>: generates a set of whole numbers starting from start to stop-1.</a:t>
            </a:r>
            <a:br>
              <a:rPr lang="en-US" sz="1400" dirty="0"/>
            </a:br>
            <a:r>
              <a:rPr lang="en-US" sz="1400" dirty="0"/>
              <a:t>For example:</a:t>
            </a:r>
            <a:br>
              <a:rPr lang="en-US" sz="1400" dirty="0"/>
            </a:br>
            <a:r>
              <a:rPr lang="en-US" sz="1400" dirty="0"/>
              <a:t>range(5, 9) is equivalent to [5, 6, 7, 8]</a:t>
            </a:r>
          </a:p>
          <a:p>
            <a:pPr defTabSz="231775"/>
            <a:endParaRPr lang="en-US" sz="1400" b="1" dirty="0"/>
          </a:p>
          <a:p>
            <a:pPr defTabSz="231775"/>
            <a:r>
              <a:rPr lang="en-US" sz="1400" b="1" dirty="0"/>
              <a:t>range(start, stop, </a:t>
            </a:r>
            <a:r>
              <a:rPr lang="en-US" sz="1400" b="1" dirty="0" err="1"/>
              <a:t>step_size</a:t>
            </a:r>
            <a:r>
              <a:rPr lang="en-US" sz="1400" b="1" dirty="0"/>
              <a:t>)</a:t>
            </a:r>
            <a:r>
              <a:rPr lang="en-US" sz="1400" dirty="0"/>
              <a:t>: The default </a:t>
            </a:r>
            <a:r>
              <a:rPr lang="en-US" sz="1400" dirty="0" err="1"/>
              <a:t>step_size</a:t>
            </a:r>
            <a:r>
              <a:rPr lang="en-US" sz="1400" dirty="0"/>
              <a:t> is 1 which is why when we didn’t specify the </a:t>
            </a:r>
            <a:r>
              <a:rPr lang="en-US" sz="1400" dirty="0" err="1"/>
              <a:t>step_size</a:t>
            </a:r>
            <a:r>
              <a:rPr lang="en-US" sz="1400" dirty="0"/>
              <a:t>, the numbers generated are having difference of 1. However by specifying </a:t>
            </a:r>
            <a:r>
              <a:rPr lang="en-US" sz="1400" dirty="0" err="1"/>
              <a:t>step_size</a:t>
            </a:r>
            <a:r>
              <a:rPr lang="en-US" sz="1400" dirty="0"/>
              <a:t> we can generate numbers having the difference of </a:t>
            </a:r>
            <a:r>
              <a:rPr lang="en-US" sz="1400" dirty="0" err="1"/>
              <a:t>step_size</a:t>
            </a:r>
            <a:r>
              <a:rPr lang="en-US" sz="1400" dirty="0"/>
              <a:t>.</a:t>
            </a:r>
            <a:br>
              <a:rPr lang="en-US" sz="1400" dirty="0"/>
            </a:br>
            <a:r>
              <a:rPr lang="en-US" sz="1400" dirty="0"/>
              <a:t>For example:</a:t>
            </a:r>
            <a:br>
              <a:rPr lang="en-US" sz="1400" dirty="0"/>
            </a:br>
            <a:r>
              <a:rPr lang="en-US" sz="1400" dirty="0"/>
              <a:t>range(1, 10, 2) is equivalent to [1, 3, 5, 7, 9]</a:t>
            </a:r>
          </a:p>
          <a:p>
            <a:pPr defTabSz="231775"/>
            <a:r>
              <a:rPr lang="en-US" sz="1400" dirty="0"/>
              <a:t>Lets use the </a:t>
            </a:r>
            <a:r>
              <a:rPr lang="en-US" sz="1400" b="1" dirty="0"/>
              <a:t>range() function</a:t>
            </a:r>
            <a:r>
              <a:rPr lang="en-US" sz="1400" dirty="0"/>
              <a:t> in for loop:</a:t>
            </a:r>
          </a:p>
          <a:p>
            <a:pPr defTabSz="231775"/>
            <a:r>
              <a:rPr lang="en-US" sz="1400" dirty="0"/>
              <a:t># Program to print the sum of first 5 natural numbers </a:t>
            </a:r>
          </a:p>
          <a:p>
            <a:pPr defTabSz="231775"/>
            <a:r>
              <a:rPr lang="en-US" sz="1400" dirty="0"/>
              <a:t># variable to store the sum </a:t>
            </a:r>
          </a:p>
          <a:p>
            <a:pPr defTabSz="231775"/>
            <a:r>
              <a:rPr lang="en-US" sz="1400" dirty="0"/>
              <a:t>sum = 0 </a:t>
            </a:r>
          </a:p>
          <a:p>
            <a:pPr defTabSz="231775"/>
            <a:r>
              <a:rPr lang="en-US" sz="1400" dirty="0"/>
              <a:t># iterating over natural numbers using range() </a:t>
            </a:r>
          </a:p>
          <a:p>
            <a:pPr defTabSz="231775"/>
            <a:r>
              <a:rPr lang="en-US" sz="1400" dirty="0"/>
              <a:t>for </a:t>
            </a:r>
            <a:r>
              <a:rPr lang="en-US" sz="1400" dirty="0" err="1"/>
              <a:t>val</a:t>
            </a:r>
            <a:r>
              <a:rPr lang="en-US" sz="1400" dirty="0"/>
              <a:t> in range(1, 6):</a:t>
            </a:r>
          </a:p>
          <a:p>
            <a:pPr defTabSz="231775"/>
            <a:r>
              <a:rPr lang="en-US" sz="1400" dirty="0"/>
              <a:t>	# calculating sum </a:t>
            </a:r>
          </a:p>
          <a:p>
            <a:pPr defTabSz="231775"/>
            <a:r>
              <a:rPr lang="en-US" sz="1400" dirty="0"/>
              <a:t>	sum = sum + </a:t>
            </a:r>
            <a:r>
              <a:rPr lang="en-US" sz="1400" dirty="0" err="1"/>
              <a:t>val</a:t>
            </a:r>
            <a:r>
              <a:rPr lang="en-US" sz="1400" dirty="0"/>
              <a:t> </a:t>
            </a:r>
          </a:p>
          <a:p>
            <a:pPr defTabSz="231775"/>
            <a:r>
              <a:rPr lang="en-US" sz="1400" dirty="0"/>
              <a:t>	# displaying sum of first 5 natural numbers </a:t>
            </a:r>
          </a:p>
          <a:p>
            <a:pPr defTabSz="231775"/>
            <a:r>
              <a:rPr lang="en-US" sz="1400" dirty="0"/>
              <a:t>	print(sum)</a:t>
            </a:r>
          </a:p>
        </p:txBody>
      </p:sp>
      <p:sp>
        <p:nvSpPr>
          <p:cNvPr id="4" name="Slide Number Placeholder 3"/>
          <p:cNvSpPr>
            <a:spLocks noGrp="1"/>
          </p:cNvSpPr>
          <p:nvPr>
            <p:ph type="sldNum" sz="quarter" idx="5"/>
          </p:nvPr>
        </p:nvSpPr>
        <p:spPr/>
        <p:txBody>
          <a:bodyPr/>
          <a:lstStyle/>
          <a:p>
            <a:fld id="{5C5A4377-140A-47E1-95E7-D26E8D815E0C}" type="slidenum">
              <a:rPr lang="en-CA" smtClean="0"/>
              <a:t>22</a:t>
            </a:fld>
            <a:endParaRPr lang="en-CA"/>
          </a:p>
        </p:txBody>
      </p:sp>
    </p:spTree>
    <p:extLst>
      <p:ext uri="{BB962C8B-B14F-4D97-AF65-F5344CB8AC3E}">
        <p14:creationId xmlns:p14="http://schemas.microsoft.com/office/powerpoint/2010/main" val="2495587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395288"/>
            <a:ext cx="5730875" cy="4298950"/>
          </a:xfrm>
        </p:spPr>
      </p:sp>
      <p:sp>
        <p:nvSpPr>
          <p:cNvPr id="3" name="Notes Placeholder 2"/>
          <p:cNvSpPr>
            <a:spLocks noGrp="1"/>
          </p:cNvSpPr>
          <p:nvPr>
            <p:ph type="body" idx="1"/>
          </p:nvPr>
        </p:nvSpPr>
        <p:spPr>
          <a:xfrm>
            <a:off x="710248" y="4981902"/>
            <a:ext cx="5681980" cy="3233013"/>
          </a:xfrm>
        </p:spPr>
        <p:txBody>
          <a:bodyPr/>
          <a:lstStyle/>
          <a:p>
            <a:r>
              <a:rPr lang="en-US" sz="2000" dirty="0"/>
              <a:t>Run through these examples</a:t>
            </a:r>
          </a:p>
        </p:txBody>
      </p:sp>
      <p:sp>
        <p:nvSpPr>
          <p:cNvPr id="4" name="Slide Number Placeholder 3"/>
          <p:cNvSpPr>
            <a:spLocks noGrp="1"/>
          </p:cNvSpPr>
          <p:nvPr>
            <p:ph type="sldNum" sz="quarter" idx="5"/>
          </p:nvPr>
        </p:nvSpPr>
        <p:spPr/>
        <p:txBody>
          <a:bodyPr/>
          <a:lstStyle/>
          <a:p>
            <a:fld id="{5C5A4377-140A-47E1-95E7-D26E8D815E0C}" type="slidenum">
              <a:rPr lang="en-CA" smtClean="0"/>
              <a:t>23</a:t>
            </a:fld>
            <a:endParaRPr lang="en-CA"/>
          </a:p>
        </p:txBody>
      </p:sp>
    </p:spTree>
    <p:extLst>
      <p:ext uri="{BB962C8B-B14F-4D97-AF65-F5344CB8AC3E}">
        <p14:creationId xmlns:p14="http://schemas.microsoft.com/office/powerpoint/2010/main" val="4238718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4525" y="206375"/>
            <a:ext cx="4225925" cy="3168650"/>
          </a:xfrm>
        </p:spPr>
      </p:sp>
      <p:sp>
        <p:nvSpPr>
          <p:cNvPr id="3" name="Notes Placeholder 2"/>
          <p:cNvSpPr>
            <a:spLocks noGrp="1"/>
          </p:cNvSpPr>
          <p:nvPr>
            <p:ph type="body" idx="1"/>
          </p:nvPr>
        </p:nvSpPr>
        <p:spPr>
          <a:xfrm>
            <a:off x="644525" y="3603804"/>
            <a:ext cx="5681980" cy="4878044"/>
          </a:xfrm>
        </p:spPr>
        <p:txBody>
          <a:bodyPr/>
          <a:lstStyle/>
          <a:p>
            <a:r>
              <a:rPr lang="en-US" sz="1600" dirty="0"/>
              <a:t>Here, </a:t>
            </a:r>
            <a:r>
              <a:rPr lang="en-US" sz="1600" b="1" dirty="0"/>
              <a:t>statement(s)</a:t>
            </a:r>
            <a:r>
              <a:rPr lang="en-US" sz="1600" dirty="0"/>
              <a:t> may be a single statement or a block of statements. The </a:t>
            </a:r>
            <a:r>
              <a:rPr lang="en-US" sz="1600" b="1" dirty="0"/>
              <a:t>condition</a:t>
            </a:r>
            <a:r>
              <a:rPr lang="en-US" sz="1600" dirty="0"/>
              <a:t> may be any expression, and true is any non-zero value. The loop iterates while the condition is true.</a:t>
            </a:r>
          </a:p>
          <a:p>
            <a:r>
              <a:rPr lang="en-US" sz="1600" dirty="0"/>
              <a:t>When the condition becomes false, program control passes to the line immediately following the loop.</a:t>
            </a:r>
          </a:p>
          <a:p>
            <a:r>
              <a:rPr lang="en-US" sz="1600" dirty="0"/>
              <a:t>In Python, all the statements indented by the same number of character spaces after a programming construct are considered to be part of a single block of code. </a:t>
            </a:r>
          </a:p>
          <a:p>
            <a:r>
              <a:rPr lang="en-US" sz="1600" dirty="0"/>
              <a:t>Python uses indentation as its method</a:t>
            </a:r>
          </a:p>
          <a:p>
            <a:r>
              <a:rPr lang="en-US" sz="1600" dirty="0"/>
              <a:t> of grouping statements.</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24</a:t>
            </a:fld>
            <a:endParaRPr lang="en-CA"/>
          </a:p>
        </p:txBody>
      </p:sp>
      <p:pic>
        <p:nvPicPr>
          <p:cNvPr id="5" name="Picture 4">
            <a:extLst>
              <a:ext uri="{FF2B5EF4-FFF2-40B4-BE49-F238E27FC236}">
                <a16:creationId xmlns:a16="http://schemas.microsoft.com/office/drawing/2014/main" id="{C5DB604A-7489-4258-AE74-973FAED74F73}"/>
              </a:ext>
            </a:extLst>
          </p:cNvPr>
          <p:cNvPicPr>
            <a:picLocks noChangeAspect="1"/>
          </p:cNvPicPr>
          <p:nvPr/>
        </p:nvPicPr>
        <p:blipFill>
          <a:blip r:embed="rId3"/>
          <a:stretch>
            <a:fillRect/>
          </a:stretch>
        </p:blipFill>
        <p:spPr>
          <a:xfrm>
            <a:off x="4235668" y="5456388"/>
            <a:ext cx="2222282" cy="3199506"/>
          </a:xfrm>
          <a:prstGeom prst="rect">
            <a:avLst/>
          </a:prstGeom>
        </p:spPr>
      </p:pic>
    </p:spTree>
    <p:extLst>
      <p:ext uri="{BB962C8B-B14F-4D97-AF65-F5344CB8AC3E}">
        <p14:creationId xmlns:p14="http://schemas.microsoft.com/office/powerpoint/2010/main" val="180041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could allow a user to enter as many number that user wants to add. </a:t>
            </a:r>
          </a:p>
          <a:p>
            <a:r>
              <a:rPr lang="en-CA" dirty="0"/>
              <a:t>Avoid mistake by using try, except, and finally (optional). We will see this next few slides.</a:t>
            </a:r>
          </a:p>
        </p:txBody>
      </p:sp>
      <p:sp>
        <p:nvSpPr>
          <p:cNvPr id="4" name="Slide Number Placeholder 3"/>
          <p:cNvSpPr>
            <a:spLocks noGrp="1"/>
          </p:cNvSpPr>
          <p:nvPr>
            <p:ph type="sldNum" sz="quarter" idx="5"/>
          </p:nvPr>
        </p:nvSpPr>
        <p:spPr/>
        <p:txBody>
          <a:bodyPr/>
          <a:lstStyle/>
          <a:p>
            <a:fld id="{5C5A4377-140A-47E1-95E7-D26E8D815E0C}" type="slidenum">
              <a:rPr lang="en-CA" smtClean="0"/>
              <a:t>25</a:t>
            </a:fld>
            <a:endParaRPr lang="en-CA"/>
          </a:p>
        </p:txBody>
      </p:sp>
    </p:spTree>
    <p:extLst>
      <p:ext uri="{BB962C8B-B14F-4D97-AF65-F5344CB8AC3E}">
        <p14:creationId xmlns:p14="http://schemas.microsoft.com/office/powerpoint/2010/main" val="115617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26</a:t>
            </a:fld>
            <a:endParaRPr lang="en-CA"/>
          </a:p>
        </p:txBody>
      </p:sp>
    </p:spTree>
    <p:extLst>
      <p:ext uri="{BB962C8B-B14F-4D97-AF65-F5344CB8AC3E}">
        <p14:creationId xmlns:p14="http://schemas.microsoft.com/office/powerpoint/2010/main" val="375573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32</a:t>
            </a:fld>
            <a:endParaRPr lang="en-CA"/>
          </a:p>
        </p:txBody>
      </p:sp>
    </p:spTree>
    <p:extLst>
      <p:ext uri="{BB962C8B-B14F-4D97-AF65-F5344CB8AC3E}">
        <p14:creationId xmlns:p14="http://schemas.microsoft.com/office/powerpoint/2010/main" val="1531037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42</a:t>
            </a:fld>
            <a:endParaRPr lang="en-CA"/>
          </a:p>
        </p:txBody>
      </p:sp>
    </p:spTree>
    <p:extLst>
      <p:ext uri="{BB962C8B-B14F-4D97-AF65-F5344CB8AC3E}">
        <p14:creationId xmlns:p14="http://schemas.microsoft.com/office/powerpoint/2010/main" val="3537568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446088"/>
            <a:ext cx="4225925" cy="3168650"/>
          </a:xfrm>
        </p:spPr>
      </p:sp>
      <p:sp>
        <p:nvSpPr>
          <p:cNvPr id="3" name="Notes Placeholder 2"/>
          <p:cNvSpPr>
            <a:spLocks noGrp="1"/>
          </p:cNvSpPr>
          <p:nvPr>
            <p:ph type="body" idx="1"/>
          </p:nvPr>
        </p:nvSpPr>
        <p:spPr>
          <a:xfrm>
            <a:off x="710248" y="4175393"/>
            <a:ext cx="5681980" cy="4039523"/>
          </a:xfrm>
        </p:spPr>
        <p:txBody>
          <a:bodyPr/>
          <a:lstStyle/>
          <a:p>
            <a:r>
              <a:rPr lang="en-US" sz="1600" dirty="0"/>
              <a:t>An </a:t>
            </a:r>
            <a:r>
              <a:rPr lang="en-US" sz="1600" b="1" dirty="0"/>
              <a:t>exception</a:t>
            </a:r>
            <a:r>
              <a:rPr lang="en-US" sz="1600" dirty="0"/>
              <a:t> can be a string, a class or an object. </a:t>
            </a:r>
          </a:p>
          <a:p>
            <a:endParaRPr lang="en-US" sz="1600" dirty="0"/>
          </a:p>
          <a:p>
            <a:r>
              <a:rPr lang="en-US" sz="1600" dirty="0"/>
              <a:t>Most of the </a:t>
            </a:r>
            <a:r>
              <a:rPr lang="en-US" sz="1600" b="1" dirty="0"/>
              <a:t>exceptions</a:t>
            </a:r>
            <a:r>
              <a:rPr lang="en-US" sz="1600" dirty="0"/>
              <a:t> that the </a:t>
            </a:r>
            <a:r>
              <a:rPr lang="en-US" sz="1600" b="1" dirty="0"/>
              <a:t>Python</a:t>
            </a:r>
            <a:r>
              <a:rPr lang="en-US" sz="1600" dirty="0"/>
              <a:t> core raises are classes, with an argument that is an instance of the class.</a:t>
            </a:r>
          </a:p>
          <a:p>
            <a:endParaRPr lang="en-US" sz="1600" dirty="0"/>
          </a:p>
          <a:p>
            <a:r>
              <a:rPr lang="en-US" sz="1600" dirty="0"/>
              <a:t> Note: In order to catch an </a:t>
            </a:r>
            <a:r>
              <a:rPr lang="en-US" sz="1600" b="1" dirty="0"/>
              <a:t>exception</a:t>
            </a:r>
            <a:r>
              <a:rPr lang="en-US" sz="1600" dirty="0"/>
              <a:t>, an "except" clause must refer to the same </a:t>
            </a:r>
            <a:r>
              <a:rPr lang="en-US" sz="1600" b="1" dirty="0"/>
              <a:t>exception</a:t>
            </a:r>
            <a:r>
              <a:rPr lang="en-US" sz="1600" dirty="0"/>
              <a:t> thrown either class object or simple string.</a:t>
            </a:r>
          </a:p>
        </p:txBody>
      </p:sp>
      <p:sp>
        <p:nvSpPr>
          <p:cNvPr id="4" name="Slide Number Placeholder 3"/>
          <p:cNvSpPr>
            <a:spLocks noGrp="1"/>
          </p:cNvSpPr>
          <p:nvPr>
            <p:ph type="sldNum" sz="quarter" idx="5"/>
          </p:nvPr>
        </p:nvSpPr>
        <p:spPr/>
        <p:txBody>
          <a:bodyPr/>
          <a:lstStyle/>
          <a:p>
            <a:fld id="{5C5A4377-140A-47E1-95E7-D26E8D815E0C}" type="slidenum">
              <a:rPr lang="en-CA" smtClean="0"/>
              <a:t>43</a:t>
            </a:fld>
            <a:endParaRPr lang="en-CA"/>
          </a:p>
        </p:txBody>
      </p:sp>
    </p:spTree>
    <p:extLst>
      <p:ext uri="{BB962C8B-B14F-4D97-AF65-F5344CB8AC3E}">
        <p14:creationId xmlns:p14="http://schemas.microsoft.com/office/powerpoint/2010/main" val="206539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1850" y="555625"/>
            <a:ext cx="4225925" cy="3168650"/>
          </a:xfrm>
        </p:spPr>
      </p:sp>
      <p:sp>
        <p:nvSpPr>
          <p:cNvPr id="3" name="Notes Placeholder 2"/>
          <p:cNvSpPr>
            <a:spLocks noGrp="1"/>
          </p:cNvSpPr>
          <p:nvPr>
            <p:ph type="body" idx="1"/>
          </p:nvPr>
        </p:nvSpPr>
        <p:spPr>
          <a:xfrm>
            <a:off x="710248" y="3966072"/>
            <a:ext cx="5681980" cy="4770304"/>
          </a:xfrm>
        </p:spPr>
        <p:txBody>
          <a:bodyPr/>
          <a:lstStyle/>
          <a:p>
            <a:r>
              <a:rPr lang="en-US" sz="1800" dirty="0"/>
              <a:t>There are eight built in types in Python that are sequences:</a:t>
            </a:r>
          </a:p>
          <a:p>
            <a:pPr marL="285750" indent="-285750">
              <a:buFont typeface="Arial" panose="020B0604020202020204" pitchFamily="34" charset="0"/>
              <a:buChar char="•"/>
            </a:pPr>
            <a:r>
              <a:rPr lang="en-US" sz="1800" dirty="0"/>
              <a:t>string </a:t>
            </a:r>
          </a:p>
          <a:p>
            <a:pPr marL="285750" indent="-285750">
              <a:buFont typeface="Arial" panose="020B0604020202020204" pitchFamily="34" charset="0"/>
              <a:buChar char="•"/>
            </a:pPr>
            <a:r>
              <a:rPr lang="en-US" sz="1800" dirty="0"/>
              <a:t>list </a:t>
            </a:r>
          </a:p>
          <a:p>
            <a:pPr marL="285750" indent="-285750">
              <a:buFont typeface="Arial" panose="020B0604020202020204" pitchFamily="34" charset="0"/>
              <a:buChar char="•"/>
            </a:pPr>
            <a:r>
              <a:rPr lang="en-US" sz="1800" dirty="0"/>
              <a:t>tuple </a:t>
            </a:r>
          </a:p>
          <a:p>
            <a:pPr marL="285750" indent="-285750">
              <a:buFont typeface="Arial" panose="020B0604020202020204" pitchFamily="34" charset="0"/>
              <a:buChar char="•"/>
            </a:pPr>
            <a:r>
              <a:rPr lang="en-US" sz="1800" dirty="0"/>
              <a:t>bytes </a:t>
            </a:r>
          </a:p>
          <a:p>
            <a:pPr marL="285750" indent="-285750">
              <a:buFont typeface="Arial" panose="020B0604020202020204" pitchFamily="34" charset="0"/>
              <a:buChar char="•"/>
            </a:pPr>
            <a:r>
              <a:rPr lang="en-US" sz="1800" dirty="0" err="1"/>
              <a:t>bytearray</a:t>
            </a:r>
            <a:r>
              <a:rPr lang="en-US" sz="1800" dirty="0"/>
              <a:t> </a:t>
            </a:r>
          </a:p>
          <a:p>
            <a:pPr marL="285750" indent="-285750">
              <a:buFont typeface="Arial" panose="020B0604020202020204" pitchFamily="34" charset="0"/>
              <a:buChar char="•"/>
            </a:pPr>
            <a:r>
              <a:rPr lang="en-US" sz="1800" dirty="0"/>
              <a:t>buffer </a:t>
            </a:r>
          </a:p>
          <a:p>
            <a:pPr marL="285750" indent="-285750">
              <a:buFont typeface="Arial" panose="020B0604020202020204" pitchFamily="34" charset="0"/>
              <a:buChar char="•"/>
            </a:pPr>
            <a:r>
              <a:rPr lang="en-US" sz="1800" dirty="0" err="1"/>
              <a:t>array.array</a:t>
            </a:r>
            <a:r>
              <a:rPr lang="en-US" sz="1800" dirty="0"/>
              <a:t> </a:t>
            </a:r>
          </a:p>
          <a:p>
            <a:pPr marL="285750" indent="-285750">
              <a:buFont typeface="Arial" panose="020B0604020202020204" pitchFamily="34" charset="0"/>
              <a:buChar char="•"/>
            </a:pPr>
            <a:r>
              <a:rPr lang="en-US" sz="1800" dirty="0"/>
              <a:t>range object (almost) </a:t>
            </a:r>
          </a:p>
          <a:p>
            <a:pPr marL="285750" indent="-285750">
              <a:buFont typeface="Arial" panose="020B0604020202020204" pitchFamily="34" charset="0"/>
              <a:buChar char="•"/>
            </a:pPr>
            <a:endParaRPr lang="en-US" sz="1800" dirty="0"/>
          </a:p>
          <a:p>
            <a:r>
              <a:rPr lang="en-US" sz="1800" dirty="0"/>
              <a:t>Out of these seven, three are the most popular. </a:t>
            </a:r>
          </a:p>
          <a:p>
            <a:r>
              <a:rPr lang="en-US" sz="1800" dirty="0"/>
              <a:t>These three are: –</a:t>
            </a:r>
          </a:p>
          <a:p>
            <a:pPr marL="285750" indent="-285750">
              <a:buFont typeface="Arial" panose="020B0604020202020204" pitchFamily="34" charset="0"/>
              <a:buChar char="•"/>
            </a:pPr>
            <a:r>
              <a:rPr lang="en-US" sz="1800" dirty="0"/>
              <a:t>Lists</a:t>
            </a:r>
          </a:p>
          <a:p>
            <a:pPr marL="285750" indent="-285750">
              <a:buFont typeface="Arial" panose="020B0604020202020204" pitchFamily="34" charset="0"/>
              <a:buChar char="•"/>
            </a:pPr>
            <a:r>
              <a:rPr lang="en-US" sz="1800" dirty="0"/>
              <a:t>Tuples</a:t>
            </a:r>
          </a:p>
          <a:p>
            <a:pPr marL="285750" indent="-285750">
              <a:buFont typeface="Arial" panose="020B0604020202020204" pitchFamily="34" charset="0"/>
              <a:buChar char="•"/>
            </a:pPr>
            <a:r>
              <a:rPr lang="en-US" sz="1800" dirty="0"/>
              <a:t>Strings</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3</a:t>
            </a:fld>
            <a:endParaRPr lang="en-CA"/>
          </a:p>
        </p:txBody>
      </p:sp>
    </p:spTree>
    <p:extLst>
      <p:ext uri="{BB962C8B-B14F-4D97-AF65-F5344CB8AC3E}">
        <p14:creationId xmlns:p14="http://schemas.microsoft.com/office/powerpoint/2010/main" val="3889411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14338"/>
            <a:ext cx="4225925" cy="3168650"/>
          </a:xfrm>
        </p:spPr>
      </p:sp>
      <p:sp>
        <p:nvSpPr>
          <p:cNvPr id="3" name="Notes Placeholder 2"/>
          <p:cNvSpPr>
            <a:spLocks noGrp="1"/>
          </p:cNvSpPr>
          <p:nvPr>
            <p:ph type="body" idx="1"/>
          </p:nvPr>
        </p:nvSpPr>
        <p:spPr>
          <a:xfrm>
            <a:off x="253388" y="3822853"/>
            <a:ext cx="6477918" cy="5244029"/>
          </a:xfrm>
        </p:spPr>
        <p:txBody>
          <a:bodyPr/>
          <a:lstStyle/>
          <a:p>
            <a:r>
              <a:rPr lang="en-US" sz="1400" b="1" dirty="0"/>
              <a:t>try: You do your operations here; ...................... </a:t>
            </a:r>
          </a:p>
          <a:p>
            <a:endParaRPr lang="en-US" sz="1400" b="1" dirty="0"/>
          </a:p>
          <a:p>
            <a:r>
              <a:rPr lang="en-US" sz="1400" b="1" dirty="0"/>
              <a:t>except </a:t>
            </a:r>
            <a:r>
              <a:rPr lang="en-US" sz="1400" b="1" i="1" dirty="0" err="1"/>
              <a:t>ExceptionI</a:t>
            </a:r>
            <a:r>
              <a:rPr lang="en-US" sz="1400" b="1" dirty="0"/>
              <a:t>:</a:t>
            </a:r>
          </a:p>
          <a:p>
            <a:r>
              <a:rPr lang="en-US" sz="1400" b="1" dirty="0"/>
              <a:t> 	If there is </a:t>
            </a:r>
            <a:r>
              <a:rPr lang="en-US" sz="1400" b="1" dirty="0" err="1"/>
              <a:t>ExceptionI</a:t>
            </a:r>
            <a:r>
              <a:rPr lang="en-US" sz="1400" b="1" dirty="0"/>
              <a:t>, then execute this block. </a:t>
            </a:r>
          </a:p>
          <a:p>
            <a:r>
              <a:rPr lang="en-US" sz="1400" b="1" dirty="0"/>
              <a:t>except </a:t>
            </a:r>
            <a:r>
              <a:rPr lang="en-US" sz="1400" b="1" i="1" dirty="0" err="1"/>
              <a:t>ExceptionII</a:t>
            </a:r>
            <a:r>
              <a:rPr lang="en-US" sz="1400" b="1" dirty="0"/>
              <a:t>: </a:t>
            </a:r>
          </a:p>
          <a:p>
            <a:r>
              <a:rPr lang="en-US" sz="1400" b="1" dirty="0"/>
              <a:t>	If there is </a:t>
            </a:r>
            <a:r>
              <a:rPr lang="en-US" sz="1400" b="1" dirty="0" err="1"/>
              <a:t>ExceptionII</a:t>
            </a:r>
            <a:r>
              <a:rPr lang="en-US" sz="1400" b="1" dirty="0"/>
              <a:t>, then execute this block. ...................... </a:t>
            </a:r>
          </a:p>
          <a:p>
            <a:endParaRPr lang="en-US" sz="1400" b="1" dirty="0"/>
          </a:p>
          <a:p>
            <a:r>
              <a:rPr lang="en-US" sz="1400" b="1" dirty="0"/>
              <a:t>else: If there is no exception then execute this block. </a:t>
            </a:r>
          </a:p>
          <a:p>
            <a:endParaRPr lang="en-US" sz="1400" b="1" dirty="0"/>
          </a:p>
          <a:p>
            <a:r>
              <a:rPr lang="en-US" sz="1400" b="1" dirty="0"/>
              <a:t>Here are few important points about the above-mentioned syntax −</a:t>
            </a:r>
          </a:p>
          <a:p>
            <a:pPr marL="171450" indent="-171450">
              <a:buFont typeface="Arial" panose="020B0604020202020204" pitchFamily="34" charset="0"/>
              <a:buChar char="•"/>
            </a:pPr>
            <a:r>
              <a:rPr lang="en-US" sz="1400" b="1" dirty="0"/>
              <a:t>A single try statement can have multiple except statements. This is useful when the try block contains statements that may throw different types of exceptions.</a:t>
            </a:r>
          </a:p>
          <a:p>
            <a:pPr marL="171450" indent="-171450">
              <a:buFont typeface="Arial" panose="020B0604020202020204" pitchFamily="34" charset="0"/>
              <a:buChar char="•"/>
            </a:pPr>
            <a:endParaRPr lang="en-US" sz="1400" b="1" dirty="0"/>
          </a:p>
          <a:p>
            <a:pPr marL="171450" indent="-171450">
              <a:buFont typeface="Arial" panose="020B0604020202020204" pitchFamily="34" charset="0"/>
              <a:buChar char="•"/>
            </a:pPr>
            <a:r>
              <a:rPr lang="en-US" sz="1400" b="1" dirty="0"/>
              <a:t>You can also provide a generic except clause, which handles any exception.</a:t>
            </a:r>
          </a:p>
          <a:p>
            <a:pPr marL="171450" indent="-171450">
              <a:buFont typeface="Arial" panose="020B0604020202020204" pitchFamily="34" charset="0"/>
              <a:buChar char="•"/>
            </a:pPr>
            <a:endParaRPr lang="en-US" sz="1400" b="1" dirty="0"/>
          </a:p>
          <a:p>
            <a:pPr marL="171450" indent="-171450">
              <a:buFont typeface="Arial" panose="020B0604020202020204" pitchFamily="34" charset="0"/>
              <a:buChar char="•"/>
            </a:pPr>
            <a:r>
              <a:rPr lang="en-US" sz="1400" b="1" dirty="0"/>
              <a:t>After the except clause(s), you can include an else-clause. The code in the else-block executes if the code in the try: block does not raise an exception.</a:t>
            </a:r>
          </a:p>
          <a:p>
            <a:pPr marL="171450" indent="-171450">
              <a:buFont typeface="Arial" panose="020B0604020202020204" pitchFamily="34" charset="0"/>
              <a:buChar char="•"/>
            </a:pPr>
            <a:endParaRPr lang="en-US" sz="1400" b="1" dirty="0"/>
          </a:p>
          <a:p>
            <a:pPr marL="171450" indent="-171450">
              <a:buFont typeface="Arial" panose="020B0604020202020204" pitchFamily="34" charset="0"/>
              <a:buChar char="•"/>
            </a:pPr>
            <a:r>
              <a:rPr lang="en-US" sz="1400" b="1" dirty="0"/>
              <a:t>The else-block is a good place for code that does not need the try: block's protection</a:t>
            </a:r>
            <a:r>
              <a:rPr lang="en-US" dirty="0"/>
              <a:t>.</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44</a:t>
            </a:fld>
            <a:endParaRPr lang="en-CA"/>
          </a:p>
        </p:txBody>
      </p:sp>
    </p:spTree>
    <p:extLst>
      <p:ext uri="{BB962C8B-B14F-4D97-AF65-F5344CB8AC3E}">
        <p14:creationId xmlns:p14="http://schemas.microsoft.com/office/powerpoint/2010/main" val="361016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Could find other options on the internet. Recommend to look for your self. </a:t>
            </a:r>
          </a:p>
          <a:p>
            <a:r>
              <a:rPr lang="en-CA" dirty="0"/>
              <a:t>Finally is not required. Could have multiple excepts, each for different error from application results. </a:t>
            </a:r>
          </a:p>
          <a:p>
            <a:r>
              <a:rPr lang="en-CA" dirty="0"/>
              <a:t>Errors include </a:t>
            </a:r>
            <a:r>
              <a:rPr lang="en-CA" dirty="0" err="1"/>
              <a:t>ValueError</a:t>
            </a:r>
            <a:r>
              <a:rPr lang="en-CA" dirty="0"/>
              <a:t>, </a:t>
            </a:r>
            <a:r>
              <a:rPr lang="en-CA" dirty="0" err="1"/>
              <a:t>RuntimeError</a:t>
            </a:r>
            <a:r>
              <a:rPr lang="en-CA" dirty="0"/>
              <a:t>, </a:t>
            </a:r>
            <a:r>
              <a:rPr lang="en-CA" dirty="0" err="1"/>
              <a:t>TypeError</a:t>
            </a:r>
            <a:r>
              <a:rPr lang="en-CA" dirty="0"/>
              <a:t>, and </a:t>
            </a:r>
            <a:r>
              <a:rPr lang="en-CA" dirty="0" err="1"/>
              <a:t>NameError</a:t>
            </a:r>
            <a:r>
              <a:rPr lang="en-CA" dirty="0"/>
              <a:t>. </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45</a:t>
            </a:fld>
            <a:endParaRPr lang="en-CA"/>
          </a:p>
        </p:txBody>
      </p:sp>
    </p:spTree>
    <p:extLst>
      <p:ext uri="{BB962C8B-B14F-4D97-AF65-F5344CB8AC3E}">
        <p14:creationId xmlns:p14="http://schemas.microsoft.com/office/powerpoint/2010/main" val="1517442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71488"/>
            <a:ext cx="4225925" cy="3168650"/>
          </a:xfrm>
        </p:spPr>
      </p:sp>
      <p:sp>
        <p:nvSpPr>
          <p:cNvPr id="3" name="Notes Placeholder 2"/>
          <p:cNvSpPr>
            <a:spLocks noGrp="1"/>
          </p:cNvSpPr>
          <p:nvPr>
            <p:ph type="body" idx="1"/>
          </p:nvPr>
        </p:nvSpPr>
        <p:spPr>
          <a:xfrm>
            <a:off x="710248" y="4043190"/>
            <a:ext cx="5745636" cy="4874232"/>
          </a:xfrm>
        </p:spPr>
        <p:txBody>
          <a:bodyPr/>
          <a:lstStyle/>
          <a:p>
            <a:r>
              <a:rPr lang="en-US" sz="1600" dirty="0"/>
              <a:t>Functions are an essential part of the Python programming language: you might have already encountered and used some of the many fantastic functions that are built-in in the Python language or that come with its library ecosystem. </a:t>
            </a:r>
          </a:p>
          <a:p>
            <a:endParaRPr lang="en-US" sz="1600" dirty="0"/>
          </a:p>
          <a:p>
            <a:r>
              <a:rPr lang="en-US" sz="1600" dirty="0"/>
              <a:t>However, as a Data Scientist, you’ll constantly need to write your own functions to solve problems that your data poses to you.</a:t>
            </a:r>
          </a:p>
          <a:p>
            <a:endParaRPr lang="en-US" sz="1600" dirty="0"/>
          </a:p>
          <a:p>
            <a:r>
              <a:rPr lang="en-US" sz="1600" dirty="0"/>
              <a:t>There are three types of functions in Python:</a:t>
            </a:r>
          </a:p>
          <a:p>
            <a:pPr marL="285750" indent="-285750">
              <a:buFont typeface="Arial" panose="020B0604020202020204" pitchFamily="34" charset="0"/>
              <a:buChar char="•"/>
            </a:pPr>
            <a:r>
              <a:rPr lang="en-US" sz="1600" dirty="0"/>
              <a:t>Built-in functions, such as help() to ask for help, min() to get the minimum value, print() to print an object to the terminal,… You can find an overview with more of these functions </a:t>
            </a:r>
            <a:r>
              <a:rPr lang="en-US" sz="1600" dirty="0">
                <a:hlinkClick r:id="rId3"/>
              </a:rPr>
              <a:t>here</a:t>
            </a:r>
            <a:r>
              <a:rPr lang="en-US" sz="1600" dirty="0"/>
              <a:t>.</a:t>
            </a:r>
          </a:p>
          <a:p>
            <a:pPr marL="285750" indent="-285750">
              <a:buFont typeface="Arial" panose="020B0604020202020204" pitchFamily="34" charset="0"/>
              <a:buChar char="•"/>
            </a:pPr>
            <a:r>
              <a:rPr lang="en-US" sz="1600" dirty="0"/>
              <a:t>User-Defined Functions (UDFs), which are functions that users create to help them out; And</a:t>
            </a:r>
          </a:p>
          <a:p>
            <a:pPr marL="285750" indent="-285750">
              <a:buFont typeface="Arial" panose="020B0604020202020204" pitchFamily="34" charset="0"/>
              <a:buChar char="•"/>
            </a:pPr>
            <a:r>
              <a:rPr lang="en-US" sz="1600" dirty="0"/>
              <a:t>Anonymous functions, which are also called lambda functions because they are not declared with the standard def keyword.</a:t>
            </a:r>
          </a:p>
          <a:p>
            <a:endParaRPr lang="en-US" sz="1600" dirty="0"/>
          </a:p>
        </p:txBody>
      </p:sp>
      <p:sp>
        <p:nvSpPr>
          <p:cNvPr id="4" name="Slide Number Placeholder 3"/>
          <p:cNvSpPr>
            <a:spLocks noGrp="1"/>
          </p:cNvSpPr>
          <p:nvPr>
            <p:ph type="sldNum" sz="quarter" idx="5"/>
          </p:nvPr>
        </p:nvSpPr>
        <p:spPr/>
        <p:txBody>
          <a:bodyPr/>
          <a:lstStyle/>
          <a:p>
            <a:fld id="{5C5A4377-140A-47E1-95E7-D26E8D815E0C}" type="slidenum">
              <a:rPr lang="en-CA" smtClean="0"/>
              <a:t>46</a:t>
            </a:fld>
            <a:endParaRPr lang="en-CA"/>
          </a:p>
        </p:txBody>
      </p:sp>
    </p:spTree>
    <p:extLst>
      <p:ext uri="{BB962C8B-B14F-4D97-AF65-F5344CB8AC3E}">
        <p14:creationId xmlns:p14="http://schemas.microsoft.com/office/powerpoint/2010/main" val="2062348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566738"/>
            <a:ext cx="4225925" cy="31686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47</a:t>
            </a:fld>
            <a:endParaRPr lang="en-CA"/>
          </a:p>
        </p:txBody>
      </p:sp>
    </p:spTree>
    <p:extLst>
      <p:ext uri="{BB962C8B-B14F-4D97-AF65-F5344CB8AC3E}">
        <p14:creationId xmlns:p14="http://schemas.microsoft.com/office/powerpoint/2010/main" val="2807521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48</a:t>
            </a:fld>
            <a:endParaRPr lang="en-CA"/>
          </a:p>
        </p:txBody>
      </p:sp>
    </p:spTree>
    <p:extLst>
      <p:ext uri="{BB962C8B-B14F-4D97-AF65-F5344CB8AC3E}">
        <p14:creationId xmlns:p14="http://schemas.microsoft.com/office/powerpoint/2010/main" val="859378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79425"/>
            <a:ext cx="4225925" cy="31686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49</a:t>
            </a:fld>
            <a:endParaRPr lang="en-CA"/>
          </a:p>
        </p:txBody>
      </p:sp>
    </p:spTree>
    <p:extLst>
      <p:ext uri="{BB962C8B-B14F-4D97-AF65-F5344CB8AC3E}">
        <p14:creationId xmlns:p14="http://schemas.microsoft.com/office/powerpoint/2010/main" val="18712794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solidFill>
                  <a:schemeClr val="bg1"/>
                </a:solidFill>
              </a:rPr>
              <a:t>sum function is called twice and return values are saved in a variable. </a:t>
            </a:r>
          </a:p>
          <a:p>
            <a:r>
              <a:rPr lang="en-CA" dirty="0">
                <a:solidFill>
                  <a:schemeClr val="bg1"/>
                </a:solidFill>
              </a:rPr>
              <a:t>Than, the variables are used in the </a:t>
            </a:r>
            <a:r>
              <a:rPr lang="en-CA" dirty="0" err="1">
                <a:solidFill>
                  <a:schemeClr val="bg1"/>
                </a:solidFill>
              </a:rPr>
              <a:t>avg_num</a:t>
            </a:r>
            <a:r>
              <a:rPr lang="en-CA" dirty="0">
                <a:solidFill>
                  <a:schemeClr val="bg1"/>
                </a:solidFill>
              </a:rPr>
              <a:t> function called in the print function to print the average.  </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50</a:t>
            </a:fld>
            <a:endParaRPr lang="en-CA"/>
          </a:p>
        </p:txBody>
      </p:sp>
    </p:spTree>
    <p:extLst>
      <p:ext uri="{BB962C8B-B14F-4D97-AF65-F5344CB8AC3E}">
        <p14:creationId xmlns:p14="http://schemas.microsoft.com/office/powerpoint/2010/main" val="411648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to show that you could put if statements, loops, or any other type of coding you would like or need.</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51</a:t>
            </a:fld>
            <a:endParaRPr lang="en-CA"/>
          </a:p>
        </p:txBody>
      </p:sp>
    </p:spTree>
    <p:extLst>
      <p:ext uri="{BB962C8B-B14F-4D97-AF65-F5344CB8AC3E}">
        <p14:creationId xmlns:p14="http://schemas.microsoft.com/office/powerpoint/2010/main" val="2173614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Build in functions in python.  We have used input(), int(), float()</a:t>
            </a:r>
          </a:p>
          <a:p>
            <a:r>
              <a:rPr lang="en-CA" dirty="0"/>
              <a:t>Could read about them in the source link.</a:t>
            </a:r>
          </a:p>
          <a:p>
            <a:r>
              <a:rPr lang="en-CA" dirty="0"/>
              <a:t>We will use some of these throughout the course.  </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52</a:t>
            </a:fld>
            <a:endParaRPr lang="en-CA"/>
          </a:p>
        </p:txBody>
      </p:sp>
    </p:spTree>
    <p:extLst>
      <p:ext uri="{BB962C8B-B14F-4D97-AF65-F5344CB8AC3E}">
        <p14:creationId xmlns:p14="http://schemas.microsoft.com/office/powerpoint/2010/main" val="1709767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53</a:t>
            </a:fld>
            <a:endParaRPr lang="en-CA"/>
          </a:p>
        </p:txBody>
      </p:sp>
    </p:spTree>
    <p:extLst>
      <p:ext uri="{BB962C8B-B14F-4D97-AF65-F5344CB8AC3E}">
        <p14:creationId xmlns:p14="http://schemas.microsoft.com/office/powerpoint/2010/main" val="63859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542925"/>
            <a:ext cx="4225925" cy="3168650"/>
          </a:xfrm>
        </p:spPr>
      </p:sp>
      <p:sp>
        <p:nvSpPr>
          <p:cNvPr id="3" name="Notes Placeholder 2"/>
          <p:cNvSpPr>
            <a:spLocks noGrp="1"/>
          </p:cNvSpPr>
          <p:nvPr>
            <p:ph type="body" idx="1"/>
          </p:nvPr>
        </p:nvSpPr>
        <p:spPr>
          <a:xfrm>
            <a:off x="710248" y="3920359"/>
            <a:ext cx="5681980" cy="4997063"/>
          </a:xfrm>
        </p:spPr>
        <p:txBody>
          <a:bodyPr/>
          <a:lstStyle/>
          <a:p>
            <a:r>
              <a:rPr lang="en-US" sz="1400" b="1" dirty="0"/>
              <a:t>How to create a string in Python?</a:t>
            </a:r>
          </a:p>
          <a:p>
            <a:r>
              <a:rPr lang="en-US" sz="1400" dirty="0"/>
              <a:t>Strings can be created by enclosing characters inside a single quote or double-quotes. </a:t>
            </a:r>
          </a:p>
          <a:p>
            <a:r>
              <a:rPr lang="en-US" sz="1400" dirty="0"/>
              <a:t>Even triple quotes can be used in Python but generally used to represent multiline strings and docstrings.</a:t>
            </a:r>
          </a:p>
          <a:p>
            <a:endParaRPr lang="en-US" sz="1400" dirty="0"/>
          </a:p>
          <a:p>
            <a:r>
              <a:rPr lang="en-US" sz="1400" dirty="0"/>
              <a:t># defining strings in Python </a:t>
            </a:r>
          </a:p>
          <a:p>
            <a:r>
              <a:rPr lang="en-US" sz="1400" dirty="0"/>
              <a:t># all of the following are equivalent </a:t>
            </a:r>
          </a:p>
          <a:p>
            <a:r>
              <a:rPr lang="en-US" sz="1400" dirty="0" err="1"/>
              <a:t>my_string</a:t>
            </a:r>
            <a:r>
              <a:rPr lang="en-US" sz="1400" dirty="0"/>
              <a:t> = 'Hello’ </a:t>
            </a:r>
          </a:p>
          <a:p>
            <a:r>
              <a:rPr lang="en-US" sz="1400" dirty="0"/>
              <a:t>print(</a:t>
            </a:r>
            <a:r>
              <a:rPr lang="en-US" sz="1400" dirty="0" err="1"/>
              <a:t>my_string</a:t>
            </a:r>
            <a:r>
              <a:rPr lang="en-US" sz="1400" dirty="0"/>
              <a:t>) </a:t>
            </a:r>
          </a:p>
          <a:p>
            <a:r>
              <a:rPr lang="en-US" sz="1400" dirty="0" err="1"/>
              <a:t>my_string</a:t>
            </a:r>
            <a:r>
              <a:rPr lang="en-US" sz="1400" dirty="0"/>
              <a:t> = "Hello“</a:t>
            </a:r>
          </a:p>
          <a:p>
            <a:r>
              <a:rPr lang="en-US" sz="1400" dirty="0"/>
              <a:t>print(</a:t>
            </a:r>
            <a:r>
              <a:rPr lang="en-US" sz="1400" dirty="0" err="1"/>
              <a:t>my_string</a:t>
            </a:r>
            <a:r>
              <a:rPr lang="en-US" sz="1400" dirty="0"/>
              <a:t>) </a:t>
            </a:r>
          </a:p>
          <a:p>
            <a:r>
              <a:rPr lang="en-US" sz="1400" dirty="0" err="1"/>
              <a:t>my_string</a:t>
            </a:r>
            <a:r>
              <a:rPr lang="en-US" sz="1400" dirty="0"/>
              <a:t> = '''Hello'‘’ </a:t>
            </a:r>
          </a:p>
          <a:p>
            <a:r>
              <a:rPr lang="en-US" sz="1400" dirty="0"/>
              <a:t>print(</a:t>
            </a:r>
            <a:r>
              <a:rPr lang="en-US" sz="1400" dirty="0" err="1"/>
              <a:t>my_string</a:t>
            </a:r>
            <a:r>
              <a:rPr lang="en-US" sz="1400" dirty="0"/>
              <a:t>) </a:t>
            </a:r>
          </a:p>
          <a:p>
            <a:endParaRPr lang="en-US" sz="1400" dirty="0"/>
          </a:p>
          <a:p>
            <a:r>
              <a:rPr lang="en-US" sz="1400" dirty="0"/>
              <a:t># triple quotes string can extend multiple lines </a:t>
            </a:r>
          </a:p>
          <a:p>
            <a:endParaRPr lang="en-US" sz="1400" dirty="0"/>
          </a:p>
          <a:p>
            <a:r>
              <a:rPr lang="en-US" sz="1400" dirty="0" err="1"/>
              <a:t>my_string</a:t>
            </a:r>
            <a:r>
              <a:rPr lang="en-US" sz="1400" dirty="0"/>
              <a:t> = """Hello, welcome to the world of Python""" </a:t>
            </a:r>
          </a:p>
          <a:p>
            <a:r>
              <a:rPr lang="en-US" sz="1400" dirty="0"/>
              <a:t>print(</a:t>
            </a:r>
            <a:r>
              <a:rPr lang="en-US" sz="1400" dirty="0" err="1"/>
              <a:t>my_string</a:t>
            </a:r>
            <a:r>
              <a:rPr lang="en-US" sz="1400" dirty="0"/>
              <a:t>)</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4</a:t>
            </a:fld>
            <a:endParaRPr lang="en-CA"/>
          </a:p>
        </p:txBody>
      </p:sp>
    </p:spTree>
    <p:extLst>
      <p:ext uri="{BB962C8B-B14F-4D97-AF65-F5344CB8AC3E}">
        <p14:creationId xmlns:p14="http://schemas.microsoft.com/office/powerpoint/2010/main" val="14772580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79425"/>
            <a:ext cx="4225925" cy="3168650"/>
          </a:xfrm>
        </p:spPr>
      </p:sp>
      <p:sp>
        <p:nvSpPr>
          <p:cNvPr id="3" name="Notes Placeholder 2"/>
          <p:cNvSpPr>
            <a:spLocks noGrp="1"/>
          </p:cNvSpPr>
          <p:nvPr>
            <p:ph type="body" idx="1"/>
          </p:nvPr>
        </p:nvSpPr>
        <p:spPr>
          <a:xfrm>
            <a:off x="275422" y="4000410"/>
            <a:ext cx="6544019" cy="4735965"/>
          </a:xfrm>
        </p:spPr>
        <p:txBody>
          <a:bodyPr/>
          <a:lstStyle/>
          <a:p>
            <a:r>
              <a:rPr lang="en-US" sz="1600" dirty="0"/>
              <a:t>If you quit from the Python interpreter and enter it again, the definitions you have made (functions and variables) are lost. Therefore, if you want to write a somewhat longer program, you are better off using a text editor to prepare the input for the interpreter and running it with that file as input instead. This is known as creating a </a:t>
            </a:r>
            <a:r>
              <a:rPr lang="en-US" sz="1600" i="1" dirty="0"/>
              <a:t>script</a:t>
            </a:r>
            <a:r>
              <a:rPr lang="en-US" sz="1600" dirty="0"/>
              <a:t>. As your program gets longer, you may want to split it into several files for easier maintenance. You may also want to use a handy function that you’ve written in several programs without copying its definition into each program.</a:t>
            </a:r>
          </a:p>
          <a:p>
            <a:endParaRPr lang="en-US" sz="1600" dirty="0"/>
          </a:p>
          <a:p>
            <a:r>
              <a:rPr lang="en-US" sz="1600" dirty="0"/>
              <a:t>To support this, Python has a way to put definitions in a file and use them in a script or in an interactive instance of the interpreter. Such a file is called a </a:t>
            </a:r>
            <a:r>
              <a:rPr lang="en-US" sz="1600" i="1" dirty="0"/>
              <a:t>module</a:t>
            </a:r>
            <a:r>
              <a:rPr lang="en-US" sz="1600" dirty="0"/>
              <a:t>; definitions from a module can be </a:t>
            </a:r>
            <a:r>
              <a:rPr lang="en-US" sz="1600" i="1" dirty="0"/>
              <a:t>imported</a:t>
            </a:r>
            <a:r>
              <a:rPr lang="en-US" sz="1600" dirty="0"/>
              <a:t> into other modules or into the </a:t>
            </a:r>
            <a:r>
              <a:rPr lang="en-US" sz="1600" i="1" dirty="0"/>
              <a:t>main</a:t>
            </a:r>
            <a:r>
              <a:rPr lang="en-US" sz="1600" dirty="0"/>
              <a:t> module (the collection of variables that you have access to in a script executed at the top level and in calculator mode).</a:t>
            </a:r>
          </a:p>
          <a:p>
            <a:endParaRPr lang="en-US" sz="1600" dirty="0"/>
          </a:p>
          <a:p>
            <a:r>
              <a:rPr lang="en-US" sz="1600" dirty="0"/>
              <a:t>A module is a file containing Python definitions and statements. The file name is the module name with the suffix .</a:t>
            </a:r>
            <a:r>
              <a:rPr lang="en-US" sz="1600" dirty="0" err="1"/>
              <a:t>py</a:t>
            </a:r>
            <a:r>
              <a:rPr lang="en-US" sz="1600" dirty="0"/>
              <a:t> appended. Within a module, the module’s name (as a string) is available as the value of the global variable __name__. </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54</a:t>
            </a:fld>
            <a:endParaRPr lang="en-CA"/>
          </a:p>
        </p:txBody>
      </p:sp>
    </p:spTree>
    <p:extLst>
      <p:ext uri="{BB962C8B-B14F-4D97-AF65-F5344CB8AC3E}">
        <p14:creationId xmlns:p14="http://schemas.microsoft.com/office/powerpoint/2010/main" val="3231752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600" dirty="0"/>
              <a:t>The lab1.py that was written last lab could be used in future code.</a:t>
            </a:r>
          </a:p>
          <a:p>
            <a:endParaRPr lang="en-CA" sz="1600" dirty="0"/>
          </a:p>
          <a:p>
            <a:r>
              <a:rPr lang="en-CA" sz="1600" dirty="0"/>
              <a:t> If you use the keyword import in future code. </a:t>
            </a:r>
          </a:p>
        </p:txBody>
      </p:sp>
      <p:sp>
        <p:nvSpPr>
          <p:cNvPr id="4" name="Slide Number Placeholder 3"/>
          <p:cNvSpPr>
            <a:spLocks noGrp="1"/>
          </p:cNvSpPr>
          <p:nvPr>
            <p:ph type="sldNum" sz="quarter" idx="5"/>
          </p:nvPr>
        </p:nvSpPr>
        <p:spPr/>
        <p:txBody>
          <a:bodyPr/>
          <a:lstStyle/>
          <a:p>
            <a:fld id="{5C5A4377-140A-47E1-95E7-D26E8D815E0C}" type="slidenum">
              <a:rPr lang="en-CA" smtClean="0"/>
              <a:t>55</a:t>
            </a:fld>
            <a:endParaRPr lang="en-CA"/>
          </a:p>
        </p:txBody>
      </p:sp>
    </p:spTree>
    <p:extLst>
      <p:ext uri="{BB962C8B-B14F-4D97-AF65-F5344CB8AC3E}">
        <p14:creationId xmlns:p14="http://schemas.microsoft.com/office/powerpoint/2010/main" val="2541519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46088"/>
            <a:ext cx="4225925" cy="3168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56</a:t>
            </a:fld>
            <a:endParaRPr lang="en-CA"/>
          </a:p>
        </p:txBody>
      </p:sp>
    </p:spTree>
    <p:extLst>
      <p:ext uri="{BB962C8B-B14F-4D97-AF65-F5344CB8AC3E}">
        <p14:creationId xmlns:p14="http://schemas.microsoft.com/office/powerpoint/2010/main" val="2332715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a:t>
            </a:r>
            <a:r>
              <a:rPr lang="en-CA" dirty="0" err="1"/>
              <a:t>modile_example</a:t>
            </a:r>
            <a:r>
              <a:rPr lang="en-CA" dirty="0"/>
              <a:t> import  * takes all the statements</a:t>
            </a:r>
          </a:p>
        </p:txBody>
      </p:sp>
      <p:sp>
        <p:nvSpPr>
          <p:cNvPr id="4" name="Slide Number Placeholder 3"/>
          <p:cNvSpPr>
            <a:spLocks noGrp="1"/>
          </p:cNvSpPr>
          <p:nvPr>
            <p:ph type="sldNum" sz="quarter" idx="5"/>
          </p:nvPr>
        </p:nvSpPr>
        <p:spPr/>
        <p:txBody>
          <a:bodyPr/>
          <a:lstStyle/>
          <a:p>
            <a:fld id="{5C5A4377-140A-47E1-95E7-D26E8D815E0C}" type="slidenum">
              <a:rPr lang="en-CA" smtClean="0"/>
              <a:t>57</a:t>
            </a:fld>
            <a:endParaRPr lang="en-CA"/>
          </a:p>
        </p:txBody>
      </p:sp>
    </p:spTree>
    <p:extLst>
      <p:ext uri="{BB962C8B-B14F-4D97-AF65-F5344CB8AC3E}">
        <p14:creationId xmlns:p14="http://schemas.microsoft.com/office/powerpoint/2010/main" val="1495151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will use some of these and maybe others throughout the course</a:t>
            </a:r>
          </a:p>
        </p:txBody>
      </p:sp>
      <p:sp>
        <p:nvSpPr>
          <p:cNvPr id="4" name="Slide Number Placeholder 3"/>
          <p:cNvSpPr>
            <a:spLocks noGrp="1"/>
          </p:cNvSpPr>
          <p:nvPr>
            <p:ph type="sldNum" sz="quarter" idx="5"/>
          </p:nvPr>
        </p:nvSpPr>
        <p:spPr/>
        <p:txBody>
          <a:bodyPr/>
          <a:lstStyle/>
          <a:p>
            <a:fld id="{5C5A4377-140A-47E1-95E7-D26E8D815E0C}" type="slidenum">
              <a:rPr lang="en-CA" smtClean="0"/>
              <a:t>58</a:t>
            </a:fld>
            <a:endParaRPr lang="en-CA"/>
          </a:p>
        </p:txBody>
      </p:sp>
    </p:spTree>
    <p:extLst>
      <p:ext uri="{BB962C8B-B14F-4D97-AF65-F5344CB8AC3E}">
        <p14:creationId xmlns:p14="http://schemas.microsoft.com/office/powerpoint/2010/main" val="1823179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59</a:t>
            </a:fld>
            <a:endParaRPr lang="en-CA"/>
          </a:p>
        </p:txBody>
      </p:sp>
    </p:spTree>
    <p:extLst>
      <p:ext uri="{BB962C8B-B14F-4D97-AF65-F5344CB8AC3E}">
        <p14:creationId xmlns:p14="http://schemas.microsoft.com/office/powerpoint/2010/main" val="388403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54013"/>
            <a:ext cx="4933950" cy="3700462"/>
          </a:xfrm>
        </p:spPr>
      </p:sp>
      <p:sp>
        <p:nvSpPr>
          <p:cNvPr id="3" name="Notes Placeholder 2"/>
          <p:cNvSpPr>
            <a:spLocks noGrp="1"/>
          </p:cNvSpPr>
          <p:nvPr>
            <p:ph type="body" idx="1"/>
          </p:nvPr>
        </p:nvSpPr>
        <p:spPr>
          <a:xfrm>
            <a:off x="710248" y="4183117"/>
            <a:ext cx="5681980" cy="4851345"/>
          </a:xfrm>
        </p:spPr>
        <p:txBody>
          <a:bodyPr/>
          <a:lstStyle/>
          <a:p>
            <a:r>
              <a:rPr lang="en-US" sz="1600" b="1" dirty="0"/>
              <a:t>How to access characters in a string?</a:t>
            </a:r>
          </a:p>
          <a:p>
            <a:r>
              <a:rPr lang="en-US" sz="1600" dirty="0"/>
              <a:t>We can access individual characters using indexing and a range of characters using slicing. Index starts from 0. </a:t>
            </a:r>
          </a:p>
          <a:p>
            <a:r>
              <a:rPr lang="en-US" sz="1600" dirty="0"/>
              <a:t>Trying to access a character out of index range will raise an </a:t>
            </a:r>
            <a:r>
              <a:rPr lang="en-US" sz="1600" dirty="0" err="1"/>
              <a:t>IndexError</a:t>
            </a:r>
            <a:r>
              <a:rPr lang="en-US" sz="1600" dirty="0"/>
              <a:t>. </a:t>
            </a:r>
          </a:p>
          <a:p>
            <a:r>
              <a:rPr lang="en-US" sz="1600" dirty="0"/>
              <a:t>The index must be an integer. </a:t>
            </a:r>
          </a:p>
          <a:p>
            <a:r>
              <a:rPr lang="en-US" sz="1600" dirty="0"/>
              <a:t>We can't use floats or other types, this will result into </a:t>
            </a:r>
            <a:r>
              <a:rPr lang="en-US" sz="1600" dirty="0" err="1"/>
              <a:t>TypeError</a:t>
            </a:r>
            <a:r>
              <a:rPr lang="en-US" sz="1600" dirty="0"/>
              <a:t>.</a:t>
            </a:r>
          </a:p>
          <a:p>
            <a:endParaRPr lang="en-US" sz="1600" dirty="0"/>
          </a:p>
          <a:p>
            <a:r>
              <a:rPr lang="en-US" sz="1600" dirty="0"/>
              <a:t>Python allows negative indexing for its sequences.</a:t>
            </a:r>
          </a:p>
          <a:p>
            <a:r>
              <a:rPr lang="en-US" sz="1600" dirty="0"/>
              <a:t>The index of -1 refers to the last item, -2 to the second last item and so on. </a:t>
            </a:r>
          </a:p>
          <a:p>
            <a:endParaRPr lang="en-US" sz="1600" dirty="0"/>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5</a:t>
            </a:fld>
            <a:endParaRPr lang="en-CA"/>
          </a:p>
        </p:txBody>
      </p:sp>
    </p:spTree>
    <p:extLst>
      <p:ext uri="{BB962C8B-B14F-4D97-AF65-F5344CB8AC3E}">
        <p14:creationId xmlns:p14="http://schemas.microsoft.com/office/powerpoint/2010/main" val="114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54013"/>
            <a:ext cx="4933950" cy="3700462"/>
          </a:xfrm>
        </p:spPr>
      </p:sp>
      <p:sp>
        <p:nvSpPr>
          <p:cNvPr id="3" name="Notes Placeholder 2"/>
          <p:cNvSpPr>
            <a:spLocks noGrp="1"/>
          </p:cNvSpPr>
          <p:nvPr>
            <p:ph type="body" idx="1"/>
          </p:nvPr>
        </p:nvSpPr>
        <p:spPr>
          <a:xfrm>
            <a:off x="710247" y="4183117"/>
            <a:ext cx="6100455" cy="4851345"/>
          </a:xfrm>
        </p:spPr>
        <p:txBody>
          <a:bodyPr/>
          <a:lstStyle/>
          <a:p>
            <a:r>
              <a:rPr lang="en-US" sz="1600" b="1" dirty="0">
                <a:latin typeface="Courier New" panose="02070309020205020404" pitchFamily="49" charset="0"/>
                <a:cs typeface="Courier New" panose="02070309020205020404" pitchFamily="49" charset="0"/>
              </a:rPr>
              <a:t># Python String Operations </a:t>
            </a:r>
          </a:p>
          <a:p>
            <a:r>
              <a:rPr lang="en-US" sz="1600" b="1" dirty="0">
                <a:latin typeface="Courier New" panose="02070309020205020404" pitchFamily="49" charset="0"/>
                <a:cs typeface="Courier New" panose="02070309020205020404" pitchFamily="49" charset="0"/>
              </a:rPr>
              <a:t>	str1 = 'Hello’ </a:t>
            </a:r>
          </a:p>
          <a:p>
            <a:r>
              <a:rPr lang="en-US" sz="1600" b="1" dirty="0">
                <a:latin typeface="Courier New" panose="02070309020205020404" pitchFamily="49" charset="0"/>
                <a:cs typeface="Courier New" panose="02070309020205020404" pitchFamily="49" charset="0"/>
              </a:rPr>
              <a:t>	str2 ='World!’ </a:t>
            </a:r>
          </a:p>
          <a:p>
            <a:r>
              <a:rPr lang="en-US" sz="1600" b="1" dirty="0">
                <a:latin typeface="Courier New" panose="02070309020205020404" pitchFamily="49" charset="0"/>
                <a:cs typeface="Courier New" panose="02070309020205020404" pitchFamily="49" charset="0"/>
              </a:rPr>
              <a:t># using + </a:t>
            </a:r>
          </a:p>
          <a:p>
            <a:r>
              <a:rPr lang="en-US" sz="1600" b="1" dirty="0">
                <a:latin typeface="Courier New" panose="02070309020205020404" pitchFamily="49" charset="0"/>
                <a:cs typeface="Courier New" panose="02070309020205020404" pitchFamily="49" charset="0"/>
              </a:rPr>
              <a:t>	print('str1 + str2 = ', str1 + str2)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using * </a:t>
            </a:r>
          </a:p>
          <a:p>
            <a:r>
              <a:rPr lang="en-US" sz="1600" b="1" dirty="0">
                <a:latin typeface="Courier New" panose="02070309020205020404" pitchFamily="49" charset="0"/>
                <a:cs typeface="Courier New" panose="02070309020205020404" pitchFamily="49" charset="0"/>
              </a:rPr>
              <a:t>	print('str1 * 3 =', str1 * 3)</a:t>
            </a:r>
          </a:p>
          <a:p>
            <a:r>
              <a:rPr lang="en-US" sz="1400" dirty="0">
                <a:latin typeface="Courier New" panose="02070309020205020404" pitchFamily="49" charset="0"/>
                <a:cs typeface="Courier New" panose="02070309020205020404" pitchFamily="49" charset="0"/>
              </a:rPr>
              <a:t>When we run the above program, we get the following output:</a:t>
            </a:r>
          </a:p>
          <a:p>
            <a:r>
              <a:rPr lang="en-US" sz="1400" b="1" dirty="0">
                <a:latin typeface="Courier New" panose="02070309020205020404" pitchFamily="49" charset="0"/>
                <a:cs typeface="Courier New" panose="02070309020205020404" pitchFamily="49" charset="0"/>
              </a:rPr>
              <a:t>str1 + str2 = HelloWorld! </a:t>
            </a:r>
          </a:p>
          <a:p>
            <a:r>
              <a:rPr lang="en-US" sz="1400" b="1" dirty="0">
                <a:latin typeface="Courier New" panose="02070309020205020404" pitchFamily="49" charset="0"/>
                <a:cs typeface="Courier New" panose="02070309020205020404" pitchFamily="49" charset="0"/>
              </a:rPr>
              <a:t>str1 * 3 = </a:t>
            </a:r>
            <a:r>
              <a:rPr lang="en-US" sz="1400" b="1" dirty="0" err="1">
                <a:latin typeface="Courier New" panose="02070309020205020404" pitchFamily="49" charset="0"/>
                <a:cs typeface="Courier New" panose="02070309020205020404" pitchFamily="49" charset="0"/>
              </a:rPr>
              <a:t>HelloHelloHello</a:t>
            </a:r>
            <a:r>
              <a:rPr lang="en-US" sz="1400" b="1"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Writing two string literals together also concatenates them like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operator.</a:t>
            </a:r>
          </a:p>
          <a:p>
            <a:r>
              <a:rPr lang="en-US" sz="1400" dirty="0">
                <a:latin typeface="Courier New" panose="02070309020205020404" pitchFamily="49" charset="0"/>
                <a:cs typeface="Courier New" panose="02070309020205020404" pitchFamily="49" charset="0"/>
              </a:rPr>
              <a:t>If we want to concatenate strings in different lines, we can use parentheses.</a:t>
            </a:r>
          </a:p>
          <a:p>
            <a:r>
              <a:rPr lang="en-US" sz="1400" dirty="0">
                <a:latin typeface="Courier New" panose="02070309020205020404" pitchFamily="49" charset="0"/>
                <a:cs typeface="Courier New" panose="02070309020205020404" pitchFamily="49" charset="0"/>
              </a:rPr>
              <a:t>&gt;&gt;&gt; # two string literals together &gt;&gt;&gt; 'Hello ''World!' 'Hello World!' &gt;&gt;&gt; # using parentheses &gt;&gt;&gt; s = ('Hello ' ... 'World') &gt;&gt;&gt; s 'Hello World'</a:t>
            </a:r>
            <a:endParaRPr lang="en-US" sz="1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5C5A4377-140A-47E1-95E7-D26E8D815E0C}" type="slidenum">
              <a:rPr lang="en-CA" smtClean="0"/>
              <a:t>6</a:t>
            </a:fld>
            <a:endParaRPr lang="en-CA"/>
          </a:p>
        </p:txBody>
      </p:sp>
    </p:spTree>
    <p:extLst>
      <p:ext uri="{BB962C8B-B14F-4D97-AF65-F5344CB8AC3E}">
        <p14:creationId xmlns:p14="http://schemas.microsoft.com/office/powerpoint/2010/main" val="3353149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8038" y="406400"/>
            <a:ext cx="4930775" cy="3697288"/>
          </a:xfrm>
        </p:spPr>
      </p:sp>
      <p:sp>
        <p:nvSpPr>
          <p:cNvPr id="3" name="Notes Placeholder 2"/>
          <p:cNvSpPr>
            <a:spLocks noGrp="1"/>
          </p:cNvSpPr>
          <p:nvPr>
            <p:ph type="body" idx="1"/>
          </p:nvPr>
        </p:nvSpPr>
        <p:spPr/>
        <p:txBody>
          <a:bodyPr/>
          <a:lstStyle/>
          <a:p>
            <a:r>
              <a:rPr lang="en-CA" sz="1400" dirty="0"/>
              <a:t>Len is a method that gives the length of Sequences, strings, Lists, and Tuples. </a:t>
            </a:r>
          </a:p>
          <a:p>
            <a:endParaRPr lang="en-CA" sz="1400" dirty="0"/>
          </a:p>
          <a:p>
            <a:r>
              <a:rPr lang="en-CA" sz="1400" dirty="0"/>
              <a:t>Other common methods are min and max to show the minimum and maximum objects.</a:t>
            </a:r>
          </a:p>
          <a:p>
            <a:endParaRPr lang="en-CA" sz="1400" dirty="0"/>
          </a:p>
          <a:p>
            <a:r>
              <a:rPr lang="en-US" sz="1400" dirty="0"/>
              <a:t>Slicing can be best visualized by considering the index to be between the elements as shown below.</a:t>
            </a:r>
          </a:p>
          <a:p>
            <a:endParaRPr lang="en-US" sz="1400" dirty="0"/>
          </a:p>
          <a:p>
            <a:r>
              <a:rPr lang="en-US" sz="1400" dirty="0"/>
              <a:t>If we want to access a range, we need the index that will slice the portion from the string.</a:t>
            </a:r>
          </a:p>
          <a:p>
            <a:r>
              <a:rPr lang="en-CA" dirty="0"/>
              <a:t>  </a:t>
            </a:r>
          </a:p>
        </p:txBody>
      </p:sp>
      <p:sp>
        <p:nvSpPr>
          <p:cNvPr id="4" name="Slide Number Placeholder 3"/>
          <p:cNvSpPr>
            <a:spLocks noGrp="1"/>
          </p:cNvSpPr>
          <p:nvPr>
            <p:ph type="sldNum" sz="quarter" idx="5"/>
          </p:nvPr>
        </p:nvSpPr>
        <p:spPr/>
        <p:txBody>
          <a:bodyPr/>
          <a:lstStyle/>
          <a:p>
            <a:fld id="{5C5A4377-140A-47E1-95E7-D26E8D815E0C}" type="slidenum">
              <a:rPr lang="en-CA" smtClean="0"/>
              <a:t>7</a:t>
            </a:fld>
            <a:endParaRPr lang="en-CA"/>
          </a:p>
        </p:txBody>
      </p:sp>
      <p:pic>
        <p:nvPicPr>
          <p:cNvPr id="5" name="Picture 4">
            <a:extLst>
              <a:ext uri="{FF2B5EF4-FFF2-40B4-BE49-F238E27FC236}">
                <a16:creationId xmlns:a16="http://schemas.microsoft.com/office/drawing/2014/main" id="{002CD372-3890-4F36-9D0A-3FB331C6A881}"/>
              </a:ext>
            </a:extLst>
          </p:cNvPr>
          <p:cNvPicPr>
            <a:picLocks noChangeAspect="1"/>
          </p:cNvPicPr>
          <p:nvPr/>
        </p:nvPicPr>
        <p:blipFill>
          <a:blip r:embed="rId3"/>
          <a:stretch>
            <a:fillRect/>
          </a:stretch>
        </p:blipFill>
        <p:spPr>
          <a:xfrm>
            <a:off x="1208087" y="6939277"/>
            <a:ext cx="4686300" cy="1219200"/>
          </a:xfrm>
          <a:prstGeom prst="rect">
            <a:avLst/>
          </a:prstGeom>
        </p:spPr>
      </p:pic>
    </p:spTree>
    <p:extLst>
      <p:ext uri="{BB962C8B-B14F-4D97-AF65-F5344CB8AC3E}">
        <p14:creationId xmlns:p14="http://schemas.microsoft.com/office/powerpoint/2010/main" val="119858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227013"/>
            <a:ext cx="3829050" cy="2871787"/>
          </a:xfrm>
        </p:spPr>
      </p:sp>
      <p:sp>
        <p:nvSpPr>
          <p:cNvPr id="3" name="Notes Placeholder 2"/>
          <p:cNvSpPr>
            <a:spLocks noGrp="1"/>
          </p:cNvSpPr>
          <p:nvPr>
            <p:ph type="body" idx="1"/>
          </p:nvPr>
        </p:nvSpPr>
        <p:spPr>
          <a:xfrm>
            <a:off x="377825" y="3457027"/>
            <a:ext cx="6013856" cy="5460395"/>
          </a:xfrm>
        </p:spPr>
        <p:txBody>
          <a:bodyPr/>
          <a:lstStyle/>
          <a:p>
            <a:r>
              <a:rPr lang="en-US" sz="1400" dirty="0">
                <a:latin typeface="Arial" panose="020B0604020202020204" pitchFamily="34" charset="0"/>
                <a:cs typeface="Arial" panose="020B0604020202020204" pitchFamily="34" charset="0"/>
              </a:rPr>
              <a:t>Slicing can be best visualized by considering the index to be between the elements as shown below.</a:t>
            </a:r>
          </a:p>
          <a:p>
            <a:r>
              <a:rPr lang="en-US" sz="1400" dirty="0"/>
              <a:t>Split a string into a list where each word is a list item:</a:t>
            </a:r>
          </a:p>
          <a:p>
            <a:r>
              <a:rPr lang="en-US" b="1" dirty="0">
                <a:latin typeface="Courier New" panose="02070309020205020404" pitchFamily="49" charset="0"/>
                <a:cs typeface="Courier New" panose="02070309020205020404" pitchFamily="49" charset="0"/>
              </a:rPr>
              <a:t>txt = "welcome to the jungle"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x = </a:t>
            </a:r>
            <a:r>
              <a:rPr lang="en-US" b="1" dirty="0" err="1">
                <a:latin typeface="Courier New" panose="02070309020205020404" pitchFamily="49" charset="0"/>
                <a:cs typeface="Courier New" panose="02070309020205020404" pitchFamily="49" charset="0"/>
              </a:rPr>
              <a:t>txt.split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print(x) </a:t>
            </a:r>
            <a:endParaRPr lang="en-US" sz="1400" b="1" dirty="0">
              <a:latin typeface="Courier New" panose="02070309020205020404" pitchFamily="49" charset="0"/>
              <a:cs typeface="Courier New" panose="02070309020205020404" pitchFamily="49" charset="0"/>
            </a:endParaRPr>
          </a:p>
          <a:p>
            <a:endParaRPr lang="en-US" sz="1400" b="1" dirty="0"/>
          </a:p>
          <a:p>
            <a:r>
              <a:rPr lang="en-US" sz="1400" b="1" dirty="0"/>
              <a:t>Example</a:t>
            </a:r>
          </a:p>
          <a:p>
            <a:r>
              <a:rPr lang="en-US" sz="1400" dirty="0"/>
              <a:t>Split the string, using comma, followed by a space, as a separator:</a:t>
            </a:r>
          </a:p>
          <a:p>
            <a:r>
              <a:rPr lang="en-US" b="1" dirty="0">
                <a:latin typeface="Courier New" panose="02070309020205020404" pitchFamily="49" charset="0"/>
                <a:cs typeface="Courier New" panose="02070309020205020404" pitchFamily="49" charset="0"/>
              </a:rPr>
              <a:t>txt = "hello, my name is Peter, I am 26 years old"</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x = </a:t>
            </a:r>
            <a:r>
              <a:rPr lang="en-US" b="1" dirty="0" err="1">
                <a:latin typeface="Courier New" panose="02070309020205020404" pitchFamily="49" charset="0"/>
                <a:cs typeface="Courier New" panose="02070309020205020404" pitchFamily="49" charset="0"/>
              </a:rPr>
              <a:t>txt.split</a:t>
            </a: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print(x) </a:t>
            </a:r>
          </a:p>
          <a:p>
            <a:endParaRPr lang="en-US" sz="1400" dirty="0"/>
          </a:p>
          <a:p>
            <a:r>
              <a:rPr lang="en-US" sz="1400" b="1" dirty="0"/>
              <a:t>Example</a:t>
            </a:r>
          </a:p>
          <a:p>
            <a:r>
              <a:rPr lang="en-US" sz="1400" dirty="0"/>
              <a:t>Use a hash character as a separator:</a:t>
            </a:r>
          </a:p>
          <a:p>
            <a:r>
              <a:rPr lang="en-US" b="1" dirty="0">
                <a:latin typeface="Courier New" panose="02070309020205020404" pitchFamily="49" charset="0"/>
                <a:cs typeface="Courier New" panose="02070309020205020404" pitchFamily="49" charset="0"/>
              </a:rPr>
              <a:t>txt = "</a:t>
            </a:r>
            <a:r>
              <a:rPr lang="en-US" b="1" dirty="0" err="1">
                <a:latin typeface="Courier New" panose="02070309020205020404" pitchFamily="49" charset="0"/>
                <a:cs typeface="Courier New" panose="02070309020205020404" pitchFamily="49" charset="0"/>
              </a:rPr>
              <a:t>apple#banana#cherry#orange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x = </a:t>
            </a:r>
            <a:r>
              <a:rPr lang="en-US" b="1" dirty="0" err="1">
                <a:latin typeface="Courier New" panose="02070309020205020404" pitchFamily="49" charset="0"/>
                <a:cs typeface="Courier New" panose="02070309020205020404" pitchFamily="49" charset="0"/>
              </a:rPr>
              <a:t>txt.split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print(x) </a:t>
            </a:r>
          </a:p>
          <a:p>
            <a:endParaRPr lang="en-US" sz="1400" dirty="0"/>
          </a:p>
          <a:p>
            <a:r>
              <a:rPr lang="en-US" sz="1400" b="1" dirty="0"/>
              <a:t>Example</a:t>
            </a:r>
          </a:p>
          <a:p>
            <a:r>
              <a:rPr lang="en-US" sz="1400" dirty="0"/>
              <a:t>Split the string into a list with max 2 items:</a:t>
            </a:r>
          </a:p>
          <a:p>
            <a:r>
              <a:rPr lang="en-US" dirty="0"/>
              <a:t>txt = "</a:t>
            </a:r>
            <a:r>
              <a:rPr lang="en-US" dirty="0" err="1"/>
              <a:t>apple#banana#cherry#orange</a:t>
            </a:r>
            <a:r>
              <a:rPr lang="en-US" dirty="0"/>
              <a:t>"</a:t>
            </a:r>
            <a:br>
              <a:rPr lang="en-US" dirty="0"/>
            </a:br>
            <a:r>
              <a:rPr lang="en-US" b="1" dirty="0">
                <a:latin typeface="Courier New" panose="02070309020205020404" pitchFamily="49" charset="0"/>
                <a:cs typeface="Courier New" panose="02070309020205020404" pitchFamily="49" charset="0"/>
              </a:rPr>
              <a:t># setting the </a:t>
            </a:r>
            <a:r>
              <a:rPr lang="en-US" b="1" dirty="0" err="1">
                <a:latin typeface="Courier New" panose="02070309020205020404" pitchFamily="49" charset="0"/>
                <a:cs typeface="Courier New" panose="02070309020205020404" pitchFamily="49" charset="0"/>
              </a:rPr>
              <a:t>maxsplit</a:t>
            </a:r>
            <a:r>
              <a:rPr lang="en-US" b="1" dirty="0">
                <a:latin typeface="Courier New" panose="02070309020205020404" pitchFamily="49" charset="0"/>
                <a:cs typeface="Courier New" panose="02070309020205020404" pitchFamily="49" charset="0"/>
              </a:rPr>
              <a:t> parameter to 1, will return a list with 2 elements 0, 1</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x = </a:t>
            </a:r>
            <a:r>
              <a:rPr lang="en-US" b="1" dirty="0" err="1">
                <a:latin typeface="Courier New" panose="02070309020205020404" pitchFamily="49" charset="0"/>
                <a:cs typeface="Courier New" panose="02070309020205020404" pitchFamily="49" charset="0"/>
              </a:rPr>
              <a:t>txt.split</a:t>
            </a:r>
            <a:r>
              <a:rPr lang="en-US" b="1" dirty="0">
                <a:latin typeface="Courier New" panose="02070309020205020404" pitchFamily="49" charset="0"/>
                <a:cs typeface="Courier New" panose="02070309020205020404" pitchFamily="49" charset="0"/>
              </a:rPr>
              <a:t>("#", 1)</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print(x</a:t>
            </a:r>
            <a:r>
              <a:rPr lang="en-US" dirty="0"/>
              <a:t>) </a:t>
            </a:r>
            <a:endParaRPr lang="en-US" sz="1400" dirty="0"/>
          </a:p>
          <a:p>
            <a:endParaRPr lang="en-US" sz="14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8</a:t>
            </a:fld>
            <a:endParaRPr lang="en-CA"/>
          </a:p>
        </p:txBody>
      </p:sp>
    </p:spTree>
    <p:extLst>
      <p:ext uri="{BB962C8B-B14F-4D97-AF65-F5344CB8AC3E}">
        <p14:creationId xmlns:p14="http://schemas.microsoft.com/office/powerpoint/2010/main" val="125172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227013"/>
            <a:ext cx="4576763" cy="3432175"/>
          </a:xfrm>
        </p:spPr>
      </p:sp>
      <p:sp>
        <p:nvSpPr>
          <p:cNvPr id="3" name="Notes Placeholder 2"/>
          <p:cNvSpPr>
            <a:spLocks noGrp="1"/>
          </p:cNvSpPr>
          <p:nvPr>
            <p:ph type="body" idx="1"/>
          </p:nvPr>
        </p:nvSpPr>
        <p:spPr>
          <a:xfrm>
            <a:off x="378372" y="3815255"/>
            <a:ext cx="6013856" cy="5102167"/>
          </a:xfrm>
        </p:spPr>
        <p:txBody>
          <a:bodyPr/>
          <a:lstStyle/>
          <a:p>
            <a:r>
              <a:rPr lang="en-US" sz="1600" b="1" dirty="0">
                <a:latin typeface="Courier New" panose="02070309020205020404" pitchFamily="49" charset="0"/>
                <a:cs typeface="Courier New" panose="02070309020205020404" pitchFamily="49" charset="0"/>
              </a:rPr>
              <a:t># app.py </a:t>
            </a:r>
          </a:p>
          <a:p>
            <a:pPr lvl="1"/>
            <a:r>
              <a:rPr lang="en-US" sz="1600" b="1" dirty="0">
                <a:latin typeface="Courier New" panose="02070309020205020404" pitchFamily="49" charset="0"/>
                <a:cs typeface="Courier New" panose="02070309020205020404" pitchFamily="49" charset="0"/>
              </a:rPr>
              <a:t>data = ' </a:t>
            </a:r>
            <a:r>
              <a:rPr lang="en-US" sz="1600" b="1" dirty="0" err="1">
                <a:latin typeface="Courier New" panose="02070309020205020404" pitchFamily="49" charset="0"/>
                <a:cs typeface="Courier New" panose="02070309020205020404" pitchFamily="49" charset="0"/>
              </a:rPr>
              <a:t>AppDividend</a:t>
            </a:r>
            <a:r>
              <a:rPr lang="en-US" sz="1600" b="1" dirty="0">
                <a:latin typeface="Courier New" panose="02070309020205020404" pitchFamily="49" charset="0"/>
                <a:cs typeface="Courier New" panose="02070309020205020404" pitchFamily="49" charset="0"/>
              </a:rPr>
              <a:t> ‘ </a:t>
            </a:r>
          </a:p>
          <a:p>
            <a:pPr lvl="1"/>
            <a:r>
              <a:rPr lang="en-US" sz="1600" b="1" dirty="0">
                <a:latin typeface="Courier New" panose="02070309020205020404" pitchFamily="49" charset="0"/>
                <a:cs typeface="Courier New" panose="02070309020205020404" pitchFamily="49" charset="0"/>
              </a:rPr>
              <a:t>print(data) </a:t>
            </a:r>
          </a:p>
          <a:p>
            <a:pPr lvl="1"/>
            <a:r>
              <a:rPr lang="en-US" sz="1600" b="1" dirty="0">
                <a:latin typeface="Courier New" panose="02070309020205020404" pitchFamily="49" charset="0"/>
                <a:cs typeface="Courier New" panose="02070309020205020404" pitchFamily="49" charset="0"/>
              </a:rPr>
              <a:t>print('After Stripped Data’) </a:t>
            </a:r>
          </a:p>
          <a:p>
            <a:pPr lvl="1"/>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data.strip</a:t>
            </a:r>
            <a:r>
              <a:rPr lang="en-US" sz="1600" b="1" dirty="0">
                <a:latin typeface="Courier New" panose="02070309020205020404" pitchFamily="49" charset="0"/>
                <a:cs typeface="Courier New" panose="02070309020205020404" pitchFamily="49" charset="0"/>
              </a:rPr>
              <a:t>())</a:t>
            </a:r>
          </a:p>
          <a:p>
            <a:pPr lvl="1"/>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Now, let’s pass the parameter and see the output.</a:t>
            </a:r>
          </a:p>
          <a:p>
            <a:pPr lvl="1"/>
            <a:r>
              <a:rPr lang="en-US" sz="1600" b="1" dirty="0">
                <a:latin typeface="Courier New" panose="02070309020205020404" pitchFamily="49" charset="0"/>
                <a:cs typeface="Courier New" panose="02070309020205020404" pitchFamily="49" charset="0"/>
              </a:rPr>
              <a:t># app.py </a:t>
            </a:r>
          </a:p>
          <a:p>
            <a:pPr lvl="1"/>
            <a:r>
              <a:rPr lang="en-US" sz="1600" b="1" dirty="0">
                <a:latin typeface="Courier New" panose="02070309020205020404" pitchFamily="49" charset="0"/>
                <a:cs typeface="Courier New" panose="02070309020205020404" pitchFamily="49" charset="0"/>
              </a:rPr>
              <a:t>data = '</a:t>
            </a:r>
            <a:r>
              <a:rPr lang="en-US" sz="1600" b="1" dirty="0" err="1">
                <a:latin typeface="Courier New" panose="02070309020205020404" pitchFamily="49" charset="0"/>
                <a:cs typeface="Courier New" panose="02070309020205020404" pitchFamily="49" charset="0"/>
              </a:rPr>
              <a:t>AppDividend</a:t>
            </a:r>
            <a:r>
              <a:rPr lang="en-US" sz="1600" b="1" dirty="0">
                <a:latin typeface="Courier New" panose="02070309020205020404" pitchFamily="49" charset="0"/>
                <a:cs typeface="Courier New" panose="02070309020205020404" pitchFamily="49" charset="0"/>
              </a:rPr>
              <a:t>’ </a:t>
            </a:r>
          </a:p>
          <a:p>
            <a:pPr lvl="1"/>
            <a:r>
              <a:rPr lang="en-US" sz="1600" b="1" dirty="0">
                <a:latin typeface="Courier New" panose="02070309020205020404" pitchFamily="49" charset="0"/>
                <a:cs typeface="Courier New" panose="02070309020205020404" pitchFamily="49" charset="0"/>
              </a:rPr>
              <a:t>print(data) </a:t>
            </a:r>
          </a:p>
          <a:p>
            <a:pPr lvl="1"/>
            <a:endParaRPr lang="en-US" sz="1600" b="1" dirty="0">
              <a:latin typeface="Courier New" panose="02070309020205020404" pitchFamily="49" charset="0"/>
              <a:cs typeface="Courier New" panose="02070309020205020404" pitchFamily="49" charset="0"/>
            </a:endParaRPr>
          </a:p>
          <a:p>
            <a:pPr lvl="1"/>
            <a:r>
              <a:rPr lang="en-US" sz="1600" b="1" dirty="0">
                <a:latin typeface="Courier New" panose="02070309020205020404" pitchFamily="49" charset="0"/>
                <a:cs typeface="Courier New" panose="02070309020205020404" pitchFamily="49" charset="0"/>
              </a:rPr>
              <a:t>print('After Stripped d character') print(</a:t>
            </a:r>
            <a:r>
              <a:rPr lang="en-US" sz="1600" b="1" dirty="0" err="1">
                <a:latin typeface="Courier New" panose="02070309020205020404" pitchFamily="49" charset="0"/>
                <a:cs typeface="Courier New" panose="02070309020205020404" pitchFamily="49" charset="0"/>
              </a:rPr>
              <a:t>data.strip</a:t>
            </a:r>
            <a:r>
              <a:rPr lang="en-US" sz="1600" b="1" dirty="0">
                <a:latin typeface="Courier New" panose="02070309020205020404" pitchFamily="49" charset="0"/>
                <a:cs typeface="Courier New" panose="02070309020205020404" pitchFamily="49" charset="0"/>
              </a:rPr>
              <a:t>('d'))</a:t>
            </a:r>
          </a:p>
        </p:txBody>
      </p:sp>
      <p:sp>
        <p:nvSpPr>
          <p:cNvPr id="4" name="Slide Number Placeholder 3"/>
          <p:cNvSpPr>
            <a:spLocks noGrp="1"/>
          </p:cNvSpPr>
          <p:nvPr>
            <p:ph type="sldNum" sz="quarter" idx="5"/>
          </p:nvPr>
        </p:nvSpPr>
        <p:spPr/>
        <p:txBody>
          <a:bodyPr/>
          <a:lstStyle/>
          <a:p>
            <a:fld id="{5C5A4377-140A-47E1-95E7-D26E8D815E0C}" type="slidenum">
              <a:rPr lang="en-CA" smtClean="0"/>
              <a:t>9</a:t>
            </a:fld>
            <a:endParaRPr lang="en-CA"/>
          </a:p>
        </p:txBody>
      </p:sp>
    </p:spTree>
    <p:extLst>
      <p:ext uri="{BB962C8B-B14F-4D97-AF65-F5344CB8AC3E}">
        <p14:creationId xmlns:p14="http://schemas.microsoft.com/office/powerpoint/2010/main" val="2480468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1124" y="1702988"/>
            <a:ext cx="5715000" cy="1367908"/>
          </a:xfrm>
        </p:spPr>
        <p:txBody>
          <a:bodyPr wrap="none" anchor="t">
            <a:normAutofit/>
          </a:bodyPr>
          <a:lstStyle>
            <a:lvl1pPr algn="r">
              <a:defRPr sz="3667" b="1"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81124" y="3078646"/>
            <a:ext cx="5715000" cy="628354"/>
          </a:xfrm>
        </p:spPr>
        <p:txBody>
          <a:bodyPr anchor="b">
            <a:normAutofit/>
          </a:bodyPr>
          <a:lstStyle>
            <a:lvl1pPr marL="0" indent="0" algn="r">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322144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39493" y="822856"/>
            <a:ext cx="3857625" cy="4061354"/>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9BDCBF06-2C50-4AE3-9F9F-2610003E0330}"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42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239493" y="822856"/>
            <a:ext cx="3857625" cy="40613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6C9B25AF-5BE6-4093-AAED-9303C02DF56E}"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51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2"/>
            <a:ext cx="6572250" cy="2945287"/>
          </a:xfrm>
        </p:spPr>
        <p:txBody>
          <a:bodyPr anchor="ctr"/>
          <a:lstStyle>
            <a:lvl1pPr>
              <a:defRPr sz="2667" b="1"/>
            </a:lvl1pPr>
          </a:lstStyle>
          <a:p>
            <a:r>
              <a:rPr lang="en-US"/>
              <a:t>Click to edit Master title style</a:t>
            </a:r>
            <a:endParaRPr lang="en-US" dirty="0"/>
          </a:p>
        </p:txBody>
      </p:sp>
      <p:sp>
        <p:nvSpPr>
          <p:cNvPr id="4" name="Text Placeholder 3"/>
          <p:cNvSpPr>
            <a:spLocks noGrp="1"/>
          </p:cNvSpPr>
          <p:nvPr>
            <p:ph type="body" sz="half" idx="2"/>
          </p:nvPr>
        </p:nvSpPr>
        <p:spPr>
          <a:xfrm>
            <a:off x="524869" y="3647497"/>
            <a:ext cx="6571258" cy="1251522"/>
          </a:xfrm>
        </p:spPr>
        <p:txBody>
          <a:bodyPr anchor="ct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6BB41A02-A669-4057-83F9-F124CD5014FC}"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19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882" y="304272"/>
            <a:ext cx="5814220" cy="2494087"/>
          </a:xfrm>
        </p:spPr>
        <p:txBody>
          <a:bodyPr anchor="ctr"/>
          <a:lstStyle>
            <a:lvl1pPr>
              <a:defRPr sz="2667" b="1"/>
            </a:lvl1pPr>
          </a:lstStyle>
          <a:p>
            <a:r>
              <a:rPr lang="en-US"/>
              <a:t>Click to edit Master title style</a:t>
            </a:r>
            <a:endParaRPr lang="en-US" dirty="0"/>
          </a:p>
        </p:txBody>
      </p:sp>
      <p:sp>
        <p:nvSpPr>
          <p:cNvPr id="12" name="Text Placeholder 3"/>
          <p:cNvSpPr>
            <a:spLocks noGrp="1"/>
          </p:cNvSpPr>
          <p:nvPr>
            <p:ph type="body" sz="half" idx="13"/>
          </p:nvPr>
        </p:nvSpPr>
        <p:spPr>
          <a:xfrm>
            <a:off x="1075403" y="2804632"/>
            <a:ext cx="5470187" cy="457473"/>
          </a:xfrm>
        </p:spPr>
        <p:txBody>
          <a:bodyPr anchor="t">
            <a:normAutofit/>
          </a:bodyPr>
          <a:lstStyle>
            <a:lvl1pPr marL="0" indent="0" algn="r">
              <a:buNone/>
              <a:defRPr sz="875" i="1">
                <a:solidFill>
                  <a:schemeClr val="tx2">
                    <a:lumMod val="50000"/>
                  </a:schemeClr>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4" name="Text Placeholder 3"/>
          <p:cNvSpPr>
            <a:spLocks noGrp="1"/>
          </p:cNvSpPr>
          <p:nvPr>
            <p:ph type="body" sz="half" idx="2"/>
          </p:nvPr>
        </p:nvSpPr>
        <p:spPr>
          <a:xfrm>
            <a:off x="524868" y="3666647"/>
            <a:ext cx="6570265" cy="1241247"/>
          </a:xfrm>
        </p:spPr>
        <p:txBody>
          <a:bodyPr anchor="ctr">
            <a:normAutofit/>
          </a:bodyP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2BA6081-9F58-4AB7-8D33-9292BF3E54E9}"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694403" y="655688"/>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000" dirty="0">
                <a:solidFill>
                  <a:schemeClr val="tx1"/>
                </a:solidFill>
                <a:effectLst/>
              </a:rPr>
              <a:t>“</a:t>
            </a:r>
          </a:p>
        </p:txBody>
      </p:sp>
      <p:sp>
        <p:nvSpPr>
          <p:cNvPr id="10" name="TextBox 9"/>
          <p:cNvSpPr txBox="1"/>
          <p:nvPr/>
        </p:nvSpPr>
        <p:spPr>
          <a:xfrm>
            <a:off x="6523633" y="2286000"/>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000" dirty="0">
                <a:solidFill>
                  <a:schemeClr val="tx1"/>
                </a:solidFill>
                <a:effectLst/>
              </a:rPr>
              <a:t>”</a:t>
            </a:r>
          </a:p>
        </p:txBody>
      </p:sp>
    </p:spTree>
    <p:extLst>
      <p:ext uri="{BB962C8B-B14F-4D97-AF65-F5344CB8AC3E}">
        <p14:creationId xmlns:p14="http://schemas.microsoft.com/office/powerpoint/2010/main" val="88309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24867" y="1860560"/>
            <a:ext cx="6572250" cy="2093196"/>
          </a:xfrm>
        </p:spPr>
        <p:txBody>
          <a:bodyPr anchor="b">
            <a:normAutofit/>
          </a:bodyPr>
          <a:lstStyle>
            <a:lvl1pPr>
              <a:defRPr sz="3375"/>
            </a:lvl1pPr>
          </a:lstStyle>
          <a:p>
            <a:r>
              <a:rPr lang="en-US"/>
              <a:t>Click to edit Master title style</a:t>
            </a:r>
            <a:endParaRPr lang="en-US" dirty="0"/>
          </a:p>
        </p:txBody>
      </p:sp>
      <p:sp>
        <p:nvSpPr>
          <p:cNvPr id="4" name="Text Placeholder 3"/>
          <p:cNvSpPr>
            <a:spLocks noGrp="1"/>
          </p:cNvSpPr>
          <p:nvPr>
            <p:ph type="body" sz="half" idx="2"/>
          </p:nvPr>
        </p:nvSpPr>
        <p:spPr>
          <a:xfrm>
            <a:off x="524869" y="3963571"/>
            <a:ext cx="6571258" cy="950537"/>
          </a:xfrm>
        </p:spPr>
        <p:txBody>
          <a:bodyPr anchor="t"/>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3" name="Date Placeholder 2"/>
          <p:cNvSpPr>
            <a:spLocks noGrp="1"/>
          </p:cNvSpPr>
          <p:nvPr>
            <p:ph type="dt" sz="half" idx="10"/>
          </p:nvPr>
        </p:nvSpPr>
        <p:spPr/>
        <p:txBody>
          <a:bodyPr/>
          <a:lstStyle/>
          <a:p>
            <a:fld id="{156391CA-0E76-48EB-A4C4-1DF3DAF4CA99}"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89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7" name="Text Placeholder 2"/>
          <p:cNvSpPr>
            <a:spLocks noGrp="1"/>
          </p:cNvSpPr>
          <p:nvPr>
            <p:ph type="body" idx="1"/>
          </p:nvPr>
        </p:nvSpPr>
        <p:spPr>
          <a:xfrm>
            <a:off x="835801" y="1571625"/>
            <a:ext cx="184179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8" name="Text Placeholder 3"/>
          <p:cNvSpPr>
            <a:spLocks noGrp="1"/>
          </p:cNvSpPr>
          <p:nvPr>
            <p:ph type="body" sz="half" idx="15"/>
          </p:nvPr>
        </p:nvSpPr>
        <p:spPr>
          <a:xfrm>
            <a:off x="848000" y="2143126"/>
            <a:ext cx="1829594"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9" name="Text Placeholder 4"/>
          <p:cNvSpPr>
            <a:spLocks noGrp="1"/>
          </p:cNvSpPr>
          <p:nvPr>
            <p:ph type="body" sz="quarter" idx="3"/>
          </p:nvPr>
        </p:nvSpPr>
        <p:spPr>
          <a:xfrm>
            <a:off x="2867498" y="1571625"/>
            <a:ext cx="1835151" cy="480218"/>
          </a:xfrm>
        </p:spPr>
        <p:txBody>
          <a:bodyPr vert="horz" lIns="91440" tIns="45720" rIns="91440" bIns="45720" rtlCol="0" anchor="b">
            <a:no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2860901" y="2143126"/>
            <a:ext cx="1841747"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11" name="Text Placeholder 4"/>
          <p:cNvSpPr>
            <a:spLocks noGrp="1"/>
          </p:cNvSpPr>
          <p:nvPr>
            <p:ph type="body" sz="quarter" idx="13"/>
          </p:nvPr>
        </p:nvSpPr>
        <p:spPr>
          <a:xfrm>
            <a:off x="4893149" y="1571625"/>
            <a:ext cx="1832571" cy="480218"/>
          </a:xfrm>
        </p:spPr>
        <p:txBody>
          <a:bodyPr vert="horz" lIns="91440" tIns="45720" rIns="91440" bIns="45720" rtlCol="0" anchor="b">
            <a:noAutofit/>
          </a:bodyPr>
          <a:lstStyle>
            <a:lvl1pPr>
              <a:buNone/>
              <a:defRPr lang="en-US" sz="1500" b="0" dirty="0">
                <a:solidFill>
                  <a:schemeClr val="tx2">
                    <a:lumMod val="50000"/>
                  </a:schemeClr>
                </a:soli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4893149" y="2143126"/>
            <a:ext cx="1832571"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1F24102E-5C95-4060-98D0-76CB5E375C6B}"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655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32553" y="3581253"/>
            <a:ext cx="183753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0" name="Picture Placeholder 2"/>
          <p:cNvSpPr>
            <a:spLocks noGrp="1" noChangeAspect="1"/>
          </p:cNvSpPr>
          <p:nvPr>
            <p:ph type="pic" idx="15"/>
          </p:nvPr>
        </p:nvSpPr>
        <p:spPr>
          <a:xfrm>
            <a:off x="832553" y="1880295"/>
            <a:ext cx="1837532"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1" name="Text Placeholder 3"/>
          <p:cNvSpPr>
            <a:spLocks noGrp="1"/>
          </p:cNvSpPr>
          <p:nvPr>
            <p:ph type="body" sz="half" idx="18"/>
          </p:nvPr>
        </p:nvSpPr>
        <p:spPr>
          <a:xfrm>
            <a:off x="832553" y="4061471"/>
            <a:ext cx="1837532"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2" name="Text Placeholder 4"/>
          <p:cNvSpPr>
            <a:spLocks noGrp="1"/>
          </p:cNvSpPr>
          <p:nvPr>
            <p:ph type="body" sz="quarter" idx="3"/>
          </p:nvPr>
        </p:nvSpPr>
        <p:spPr>
          <a:xfrm>
            <a:off x="2855624" y="3581253"/>
            <a:ext cx="1831578"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3" name="Picture Placeholder 2"/>
          <p:cNvSpPr>
            <a:spLocks noGrp="1" noChangeAspect="1"/>
          </p:cNvSpPr>
          <p:nvPr>
            <p:ph type="pic" idx="21"/>
          </p:nvPr>
        </p:nvSpPr>
        <p:spPr>
          <a:xfrm>
            <a:off x="2855623" y="1880295"/>
            <a:ext cx="1831578"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4" name="Text Placeholder 3"/>
          <p:cNvSpPr>
            <a:spLocks noGrp="1"/>
          </p:cNvSpPr>
          <p:nvPr>
            <p:ph type="body" sz="half" idx="19"/>
          </p:nvPr>
        </p:nvSpPr>
        <p:spPr>
          <a:xfrm>
            <a:off x="2854779" y="4061471"/>
            <a:ext cx="1834004"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5" name="Text Placeholder 4"/>
          <p:cNvSpPr>
            <a:spLocks noGrp="1"/>
          </p:cNvSpPr>
          <p:nvPr>
            <p:ph type="body" sz="quarter" idx="13"/>
          </p:nvPr>
        </p:nvSpPr>
        <p:spPr>
          <a:xfrm>
            <a:off x="4877703" y="3581253"/>
            <a:ext cx="1832571"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6" name="Picture Placeholder 2"/>
          <p:cNvSpPr>
            <a:spLocks noGrp="1" noChangeAspect="1"/>
          </p:cNvSpPr>
          <p:nvPr>
            <p:ph type="pic" idx="22"/>
          </p:nvPr>
        </p:nvSpPr>
        <p:spPr>
          <a:xfrm>
            <a:off x="4877702" y="1880295"/>
            <a:ext cx="1832571"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7" name="Text Placeholder 3"/>
          <p:cNvSpPr>
            <a:spLocks noGrp="1"/>
          </p:cNvSpPr>
          <p:nvPr>
            <p:ph type="body" sz="half" idx="20"/>
          </p:nvPr>
        </p:nvSpPr>
        <p:spPr>
          <a:xfrm>
            <a:off x="4877624" y="4061470"/>
            <a:ext cx="1834998"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137B1499-BB33-4548-9698-F0E989CA448B}"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16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23875" y="1521354"/>
            <a:ext cx="6572250" cy="38507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948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3064" y="304272"/>
            <a:ext cx="1643063" cy="50606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3876" y="304272"/>
            <a:ext cx="4833938" cy="5060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72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00000" y="1521354"/>
            <a:ext cx="6396125" cy="339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4E269-BE3B-4163-85C3-EF66B84710BF}"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12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34083" y="1526892"/>
            <a:ext cx="5715000" cy="1367908"/>
          </a:xfrm>
        </p:spPr>
        <p:txBody>
          <a:bodyPr wrap="none" anchor="t">
            <a:normAutofit/>
          </a:bodyPr>
          <a:lstStyle>
            <a:lvl1pPr algn="l">
              <a:defRPr sz="3667" b="0"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534083" y="842069"/>
            <a:ext cx="5715000" cy="628354"/>
          </a:xfrm>
        </p:spPr>
        <p:txBody>
          <a:bodyPr anchor="b">
            <a:normAutofit/>
          </a:bodyPr>
          <a:lstStyle>
            <a:lvl1pPr marL="0" indent="0" algn="l">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17228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0000" y="1521355"/>
            <a:ext cx="3140760" cy="339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49900" y="1521355"/>
            <a:ext cx="3146225" cy="3393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C4152E-B245-4FA5-997F-04C6EF1F1415}"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5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1"/>
            <a:ext cx="657225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0000" y="1400969"/>
            <a:ext cx="3140760" cy="686593"/>
          </a:xfrm>
        </p:spPr>
        <p:txBody>
          <a:bodyPr anchor="b"/>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700000" y="2087563"/>
            <a:ext cx="3140760"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49901" y="1400969"/>
            <a:ext cx="3147218" cy="686593"/>
          </a:xfrm>
        </p:spPr>
        <p:txBody>
          <a:bodyPr vert="horz" lIns="91440" tIns="45720" rIns="91440" bIns="45720" rtlCol="0" anchor="b">
            <a:norm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3949901" y="2087563"/>
            <a:ext cx="3147218"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A63C6-790F-44D0-94B9-B012981E1152}"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6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0F54C-A2DE-4AB8-90C5-52BA45462F6F}"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87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46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9929" y="302079"/>
            <a:ext cx="7420144" cy="4619965"/>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1C05C8AE-F5B5-4A03-99D0-5F781C3E085C}"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69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639300"/>
            <a:ext cx="6572250" cy="682796"/>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867" y="822855"/>
            <a:ext cx="6572250" cy="2816446"/>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524869" y="4322097"/>
            <a:ext cx="6571258" cy="568727"/>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991E9334-5DB9-4831-8B93-3C3AE8E852F2}"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5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304271"/>
            <a:ext cx="6572250" cy="11046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00000" y="1521354"/>
            <a:ext cx="6396125"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00618" y="5296960"/>
            <a:ext cx="991721" cy="304271"/>
          </a:xfrm>
          <a:prstGeom prst="rect">
            <a:avLst/>
          </a:prstGeom>
        </p:spPr>
        <p:txBody>
          <a:bodyPr vert="horz" lIns="91440" tIns="45720" rIns="91440" bIns="45720" rtlCol="0" anchor="ctr"/>
          <a:lstStyle>
            <a:lvl1pPr algn="l">
              <a:defRPr sz="750">
                <a:solidFill>
                  <a:schemeClr val="tx1">
                    <a:lumMod val="85000"/>
                  </a:schemeClr>
                </a:solidFill>
              </a:defRPr>
            </a:lvl1pPr>
          </a:lstStyle>
          <a:p>
            <a:fld id="{5FED4388-713C-4495-BFAD-1B423ACAE510}" type="datetime1">
              <a:rPr lang="en-US" smtClean="0"/>
              <a:t>1/11/2023</a:t>
            </a:fld>
            <a:endParaRPr lang="en-US" dirty="0"/>
          </a:p>
        </p:txBody>
      </p:sp>
      <p:sp>
        <p:nvSpPr>
          <p:cNvPr id="5" name="Footer Placeholder 4"/>
          <p:cNvSpPr>
            <a:spLocks noGrp="1"/>
          </p:cNvSpPr>
          <p:nvPr>
            <p:ph type="ftr" sz="quarter" idx="3"/>
          </p:nvPr>
        </p:nvSpPr>
        <p:spPr>
          <a:xfrm>
            <a:off x="3810000" y="5296960"/>
            <a:ext cx="2571750" cy="304271"/>
          </a:xfrm>
          <a:prstGeom prst="rect">
            <a:avLst/>
          </a:prstGeom>
        </p:spPr>
        <p:txBody>
          <a:bodyPr vert="horz" lIns="91440" tIns="45720" rIns="91440" bIns="45720" rtlCol="0" anchor="ctr"/>
          <a:lstStyle>
            <a:lvl1pPr algn="ctr">
              <a:defRPr sz="75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6499412" y="5296960"/>
            <a:ext cx="596713" cy="304271"/>
          </a:xfrm>
          <a:prstGeom prst="rect">
            <a:avLst/>
          </a:prstGeom>
        </p:spPr>
        <p:txBody>
          <a:bodyPr vert="horz" lIns="91440" tIns="45720" rIns="91440" bIns="45720" rtlCol="0" anchor="ctr"/>
          <a:lstStyle>
            <a:lvl1pPr algn="r">
              <a:defRPr sz="750">
                <a:solidFill>
                  <a:schemeClr val="tx1">
                    <a:lumMod val="8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74204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p:txStyles>
    <p:titleStyle>
      <a:lvl1pPr algn="l" defTabSz="571477" rtl="0" eaLnBrk="1" latinLnBrk="0" hangingPunct="1">
        <a:lnSpc>
          <a:spcPct val="90000"/>
        </a:lnSpc>
        <a:spcBef>
          <a:spcPct val="0"/>
        </a:spcBef>
        <a:buNone/>
        <a:defRPr sz="3667" b="0" kern="1200">
          <a:solidFill>
            <a:schemeClr val="tx2">
              <a:lumMod val="50000"/>
            </a:schemeClr>
          </a:solidFill>
          <a:latin typeface="+mj-lt"/>
          <a:ea typeface="+mj-ea"/>
          <a:cs typeface="+mj-cs"/>
        </a:defRPr>
      </a:lvl1pPr>
    </p:titleStyle>
    <p:body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477" rtl="0" eaLnBrk="1" latinLnBrk="0" hangingPunct="1">
        <a:defRPr sz="1125" kern="1200">
          <a:solidFill>
            <a:schemeClr val="tx1"/>
          </a:solidFill>
          <a:latin typeface="+mn-lt"/>
          <a:ea typeface="+mn-ea"/>
          <a:cs typeface="+mn-cs"/>
        </a:defRPr>
      </a:lvl1pPr>
      <a:lvl2pPr marL="285739" algn="l" defTabSz="571477" rtl="0" eaLnBrk="1" latinLnBrk="0" hangingPunct="1">
        <a:defRPr sz="1125" kern="1200">
          <a:solidFill>
            <a:schemeClr val="tx1"/>
          </a:solidFill>
          <a:latin typeface="+mn-lt"/>
          <a:ea typeface="+mn-ea"/>
          <a:cs typeface="+mn-cs"/>
        </a:defRPr>
      </a:lvl2pPr>
      <a:lvl3pPr marL="571477" algn="l" defTabSz="571477" rtl="0" eaLnBrk="1" latinLnBrk="0" hangingPunct="1">
        <a:defRPr sz="1125" kern="1200">
          <a:solidFill>
            <a:schemeClr val="tx1"/>
          </a:solidFill>
          <a:latin typeface="+mn-lt"/>
          <a:ea typeface="+mn-ea"/>
          <a:cs typeface="+mn-cs"/>
        </a:defRPr>
      </a:lvl3pPr>
      <a:lvl4pPr marL="857216" algn="l" defTabSz="571477" rtl="0" eaLnBrk="1" latinLnBrk="0" hangingPunct="1">
        <a:defRPr sz="1125" kern="1200">
          <a:solidFill>
            <a:schemeClr val="tx1"/>
          </a:solidFill>
          <a:latin typeface="+mn-lt"/>
          <a:ea typeface="+mn-ea"/>
          <a:cs typeface="+mn-cs"/>
        </a:defRPr>
      </a:lvl4pPr>
      <a:lvl5pPr marL="1142954" algn="l" defTabSz="571477" rtl="0" eaLnBrk="1" latinLnBrk="0" hangingPunct="1">
        <a:defRPr sz="1125" kern="1200">
          <a:solidFill>
            <a:schemeClr val="tx1"/>
          </a:solidFill>
          <a:latin typeface="+mn-lt"/>
          <a:ea typeface="+mn-ea"/>
          <a:cs typeface="+mn-cs"/>
        </a:defRPr>
      </a:lvl5pPr>
      <a:lvl6pPr marL="1428693" algn="l" defTabSz="571477" rtl="0" eaLnBrk="1" latinLnBrk="0" hangingPunct="1">
        <a:defRPr sz="1125" kern="1200">
          <a:solidFill>
            <a:schemeClr val="tx1"/>
          </a:solidFill>
          <a:latin typeface="+mn-lt"/>
          <a:ea typeface="+mn-ea"/>
          <a:cs typeface="+mn-cs"/>
        </a:defRPr>
      </a:lvl6pPr>
      <a:lvl7pPr marL="1714431" algn="l" defTabSz="571477" rtl="0" eaLnBrk="1" latinLnBrk="0" hangingPunct="1">
        <a:defRPr sz="1125" kern="1200">
          <a:solidFill>
            <a:schemeClr val="tx1"/>
          </a:solidFill>
          <a:latin typeface="+mn-lt"/>
          <a:ea typeface="+mn-ea"/>
          <a:cs typeface="+mn-cs"/>
        </a:defRPr>
      </a:lvl7pPr>
      <a:lvl8pPr marL="2000170" algn="l" defTabSz="571477" rtl="0" eaLnBrk="1" latinLnBrk="0" hangingPunct="1">
        <a:defRPr sz="1125" kern="1200">
          <a:solidFill>
            <a:schemeClr val="tx1"/>
          </a:solidFill>
          <a:latin typeface="+mn-lt"/>
          <a:ea typeface="+mn-ea"/>
          <a:cs typeface="+mn-cs"/>
        </a:defRPr>
      </a:lvl8pPr>
      <a:lvl9pPr marL="2285909" algn="l" defTabSz="571477"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medium.com/codex/data-structure-variable-types-666c837bec0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medium.com/codex/data-structure-variable-types-666c837bec0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python.org/3.7/library/functions.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docs.python.org/3/library/"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dividend.com/2019/07/20/python-strings-example-string-in-python-tutori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499-21EC-4498-A907-0487BFFB8FE9}"/>
              </a:ext>
            </a:extLst>
          </p:cNvPr>
          <p:cNvSpPr>
            <a:spLocks noGrp="1"/>
          </p:cNvSpPr>
          <p:nvPr>
            <p:ph type="ctrTitle"/>
          </p:nvPr>
        </p:nvSpPr>
        <p:spPr>
          <a:xfrm>
            <a:off x="984739" y="1101203"/>
            <a:ext cx="6181724" cy="742846"/>
          </a:xfrm>
        </p:spPr>
        <p:txBody>
          <a:bodyPr>
            <a:normAutofit/>
          </a:bodyPr>
          <a:lstStyle/>
          <a:p>
            <a:r>
              <a:rPr lang="en-CA" sz="4400" dirty="0">
                <a:solidFill>
                  <a:schemeClr val="tx1">
                    <a:lumMod val="95000"/>
                  </a:schemeClr>
                </a:solidFill>
                <a:latin typeface="Times New Roman" panose="02020603050405020304" pitchFamily="18" charset="0"/>
                <a:cs typeface="Times New Roman" panose="02020603050405020304" pitchFamily="18" charset="0"/>
              </a:rPr>
              <a:t>Info-6079 Security Application</a:t>
            </a:r>
          </a:p>
        </p:txBody>
      </p:sp>
      <p:sp>
        <p:nvSpPr>
          <p:cNvPr id="3" name="Subtitle 2">
            <a:extLst>
              <a:ext uri="{FF2B5EF4-FFF2-40B4-BE49-F238E27FC236}">
                <a16:creationId xmlns:a16="http://schemas.microsoft.com/office/drawing/2014/main" id="{D588400E-B15F-4C5A-8E8B-8DE6F3B91BDE}"/>
              </a:ext>
            </a:extLst>
          </p:cNvPr>
          <p:cNvSpPr>
            <a:spLocks noGrp="1"/>
          </p:cNvSpPr>
          <p:nvPr>
            <p:ph type="subTitle" idx="1"/>
          </p:nvPr>
        </p:nvSpPr>
        <p:spPr>
          <a:xfrm>
            <a:off x="406400" y="2578443"/>
            <a:ext cx="6689724" cy="1886465"/>
          </a:xfrm>
        </p:spPr>
        <p:txBody>
          <a:bodyPr>
            <a:normAutofit/>
          </a:bodyPr>
          <a:lstStyle/>
          <a:p>
            <a:r>
              <a:rPr lang="en-CA" sz="2800" b="1" dirty="0">
                <a:solidFill>
                  <a:schemeClr val="tx1"/>
                </a:solidFill>
              </a:rPr>
              <a:t> </a:t>
            </a:r>
          </a:p>
          <a:p>
            <a:pPr algn="ctr"/>
            <a:endParaRPr lang="en-CA" sz="2800" b="1" dirty="0">
              <a:solidFill>
                <a:schemeClr val="tx1"/>
              </a:solidFill>
            </a:endParaRPr>
          </a:p>
          <a:p>
            <a:pPr algn="ctr"/>
            <a:r>
              <a:rPr lang="en-CA" sz="2800" b="1" dirty="0">
                <a:solidFill>
                  <a:schemeClr val="tx1"/>
                </a:solidFill>
              </a:rPr>
              <a:t>Week 2 – Loops, Sequences</a:t>
            </a:r>
          </a:p>
        </p:txBody>
      </p:sp>
      <p:pic>
        <p:nvPicPr>
          <p:cNvPr id="1028" name="Picture 4" descr="Yet More Python for Beginners: Saving Input to a File – The New Stack">
            <a:extLst>
              <a:ext uri="{FF2B5EF4-FFF2-40B4-BE49-F238E27FC236}">
                <a16:creationId xmlns:a16="http://schemas.microsoft.com/office/drawing/2014/main" id="{EE7650F8-637E-0EE6-7814-AD329DAB8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287" y="1897038"/>
            <a:ext cx="3018267" cy="185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1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1104636"/>
          </a:xfrm>
        </p:spPr>
        <p:txBody>
          <a:bodyPr/>
          <a:lstStyle/>
          <a:p>
            <a:r>
              <a:rPr lang="en-CA" dirty="0"/>
              <a:t>List</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82498" y="1129990"/>
            <a:ext cx="7114477" cy="3784037"/>
          </a:xfrm>
        </p:spPr>
        <p:txBody>
          <a:bodyPr/>
          <a:lstStyle/>
          <a:p>
            <a:r>
              <a:rPr lang="en-CA" dirty="0"/>
              <a:t>Lists can be created by enclosing objects in square brackets, “[“ and “]”.</a:t>
            </a:r>
          </a:p>
          <a:p>
            <a:r>
              <a:rPr lang="en-CA" dirty="0"/>
              <a:t>Also indexed by non-zero integers that start with zero (0). </a:t>
            </a:r>
          </a:p>
          <a:p>
            <a:r>
              <a:rPr lang="en-CA" dirty="0"/>
              <a:t>The value of lists are retrieved by referencing the number of an index.</a:t>
            </a:r>
          </a:p>
        </p:txBody>
      </p:sp>
      <p:sp>
        <p:nvSpPr>
          <p:cNvPr id="4" name="Date Placeholder 3">
            <a:extLst>
              <a:ext uri="{FF2B5EF4-FFF2-40B4-BE49-F238E27FC236}">
                <a16:creationId xmlns:a16="http://schemas.microsoft.com/office/drawing/2014/main" id="{570B1A0A-B6F4-43B3-9491-271E656E1E71}"/>
              </a:ext>
            </a:extLst>
          </p:cNvPr>
          <p:cNvSpPr>
            <a:spLocks noGrp="1"/>
          </p:cNvSpPr>
          <p:nvPr>
            <p:ph type="dt" sz="half" idx="10"/>
          </p:nvPr>
        </p:nvSpPr>
        <p:spPr/>
        <p:txBody>
          <a:bodyPr/>
          <a:lstStyle/>
          <a:p>
            <a:fld id="{E27049A0-5E06-4E39-978D-BB6C59CA3972}" type="datetime1">
              <a:rPr lang="en-US" smtClean="0"/>
              <a:t>1/11/2023</a:t>
            </a:fld>
            <a:endParaRPr lang="en-US" dirty="0"/>
          </a:p>
        </p:txBody>
      </p:sp>
      <p:sp>
        <p:nvSpPr>
          <p:cNvPr id="5" name="Slide Number Placeholder 4">
            <a:extLst>
              <a:ext uri="{FF2B5EF4-FFF2-40B4-BE49-F238E27FC236}">
                <a16:creationId xmlns:a16="http://schemas.microsoft.com/office/drawing/2014/main" id="{77C9F137-A4B7-4A40-972C-2586C3706DF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4084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758812"/>
          </a:xfrm>
        </p:spPr>
        <p:txBody>
          <a:bodyPr/>
          <a:lstStyle/>
          <a:p>
            <a:r>
              <a:rPr lang="en-CA" dirty="0"/>
              <a:t>List</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82498" y="1129990"/>
            <a:ext cx="7172812" cy="3784037"/>
          </a:xfrm>
        </p:spPr>
        <p:txBody>
          <a:bodyPr>
            <a:normAutofit/>
          </a:bodyPr>
          <a:lstStyle/>
          <a:p>
            <a:pPr marL="0" indent="0">
              <a:buNone/>
            </a:pPr>
            <a:r>
              <a:rPr lang="en-CA" sz="2400" dirty="0" err="1"/>
              <a:t>Router_Vendors</a:t>
            </a:r>
            <a:r>
              <a:rPr lang="en-CA" sz="2400" dirty="0"/>
              <a:t> = [“Cisco”, “Juniper”, “Nokia”]</a:t>
            </a:r>
          </a:p>
          <a:p>
            <a:pPr marL="0" indent="0">
              <a:buNone/>
            </a:pPr>
            <a:endParaRPr lang="en-CA" sz="2400" dirty="0"/>
          </a:p>
          <a:p>
            <a:r>
              <a:rPr lang="en-CA" sz="2400" dirty="0"/>
              <a:t>print[0]</a:t>
            </a:r>
          </a:p>
          <a:p>
            <a:pPr lvl="1"/>
            <a:r>
              <a:rPr lang="en-CA" sz="2400" dirty="0"/>
              <a:t>Will print: Cisco</a:t>
            </a:r>
          </a:p>
          <a:p>
            <a:r>
              <a:rPr lang="en-CA" sz="2400" dirty="0"/>
              <a:t>print[1] </a:t>
            </a:r>
          </a:p>
          <a:p>
            <a:pPr lvl="1"/>
            <a:r>
              <a:rPr lang="en-CA" sz="2400" dirty="0"/>
              <a:t>Will print: Juniper</a:t>
            </a:r>
          </a:p>
          <a:p>
            <a:r>
              <a:rPr lang="en-CA" sz="2400" dirty="0"/>
              <a:t>print[2]</a:t>
            </a:r>
          </a:p>
          <a:p>
            <a:pPr lvl="1"/>
            <a:r>
              <a:rPr lang="en-CA" sz="2400" dirty="0"/>
              <a:t>Will print: Nokia</a:t>
            </a:r>
          </a:p>
        </p:txBody>
      </p:sp>
      <p:sp>
        <p:nvSpPr>
          <p:cNvPr id="4" name="Date Placeholder 3">
            <a:extLst>
              <a:ext uri="{FF2B5EF4-FFF2-40B4-BE49-F238E27FC236}">
                <a16:creationId xmlns:a16="http://schemas.microsoft.com/office/drawing/2014/main" id="{9EED3566-0F42-44D5-8B2F-14EF1053D930}"/>
              </a:ext>
            </a:extLst>
          </p:cNvPr>
          <p:cNvSpPr>
            <a:spLocks noGrp="1"/>
          </p:cNvSpPr>
          <p:nvPr>
            <p:ph type="dt" sz="half" idx="10"/>
          </p:nvPr>
        </p:nvSpPr>
        <p:spPr/>
        <p:txBody>
          <a:bodyPr/>
          <a:lstStyle/>
          <a:p>
            <a:fld id="{942AE3B9-DCF1-4010-8095-75088A3E9C11}" type="datetime1">
              <a:rPr lang="en-US" smtClean="0"/>
              <a:t>1/11/2023</a:t>
            </a:fld>
            <a:endParaRPr lang="en-US" dirty="0"/>
          </a:p>
        </p:txBody>
      </p:sp>
      <p:sp>
        <p:nvSpPr>
          <p:cNvPr id="5" name="Slide Number Placeholder 4">
            <a:extLst>
              <a:ext uri="{FF2B5EF4-FFF2-40B4-BE49-F238E27FC236}">
                <a16:creationId xmlns:a16="http://schemas.microsoft.com/office/drawing/2014/main" id="{423B43B5-3EE9-4D36-9EB9-BAE219A745F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1706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758812"/>
          </a:xfrm>
        </p:spPr>
        <p:txBody>
          <a:bodyPr/>
          <a:lstStyle/>
          <a:p>
            <a:r>
              <a:rPr lang="en-CA" dirty="0"/>
              <a:t>List common methods</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82498" y="1129990"/>
            <a:ext cx="7114477" cy="3784037"/>
          </a:xfrm>
        </p:spPr>
        <p:txBody>
          <a:bodyPr/>
          <a:lstStyle/>
          <a:p>
            <a:pPr marL="0" indent="0">
              <a:buNone/>
            </a:pPr>
            <a:r>
              <a:rPr lang="en-CA" dirty="0" err="1"/>
              <a:t>Router_names</a:t>
            </a:r>
            <a:r>
              <a:rPr lang="en-CA" dirty="0"/>
              <a:t> = [“r1”, “r2”, “r4”]</a:t>
            </a:r>
          </a:p>
          <a:p>
            <a:pPr marL="0" indent="0">
              <a:buNone/>
            </a:pPr>
            <a:endParaRPr lang="en-CA" dirty="0"/>
          </a:p>
          <a:p>
            <a:r>
              <a:rPr lang="en-CA" dirty="0" err="1"/>
              <a:t>Router_names.append</a:t>
            </a:r>
            <a:r>
              <a:rPr lang="en-CA" dirty="0"/>
              <a:t>(“r5”)</a:t>
            </a:r>
          </a:p>
          <a:p>
            <a:pPr lvl="1"/>
            <a:r>
              <a:rPr lang="en-CA" dirty="0"/>
              <a:t>Will be [‘r1’, ‘r2’, ‘r4’, ‘r5’]</a:t>
            </a:r>
          </a:p>
          <a:p>
            <a:r>
              <a:rPr lang="en-CA" dirty="0" err="1"/>
              <a:t>Router_names.insert</a:t>
            </a:r>
            <a:r>
              <a:rPr lang="en-CA" dirty="0"/>
              <a:t>(2, ‘r3’) </a:t>
            </a:r>
          </a:p>
          <a:p>
            <a:pPr lvl="1"/>
            <a:r>
              <a:rPr lang="en-CA" dirty="0"/>
              <a:t>Will be [‘r1’, ‘r2’, ‘r3’, ‘r4’, ‘r5’]</a:t>
            </a:r>
          </a:p>
          <a:p>
            <a:r>
              <a:rPr lang="en-CA" dirty="0" err="1"/>
              <a:t>Router_names.pop</a:t>
            </a:r>
            <a:r>
              <a:rPr lang="en-CA" dirty="0"/>
              <a:t>(1)</a:t>
            </a:r>
          </a:p>
          <a:p>
            <a:pPr lvl="1"/>
            <a:r>
              <a:rPr lang="en-CA" dirty="0"/>
              <a:t>Will be [‘r1’, ‘r3’, ‘r4’, ‘r5’]</a:t>
            </a:r>
          </a:p>
        </p:txBody>
      </p:sp>
      <p:sp>
        <p:nvSpPr>
          <p:cNvPr id="4" name="Date Placeholder 3">
            <a:extLst>
              <a:ext uri="{FF2B5EF4-FFF2-40B4-BE49-F238E27FC236}">
                <a16:creationId xmlns:a16="http://schemas.microsoft.com/office/drawing/2014/main" id="{589C20AE-49D3-4C4C-8E85-DD61AA296501}"/>
              </a:ext>
            </a:extLst>
          </p:cNvPr>
          <p:cNvSpPr>
            <a:spLocks noGrp="1"/>
          </p:cNvSpPr>
          <p:nvPr>
            <p:ph type="dt" sz="half" idx="10"/>
          </p:nvPr>
        </p:nvSpPr>
        <p:spPr/>
        <p:txBody>
          <a:bodyPr/>
          <a:lstStyle/>
          <a:p>
            <a:fld id="{FBDDB91B-E8AC-4B4D-BC47-27CF1E60DEDA}" type="datetime1">
              <a:rPr lang="en-US" smtClean="0"/>
              <a:t>1/11/2023</a:t>
            </a:fld>
            <a:endParaRPr lang="en-US" dirty="0"/>
          </a:p>
        </p:txBody>
      </p:sp>
      <p:sp>
        <p:nvSpPr>
          <p:cNvPr id="5" name="Slide Number Placeholder 4">
            <a:extLst>
              <a:ext uri="{FF2B5EF4-FFF2-40B4-BE49-F238E27FC236}">
                <a16:creationId xmlns:a16="http://schemas.microsoft.com/office/drawing/2014/main" id="{A8775554-80C0-444B-9263-6307A849A5C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7588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758812"/>
          </a:xfrm>
        </p:spPr>
        <p:txBody>
          <a:bodyPr/>
          <a:lstStyle/>
          <a:p>
            <a:r>
              <a:rPr lang="en-CA" dirty="0"/>
              <a:t>Tuples</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82498" y="1129990"/>
            <a:ext cx="7114477" cy="3784037"/>
          </a:xfrm>
        </p:spPr>
        <p:txBody>
          <a:bodyPr/>
          <a:lstStyle/>
          <a:p>
            <a:r>
              <a:rPr lang="en-CA" dirty="0"/>
              <a:t>Similar to list created by enclosing objects in parentheses, “(“ and “)”.</a:t>
            </a:r>
          </a:p>
          <a:p>
            <a:r>
              <a:rPr lang="en-CA" dirty="0"/>
              <a:t>Also indexed by non-zero integers that start with zero (0). </a:t>
            </a:r>
          </a:p>
          <a:p>
            <a:r>
              <a:rPr lang="en-CA" dirty="0"/>
              <a:t>Unlike lists, values cannot be modified after creation. </a:t>
            </a:r>
          </a:p>
          <a:p>
            <a:r>
              <a:rPr lang="en-CA" dirty="0"/>
              <a:t>Datacenter = (“TorDB1”, “TorDB2”, “</a:t>
            </a:r>
            <a:r>
              <a:rPr lang="en-CA" dirty="0" err="1"/>
              <a:t>LonDB</a:t>
            </a:r>
            <a:r>
              <a:rPr lang="en-CA" dirty="0"/>
              <a:t>”)</a:t>
            </a:r>
          </a:p>
          <a:p>
            <a:pPr lvl="1"/>
            <a:r>
              <a:rPr lang="en-CA" dirty="0"/>
              <a:t>Datacenter[1] will give you: TorDB2 </a:t>
            </a:r>
          </a:p>
        </p:txBody>
      </p:sp>
      <p:sp>
        <p:nvSpPr>
          <p:cNvPr id="4" name="Date Placeholder 3">
            <a:extLst>
              <a:ext uri="{FF2B5EF4-FFF2-40B4-BE49-F238E27FC236}">
                <a16:creationId xmlns:a16="http://schemas.microsoft.com/office/drawing/2014/main" id="{5161E2FE-3E68-4EC7-B446-A6AC519637D0}"/>
              </a:ext>
            </a:extLst>
          </p:cNvPr>
          <p:cNvSpPr>
            <a:spLocks noGrp="1"/>
          </p:cNvSpPr>
          <p:nvPr>
            <p:ph type="dt" sz="half" idx="10"/>
          </p:nvPr>
        </p:nvSpPr>
        <p:spPr/>
        <p:txBody>
          <a:bodyPr/>
          <a:lstStyle/>
          <a:p>
            <a:fld id="{D40EBDCB-22E6-4809-9DC0-BA9ABA8913A9}" type="datetime1">
              <a:rPr lang="en-US" smtClean="0"/>
              <a:t>1/11/2023</a:t>
            </a:fld>
            <a:endParaRPr lang="en-US" dirty="0"/>
          </a:p>
        </p:txBody>
      </p:sp>
      <p:sp>
        <p:nvSpPr>
          <p:cNvPr id="5" name="Slide Number Placeholder 4">
            <a:extLst>
              <a:ext uri="{FF2B5EF4-FFF2-40B4-BE49-F238E27FC236}">
                <a16:creationId xmlns:a16="http://schemas.microsoft.com/office/drawing/2014/main" id="{4ED77AB0-7DC0-43F5-85CF-5A1B5C1D9C3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45634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0C62-6FC8-4CB4-A5D3-7E76F53035DC}"/>
              </a:ext>
            </a:extLst>
          </p:cNvPr>
          <p:cNvSpPr>
            <a:spLocks noGrp="1"/>
          </p:cNvSpPr>
          <p:nvPr>
            <p:ph type="title"/>
          </p:nvPr>
        </p:nvSpPr>
        <p:spPr>
          <a:xfrm>
            <a:off x="523874" y="304271"/>
            <a:ext cx="6931435" cy="1104636"/>
          </a:xfrm>
        </p:spPr>
        <p:txBody>
          <a:bodyPr/>
          <a:lstStyle/>
          <a:p>
            <a:r>
              <a:rPr lang="en-CA" sz="3200" dirty="0"/>
              <a:t>How to remove object from Tuples</a:t>
            </a:r>
          </a:p>
        </p:txBody>
      </p:sp>
      <p:sp>
        <p:nvSpPr>
          <p:cNvPr id="3" name="Content Placeholder 2">
            <a:extLst>
              <a:ext uri="{FF2B5EF4-FFF2-40B4-BE49-F238E27FC236}">
                <a16:creationId xmlns:a16="http://schemas.microsoft.com/office/drawing/2014/main" id="{B201FE5E-4146-423A-9619-43DB399D84D8}"/>
              </a:ext>
            </a:extLst>
          </p:cNvPr>
          <p:cNvSpPr>
            <a:spLocks noGrp="1"/>
          </p:cNvSpPr>
          <p:nvPr>
            <p:ph idx="1"/>
          </p:nvPr>
        </p:nvSpPr>
        <p:spPr>
          <a:xfrm>
            <a:off x="591208" y="1408908"/>
            <a:ext cx="6504918" cy="3675472"/>
          </a:xfrm>
        </p:spPr>
        <p:txBody>
          <a:bodyPr>
            <a:normAutofit fontScale="92500" lnSpcReduction="10000"/>
          </a:bodyPr>
          <a:lstStyle/>
          <a:p>
            <a:r>
              <a:rPr lang="en-CA" dirty="0"/>
              <a:t>DBs = (“TorDB1”, “TorDB2”, “LonDB1”, “LonDB2”, “MonDB1”)</a:t>
            </a:r>
          </a:p>
          <a:p>
            <a:r>
              <a:rPr lang="en-CA" dirty="0"/>
              <a:t>Option1:</a:t>
            </a:r>
          </a:p>
          <a:p>
            <a:pPr lvl="1"/>
            <a:r>
              <a:rPr lang="en-CA" dirty="0"/>
              <a:t>DBs = DBs[:2] + DBs[3:]</a:t>
            </a:r>
          </a:p>
          <a:p>
            <a:pPr lvl="1"/>
            <a:r>
              <a:rPr lang="en-CA" dirty="0"/>
              <a:t>DBs will become: TorDB1, TorDB2, LonDB2, MonDB1</a:t>
            </a:r>
          </a:p>
          <a:p>
            <a:r>
              <a:rPr lang="en-CA" dirty="0"/>
              <a:t>Option2:</a:t>
            </a:r>
          </a:p>
          <a:p>
            <a:pPr lvl="1"/>
            <a:r>
              <a:rPr lang="en-CA" dirty="0" err="1"/>
              <a:t>ListDB</a:t>
            </a:r>
            <a:r>
              <a:rPr lang="en-CA" dirty="0"/>
              <a:t> = list(DBs)</a:t>
            </a:r>
          </a:p>
          <a:p>
            <a:pPr lvl="1"/>
            <a:r>
              <a:rPr lang="en-CA" dirty="0" err="1"/>
              <a:t>ListDB.remove</a:t>
            </a:r>
            <a:r>
              <a:rPr lang="en-CA" dirty="0"/>
              <a:t>(“TorDB2”)</a:t>
            </a:r>
          </a:p>
          <a:p>
            <a:pPr lvl="1"/>
            <a:r>
              <a:rPr lang="en-CA" dirty="0"/>
              <a:t>DBs = tuple(</a:t>
            </a:r>
            <a:r>
              <a:rPr lang="en-CA" dirty="0" err="1"/>
              <a:t>ListDB</a:t>
            </a:r>
            <a:r>
              <a:rPr lang="en-CA" dirty="0"/>
              <a:t>)</a:t>
            </a:r>
          </a:p>
          <a:p>
            <a:pPr lvl="1"/>
            <a:r>
              <a:rPr lang="en-CA" dirty="0"/>
              <a:t>DBs will become: TorDB1, LonDB2, MonDB1</a:t>
            </a:r>
          </a:p>
        </p:txBody>
      </p:sp>
      <p:sp>
        <p:nvSpPr>
          <p:cNvPr id="4" name="Date Placeholder 3">
            <a:extLst>
              <a:ext uri="{FF2B5EF4-FFF2-40B4-BE49-F238E27FC236}">
                <a16:creationId xmlns:a16="http://schemas.microsoft.com/office/drawing/2014/main" id="{75DA47DF-ED14-44A3-8ACF-0336674A7452}"/>
              </a:ext>
            </a:extLst>
          </p:cNvPr>
          <p:cNvSpPr>
            <a:spLocks noGrp="1"/>
          </p:cNvSpPr>
          <p:nvPr>
            <p:ph type="dt" sz="half" idx="10"/>
          </p:nvPr>
        </p:nvSpPr>
        <p:spPr/>
        <p:txBody>
          <a:bodyPr/>
          <a:lstStyle/>
          <a:p>
            <a:fld id="{44D4C38B-3A85-4380-811F-CF1CE24C5D7C}" type="datetime1">
              <a:rPr lang="en-US" smtClean="0"/>
              <a:t>1/11/2023</a:t>
            </a:fld>
            <a:endParaRPr lang="en-US" dirty="0"/>
          </a:p>
        </p:txBody>
      </p:sp>
      <p:sp>
        <p:nvSpPr>
          <p:cNvPr id="5" name="Slide Number Placeholder 4">
            <a:extLst>
              <a:ext uri="{FF2B5EF4-FFF2-40B4-BE49-F238E27FC236}">
                <a16:creationId xmlns:a16="http://schemas.microsoft.com/office/drawing/2014/main" id="{E526E499-568A-4EEF-8919-B1F67F9183B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171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AAA8-6573-4F38-86BF-B0EE3968E2D2}"/>
              </a:ext>
            </a:extLst>
          </p:cNvPr>
          <p:cNvSpPr>
            <a:spLocks noGrp="1"/>
          </p:cNvSpPr>
          <p:nvPr>
            <p:ph type="ctrTitle"/>
          </p:nvPr>
        </p:nvSpPr>
        <p:spPr>
          <a:xfrm>
            <a:off x="369116" y="1470423"/>
            <a:ext cx="7105475" cy="3402508"/>
          </a:xfrm>
        </p:spPr>
        <p:txBody>
          <a:bodyPr>
            <a:normAutofit fontScale="90000"/>
          </a:bodyPr>
          <a:lstStyle/>
          <a:p>
            <a:r>
              <a:rPr lang="en-CA" sz="2800" dirty="0"/>
              <a:t>Contains objects that can be indexed by keys. </a:t>
            </a:r>
            <a:br>
              <a:rPr lang="en-CA" sz="2800" dirty="0"/>
            </a:br>
            <a:r>
              <a:rPr lang="en-CA" sz="2800" dirty="0"/>
              <a:t>Referred as the associated array or hashing table</a:t>
            </a:r>
            <a:br>
              <a:rPr lang="en-CA" sz="2800" dirty="0"/>
            </a:br>
            <a:r>
              <a:rPr lang="en-CA" sz="2800" dirty="0"/>
              <a:t>in other languages. </a:t>
            </a:r>
            <a:br>
              <a:rPr lang="en-CA" sz="2800" dirty="0"/>
            </a:br>
            <a:r>
              <a:rPr lang="en-US" sz="2800" dirty="0"/>
              <a:t>Python dictionary is an unordered collection of items. </a:t>
            </a:r>
            <a:br>
              <a:rPr lang="en-US" sz="2800" dirty="0"/>
            </a:br>
            <a:r>
              <a:rPr lang="en-US" sz="2800" dirty="0"/>
              <a:t>While other compound data types have only value as an </a:t>
            </a:r>
            <a:br>
              <a:rPr lang="en-US" sz="2800" dirty="0"/>
            </a:br>
            <a:r>
              <a:rPr lang="en-US" sz="2800" dirty="0"/>
              <a:t>element, a dictionary has a key and a value pair.</a:t>
            </a:r>
            <a:br>
              <a:rPr lang="en-US" sz="2800" dirty="0"/>
            </a:br>
            <a:br>
              <a:rPr lang="en-US" sz="2800" dirty="0"/>
            </a:br>
            <a:r>
              <a:rPr lang="en-US" sz="2800" dirty="0"/>
              <a:t>Dictionaries are optimized to retrieve values </a:t>
            </a:r>
            <a:br>
              <a:rPr lang="en-US" sz="2800" dirty="0"/>
            </a:br>
            <a:r>
              <a:rPr lang="en-US" sz="2800" dirty="0"/>
              <a:t>when the key is known.</a:t>
            </a:r>
            <a:br>
              <a:rPr lang="en-CA" sz="2800" dirty="0"/>
            </a:br>
            <a:r>
              <a:rPr lang="en-CA" sz="2800" dirty="0"/>
              <a:t>  </a:t>
            </a:r>
          </a:p>
        </p:txBody>
      </p:sp>
      <p:sp>
        <p:nvSpPr>
          <p:cNvPr id="4" name="Subtitle 3">
            <a:extLst>
              <a:ext uri="{FF2B5EF4-FFF2-40B4-BE49-F238E27FC236}">
                <a16:creationId xmlns:a16="http://schemas.microsoft.com/office/drawing/2014/main" id="{E0F1CDB0-FE12-412E-A262-3C81EB30A8D7}"/>
              </a:ext>
            </a:extLst>
          </p:cNvPr>
          <p:cNvSpPr>
            <a:spLocks noGrp="1"/>
          </p:cNvSpPr>
          <p:nvPr>
            <p:ph type="subTitle" idx="1"/>
          </p:nvPr>
        </p:nvSpPr>
        <p:spPr>
          <a:xfrm>
            <a:off x="460917" y="527892"/>
            <a:ext cx="5788166" cy="628354"/>
          </a:xfrm>
        </p:spPr>
        <p:txBody>
          <a:bodyPr>
            <a:normAutofit/>
          </a:bodyPr>
          <a:lstStyle/>
          <a:p>
            <a:r>
              <a:rPr lang="en-CA" sz="3600" dirty="0"/>
              <a:t>dictionary:</a:t>
            </a:r>
          </a:p>
        </p:txBody>
      </p:sp>
    </p:spTree>
    <p:extLst>
      <p:ext uri="{BB962C8B-B14F-4D97-AF65-F5344CB8AC3E}">
        <p14:creationId xmlns:p14="http://schemas.microsoft.com/office/powerpoint/2010/main" val="206117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03D8-C74D-409A-9B2A-6B88CC8988D6}"/>
              </a:ext>
            </a:extLst>
          </p:cNvPr>
          <p:cNvSpPr>
            <a:spLocks noGrp="1"/>
          </p:cNvSpPr>
          <p:nvPr>
            <p:ph type="title"/>
          </p:nvPr>
        </p:nvSpPr>
        <p:spPr/>
        <p:txBody>
          <a:bodyPr/>
          <a:lstStyle/>
          <a:p>
            <a:r>
              <a:rPr lang="en-CA" dirty="0"/>
              <a:t>Dictionary</a:t>
            </a:r>
          </a:p>
        </p:txBody>
      </p:sp>
      <p:sp>
        <p:nvSpPr>
          <p:cNvPr id="3" name="Content Placeholder 2">
            <a:extLst>
              <a:ext uri="{FF2B5EF4-FFF2-40B4-BE49-F238E27FC236}">
                <a16:creationId xmlns:a16="http://schemas.microsoft.com/office/drawing/2014/main" id="{F09604DD-33EF-458C-AD95-6D33A00A1433}"/>
              </a:ext>
            </a:extLst>
          </p:cNvPr>
          <p:cNvSpPr>
            <a:spLocks noGrp="1"/>
          </p:cNvSpPr>
          <p:nvPr>
            <p:ph idx="1"/>
          </p:nvPr>
        </p:nvSpPr>
        <p:spPr>
          <a:xfrm>
            <a:off x="302342" y="1209368"/>
            <a:ext cx="6793784" cy="3704660"/>
          </a:xfrm>
        </p:spPr>
        <p:txBody>
          <a:bodyPr>
            <a:normAutofit/>
          </a:bodyPr>
          <a:lstStyle/>
          <a:p>
            <a:r>
              <a:rPr lang="en-CA" dirty="0"/>
              <a:t>device = {‘Hostname’: ‘router1’, ‘Vendor: ‘Cisco’, ‘OS’: 15}</a:t>
            </a:r>
          </a:p>
          <a:p>
            <a:pPr marL="0" indent="0">
              <a:buNone/>
            </a:pPr>
            <a:r>
              <a:rPr lang="en-CA" dirty="0"/>
              <a:t>Then you could use it as:</a:t>
            </a:r>
          </a:p>
          <a:p>
            <a:r>
              <a:rPr lang="en-CA" dirty="0"/>
              <a:t>print(device[‘Hostname’]) will print router1</a:t>
            </a:r>
          </a:p>
          <a:p>
            <a:r>
              <a:rPr lang="en-CA" dirty="0"/>
              <a:t>print(device[‘OS’]) will print 15</a:t>
            </a:r>
          </a:p>
          <a:p>
            <a:r>
              <a:rPr lang="en-CA" dirty="0"/>
              <a:t>print(device[‘Vendor’]) will print Cisco </a:t>
            </a:r>
          </a:p>
          <a:p>
            <a:r>
              <a:rPr lang="en-CA" dirty="0"/>
              <a:t>Print(device) will print all of the information</a:t>
            </a:r>
          </a:p>
        </p:txBody>
      </p:sp>
      <p:sp>
        <p:nvSpPr>
          <p:cNvPr id="4" name="Date Placeholder 3">
            <a:extLst>
              <a:ext uri="{FF2B5EF4-FFF2-40B4-BE49-F238E27FC236}">
                <a16:creationId xmlns:a16="http://schemas.microsoft.com/office/drawing/2014/main" id="{BA1C2347-76BA-4606-852A-DE839CCAE818}"/>
              </a:ext>
            </a:extLst>
          </p:cNvPr>
          <p:cNvSpPr>
            <a:spLocks noGrp="1"/>
          </p:cNvSpPr>
          <p:nvPr>
            <p:ph type="dt" sz="half" idx="10"/>
          </p:nvPr>
        </p:nvSpPr>
        <p:spPr/>
        <p:txBody>
          <a:bodyPr/>
          <a:lstStyle/>
          <a:p>
            <a:fld id="{96CE5060-6CA4-48DA-9E7D-9EA0A98F0FFE}" type="datetime1">
              <a:rPr lang="en-US" smtClean="0"/>
              <a:t>1/11/2023</a:t>
            </a:fld>
            <a:endParaRPr lang="en-US" dirty="0"/>
          </a:p>
        </p:txBody>
      </p:sp>
      <p:sp>
        <p:nvSpPr>
          <p:cNvPr id="5" name="Slide Number Placeholder 4">
            <a:extLst>
              <a:ext uri="{FF2B5EF4-FFF2-40B4-BE49-F238E27FC236}">
                <a16:creationId xmlns:a16="http://schemas.microsoft.com/office/drawing/2014/main" id="{23275352-71EA-464E-B4A0-75B86AF94A5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422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AAA8-6573-4F38-86BF-B0EE3968E2D2}"/>
              </a:ext>
            </a:extLst>
          </p:cNvPr>
          <p:cNvSpPr>
            <a:spLocks noGrp="1"/>
          </p:cNvSpPr>
          <p:nvPr>
            <p:ph type="ctrTitle"/>
          </p:nvPr>
        </p:nvSpPr>
        <p:spPr>
          <a:xfrm>
            <a:off x="369116" y="1470423"/>
            <a:ext cx="7105475" cy="1843228"/>
          </a:xfrm>
        </p:spPr>
        <p:txBody>
          <a:bodyPr>
            <a:normAutofit/>
          </a:bodyPr>
          <a:lstStyle/>
          <a:p>
            <a:br>
              <a:rPr lang="en-CA" sz="2800" dirty="0"/>
            </a:br>
            <a:r>
              <a:rPr lang="en-CA" sz="2800" dirty="0"/>
              <a:t>   </a:t>
            </a:r>
          </a:p>
        </p:txBody>
      </p:sp>
      <p:sp>
        <p:nvSpPr>
          <p:cNvPr id="4" name="Subtitle 3">
            <a:extLst>
              <a:ext uri="{FF2B5EF4-FFF2-40B4-BE49-F238E27FC236}">
                <a16:creationId xmlns:a16="http://schemas.microsoft.com/office/drawing/2014/main" id="{E0F1CDB0-FE12-412E-A262-3C81EB30A8D7}"/>
              </a:ext>
            </a:extLst>
          </p:cNvPr>
          <p:cNvSpPr>
            <a:spLocks noGrp="1"/>
          </p:cNvSpPr>
          <p:nvPr>
            <p:ph type="subTitle" idx="1"/>
          </p:nvPr>
        </p:nvSpPr>
        <p:spPr>
          <a:xfrm>
            <a:off x="460917" y="842069"/>
            <a:ext cx="5788166" cy="628354"/>
          </a:xfrm>
        </p:spPr>
        <p:txBody>
          <a:bodyPr>
            <a:normAutofit/>
          </a:bodyPr>
          <a:lstStyle/>
          <a:p>
            <a:r>
              <a:rPr lang="en-CA" sz="3600" dirty="0"/>
              <a:t>Sets</a:t>
            </a:r>
          </a:p>
        </p:txBody>
      </p:sp>
    </p:spTree>
    <p:extLst>
      <p:ext uri="{BB962C8B-B14F-4D97-AF65-F5344CB8AC3E}">
        <p14:creationId xmlns:p14="http://schemas.microsoft.com/office/powerpoint/2010/main" val="343709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BF3E-5BF9-4FB6-BCC2-AB4D4A2A67E9}"/>
              </a:ext>
            </a:extLst>
          </p:cNvPr>
          <p:cNvSpPr>
            <a:spLocks noGrp="1"/>
          </p:cNvSpPr>
          <p:nvPr>
            <p:ph type="title"/>
          </p:nvPr>
        </p:nvSpPr>
        <p:spPr/>
        <p:txBody>
          <a:bodyPr/>
          <a:lstStyle/>
          <a:p>
            <a:r>
              <a:rPr lang="en-CA" dirty="0"/>
              <a:t>Set</a:t>
            </a:r>
          </a:p>
        </p:txBody>
      </p:sp>
      <p:sp>
        <p:nvSpPr>
          <p:cNvPr id="3" name="Content Placeholder 2">
            <a:extLst>
              <a:ext uri="{FF2B5EF4-FFF2-40B4-BE49-F238E27FC236}">
                <a16:creationId xmlns:a16="http://schemas.microsoft.com/office/drawing/2014/main" id="{7313D250-F44B-49DE-8B3D-8F2AEF3A8F42}"/>
              </a:ext>
            </a:extLst>
          </p:cNvPr>
          <p:cNvSpPr>
            <a:spLocks noGrp="1"/>
          </p:cNvSpPr>
          <p:nvPr>
            <p:ph idx="1"/>
          </p:nvPr>
        </p:nvSpPr>
        <p:spPr>
          <a:xfrm>
            <a:off x="523876" y="1476462"/>
            <a:ext cx="6572250" cy="3437565"/>
          </a:xfrm>
        </p:spPr>
        <p:txBody>
          <a:bodyPr/>
          <a:lstStyle/>
          <a:p>
            <a:r>
              <a:rPr lang="en-CA" sz="2400" dirty="0"/>
              <a:t>Used to contain unordered collection of objects.</a:t>
            </a:r>
          </a:p>
          <a:p>
            <a:r>
              <a:rPr lang="en-CA" sz="2400" dirty="0"/>
              <a:t>Unlike lists and tuples, sets are unordered and cannot be indexed by numbers.</a:t>
            </a:r>
          </a:p>
          <a:p>
            <a:r>
              <a:rPr lang="en-CA" dirty="0"/>
              <a:t>Benefit: elements of sets are never duplicated. </a:t>
            </a:r>
          </a:p>
          <a:p>
            <a:pPr lvl="1"/>
            <a:r>
              <a:rPr lang="en-CA" dirty="0"/>
              <a:t>Could create a list of IP address without duplications</a:t>
            </a:r>
          </a:p>
          <a:p>
            <a:r>
              <a:rPr lang="en-CA" dirty="0"/>
              <a:t>Not used often but could save coding </a:t>
            </a:r>
          </a:p>
          <a:p>
            <a:endParaRPr lang="en-CA" dirty="0"/>
          </a:p>
        </p:txBody>
      </p:sp>
      <p:sp>
        <p:nvSpPr>
          <p:cNvPr id="4" name="Date Placeholder 3">
            <a:extLst>
              <a:ext uri="{FF2B5EF4-FFF2-40B4-BE49-F238E27FC236}">
                <a16:creationId xmlns:a16="http://schemas.microsoft.com/office/drawing/2014/main" id="{2FF8FA6A-685D-4996-9717-5644A4CB5EB0}"/>
              </a:ext>
            </a:extLst>
          </p:cNvPr>
          <p:cNvSpPr>
            <a:spLocks noGrp="1"/>
          </p:cNvSpPr>
          <p:nvPr>
            <p:ph type="dt" sz="half" idx="10"/>
          </p:nvPr>
        </p:nvSpPr>
        <p:spPr/>
        <p:txBody>
          <a:bodyPr/>
          <a:lstStyle/>
          <a:p>
            <a:fld id="{EB691674-7209-498B-819E-DD5BD3F27753}" type="datetime1">
              <a:rPr lang="en-US" smtClean="0"/>
              <a:t>1/11/2023</a:t>
            </a:fld>
            <a:endParaRPr lang="en-US" dirty="0"/>
          </a:p>
        </p:txBody>
      </p:sp>
      <p:sp>
        <p:nvSpPr>
          <p:cNvPr id="5" name="Slide Number Placeholder 4">
            <a:extLst>
              <a:ext uri="{FF2B5EF4-FFF2-40B4-BE49-F238E27FC236}">
                <a16:creationId xmlns:a16="http://schemas.microsoft.com/office/drawing/2014/main" id="{727DB0CD-2A83-4E8A-86FC-5AEB65435AD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960459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31DC-5098-4400-97D1-7668D516D6D2}"/>
              </a:ext>
            </a:extLst>
          </p:cNvPr>
          <p:cNvSpPr>
            <a:spLocks noGrp="1"/>
          </p:cNvSpPr>
          <p:nvPr>
            <p:ph type="title"/>
          </p:nvPr>
        </p:nvSpPr>
        <p:spPr/>
        <p:txBody>
          <a:bodyPr/>
          <a:lstStyle/>
          <a:p>
            <a:r>
              <a:rPr lang="en-CA" dirty="0"/>
              <a:t>Set</a:t>
            </a:r>
          </a:p>
        </p:txBody>
      </p:sp>
      <p:sp>
        <p:nvSpPr>
          <p:cNvPr id="3" name="Content Placeholder 2">
            <a:extLst>
              <a:ext uri="{FF2B5EF4-FFF2-40B4-BE49-F238E27FC236}">
                <a16:creationId xmlns:a16="http://schemas.microsoft.com/office/drawing/2014/main" id="{11B5F218-0219-4209-9BA7-82B8AC95A218}"/>
              </a:ext>
            </a:extLst>
          </p:cNvPr>
          <p:cNvSpPr>
            <a:spLocks noGrp="1"/>
          </p:cNvSpPr>
          <p:nvPr>
            <p:ph idx="1"/>
          </p:nvPr>
        </p:nvSpPr>
        <p:spPr>
          <a:xfrm>
            <a:off x="377505" y="1132514"/>
            <a:ext cx="6718621" cy="3781513"/>
          </a:xfrm>
        </p:spPr>
        <p:txBody>
          <a:bodyPr/>
          <a:lstStyle/>
          <a:p>
            <a:r>
              <a:rPr lang="en-CA" dirty="0"/>
              <a:t>set_1 = set([1, 1, 2, 2, 3, 3, 4, 4])</a:t>
            </a:r>
          </a:p>
          <a:p>
            <a:pPr lvl="1"/>
            <a:r>
              <a:rPr lang="en-CA" dirty="0"/>
              <a:t>Will be {1, 2, 3, 4}</a:t>
            </a:r>
          </a:p>
          <a:p>
            <a:r>
              <a:rPr lang="en-CA" dirty="0"/>
              <a:t>set_1.add(5)</a:t>
            </a:r>
          </a:p>
          <a:p>
            <a:pPr lvl="1"/>
            <a:r>
              <a:rPr lang="en-CA" dirty="0"/>
              <a:t>Will be {1, 2, 3, 4, 5}</a:t>
            </a:r>
          </a:p>
          <a:p>
            <a:r>
              <a:rPr lang="en-CA" dirty="0"/>
              <a:t>set_1.update([‘</a:t>
            </a:r>
            <a:r>
              <a:rPr lang="en-CA" dirty="0" err="1"/>
              <a:t>a’,’a’,’b’,’b</a:t>
            </a:r>
            <a:r>
              <a:rPr lang="en-CA" dirty="0"/>
              <a:t>’])</a:t>
            </a:r>
          </a:p>
          <a:p>
            <a:pPr lvl="1"/>
            <a:r>
              <a:rPr lang="en-CA" dirty="0"/>
              <a:t>Will be {1, 2, 3, 4, 5, ‘b’, ‘a’}</a:t>
            </a:r>
          </a:p>
          <a:p>
            <a:endParaRPr lang="en-CA" dirty="0"/>
          </a:p>
        </p:txBody>
      </p:sp>
      <p:sp>
        <p:nvSpPr>
          <p:cNvPr id="4" name="Date Placeholder 3">
            <a:extLst>
              <a:ext uri="{FF2B5EF4-FFF2-40B4-BE49-F238E27FC236}">
                <a16:creationId xmlns:a16="http://schemas.microsoft.com/office/drawing/2014/main" id="{EE1340BD-AB69-41E8-9DC2-FAD8B375903C}"/>
              </a:ext>
            </a:extLst>
          </p:cNvPr>
          <p:cNvSpPr>
            <a:spLocks noGrp="1"/>
          </p:cNvSpPr>
          <p:nvPr>
            <p:ph type="dt" sz="half" idx="10"/>
          </p:nvPr>
        </p:nvSpPr>
        <p:spPr/>
        <p:txBody>
          <a:bodyPr/>
          <a:lstStyle/>
          <a:p>
            <a:fld id="{923D1D7F-268F-443F-BF54-D36476829C68}" type="datetime1">
              <a:rPr lang="en-US" smtClean="0"/>
              <a:t>1/11/2023</a:t>
            </a:fld>
            <a:endParaRPr lang="en-US" dirty="0"/>
          </a:p>
        </p:txBody>
      </p:sp>
      <p:sp>
        <p:nvSpPr>
          <p:cNvPr id="5" name="Slide Number Placeholder 4">
            <a:extLst>
              <a:ext uri="{FF2B5EF4-FFF2-40B4-BE49-F238E27FC236}">
                <a16:creationId xmlns:a16="http://schemas.microsoft.com/office/drawing/2014/main" id="{D3D71E76-CF43-4156-AAA9-1AF8E32AB5E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3977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0E17-98B4-420E-A97E-987400597688}"/>
              </a:ext>
            </a:extLst>
          </p:cNvPr>
          <p:cNvSpPr>
            <a:spLocks noGrp="1"/>
          </p:cNvSpPr>
          <p:nvPr>
            <p:ph type="title"/>
          </p:nvPr>
        </p:nvSpPr>
        <p:spPr>
          <a:xfrm>
            <a:off x="523875" y="304271"/>
            <a:ext cx="6572250" cy="610129"/>
          </a:xfrm>
        </p:spPr>
        <p:txBody>
          <a:bodyPr/>
          <a:lstStyle/>
          <a:p>
            <a:r>
              <a:rPr lang="en-CA" dirty="0"/>
              <a:t>Lecture will cover </a:t>
            </a:r>
          </a:p>
        </p:txBody>
      </p:sp>
      <p:sp>
        <p:nvSpPr>
          <p:cNvPr id="3" name="Content Placeholder 2">
            <a:extLst>
              <a:ext uri="{FF2B5EF4-FFF2-40B4-BE49-F238E27FC236}">
                <a16:creationId xmlns:a16="http://schemas.microsoft.com/office/drawing/2014/main" id="{CC916532-663B-4889-BE32-39DCC6691E5F}"/>
              </a:ext>
            </a:extLst>
          </p:cNvPr>
          <p:cNvSpPr>
            <a:spLocks noGrp="1"/>
          </p:cNvSpPr>
          <p:nvPr>
            <p:ph idx="1"/>
          </p:nvPr>
        </p:nvSpPr>
        <p:spPr>
          <a:xfrm>
            <a:off x="523875" y="993815"/>
            <a:ext cx="6506403" cy="3664324"/>
          </a:xfrm>
        </p:spPr>
        <p:txBody>
          <a:bodyPr>
            <a:normAutofit fontScale="70000" lnSpcReduction="20000"/>
          </a:bodyPr>
          <a:lstStyle/>
          <a:p>
            <a:r>
              <a:rPr lang="en-CA" dirty="0"/>
              <a:t>Sequences</a:t>
            </a:r>
          </a:p>
          <a:p>
            <a:pPr lvl="1"/>
            <a:r>
              <a:rPr lang="en-CA" dirty="0"/>
              <a:t>String (review), list, and tuples</a:t>
            </a:r>
          </a:p>
          <a:p>
            <a:r>
              <a:rPr lang="en-CA" dirty="0"/>
              <a:t>Dictionary: Mapping type</a:t>
            </a:r>
          </a:p>
          <a:p>
            <a:r>
              <a:rPr lang="en-CA" dirty="0"/>
              <a:t>Sets</a:t>
            </a:r>
          </a:p>
          <a:p>
            <a:r>
              <a:rPr lang="en-CA" dirty="0"/>
              <a:t>Loops</a:t>
            </a:r>
          </a:p>
          <a:p>
            <a:pPr lvl="1"/>
            <a:r>
              <a:rPr lang="en-CA" dirty="0"/>
              <a:t>For loop</a:t>
            </a:r>
          </a:p>
          <a:p>
            <a:pPr lvl="1"/>
            <a:r>
              <a:rPr lang="en-CA" dirty="0"/>
              <a:t>While loop</a:t>
            </a:r>
          </a:p>
          <a:p>
            <a:r>
              <a:rPr lang="en-CA" dirty="0"/>
              <a:t>MATCH Statement</a:t>
            </a:r>
          </a:p>
          <a:p>
            <a:r>
              <a:rPr lang="en-CA" dirty="0"/>
              <a:t>If Statements</a:t>
            </a:r>
          </a:p>
          <a:p>
            <a:r>
              <a:rPr lang="en-CA" dirty="0"/>
              <a:t>Catching exceptions</a:t>
            </a:r>
          </a:p>
          <a:p>
            <a:r>
              <a:rPr lang="en-CA" dirty="0"/>
              <a:t>Functions</a:t>
            </a:r>
          </a:p>
          <a:p>
            <a:pPr lvl="1"/>
            <a:r>
              <a:rPr lang="en-CA" dirty="0"/>
              <a:t>Build-in: come within python</a:t>
            </a:r>
          </a:p>
          <a:p>
            <a:pPr lvl="1"/>
            <a:r>
              <a:rPr lang="en-CA" dirty="0"/>
              <a:t>Build your own</a:t>
            </a:r>
          </a:p>
          <a:p>
            <a:r>
              <a:rPr lang="en-CA" dirty="0"/>
              <a:t>Import &amp; Modules</a:t>
            </a:r>
          </a:p>
          <a:p>
            <a:endParaRPr lang="en-CA" dirty="0"/>
          </a:p>
          <a:p>
            <a:endParaRPr lang="en-CA" dirty="0"/>
          </a:p>
        </p:txBody>
      </p:sp>
      <p:sp>
        <p:nvSpPr>
          <p:cNvPr id="4" name="Date Placeholder 3">
            <a:extLst>
              <a:ext uri="{FF2B5EF4-FFF2-40B4-BE49-F238E27FC236}">
                <a16:creationId xmlns:a16="http://schemas.microsoft.com/office/drawing/2014/main" id="{792837CC-BABA-4DAE-92D4-CA03920979FC}"/>
              </a:ext>
            </a:extLst>
          </p:cNvPr>
          <p:cNvSpPr>
            <a:spLocks noGrp="1"/>
          </p:cNvSpPr>
          <p:nvPr>
            <p:ph type="dt" sz="half" idx="10"/>
          </p:nvPr>
        </p:nvSpPr>
        <p:spPr/>
        <p:txBody>
          <a:bodyPr/>
          <a:lstStyle/>
          <a:p>
            <a:fld id="{1A18C704-49CB-4F61-8B11-8CB650DF75FF}" type="datetime1">
              <a:rPr lang="en-US" smtClean="0"/>
              <a:t>1/11/2023</a:t>
            </a:fld>
            <a:endParaRPr lang="en-US" dirty="0"/>
          </a:p>
        </p:txBody>
      </p:sp>
      <p:sp>
        <p:nvSpPr>
          <p:cNvPr id="5" name="Slide Number Placeholder 4">
            <a:extLst>
              <a:ext uri="{FF2B5EF4-FFF2-40B4-BE49-F238E27FC236}">
                <a16:creationId xmlns:a16="http://schemas.microsoft.com/office/drawing/2014/main" id="{98E6CF74-3003-4293-B51B-2BCA07344C2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9295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AAA8-6573-4F38-86BF-B0EE3968E2D2}"/>
              </a:ext>
            </a:extLst>
          </p:cNvPr>
          <p:cNvSpPr>
            <a:spLocks noGrp="1"/>
          </p:cNvSpPr>
          <p:nvPr>
            <p:ph type="ctrTitle"/>
          </p:nvPr>
        </p:nvSpPr>
        <p:spPr>
          <a:xfrm>
            <a:off x="369116" y="1470423"/>
            <a:ext cx="7105475" cy="1843228"/>
          </a:xfrm>
        </p:spPr>
        <p:txBody>
          <a:bodyPr>
            <a:normAutofit/>
          </a:bodyPr>
          <a:lstStyle/>
          <a:p>
            <a:br>
              <a:rPr lang="en-CA" sz="2800" dirty="0"/>
            </a:br>
            <a:r>
              <a:rPr lang="en-CA" sz="2800" dirty="0"/>
              <a:t>   </a:t>
            </a:r>
          </a:p>
        </p:txBody>
      </p:sp>
      <p:sp>
        <p:nvSpPr>
          <p:cNvPr id="4" name="Subtitle 3">
            <a:extLst>
              <a:ext uri="{FF2B5EF4-FFF2-40B4-BE49-F238E27FC236}">
                <a16:creationId xmlns:a16="http://schemas.microsoft.com/office/drawing/2014/main" id="{E0F1CDB0-FE12-412E-A262-3C81EB30A8D7}"/>
              </a:ext>
            </a:extLst>
          </p:cNvPr>
          <p:cNvSpPr>
            <a:spLocks noGrp="1"/>
          </p:cNvSpPr>
          <p:nvPr>
            <p:ph type="subTitle" idx="1"/>
          </p:nvPr>
        </p:nvSpPr>
        <p:spPr>
          <a:xfrm>
            <a:off x="460917" y="842069"/>
            <a:ext cx="5788166" cy="628354"/>
          </a:xfrm>
        </p:spPr>
        <p:txBody>
          <a:bodyPr>
            <a:normAutofit/>
          </a:bodyPr>
          <a:lstStyle/>
          <a:p>
            <a:r>
              <a:rPr lang="en-CA" sz="3600" dirty="0"/>
              <a:t>Loops</a:t>
            </a:r>
          </a:p>
        </p:txBody>
      </p:sp>
    </p:spTree>
    <p:extLst>
      <p:ext uri="{BB962C8B-B14F-4D97-AF65-F5344CB8AC3E}">
        <p14:creationId xmlns:p14="http://schemas.microsoft.com/office/powerpoint/2010/main" val="271166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31DC-5098-4400-97D1-7668D516D6D2}"/>
              </a:ext>
            </a:extLst>
          </p:cNvPr>
          <p:cNvSpPr>
            <a:spLocks noGrp="1"/>
          </p:cNvSpPr>
          <p:nvPr>
            <p:ph type="title"/>
          </p:nvPr>
        </p:nvSpPr>
        <p:spPr>
          <a:xfrm>
            <a:off x="523875" y="304271"/>
            <a:ext cx="6572250" cy="496702"/>
          </a:xfrm>
        </p:spPr>
        <p:txBody>
          <a:bodyPr/>
          <a:lstStyle/>
          <a:p>
            <a:r>
              <a:rPr lang="en-CA" dirty="0"/>
              <a:t>for loops</a:t>
            </a:r>
          </a:p>
        </p:txBody>
      </p:sp>
      <p:sp>
        <p:nvSpPr>
          <p:cNvPr id="3" name="Content Placeholder 2">
            <a:extLst>
              <a:ext uri="{FF2B5EF4-FFF2-40B4-BE49-F238E27FC236}">
                <a16:creationId xmlns:a16="http://schemas.microsoft.com/office/drawing/2014/main" id="{11B5F218-0219-4209-9BA7-82B8AC95A218}"/>
              </a:ext>
            </a:extLst>
          </p:cNvPr>
          <p:cNvSpPr>
            <a:spLocks noGrp="1"/>
          </p:cNvSpPr>
          <p:nvPr>
            <p:ph idx="1"/>
          </p:nvPr>
        </p:nvSpPr>
        <p:spPr>
          <a:xfrm>
            <a:off x="523875" y="800973"/>
            <a:ext cx="6572251" cy="4113054"/>
          </a:xfrm>
        </p:spPr>
        <p:txBody>
          <a:bodyPr>
            <a:normAutofit/>
          </a:bodyPr>
          <a:lstStyle/>
          <a:p>
            <a:r>
              <a:rPr lang="en-CA" dirty="0"/>
              <a:t>for loops execute a certain number of times</a:t>
            </a:r>
          </a:p>
          <a:p>
            <a:r>
              <a:rPr lang="en-CA" dirty="0"/>
              <a:t>for loop works with works with all objects that support iteration</a:t>
            </a:r>
          </a:p>
          <a:p>
            <a:pPr lvl="1"/>
            <a:r>
              <a:rPr lang="en-CA" dirty="0"/>
              <a:t>Includes all the built-in sequences types</a:t>
            </a:r>
          </a:p>
          <a:p>
            <a:pPr lvl="1"/>
            <a:r>
              <a:rPr lang="en-CA" dirty="0"/>
              <a:t>Including lists, tuples, and strings </a:t>
            </a:r>
          </a:p>
          <a:p>
            <a:pPr marL="285739" lvl="1" indent="0">
              <a:buNone/>
            </a:pPr>
            <a:endParaRPr lang="en-CA" dirty="0">
              <a:latin typeface="Times New Roman" panose="02020603050405020304" pitchFamily="18" charset="0"/>
              <a:cs typeface="Times New Roman" panose="02020603050405020304" pitchFamily="18" charset="0"/>
            </a:endParaRPr>
          </a:p>
          <a:p>
            <a:pPr marL="285739" lvl="1" indent="0">
              <a:buNone/>
            </a:pPr>
            <a:r>
              <a:rPr lang="en-CA" dirty="0">
                <a:latin typeface="Times New Roman" panose="02020603050405020304" pitchFamily="18" charset="0"/>
                <a:cs typeface="Times New Roman" panose="02020603050405020304" pitchFamily="18" charset="0"/>
              </a:rPr>
              <a:t>for </a:t>
            </a:r>
            <a:r>
              <a:rPr lang="en-CA" dirty="0" err="1">
                <a:latin typeface="Times New Roman" panose="02020603050405020304" pitchFamily="18" charset="0"/>
                <a:cs typeface="Times New Roman" panose="02020603050405020304" pitchFamily="18" charset="0"/>
              </a:rPr>
              <a:t>i</a:t>
            </a:r>
            <a:r>
              <a:rPr lang="en-CA" dirty="0">
                <a:latin typeface="Times New Roman" panose="02020603050405020304" pitchFamily="18" charset="0"/>
                <a:cs typeface="Times New Roman" panose="02020603050405020304" pitchFamily="18" charset="0"/>
              </a:rPr>
              <a:t> in sequence:</a:t>
            </a:r>
          </a:p>
          <a:p>
            <a:pPr marL="285739" lvl="1" indent="0">
              <a:buNone/>
            </a:pPr>
            <a:r>
              <a:rPr lang="en-CA" dirty="0">
                <a:latin typeface="Times New Roman" panose="02020603050405020304" pitchFamily="18" charset="0"/>
                <a:cs typeface="Times New Roman" panose="02020603050405020304" pitchFamily="18" charset="0"/>
              </a:rPr>
              <a:t>	do something</a:t>
            </a:r>
          </a:p>
          <a:p>
            <a:pPr marL="285739" lvl="1" indent="0">
              <a:buNone/>
            </a:pPr>
            <a:endParaRPr lang="en-CA" dirty="0">
              <a:latin typeface="Times New Roman" panose="02020603050405020304" pitchFamily="18" charset="0"/>
              <a:cs typeface="Times New Roman" panose="02020603050405020304" pitchFamily="18" charset="0"/>
            </a:endParaRPr>
          </a:p>
          <a:p>
            <a:pPr marL="285739" lvl="1" indent="0">
              <a:buNone/>
            </a:pP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6ED496-B2F8-4A79-924C-8B889BA6DCA3}"/>
              </a:ext>
            </a:extLst>
          </p:cNvPr>
          <p:cNvPicPr>
            <a:picLocks noChangeAspect="1"/>
          </p:cNvPicPr>
          <p:nvPr/>
        </p:nvPicPr>
        <p:blipFill>
          <a:blip r:embed="rId3"/>
          <a:stretch>
            <a:fillRect/>
          </a:stretch>
        </p:blipFill>
        <p:spPr>
          <a:xfrm>
            <a:off x="523874" y="3566267"/>
            <a:ext cx="5205134" cy="1014122"/>
          </a:xfrm>
          <a:prstGeom prst="rect">
            <a:avLst/>
          </a:prstGeom>
        </p:spPr>
      </p:pic>
      <p:sp>
        <p:nvSpPr>
          <p:cNvPr id="4" name="Date Placeholder 3">
            <a:extLst>
              <a:ext uri="{FF2B5EF4-FFF2-40B4-BE49-F238E27FC236}">
                <a16:creationId xmlns:a16="http://schemas.microsoft.com/office/drawing/2014/main" id="{7F7BA34C-ADF1-481F-9F61-50B8E99ECD53}"/>
              </a:ext>
            </a:extLst>
          </p:cNvPr>
          <p:cNvSpPr>
            <a:spLocks noGrp="1"/>
          </p:cNvSpPr>
          <p:nvPr>
            <p:ph type="dt" sz="half" idx="10"/>
          </p:nvPr>
        </p:nvSpPr>
        <p:spPr/>
        <p:txBody>
          <a:bodyPr/>
          <a:lstStyle/>
          <a:p>
            <a:fld id="{BFC41672-B003-410D-8995-57054E1A4AA8}" type="datetime1">
              <a:rPr lang="en-US" smtClean="0"/>
              <a:t>1/11/2023</a:t>
            </a:fld>
            <a:endParaRPr lang="en-US" dirty="0"/>
          </a:p>
        </p:txBody>
      </p:sp>
      <p:sp>
        <p:nvSpPr>
          <p:cNvPr id="6" name="Slide Number Placeholder 5">
            <a:extLst>
              <a:ext uri="{FF2B5EF4-FFF2-40B4-BE49-F238E27FC236}">
                <a16:creationId xmlns:a16="http://schemas.microsoft.com/office/drawing/2014/main" id="{FD94CDE7-5E94-4454-909B-5A758134A8F7}"/>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70144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65E0-6D17-499C-8EA4-8999E6EA2895}"/>
              </a:ext>
            </a:extLst>
          </p:cNvPr>
          <p:cNvSpPr>
            <a:spLocks noGrp="1"/>
          </p:cNvSpPr>
          <p:nvPr>
            <p:ph type="title"/>
          </p:nvPr>
        </p:nvSpPr>
        <p:spPr>
          <a:xfrm>
            <a:off x="503339" y="304271"/>
            <a:ext cx="6592786" cy="496702"/>
          </a:xfrm>
        </p:spPr>
        <p:txBody>
          <a:bodyPr/>
          <a:lstStyle/>
          <a:p>
            <a:r>
              <a:rPr lang="en-CA" dirty="0"/>
              <a:t>For loop, part 2</a:t>
            </a:r>
          </a:p>
        </p:txBody>
      </p:sp>
      <p:sp>
        <p:nvSpPr>
          <p:cNvPr id="3" name="Content Placeholder 2">
            <a:extLst>
              <a:ext uri="{FF2B5EF4-FFF2-40B4-BE49-F238E27FC236}">
                <a16:creationId xmlns:a16="http://schemas.microsoft.com/office/drawing/2014/main" id="{3C0011D8-A2A4-4CF1-AA83-44EE295FD14D}"/>
              </a:ext>
            </a:extLst>
          </p:cNvPr>
          <p:cNvSpPr>
            <a:spLocks noGrp="1"/>
          </p:cNvSpPr>
          <p:nvPr>
            <p:ph idx="1"/>
          </p:nvPr>
        </p:nvSpPr>
        <p:spPr>
          <a:xfrm>
            <a:off x="503340" y="922790"/>
            <a:ext cx="6592786" cy="3991238"/>
          </a:xfrm>
        </p:spPr>
        <p:txBody>
          <a:bodyPr/>
          <a:lstStyle/>
          <a:p>
            <a:r>
              <a:rPr lang="en-CA" dirty="0"/>
              <a:t>You would like a for loop to run a number of times use range() function.</a:t>
            </a:r>
          </a:p>
          <a:p>
            <a:pPr lvl="1"/>
            <a:r>
              <a:rPr lang="en-CA" dirty="0"/>
              <a:t>range(</a:t>
            </a:r>
            <a:r>
              <a:rPr lang="en-CA" dirty="0" err="1"/>
              <a:t>start_value</a:t>
            </a:r>
            <a:r>
              <a:rPr lang="en-CA" dirty="0"/>
              <a:t>, </a:t>
            </a:r>
            <a:r>
              <a:rPr lang="en-CA" dirty="0" err="1"/>
              <a:t>stop_value</a:t>
            </a:r>
            <a:r>
              <a:rPr lang="en-CA" dirty="0"/>
              <a:t>, steps)</a:t>
            </a:r>
          </a:p>
          <a:p>
            <a:pPr lvl="1"/>
            <a:r>
              <a:rPr lang="en-CA" dirty="0" err="1"/>
              <a:t>start_value</a:t>
            </a:r>
            <a:r>
              <a:rPr lang="en-CA" dirty="0"/>
              <a:t> is optional, if left blank then it would be 0, zero.</a:t>
            </a:r>
          </a:p>
          <a:p>
            <a:pPr lvl="1"/>
            <a:r>
              <a:rPr lang="en-CA" dirty="0" err="1"/>
              <a:t>stop_value</a:t>
            </a:r>
            <a:r>
              <a:rPr lang="en-CA" dirty="0"/>
              <a:t> is required, loop would run </a:t>
            </a:r>
            <a:r>
              <a:rPr lang="en-CA" dirty="0" err="1"/>
              <a:t>stop_value</a:t>
            </a:r>
            <a:r>
              <a:rPr lang="en-CA" dirty="0"/>
              <a:t> -1. If </a:t>
            </a:r>
            <a:r>
              <a:rPr lang="en-CA" dirty="0" err="1"/>
              <a:t>stop_value</a:t>
            </a:r>
            <a:r>
              <a:rPr lang="en-CA" dirty="0"/>
              <a:t> is 5 then the loop would run until value would reach 4. </a:t>
            </a:r>
          </a:p>
          <a:p>
            <a:pPr lvl="1"/>
            <a:r>
              <a:rPr lang="en-CA" dirty="0"/>
              <a:t>steps is the increase value of the loop, if left blank then the loop is increased is by 1   </a:t>
            </a:r>
          </a:p>
        </p:txBody>
      </p:sp>
      <p:sp>
        <p:nvSpPr>
          <p:cNvPr id="4" name="Date Placeholder 3">
            <a:extLst>
              <a:ext uri="{FF2B5EF4-FFF2-40B4-BE49-F238E27FC236}">
                <a16:creationId xmlns:a16="http://schemas.microsoft.com/office/drawing/2014/main" id="{1F34B94F-DA42-49EF-BE69-BE49C86E2B50}"/>
              </a:ext>
            </a:extLst>
          </p:cNvPr>
          <p:cNvSpPr>
            <a:spLocks noGrp="1"/>
          </p:cNvSpPr>
          <p:nvPr>
            <p:ph type="dt" sz="half" idx="10"/>
          </p:nvPr>
        </p:nvSpPr>
        <p:spPr/>
        <p:txBody>
          <a:bodyPr/>
          <a:lstStyle/>
          <a:p>
            <a:fld id="{AA252F1C-F402-4070-9B4A-15378BECC673}" type="datetime1">
              <a:rPr lang="en-US" smtClean="0"/>
              <a:t>1/11/2023</a:t>
            </a:fld>
            <a:endParaRPr lang="en-US" dirty="0"/>
          </a:p>
        </p:txBody>
      </p:sp>
      <p:sp>
        <p:nvSpPr>
          <p:cNvPr id="5" name="Slide Number Placeholder 4">
            <a:extLst>
              <a:ext uri="{FF2B5EF4-FFF2-40B4-BE49-F238E27FC236}">
                <a16:creationId xmlns:a16="http://schemas.microsoft.com/office/drawing/2014/main" id="{9BBFD8FA-5BBC-4ABC-A52D-B0B4D4F8BA1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8490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51196-77B5-436B-B17C-24671B5827E5}"/>
              </a:ext>
            </a:extLst>
          </p:cNvPr>
          <p:cNvSpPr>
            <a:spLocks noGrp="1"/>
          </p:cNvSpPr>
          <p:nvPr>
            <p:ph idx="1"/>
          </p:nvPr>
        </p:nvSpPr>
        <p:spPr>
          <a:xfrm>
            <a:off x="700000" y="331839"/>
            <a:ext cx="6396125" cy="4675239"/>
          </a:xfrm>
        </p:spPr>
        <p:txBody>
          <a:bodyPr>
            <a:noAutofit/>
          </a:bodyPr>
          <a:lstStyle/>
          <a:p>
            <a:pPr marL="0" indent="0">
              <a:buNone/>
            </a:pPr>
            <a:r>
              <a:rPr lang="en-US" sz="1000" b="1" dirty="0">
                <a:latin typeface="Courier New" panose="02070309020205020404" pitchFamily="49" charset="0"/>
                <a:cs typeface="Courier New" panose="02070309020205020404" pitchFamily="49" charset="0"/>
              </a:rPr>
              <a:t># print 1,2,3,4</a:t>
            </a:r>
          </a:p>
          <a:p>
            <a:pPr marL="0" indent="0">
              <a:buNone/>
            </a:pPr>
            <a:r>
              <a:rPr lang="en-US" sz="1000" b="1" dirty="0">
                <a:latin typeface="Courier New" panose="02070309020205020404" pitchFamily="49" charset="0"/>
                <a:cs typeface="Courier New" panose="02070309020205020404" pitchFamily="49" charset="0"/>
              </a:rPr>
              <a:t>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in range(5):</a:t>
            </a:r>
          </a:p>
          <a:p>
            <a:pPr marL="0" indent="0">
              <a:buNone/>
            </a:pPr>
            <a:r>
              <a:rPr lang="en-US" sz="1000" b="1" dirty="0">
                <a:latin typeface="Courier New" panose="02070309020205020404" pitchFamily="49" charset="0"/>
                <a:cs typeface="Courier New" panose="02070309020205020404" pitchFamily="49" charset="0"/>
              </a:rPr>
              <a:t>    print(</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 print 6,7,8,9</a:t>
            </a:r>
          </a:p>
          <a:p>
            <a:pPr marL="0" indent="0">
              <a:buNone/>
            </a:pPr>
            <a:r>
              <a:rPr lang="en-US" sz="1000" b="1" dirty="0">
                <a:latin typeface="Courier New" panose="02070309020205020404" pitchFamily="49" charset="0"/>
                <a:cs typeface="Courier New" panose="02070309020205020404" pitchFamily="49" charset="0"/>
              </a:rPr>
              <a:t>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in range(6,10):</a:t>
            </a:r>
          </a:p>
          <a:p>
            <a:pPr marL="0" indent="0">
              <a:buNone/>
            </a:pPr>
            <a:r>
              <a:rPr lang="en-US" sz="1000" b="1" dirty="0">
                <a:latin typeface="Courier New" panose="02070309020205020404" pitchFamily="49" charset="0"/>
                <a:cs typeface="Courier New" panose="02070309020205020404" pitchFamily="49" charset="0"/>
              </a:rPr>
              <a:t>    print(</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a:t>
            </a:r>
          </a:p>
          <a:p>
            <a:pPr marL="0" indent="0">
              <a:buNone/>
            </a:pPr>
            <a:r>
              <a:rPr lang="en-US" sz="1000" b="1" dirty="0">
                <a:latin typeface="Courier New" panose="02070309020205020404" pitchFamily="49" charset="0"/>
                <a:cs typeface="Courier New" panose="02070309020205020404" pitchFamily="49" charset="0"/>
              </a:rPr>
              <a:t># if x holds a values and you would like a range</a:t>
            </a:r>
          </a:p>
          <a:p>
            <a:pPr marL="0" indent="0">
              <a:buNone/>
            </a:pPr>
            <a:r>
              <a:rPr lang="en-US" sz="1000" b="1" dirty="0">
                <a:latin typeface="Courier New" panose="02070309020205020404" pitchFamily="49" charset="0"/>
                <a:cs typeface="Courier New" panose="02070309020205020404" pitchFamily="49" charset="0"/>
              </a:rPr>
              <a:t># to be included in the loop,  prints 1,2,3,4,5,6,7,8,9,10</a:t>
            </a:r>
          </a:p>
          <a:p>
            <a:pPr marL="0" indent="0">
              <a:buNone/>
            </a:pPr>
            <a:r>
              <a:rPr lang="en-US" sz="1000" b="1" dirty="0">
                <a:latin typeface="Courier New" panose="02070309020205020404" pitchFamily="49" charset="0"/>
                <a:cs typeface="Courier New" panose="02070309020205020404" pitchFamily="49" charset="0"/>
              </a:rPr>
              <a:t>x = 10</a:t>
            </a:r>
          </a:p>
          <a:p>
            <a:pPr marL="0" indent="0">
              <a:buNone/>
            </a:pPr>
            <a:r>
              <a:rPr lang="en-US" sz="1000" b="1" dirty="0">
                <a:latin typeface="Courier New" panose="02070309020205020404" pitchFamily="49" charset="0"/>
                <a:cs typeface="Courier New" panose="02070309020205020404" pitchFamily="49" charset="0"/>
              </a:rPr>
              <a:t>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in range(0,x + 1):</a:t>
            </a:r>
          </a:p>
          <a:p>
            <a:pPr marL="0" indent="0">
              <a:buNone/>
            </a:pPr>
            <a:r>
              <a:rPr lang="en-US" sz="1000" b="1" dirty="0">
                <a:latin typeface="Courier New" panose="02070309020205020404" pitchFamily="49" charset="0"/>
                <a:cs typeface="Courier New" panose="02070309020205020404" pitchFamily="49" charset="0"/>
              </a:rPr>
              <a:t>    print(</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a:t>
            </a:r>
          </a:p>
          <a:p>
            <a:pPr marL="0" indent="0">
              <a:buNone/>
            </a:pPr>
            <a:r>
              <a:rPr lang="en-US" sz="1000" b="1" dirty="0">
                <a:latin typeface="Courier New" panose="02070309020205020404" pitchFamily="49" charset="0"/>
                <a:cs typeface="Courier New" panose="02070309020205020404" pitchFamily="49" charset="0"/>
              </a:rPr>
              <a:t># to print all even numbers up to and including 100</a:t>
            </a:r>
          </a:p>
          <a:p>
            <a:pPr marL="0" indent="0">
              <a:buNone/>
            </a:pPr>
            <a:r>
              <a:rPr lang="en-US" sz="1000" b="1" dirty="0">
                <a:latin typeface="Courier New" panose="02070309020205020404" pitchFamily="49" charset="0"/>
                <a:cs typeface="Courier New" panose="02070309020205020404" pitchFamily="49" charset="0"/>
              </a:rPr>
              <a:t>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in range(0,101,2):</a:t>
            </a:r>
          </a:p>
          <a:p>
            <a:pPr marL="0" indent="0">
              <a:buNone/>
            </a:pPr>
            <a:r>
              <a:rPr lang="en-US" sz="1000" b="1" dirty="0">
                <a:latin typeface="Courier New" panose="02070309020205020404" pitchFamily="49" charset="0"/>
                <a:cs typeface="Courier New" panose="02070309020205020404" pitchFamily="49" charset="0"/>
              </a:rPr>
              <a:t>    print(</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a:t>
            </a:r>
          </a:p>
          <a:p>
            <a:pPr marL="0" indent="0">
              <a:buNone/>
            </a:pPr>
            <a:r>
              <a:rPr lang="en-US" sz="1000" b="1" dirty="0">
                <a:latin typeface="Courier New" panose="02070309020205020404" pitchFamily="49" charset="0"/>
                <a:cs typeface="Courier New" panose="02070309020205020404" pitchFamily="49" charset="0"/>
              </a:rPr>
              <a:t># decreasing loop print 10 to 0  </a:t>
            </a:r>
          </a:p>
          <a:p>
            <a:pPr marL="0" indent="0">
              <a:buNone/>
            </a:pPr>
            <a:r>
              <a:rPr lang="en-US" sz="1000" b="1" dirty="0">
                <a:latin typeface="Courier New" panose="02070309020205020404" pitchFamily="49" charset="0"/>
                <a:cs typeface="Courier New" panose="02070309020205020404" pitchFamily="49" charset="0"/>
              </a:rPr>
              <a:t>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in range(10,-1,-1):</a:t>
            </a:r>
          </a:p>
          <a:p>
            <a:pPr marL="0" indent="0">
              <a:buNone/>
            </a:pPr>
            <a:r>
              <a:rPr lang="en-US" sz="1000" b="1" dirty="0">
                <a:latin typeface="Courier New" panose="02070309020205020404" pitchFamily="49" charset="0"/>
                <a:cs typeface="Courier New" panose="02070309020205020404" pitchFamily="49" charset="0"/>
              </a:rPr>
              <a:t>    print(</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p:txBody>
      </p:sp>
      <p:sp>
        <p:nvSpPr>
          <p:cNvPr id="2" name="Date Placeholder 1">
            <a:extLst>
              <a:ext uri="{FF2B5EF4-FFF2-40B4-BE49-F238E27FC236}">
                <a16:creationId xmlns:a16="http://schemas.microsoft.com/office/drawing/2014/main" id="{B16012E2-3FEB-45C7-B190-89BDFD4A0B43}"/>
              </a:ext>
            </a:extLst>
          </p:cNvPr>
          <p:cNvSpPr>
            <a:spLocks noGrp="1"/>
          </p:cNvSpPr>
          <p:nvPr>
            <p:ph type="dt" sz="half" idx="10"/>
          </p:nvPr>
        </p:nvSpPr>
        <p:spPr/>
        <p:txBody>
          <a:bodyPr/>
          <a:lstStyle/>
          <a:p>
            <a:fld id="{E5D03090-ECA5-4809-9899-D541C43B68C8}" type="datetime1">
              <a:rPr lang="en-US" smtClean="0"/>
              <a:t>1/11/2023</a:t>
            </a:fld>
            <a:endParaRPr lang="en-US" dirty="0"/>
          </a:p>
        </p:txBody>
      </p:sp>
      <p:sp>
        <p:nvSpPr>
          <p:cNvPr id="4" name="Slide Number Placeholder 3">
            <a:extLst>
              <a:ext uri="{FF2B5EF4-FFF2-40B4-BE49-F238E27FC236}">
                <a16:creationId xmlns:a16="http://schemas.microsoft.com/office/drawing/2014/main" id="{32450C4B-0575-4440-A59F-86B5099D72BA}"/>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85298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31DC-5098-4400-97D1-7668D516D6D2}"/>
              </a:ext>
            </a:extLst>
          </p:cNvPr>
          <p:cNvSpPr>
            <a:spLocks noGrp="1"/>
          </p:cNvSpPr>
          <p:nvPr>
            <p:ph type="title"/>
          </p:nvPr>
        </p:nvSpPr>
        <p:spPr/>
        <p:txBody>
          <a:bodyPr/>
          <a:lstStyle/>
          <a:p>
            <a:r>
              <a:rPr lang="en-CA" dirty="0"/>
              <a:t>While loops</a:t>
            </a:r>
          </a:p>
        </p:txBody>
      </p:sp>
      <p:sp>
        <p:nvSpPr>
          <p:cNvPr id="3" name="Content Placeholder 2">
            <a:extLst>
              <a:ext uri="{FF2B5EF4-FFF2-40B4-BE49-F238E27FC236}">
                <a16:creationId xmlns:a16="http://schemas.microsoft.com/office/drawing/2014/main" id="{11B5F218-0219-4209-9BA7-82B8AC95A218}"/>
              </a:ext>
            </a:extLst>
          </p:cNvPr>
          <p:cNvSpPr>
            <a:spLocks noGrp="1"/>
          </p:cNvSpPr>
          <p:nvPr>
            <p:ph idx="1"/>
          </p:nvPr>
        </p:nvSpPr>
        <p:spPr>
          <a:xfrm>
            <a:off x="523875" y="1342239"/>
            <a:ext cx="6572251" cy="3571788"/>
          </a:xfrm>
        </p:spPr>
        <p:txBody>
          <a:bodyPr>
            <a:normAutofit lnSpcReduction="10000"/>
          </a:bodyPr>
          <a:lstStyle/>
          <a:p>
            <a:r>
              <a:rPr lang="en-CA" dirty="0"/>
              <a:t>while loops are conditionally based, no need to know how many times to repeat the code</a:t>
            </a:r>
          </a:p>
          <a:p>
            <a:pPr lvl="1"/>
            <a:r>
              <a:rPr lang="en-CA" dirty="0"/>
              <a:t>May not run and could run over 100 times</a:t>
            </a:r>
          </a:p>
          <a:p>
            <a:pPr marL="0" indent="0">
              <a:buNone/>
            </a:pPr>
            <a:r>
              <a:rPr lang="en-CA" dirty="0"/>
              <a:t>while [a condition </a:t>
            </a:r>
            <a:r>
              <a:rPr lang="en-CA" i="1" dirty="0"/>
              <a:t>is True</a:t>
            </a:r>
            <a:r>
              <a:rPr lang="en-CA" dirty="0"/>
              <a:t>]: </a:t>
            </a:r>
          </a:p>
          <a:p>
            <a:pPr marL="0" indent="0">
              <a:buNone/>
            </a:pPr>
            <a:r>
              <a:rPr lang="en-CA" dirty="0"/>
              <a:t>	[do something] </a:t>
            </a:r>
          </a:p>
          <a:p>
            <a:pPr marL="0" indent="0">
              <a:buNone/>
            </a:pPr>
            <a:r>
              <a:rPr lang="en-CA" dirty="0"/>
              <a:t>The code being executed will repeat until the condition in while loop will no longer be true </a:t>
            </a:r>
          </a:p>
          <a:p>
            <a:endParaRPr lang="en-CA" dirty="0"/>
          </a:p>
        </p:txBody>
      </p:sp>
      <p:sp>
        <p:nvSpPr>
          <p:cNvPr id="4" name="Date Placeholder 3">
            <a:extLst>
              <a:ext uri="{FF2B5EF4-FFF2-40B4-BE49-F238E27FC236}">
                <a16:creationId xmlns:a16="http://schemas.microsoft.com/office/drawing/2014/main" id="{6D8C9341-3116-4641-BA15-510B968ADF30}"/>
              </a:ext>
            </a:extLst>
          </p:cNvPr>
          <p:cNvSpPr>
            <a:spLocks noGrp="1"/>
          </p:cNvSpPr>
          <p:nvPr>
            <p:ph type="dt" sz="half" idx="10"/>
          </p:nvPr>
        </p:nvSpPr>
        <p:spPr/>
        <p:txBody>
          <a:bodyPr/>
          <a:lstStyle/>
          <a:p>
            <a:fld id="{B9D25619-399B-40A0-B083-B5BF2587AE08}" type="datetime1">
              <a:rPr lang="en-US" smtClean="0"/>
              <a:t>1/11/2023</a:t>
            </a:fld>
            <a:endParaRPr lang="en-US" dirty="0"/>
          </a:p>
        </p:txBody>
      </p:sp>
      <p:sp>
        <p:nvSpPr>
          <p:cNvPr id="5" name="Slide Number Placeholder 4">
            <a:extLst>
              <a:ext uri="{FF2B5EF4-FFF2-40B4-BE49-F238E27FC236}">
                <a16:creationId xmlns:a16="http://schemas.microsoft.com/office/drawing/2014/main" id="{CDF343BB-51EF-4720-AA0C-0C1A485C812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22547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31DC-5098-4400-97D1-7668D516D6D2}"/>
              </a:ext>
            </a:extLst>
          </p:cNvPr>
          <p:cNvSpPr>
            <a:spLocks noGrp="1"/>
          </p:cNvSpPr>
          <p:nvPr>
            <p:ph type="title"/>
          </p:nvPr>
        </p:nvSpPr>
        <p:spPr>
          <a:xfrm>
            <a:off x="523875" y="466549"/>
            <a:ext cx="6572250" cy="588942"/>
          </a:xfrm>
        </p:spPr>
        <p:txBody>
          <a:bodyPr/>
          <a:lstStyle/>
          <a:p>
            <a:r>
              <a:rPr lang="en-CA" dirty="0"/>
              <a:t>While loops</a:t>
            </a:r>
          </a:p>
        </p:txBody>
      </p:sp>
      <p:sp>
        <p:nvSpPr>
          <p:cNvPr id="8" name="Content Placeholder 2">
            <a:extLst>
              <a:ext uri="{FF2B5EF4-FFF2-40B4-BE49-F238E27FC236}">
                <a16:creationId xmlns:a16="http://schemas.microsoft.com/office/drawing/2014/main" id="{4711C1F1-EAE5-41ED-8EC1-30CCC05C99DC}"/>
              </a:ext>
            </a:extLst>
          </p:cNvPr>
          <p:cNvSpPr txBox="1">
            <a:spLocks/>
          </p:cNvSpPr>
          <p:nvPr/>
        </p:nvSpPr>
        <p:spPr>
          <a:xfrm>
            <a:off x="268848" y="3020036"/>
            <a:ext cx="7082304" cy="1781543"/>
          </a:xfrm>
          <a:prstGeom prst="rect">
            <a:avLst/>
          </a:prstGeom>
        </p:spPr>
        <p:txBody>
          <a:bodyPr vert="horz" lIns="91440" tIns="45720" rIns="91440" bIns="45720" rtlCol="0">
            <a:normAutofit/>
          </a:bodyPr>
          <a:lst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endParaRPr lang="en-CA"/>
          </a:p>
          <a:p>
            <a:endParaRPr lang="en-CA"/>
          </a:p>
          <a:p>
            <a:endParaRPr lang="en-CA"/>
          </a:p>
          <a:p>
            <a:endParaRPr lang="en-CA"/>
          </a:p>
          <a:p>
            <a:endParaRPr lang="en-CA" dirty="0"/>
          </a:p>
        </p:txBody>
      </p:sp>
      <p:sp>
        <p:nvSpPr>
          <p:cNvPr id="9" name="Content Placeholder 2">
            <a:extLst>
              <a:ext uri="{FF2B5EF4-FFF2-40B4-BE49-F238E27FC236}">
                <a16:creationId xmlns:a16="http://schemas.microsoft.com/office/drawing/2014/main" id="{D70AF5CA-C9ED-4575-833B-9C52A6975415}"/>
              </a:ext>
            </a:extLst>
          </p:cNvPr>
          <p:cNvSpPr txBox="1">
            <a:spLocks/>
          </p:cNvSpPr>
          <p:nvPr/>
        </p:nvSpPr>
        <p:spPr>
          <a:xfrm>
            <a:off x="343950" y="3020036"/>
            <a:ext cx="6752176" cy="1781544"/>
          </a:xfrm>
          <a:prstGeom prst="rect">
            <a:avLst/>
          </a:prstGeom>
        </p:spPr>
        <p:txBody>
          <a:bodyPr vert="horz" lIns="91440" tIns="45720" rIns="91440" bIns="45720" rtlCol="0">
            <a:normAutofit/>
          </a:bodyPr>
          <a:lst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endParaRPr lang="en-CA"/>
          </a:p>
          <a:p>
            <a:endParaRPr lang="en-CA"/>
          </a:p>
          <a:p>
            <a:endParaRPr lang="en-CA"/>
          </a:p>
          <a:p>
            <a:endParaRPr lang="en-CA"/>
          </a:p>
          <a:p>
            <a:endParaRPr lang="en-CA" dirty="0"/>
          </a:p>
        </p:txBody>
      </p:sp>
      <p:sp>
        <p:nvSpPr>
          <p:cNvPr id="10" name="Content Placeholder 2">
            <a:extLst>
              <a:ext uri="{FF2B5EF4-FFF2-40B4-BE49-F238E27FC236}">
                <a16:creationId xmlns:a16="http://schemas.microsoft.com/office/drawing/2014/main" id="{54A74754-FB9A-4E83-9BB6-EF1814D913B6}"/>
              </a:ext>
            </a:extLst>
          </p:cNvPr>
          <p:cNvSpPr txBox="1">
            <a:spLocks/>
          </p:cNvSpPr>
          <p:nvPr/>
        </p:nvSpPr>
        <p:spPr>
          <a:xfrm>
            <a:off x="700000" y="1408907"/>
            <a:ext cx="6396125" cy="3392673"/>
          </a:xfrm>
          <a:prstGeom prst="rect">
            <a:avLst/>
          </a:prstGeom>
        </p:spPr>
        <p:txBody>
          <a:bodyPr vert="horz" lIns="91440" tIns="45720" rIns="91440" bIns="45720" rtlCol="0">
            <a:normAutofit/>
          </a:bodyPr>
          <a:lst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endParaRPr lang="en-CA"/>
          </a:p>
          <a:p>
            <a:endParaRPr lang="en-CA"/>
          </a:p>
          <a:p>
            <a:endParaRPr lang="en-CA"/>
          </a:p>
          <a:p>
            <a:endParaRPr lang="en-CA"/>
          </a:p>
          <a:p>
            <a:endParaRPr lang="en-CA" dirty="0"/>
          </a:p>
        </p:txBody>
      </p:sp>
      <p:sp>
        <p:nvSpPr>
          <p:cNvPr id="11" name="Content Placeholder 2">
            <a:extLst>
              <a:ext uri="{FF2B5EF4-FFF2-40B4-BE49-F238E27FC236}">
                <a16:creationId xmlns:a16="http://schemas.microsoft.com/office/drawing/2014/main" id="{F405AA06-9559-45D7-B3EC-3A5E58BD3B66}"/>
              </a:ext>
            </a:extLst>
          </p:cNvPr>
          <p:cNvSpPr txBox="1">
            <a:spLocks/>
          </p:cNvSpPr>
          <p:nvPr/>
        </p:nvSpPr>
        <p:spPr>
          <a:xfrm>
            <a:off x="343950" y="3615641"/>
            <a:ext cx="6979677" cy="1380904"/>
          </a:xfrm>
          <a:prstGeom prst="rect">
            <a:avLst/>
          </a:prstGeom>
        </p:spPr>
        <p:txBody>
          <a:bodyPr vert="horz" lIns="91440" tIns="45720" rIns="91440" bIns="45720" rtlCol="0">
            <a:normAutofit/>
          </a:bodyPr>
          <a:lst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a:lstStyle>
          <a:p>
            <a:r>
              <a:rPr lang="en-CA" sz="2000" dirty="0"/>
              <a:t> What happens if user a character instead of a number, for num? </a:t>
            </a:r>
          </a:p>
          <a:p>
            <a:pPr lvl="1"/>
            <a:r>
              <a:rPr lang="en-CA" sz="1800" dirty="0"/>
              <a:t>The program would stop working!</a:t>
            </a:r>
          </a:p>
          <a:p>
            <a:pPr lvl="1"/>
            <a:r>
              <a:rPr lang="en-CA" sz="1800" dirty="0"/>
              <a:t>How could we avoid this mistakes?</a:t>
            </a:r>
          </a:p>
        </p:txBody>
      </p:sp>
      <p:sp>
        <p:nvSpPr>
          <p:cNvPr id="4" name="Content Placeholder 3">
            <a:extLst>
              <a:ext uri="{FF2B5EF4-FFF2-40B4-BE49-F238E27FC236}">
                <a16:creationId xmlns:a16="http://schemas.microsoft.com/office/drawing/2014/main" id="{756F97C5-E83B-473B-9F39-6E7CB311B489}"/>
              </a:ext>
            </a:extLst>
          </p:cNvPr>
          <p:cNvSpPr>
            <a:spLocks noGrp="1"/>
          </p:cNvSpPr>
          <p:nvPr>
            <p:ph idx="1"/>
          </p:nvPr>
        </p:nvSpPr>
        <p:spPr>
          <a:xfrm>
            <a:off x="607039" y="970283"/>
            <a:ext cx="6819215" cy="3392673"/>
          </a:xfrm>
        </p:spPr>
        <p:txBody>
          <a:bodyPr>
            <a:normAutofit/>
          </a:bodyPr>
          <a:lstStyle/>
          <a:p>
            <a:pPr marL="0" indent="0">
              <a:buNone/>
            </a:pPr>
            <a:r>
              <a:rPr lang="en-US" sz="1600" b="1" dirty="0" err="1">
                <a:solidFill>
                  <a:srgbClr val="0070C0"/>
                </a:solidFill>
                <a:latin typeface="Courier New" panose="02070309020205020404" pitchFamily="49" charset="0"/>
                <a:cs typeface="Courier New" panose="02070309020205020404" pitchFamily="49" charset="0"/>
              </a:rPr>
              <a:t>intNum</a:t>
            </a:r>
            <a:r>
              <a:rPr lang="en-US" sz="1600" b="1" dirty="0">
                <a:solidFill>
                  <a:srgbClr val="0070C0"/>
                </a:solidFill>
                <a:latin typeface="Courier New" panose="02070309020205020404" pitchFamily="49" charset="0"/>
                <a:cs typeface="Courier New" panose="02070309020205020404" pitchFamily="49" charset="0"/>
              </a:rPr>
              <a:t> = 0</a:t>
            </a:r>
          </a:p>
          <a:p>
            <a:pPr marL="0" indent="0">
              <a:buNone/>
            </a:pPr>
            <a:r>
              <a:rPr lang="en-US" sz="1600" b="1" dirty="0" err="1">
                <a:solidFill>
                  <a:srgbClr val="0070C0"/>
                </a:solidFill>
                <a:latin typeface="Courier New" panose="02070309020205020404" pitchFamily="49" charset="0"/>
                <a:cs typeface="Courier New" panose="02070309020205020404" pitchFamily="49" charset="0"/>
              </a:rPr>
              <a:t>user_input</a:t>
            </a:r>
            <a:r>
              <a:rPr lang="en-US" sz="1600" b="1" dirty="0">
                <a:solidFill>
                  <a:srgbClr val="0070C0"/>
                </a:solidFill>
                <a:latin typeface="Courier New" panose="02070309020205020404" pitchFamily="49" charset="0"/>
                <a:cs typeface="Courier New" panose="02070309020205020404" pitchFamily="49" charset="0"/>
              </a:rPr>
              <a:t> = input("add numbers? 'y or Y to enter a number':")</a:t>
            </a:r>
          </a:p>
          <a:p>
            <a:pPr marL="0" indent="0">
              <a:buNone/>
            </a:pPr>
            <a:r>
              <a:rPr lang="en-US" sz="1600" b="1" dirty="0">
                <a:solidFill>
                  <a:srgbClr val="0070C0"/>
                </a:solidFill>
                <a:latin typeface="Courier New" panose="02070309020205020404" pitchFamily="49" charset="0"/>
                <a:cs typeface="Courier New" panose="02070309020205020404" pitchFamily="49" charset="0"/>
              </a:rPr>
              <a:t># loops that adds numbers as user wants to</a:t>
            </a:r>
          </a:p>
          <a:p>
            <a:pPr marL="0" indent="0">
              <a:buNone/>
            </a:pPr>
            <a:r>
              <a:rPr lang="en-US" sz="1600" b="1" dirty="0">
                <a:solidFill>
                  <a:srgbClr val="0070C0"/>
                </a:solidFill>
                <a:latin typeface="Courier New" panose="02070309020205020404" pitchFamily="49" charset="0"/>
                <a:cs typeface="Courier New" panose="02070309020205020404" pitchFamily="49" charset="0"/>
              </a:rPr>
              <a:t>while </a:t>
            </a:r>
            <a:r>
              <a:rPr lang="en-US" sz="1600" b="1" dirty="0" err="1">
                <a:solidFill>
                  <a:srgbClr val="0070C0"/>
                </a:solidFill>
                <a:latin typeface="Courier New" panose="02070309020205020404" pitchFamily="49" charset="0"/>
                <a:cs typeface="Courier New" panose="02070309020205020404" pitchFamily="49" charset="0"/>
              </a:rPr>
              <a:t>user_input</a:t>
            </a:r>
            <a:r>
              <a:rPr lang="en-US" sz="1600" b="1" dirty="0">
                <a:solidFill>
                  <a:srgbClr val="0070C0"/>
                </a:solidFill>
                <a:latin typeface="Courier New" panose="02070309020205020404" pitchFamily="49" charset="0"/>
                <a:cs typeface="Courier New" panose="02070309020205020404" pitchFamily="49" charset="0"/>
              </a:rPr>
              <a:t> == 'y' or </a:t>
            </a:r>
            <a:r>
              <a:rPr lang="en-US" sz="1600" b="1" dirty="0" err="1">
                <a:solidFill>
                  <a:srgbClr val="0070C0"/>
                </a:solidFill>
                <a:latin typeface="Courier New" panose="02070309020205020404" pitchFamily="49" charset="0"/>
                <a:cs typeface="Courier New" panose="02070309020205020404" pitchFamily="49" charset="0"/>
              </a:rPr>
              <a:t>user_input</a:t>
            </a:r>
            <a:r>
              <a:rPr lang="en-US" sz="1600" b="1" dirty="0">
                <a:solidFill>
                  <a:srgbClr val="0070C0"/>
                </a:solidFill>
                <a:latin typeface="Courier New" panose="02070309020205020404" pitchFamily="49" charset="0"/>
                <a:cs typeface="Courier New" panose="02070309020205020404" pitchFamily="49" charset="0"/>
              </a:rPr>
              <a:t> == 'Y':</a:t>
            </a:r>
          </a:p>
          <a:p>
            <a:pPr marL="0" indent="0">
              <a:buNone/>
            </a:pP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intNum</a:t>
            </a:r>
            <a:r>
              <a:rPr lang="en-US" sz="1600" b="1" dirty="0">
                <a:solidFill>
                  <a:srgbClr val="0070C0"/>
                </a:solidFill>
                <a:latin typeface="Courier New" panose="02070309020205020404" pitchFamily="49" charset="0"/>
                <a:cs typeface="Courier New" panose="02070309020205020404" pitchFamily="49" charset="0"/>
              </a:rPr>
              <a:t> += float(input('Enter number'))</a:t>
            </a:r>
          </a:p>
          <a:p>
            <a:pPr marL="0" indent="0">
              <a:buNone/>
            </a:pP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user_input</a:t>
            </a:r>
            <a:r>
              <a:rPr lang="en-US" sz="1600" b="1" dirty="0">
                <a:solidFill>
                  <a:srgbClr val="0070C0"/>
                </a:solidFill>
                <a:latin typeface="Courier New" panose="02070309020205020404" pitchFamily="49" charset="0"/>
                <a:cs typeface="Courier New" panose="02070309020205020404" pitchFamily="49" charset="0"/>
              </a:rPr>
              <a:t> = input("add another number?")</a:t>
            </a:r>
          </a:p>
          <a:p>
            <a:pPr marL="0" indent="0">
              <a:buNone/>
            </a:pPr>
            <a:r>
              <a:rPr lang="en-US" sz="1600" b="1" dirty="0">
                <a:solidFill>
                  <a:srgbClr val="0070C0"/>
                </a:solidFill>
                <a:latin typeface="Courier New" panose="02070309020205020404" pitchFamily="49" charset="0"/>
                <a:cs typeface="Courier New" panose="02070309020205020404" pitchFamily="49" charset="0"/>
              </a:rPr>
              <a:t>    </a:t>
            </a:r>
          </a:p>
          <a:p>
            <a:pPr marL="0" indent="0">
              <a:buNone/>
            </a:pPr>
            <a:r>
              <a:rPr lang="en-US" sz="1600" b="1" dirty="0">
                <a:solidFill>
                  <a:srgbClr val="0070C0"/>
                </a:solidFill>
                <a:latin typeface="Courier New" panose="02070309020205020404" pitchFamily="49" charset="0"/>
                <a:cs typeface="Courier New" panose="02070309020205020404" pitchFamily="49" charset="0"/>
              </a:rPr>
              <a:t>print("total of numbers is", </a:t>
            </a:r>
            <a:r>
              <a:rPr lang="en-US" sz="1600" b="1" dirty="0" err="1">
                <a:solidFill>
                  <a:srgbClr val="0070C0"/>
                </a:solidFill>
                <a:latin typeface="Courier New" panose="02070309020205020404" pitchFamily="49" charset="0"/>
                <a:cs typeface="Courier New" panose="02070309020205020404" pitchFamily="49" charset="0"/>
              </a:rPr>
              <a:t>intNum</a:t>
            </a:r>
            <a:r>
              <a:rPr lang="en-US" sz="1600" b="1" dirty="0">
                <a:solidFill>
                  <a:srgbClr val="0070C0"/>
                </a:solidFill>
                <a:latin typeface="Courier New" panose="02070309020205020404" pitchFamily="49" charset="0"/>
                <a:cs typeface="Courier New" panose="02070309020205020404" pitchFamily="49" charset="0"/>
              </a:rPr>
              <a:t>)</a:t>
            </a:r>
          </a:p>
        </p:txBody>
      </p:sp>
      <p:sp>
        <p:nvSpPr>
          <p:cNvPr id="3" name="Date Placeholder 2">
            <a:extLst>
              <a:ext uri="{FF2B5EF4-FFF2-40B4-BE49-F238E27FC236}">
                <a16:creationId xmlns:a16="http://schemas.microsoft.com/office/drawing/2014/main" id="{314942FB-B6D0-479C-A255-79042E38D1B7}"/>
              </a:ext>
            </a:extLst>
          </p:cNvPr>
          <p:cNvSpPr>
            <a:spLocks noGrp="1"/>
          </p:cNvSpPr>
          <p:nvPr>
            <p:ph type="dt" sz="half" idx="10"/>
          </p:nvPr>
        </p:nvSpPr>
        <p:spPr/>
        <p:txBody>
          <a:bodyPr/>
          <a:lstStyle/>
          <a:p>
            <a:fld id="{FFDBCCAA-1AAB-46DB-B39E-3B877D642245}" type="datetime1">
              <a:rPr lang="en-US" smtClean="0"/>
              <a:t>1/11/2023</a:t>
            </a:fld>
            <a:endParaRPr lang="en-US" dirty="0"/>
          </a:p>
        </p:txBody>
      </p:sp>
      <p:sp>
        <p:nvSpPr>
          <p:cNvPr id="5" name="Slide Number Placeholder 4">
            <a:extLst>
              <a:ext uri="{FF2B5EF4-FFF2-40B4-BE49-F238E27FC236}">
                <a16:creationId xmlns:a16="http://schemas.microsoft.com/office/drawing/2014/main" id="{9D7E469C-C4D0-441B-B941-B27EDAF7E54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44739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899E-4967-403D-ABD1-3184FABB63E2}"/>
              </a:ext>
            </a:extLst>
          </p:cNvPr>
          <p:cNvSpPr>
            <a:spLocks noGrp="1"/>
          </p:cNvSpPr>
          <p:nvPr>
            <p:ph type="ctrTitle"/>
          </p:nvPr>
        </p:nvSpPr>
        <p:spPr>
          <a:xfrm>
            <a:off x="393406" y="690644"/>
            <a:ext cx="6710172" cy="2012467"/>
          </a:xfrm>
        </p:spPr>
        <p:txBody>
          <a:bodyPr>
            <a:normAutofit/>
          </a:bodyPr>
          <a:lstStyle/>
          <a:p>
            <a:r>
              <a:rPr lang="en-CA" sz="4400" dirty="0">
                <a:solidFill>
                  <a:schemeClr val="tx1">
                    <a:lumMod val="95000"/>
                  </a:schemeClr>
                </a:solidFill>
              </a:rPr>
              <a:t>MATCH statement  </a:t>
            </a:r>
            <a:br>
              <a:rPr lang="en-CA" sz="4400" dirty="0">
                <a:solidFill>
                  <a:schemeClr val="tx1">
                    <a:lumMod val="95000"/>
                  </a:schemeClr>
                </a:solidFill>
              </a:rPr>
            </a:br>
            <a:r>
              <a:rPr lang="en-CA" sz="4400" dirty="0">
                <a:solidFill>
                  <a:schemeClr val="tx1">
                    <a:lumMod val="95000"/>
                  </a:schemeClr>
                </a:solidFill>
              </a:rPr>
              <a:t>Python 3.10</a:t>
            </a:r>
          </a:p>
        </p:txBody>
      </p:sp>
    </p:spTree>
    <p:extLst>
      <p:ext uri="{BB962C8B-B14F-4D97-AF65-F5344CB8AC3E}">
        <p14:creationId xmlns:p14="http://schemas.microsoft.com/office/powerpoint/2010/main" val="662865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1104636"/>
          </a:xfrm>
        </p:spPr>
        <p:txBody>
          <a:bodyPr/>
          <a:lstStyle/>
          <a:p>
            <a:r>
              <a:rPr lang="en-US" sz="4400" dirty="0">
                <a:solidFill>
                  <a:srgbClr val="C00000"/>
                </a:solidFill>
              </a:rPr>
              <a:t>MATCH statements</a:t>
            </a:r>
            <a:endParaRPr lang="en-CA" sz="4400" dirty="0">
              <a:solidFill>
                <a:srgbClr val="C00000"/>
              </a:solidFill>
            </a:endParaRP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12" name="Rectangle 3">
            <a:extLst>
              <a:ext uri="{FF2B5EF4-FFF2-40B4-BE49-F238E27FC236}">
                <a16:creationId xmlns:a16="http://schemas.microsoft.com/office/drawing/2014/main" id="{5AF749CB-7666-2CD8-5AB2-A7BC9B6B6173}"/>
              </a:ext>
            </a:extLst>
          </p:cNvPr>
          <p:cNvSpPr>
            <a:spLocks noChangeArrowheads="1"/>
          </p:cNvSpPr>
          <p:nvPr/>
        </p:nvSpPr>
        <p:spPr bwMode="auto">
          <a:xfrm>
            <a:off x="241500" y="1136257"/>
            <a:ext cx="6897487" cy="3785652"/>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D2D2D"/>
                </a:solidFill>
                <a:effectLst/>
                <a:cs typeface="Arial" panose="020B0604020202020204" pitchFamily="34" charset="0"/>
              </a:rPr>
              <a:t>A basic implementation of </a:t>
            </a:r>
            <a:r>
              <a:rPr kumimoji="0" lang="en-US" altLang="en-US" sz="2000" b="0" i="0" u="none" strike="noStrike" cap="none" normalizeH="0" baseline="0" dirty="0">
                <a:ln>
                  <a:noFill/>
                </a:ln>
                <a:solidFill>
                  <a:srgbClr val="4424A9"/>
                </a:solidFill>
                <a:effectLst/>
                <a:cs typeface="Arial" panose="020B0604020202020204" pitchFamily="34" charset="0"/>
              </a:rPr>
              <a:t>match case</a:t>
            </a:r>
            <a:r>
              <a:rPr kumimoji="0" lang="en-US" altLang="en-US" sz="2000" b="0" i="0" u="none" strike="noStrike" cap="none" normalizeH="0" baseline="0" dirty="0">
                <a:ln>
                  <a:noFill/>
                </a:ln>
                <a:solidFill>
                  <a:srgbClr val="2D2D2D"/>
                </a:solidFill>
                <a:effectLst/>
                <a:cs typeface="Arial" panose="020B0604020202020204" pitchFamily="34" charset="0"/>
              </a:rPr>
              <a:t> statements looks a lot like an </a:t>
            </a:r>
            <a:r>
              <a:rPr kumimoji="0" lang="en-US" altLang="en-US" sz="2000" b="0" i="0" u="none" strike="noStrike" cap="none" normalizeH="0" baseline="0" dirty="0">
                <a:ln>
                  <a:noFill/>
                </a:ln>
                <a:solidFill>
                  <a:srgbClr val="4424A9"/>
                </a:solidFill>
                <a:effectLst/>
                <a:cs typeface="Arial" panose="020B0604020202020204" pitchFamily="34" charset="0"/>
              </a:rPr>
              <a:t>if</a:t>
            </a:r>
            <a:r>
              <a:rPr kumimoji="0" lang="en-US" altLang="en-US" sz="2000" b="0" i="0" u="none" strike="noStrike" cap="none" normalizeH="0" baseline="0" dirty="0">
                <a:ln>
                  <a:noFill/>
                </a:ln>
                <a:solidFill>
                  <a:srgbClr val="2D2D2D"/>
                </a:solidFill>
                <a:effectLst/>
                <a:cs typeface="Arial" panose="020B0604020202020204" pitchFamily="34" charset="0"/>
              </a:rPr>
              <a:t> statement in Python.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rgbClr val="2D2D2D"/>
              </a:solidFill>
              <a:effectLs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D2D2D"/>
                </a:solidFill>
                <a:effectLst/>
                <a:cs typeface="Arial" panose="020B0604020202020204" pitchFamily="34" charset="0"/>
              </a:rPr>
              <a:t>For those of you who have some background in other languages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rgbClr val="2D2D2D"/>
              </a:solidFill>
              <a:effectLs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D2D2D"/>
                </a:solidFill>
                <a:effectLst/>
                <a:cs typeface="Arial" panose="020B0604020202020204" pitchFamily="34" charset="0"/>
              </a:rPr>
              <a:t>like Java or C, </a:t>
            </a:r>
            <a:r>
              <a:rPr kumimoji="0" lang="en-US" altLang="en-US" sz="2000" b="0" i="0" u="none" strike="noStrike" cap="none" normalizeH="0" baseline="0" dirty="0">
                <a:ln>
                  <a:noFill/>
                </a:ln>
                <a:solidFill>
                  <a:srgbClr val="4424A9"/>
                </a:solidFill>
                <a:effectLst/>
                <a:cs typeface="Arial" panose="020B0604020202020204" pitchFamily="34" charset="0"/>
              </a:rPr>
              <a:t>match case</a:t>
            </a:r>
            <a:r>
              <a:rPr kumimoji="0" lang="en-US" altLang="en-US" sz="2000" b="0" i="0" u="none" strike="noStrike" cap="none" normalizeH="0" baseline="0" dirty="0">
                <a:ln>
                  <a:noFill/>
                </a:ln>
                <a:solidFill>
                  <a:srgbClr val="2D2D2D"/>
                </a:solidFill>
                <a:effectLst/>
                <a:cs typeface="Arial" panose="020B0604020202020204" pitchFamily="34" charset="0"/>
              </a:rPr>
              <a:t> may look like a </a:t>
            </a:r>
            <a:r>
              <a:rPr kumimoji="0" lang="en-US" altLang="en-US" sz="2000" b="0" i="0" u="none" strike="noStrike" cap="none" normalizeH="0" baseline="0" dirty="0">
                <a:ln>
                  <a:noFill/>
                </a:ln>
                <a:solidFill>
                  <a:srgbClr val="4424A9"/>
                </a:solidFill>
                <a:effectLst/>
                <a:cs typeface="Arial" panose="020B0604020202020204" pitchFamily="34" charset="0"/>
              </a:rPr>
              <a:t>switch</a:t>
            </a:r>
            <a:r>
              <a:rPr kumimoji="0" lang="en-US" altLang="en-US" sz="2000" b="0" i="0" u="none" strike="noStrike" cap="none" normalizeH="0" baseline="0" dirty="0">
                <a:ln>
                  <a:noFill/>
                </a:ln>
                <a:solidFill>
                  <a:srgbClr val="2D2D2D"/>
                </a:solidFill>
                <a:effectLst/>
                <a:cs typeface="Arial" panose="020B0604020202020204" pitchFamily="34" charset="0"/>
              </a:rPr>
              <a:t> statement. VBA Select Case statement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rgbClr val="2D2D2D"/>
              </a:solidFill>
              <a:effectLs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D2D2D"/>
                </a:solidFill>
                <a:effectLst/>
                <a:cs typeface="Arial" panose="020B0604020202020204" pitchFamily="34" charset="0"/>
              </a:rPr>
              <a:t>Switch statements are functionally similar to </a:t>
            </a:r>
            <a:r>
              <a:rPr kumimoji="0" lang="en-US" altLang="en-US" sz="2000" b="0" i="1" u="none" strike="noStrike" cap="none" normalizeH="0" baseline="0" dirty="0">
                <a:ln>
                  <a:noFill/>
                </a:ln>
                <a:solidFill>
                  <a:srgbClr val="2D2D2D"/>
                </a:solidFill>
                <a:effectLst/>
                <a:cs typeface="Arial" panose="020B0604020202020204" pitchFamily="34" charset="0"/>
              </a:rPr>
              <a:t>if-else</a:t>
            </a:r>
            <a:r>
              <a:rPr kumimoji="0" lang="en-US" altLang="en-US" sz="2000" b="0" i="0" u="none" strike="noStrike" cap="none" normalizeH="0" baseline="0" dirty="0">
                <a:ln>
                  <a:noFill/>
                </a:ln>
                <a:solidFill>
                  <a:srgbClr val="2D2D2D"/>
                </a:solidFill>
                <a:effectLst/>
                <a:cs typeface="Arial" panose="020B0604020202020204" pitchFamily="34" charset="0"/>
              </a:rPr>
              <a:t> statements, but they require less code when defining the cases</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034532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1104636"/>
          </a:xfrm>
        </p:spPr>
        <p:txBody>
          <a:bodyPr/>
          <a:lstStyle/>
          <a:p>
            <a:r>
              <a:rPr lang="en-US" sz="4400" dirty="0">
                <a:solidFill>
                  <a:srgbClr val="C00000"/>
                </a:solidFill>
              </a:rPr>
              <a:t>MATCH statements</a:t>
            </a:r>
            <a:endParaRPr lang="en-CA" sz="4400" dirty="0">
              <a:solidFill>
                <a:srgbClr val="C00000"/>
              </a:solidFill>
            </a:endParaRP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12" name="Rectangle 3">
            <a:extLst>
              <a:ext uri="{FF2B5EF4-FFF2-40B4-BE49-F238E27FC236}">
                <a16:creationId xmlns:a16="http://schemas.microsoft.com/office/drawing/2014/main" id="{5AF749CB-7666-2CD8-5AB2-A7BC9B6B6173}"/>
              </a:ext>
            </a:extLst>
          </p:cNvPr>
          <p:cNvSpPr>
            <a:spLocks noChangeArrowheads="1"/>
          </p:cNvSpPr>
          <p:nvPr/>
        </p:nvSpPr>
        <p:spPr bwMode="auto">
          <a:xfrm>
            <a:off x="370781" y="1187792"/>
            <a:ext cx="7106344" cy="381642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l"/>
            <a:r>
              <a:rPr lang="en-US" sz="2200" b="1" i="0" dirty="0">
                <a:solidFill>
                  <a:srgbClr val="222222"/>
                </a:solidFill>
                <a:effectLst/>
                <a:latin typeface="Karla" pitchFamily="2" charset="0"/>
              </a:rPr>
              <a:t>The match case consists of three main entities :</a:t>
            </a:r>
            <a:endParaRPr lang="en-US" sz="2200" b="0" i="0" dirty="0">
              <a:solidFill>
                <a:srgbClr val="222222"/>
              </a:solidFill>
              <a:effectLst/>
              <a:latin typeface="Karla" pitchFamily="2" charset="0"/>
            </a:endParaRPr>
          </a:p>
          <a:p>
            <a:pPr marL="685800" indent="-228600" algn="l">
              <a:buFont typeface="Arial" panose="020B0604020202020204" pitchFamily="34" charset="0"/>
              <a:buChar char="•"/>
            </a:pPr>
            <a:r>
              <a:rPr lang="en-US" sz="2200" b="1" i="0" dirty="0">
                <a:solidFill>
                  <a:srgbClr val="222222"/>
                </a:solidFill>
                <a:effectLst/>
                <a:latin typeface="Karla" pitchFamily="2" charset="0"/>
              </a:rPr>
              <a:t>The match keyword</a:t>
            </a:r>
            <a:endParaRPr lang="en-US" sz="2200" b="0" i="0" dirty="0">
              <a:solidFill>
                <a:srgbClr val="222222"/>
              </a:solidFill>
              <a:effectLst/>
              <a:latin typeface="Karla" pitchFamily="2" charset="0"/>
            </a:endParaRPr>
          </a:p>
          <a:p>
            <a:pPr marL="685800" indent="-228600" algn="l">
              <a:buFont typeface="Arial" panose="020B0604020202020204" pitchFamily="34" charset="0"/>
              <a:buChar char="•"/>
            </a:pPr>
            <a:r>
              <a:rPr lang="en-US" sz="2200" b="1" i="0" dirty="0">
                <a:solidFill>
                  <a:srgbClr val="222222"/>
                </a:solidFill>
                <a:effectLst/>
                <a:latin typeface="Karla" pitchFamily="2" charset="0"/>
              </a:rPr>
              <a:t>One or more case clauses</a:t>
            </a:r>
            <a:endParaRPr lang="en-US" sz="2200" b="0" i="0" dirty="0">
              <a:solidFill>
                <a:srgbClr val="222222"/>
              </a:solidFill>
              <a:effectLst/>
              <a:latin typeface="Karla" pitchFamily="2" charset="0"/>
            </a:endParaRPr>
          </a:p>
          <a:p>
            <a:pPr marL="685800" indent="-228600" algn="l">
              <a:buFont typeface="Arial" panose="020B0604020202020204" pitchFamily="34" charset="0"/>
              <a:buChar char="•"/>
            </a:pPr>
            <a:r>
              <a:rPr lang="en-US" sz="2200" b="1" i="0" dirty="0">
                <a:solidFill>
                  <a:srgbClr val="222222"/>
                </a:solidFill>
                <a:effectLst/>
                <a:latin typeface="Karla" pitchFamily="2" charset="0"/>
              </a:rPr>
              <a:t>Expression for each case</a:t>
            </a:r>
          </a:p>
          <a:p>
            <a:pPr marL="0" lvl="1"/>
            <a:endParaRPr lang="en-US" sz="2200" b="1" dirty="0">
              <a:solidFill>
                <a:srgbClr val="222222"/>
              </a:solidFill>
              <a:latin typeface="Karla" pitchFamily="2" charset="0"/>
            </a:endParaRPr>
          </a:p>
          <a:p>
            <a:pPr marL="0" lvl="1"/>
            <a:r>
              <a:rPr lang="en-US" sz="2200" b="1" i="0" dirty="0">
                <a:solidFill>
                  <a:srgbClr val="222222"/>
                </a:solidFill>
                <a:effectLst/>
                <a:latin typeface="Karla" pitchFamily="2" charset="0"/>
              </a:rPr>
              <a:t>The case clause consists of a </a:t>
            </a:r>
          </a:p>
          <a:p>
            <a:pPr marL="914400" lvl="1" indent="-457200">
              <a:buFont typeface="+mj-lt"/>
              <a:buAutoNum type="arabicPeriod"/>
              <a:tabLst>
                <a:tab pos="514350" algn="l"/>
              </a:tabLst>
            </a:pPr>
            <a:r>
              <a:rPr lang="en-US" sz="2200" b="1" i="0" dirty="0">
                <a:solidFill>
                  <a:srgbClr val="222222"/>
                </a:solidFill>
                <a:effectLst/>
                <a:latin typeface="Karla" pitchFamily="2" charset="0"/>
              </a:rPr>
              <a:t>pattern to be matched to the variable</a:t>
            </a:r>
          </a:p>
          <a:p>
            <a:pPr marL="914400" lvl="1" indent="-457200">
              <a:buFont typeface="+mj-lt"/>
              <a:buAutoNum type="arabicPeriod"/>
              <a:tabLst>
                <a:tab pos="514350" algn="l"/>
              </a:tabLst>
            </a:pPr>
            <a:r>
              <a:rPr lang="en-US" sz="2200" b="1" i="0" dirty="0">
                <a:solidFill>
                  <a:srgbClr val="222222"/>
                </a:solidFill>
                <a:effectLst/>
                <a:latin typeface="Karla" pitchFamily="2" charset="0"/>
              </a:rPr>
              <a:t>a condition to be evaluated if the pattern matches</a:t>
            </a:r>
          </a:p>
          <a:p>
            <a:pPr marL="914400" lvl="1" indent="-457200">
              <a:buFont typeface="+mj-lt"/>
              <a:buAutoNum type="arabicPeriod"/>
              <a:tabLst>
                <a:tab pos="514350" algn="l"/>
              </a:tabLst>
            </a:pPr>
            <a:r>
              <a:rPr lang="en-US" sz="2200" b="1" i="0" dirty="0">
                <a:solidFill>
                  <a:srgbClr val="222222"/>
                </a:solidFill>
                <a:effectLst/>
                <a:latin typeface="Karla" pitchFamily="2" charset="0"/>
              </a:rPr>
              <a:t>a set of statements to be executed if the pattern matches.</a:t>
            </a:r>
          </a:p>
        </p:txBody>
      </p:sp>
    </p:spTree>
    <p:extLst>
      <p:ext uri="{BB962C8B-B14F-4D97-AF65-F5344CB8AC3E}">
        <p14:creationId xmlns:p14="http://schemas.microsoft.com/office/powerpoint/2010/main" val="2722120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1104636"/>
          </a:xfrm>
        </p:spPr>
        <p:txBody>
          <a:bodyPr/>
          <a:lstStyle/>
          <a:p>
            <a:r>
              <a:rPr lang="en-US" sz="4400" dirty="0">
                <a:solidFill>
                  <a:srgbClr val="C00000"/>
                </a:solidFill>
              </a:rPr>
              <a:t>MATCH statements</a:t>
            </a:r>
            <a:endParaRPr lang="en-CA" sz="4400" dirty="0">
              <a:solidFill>
                <a:srgbClr val="C00000"/>
              </a:solidFill>
            </a:endParaRP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12" name="Rectangle 3">
            <a:extLst>
              <a:ext uri="{FF2B5EF4-FFF2-40B4-BE49-F238E27FC236}">
                <a16:creationId xmlns:a16="http://schemas.microsoft.com/office/drawing/2014/main" id="{5AF749CB-7666-2CD8-5AB2-A7BC9B6B6173}"/>
              </a:ext>
            </a:extLst>
          </p:cNvPr>
          <p:cNvSpPr>
            <a:spLocks noChangeArrowheads="1"/>
          </p:cNvSpPr>
          <p:nvPr/>
        </p:nvSpPr>
        <p:spPr bwMode="auto">
          <a:xfrm>
            <a:off x="241500" y="1444033"/>
            <a:ext cx="6897487" cy="317009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command = 'Hello, World!'</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match command:</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case 'Hello, World!':</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print('Hello to you too!')</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case 'Goodbye, World!':</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print('See you later')</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case other:</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print('No match found')</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Hello to you too!</a:t>
            </a:r>
            <a:endPar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573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AAA8-6573-4F38-86BF-B0EE3968E2D2}"/>
              </a:ext>
            </a:extLst>
          </p:cNvPr>
          <p:cNvSpPr>
            <a:spLocks noGrp="1"/>
          </p:cNvSpPr>
          <p:nvPr>
            <p:ph type="ctrTitle"/>
          </p:nvPr>
        </p:nvSpPr>
        <p:spPr>
          <a:xfrm>
            <a:off x="594732" y="1526891"/>
            <a:ext cx="6668429" cy="1766435"/>
          </a:xfrm>
        </p:spPr>
        <p:txBody>
          <a:bodyPr>
            <a:normAutofit/>
          </a:bodyPr>
          <a:lstStyle/>
          <a:p>
            <a:r>
              <a:rPr lang="en-CA" sz="2800" dirty="0"/>
              <a:t>Are ordered sets of objects with an index of </a:t>
            </a:r>
            <a:br>
              <a:rPr lang="en-CA" sz="2800" dirty="0"/>
            </a:br>
            <a:r>
              <a:rPr lang="en-CA" sz="2800" dirty="0"/>
              <a:t>non-negative integers. </a:t>
            </a:r>
          </a:p>
        </p:txBody>
      </p:sp>
      <p:sp>
        <p:nvSpPr>
          <p:cNvPr id="4" name="Subtitle 3">
            <a:extLst>
              <a:ext uri="{FF2B5EF4-FFF2-40B4-BE49-F238E27FC236}">
                <a16:creationId xmlns:a16="http://schemas.microsoft.com/office/drawing/2014/main" id="{E0F1CDB0-FE12-412E-A262-3C81EB30A8D7}"/>
              </a:ext>
            </a:extLst>
          </p:cNvPr>
          <p:cNvSpPr>
            <a:spLocks noGrp="1"/>
          </p:cNvSpPr>
          <p:nvPr>
            <p:ph type="subTitle" idx="1"/>
          </p:nvPr>
        </p:nvSpPr>
        <p:spPr>
          <a:xfrm>
            <a:off x="460917" y="842069"/>
            <a:ext cx="5788166" cy="628354"/>
          </a:xfrm>
        </p:spPr>
        <p:txBody>
          <a:bodyPr>
            <a:normAutofit/>
          </a:bodyPr>
          <a:lstStyle/>
          <a:p>
            <a:r>
              <a:rPr lang="en-CA" sz="3600" dirty="0"/>
              <a:t>Sequences:</a:t>
            </a:r>
          </a:p>
        </p:txBody>
      </p:sp>
    </p:spTree>
    <p:extLst>
      <p:ext uri="{BB962C8B-B14F-4D97-AF65-F5344CB8AC3E}">
        <p14:creationId xmlns:p14="http://schemas.microsoft.com/office/powerpoint/2010/main" val="361211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1104636"/>
          </a:xfrm>
        </p:spPr>
        <p:txBody>
          <a:bodyPr/>
          <a:lstStyle/>
          <a:p>
            <a:r>
              <a:rPr lang="en-US" sz="4400" dirty="0">
                <a:solidFill>
                  <a:srgbClr val="C00000"/>
                </a:solidFill>
              </a:rPr>
              <a:t>MATCH statements</a:t>
            </a:r>
            <a:endParaRPr lang="en-CA" sz="4400" dirty="0">
              <a:solidFill>
                <a:srgbClr val="C00000"/>
              </a:solidFill>
            </a:endParaRP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2" name="Rectangle 3">
            <a:extLst>
              <a:ext uri="{FF2B5EF4-FFF2-40B4-BE49-F238E27FC236}">
                <a16:creationId xmlns:a16="http://schemas.microsoft.com/office/drawing/2014/main" id="{5AF749CB-7666-2CD8-5AB2-A7BC9B6B6173}"/>
              </a:ext>
            </a:extLst>
          </p:cNvPr>
          <p:cNvSpPr>
            <a:spLocks noChangeArrowheads="1"/>
          </p:cNvSpPr>
          <p:nvPr/>
        </p:nvSpPr>
        <p:spPr bwMode="auto">
          <a:xfrm>
            <a:off x="241500" y="1444033"/>
            <a:ext cx="6897487" cy="317009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Strictly speaking, match case doesn’t add new functionality to Python.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However, it does vastly simplify complex control statements.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Try to re-write some of your if-</a:t>
            </a:r>
            <a:r>
              <a:rPr kumimoji="0" lang="en-US" altLang="en-US" sz="2000" b="1" i="0" u="none" strike="noStrike" cap="none" normalizeH="0" baseline="0" dirty="0" err="1">
                <a:ln>
                  <a:noFill/>
                </a:ln>
                <a:solidFill>
                  <a:srgbClr val="2D2D2D"/>
                </a:solidFill>
                <a:effectLst/>
                <a:latin typeface="Courier New" panose="02070309020205020404" pitchFamily="49" charset="0"/>
                <a:cs typeface="Courier New" panose="02070309020205020404" pitchFamily="49" charset="0"/>
              </a:rPr>
              <a:t>elif</a:t>
            </a:r>
            <a:r>
              <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-else statements with a match case statement to convince yourself of its usefulness. </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8510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1104636"/>
          </a:xfrm>
        </p:spPr>
        <p:txBody>
          <a:bodyPr/>
          <a:lstStyle/>
          <a:p>
            <a:r>
              <a:rPr lang="en-US" sz="4400" dirty="0">
                <a:solidFill>
                  <a:srgbClr val="C00000"/>
                </a:solidFill>
              </a:rPr>
              <a:t>MATCH EXAMPLES</a:t>
            </a:r>
            <a:endParaRPr lang="en-CA" sz="4400" dirty="0">
              <a:solidFill>
                <a:srgbClr val="C00000"/>
              </a:solidFill>
            </a:endParaRP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12" name="Rectangle 3">
            <a:extLst>
              <a:ext uri="{FF2B5EF4-FFF2-40B4-BE49-F238E27FC236}">
                <a16:creationId xmlns:a16="http://schemas.microsoft.com/office/drawing/2014/main" id="{5AF749CB-7666-2CD8-5AB2-A7BC9B6B6173}"/>
              </a:ext>
            </a:extLst>
          </p:cNvPr>
          <p:cNvSpPr>
            <a:spLocks noChangeArrowheads="1"/>
          </p:cNvSpPr>
          <p:nvPr/>
        </p:nvSpPr>
        <p:spPr bwMode="auto">
          <a:xfrm>
            <a:off x="284363" y="1408907"/>
            <a:ext cx="6897487" cy="104644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first, we create a function</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def switch(case):</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2D2D2D"/>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1063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899E-4967-403D-ABD1-3184FABB63E2}"/>
              </a:ext>
            </a:extLst>
          </p:cNvPr>
          <p:cNvSpPr>
            <a:spLocks noGrp="1"/>
          </p:cNvSpPr>
          <p:nvPr>
            <p:ph type="ctrTitle"/>
          </p:nvPr>
        </p:nvSpPr>
        <p:spPr>
          <a:xfrm>
            <a:off x="393406" y="690644"/>
            <a:ext cx="6710172" cy="2012467"/>
          </a:xfrm>
        </p:spPr>
        <p:txBody>
          <a:bodyPr>
            <a:normAutofit/>
          </a:bodyPr>
          <a:lstStyle/>
          <a:p>
            <a:r>
              <a:rPr lang="en-CA" sz="4400" dirty="0">
                <a:solidFill>
                  <a:schemeClr val="tx1">
                    <a:lumMod val="95000"/>
                  </a:schemeClr>
                </a:solidFill>
              </a:rPr>
              <a:t>If statements</a:t>
            </a:r>
          </a:p>
        </p:txBody>
      </p:sp>
    </p:spTree>
    <p:extLst>
      <p:ext uri="{BB962C8B-B14F-4D97-AF65-F5344CB8AC3E}">
        <p14:creationId xmlns:p14="http://schemas.microsoft.com/office/powerpoint/2010/main" val="784147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1104636"/>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599409"/>
            <a:ext cx="6396125" cy="3392673"/>
          </a:xfrm>
        </p:spPr>
        <p:txBody>
          <a:bodyPr>
            <a:noAutofit/>
          </a:bodyPr>
          <a:lstStyle/>
          <a:p>
            <a:pPr marL="141288" marR="0" indent="-141288">
              <a:lnSpc>
                <a:spcPct val="107000"/>
              </a:lnSpc>
              <a:spcBef>
                <a:spcPts val="0"/>
              </a:spcBef>
            </a:pPr>
            <a:r>
              <a:rPr lang="en-CA" sz="1400" dirty="0">
                <a:effectLst/>
                <a:latin typeface="Arial Nova" panose="020B0504020202020204" pitchFamily="34" charset="0"/>
                <a:ea typeface="Calibri" panose="020F0502020204030204" pitchFamily="34" charset="0"/>
                <a:cs typeface="Times New Roman" panose="02020603050405020304" pitchFamily="18" charset="0"/>
              </a:rPr>
              <a:t>are to help direct the behavior of a program based on if a certain condition is true or false. </a:t>
            </a:r>
          </a:p>
          <a:p>
            <a:pPr marL="141288" marR="0" indent="-141288">
              <a:lnSpc>
                <a:spcPct val="107000"/>
              </a:lnSpc>
              <a:spcBef>
                <a:spcPts val="0"/>
              </a:spcBef>
            </a:pPr>
            <a:r>
              <a:rPr lang="en-CA" sz="1400" dirty="0">
                <a:effectLst/>
                <a:latin typeface="Arial Nova" panose="020B0504020202020204" pitchFamily="34" charset="0"/>
                <a:ea typeface="Calibri" panose="020F0502020204030204" pitchFamily="34" charset="0"/>
                <a:cs typeface="Times New Roman" panose="02020603050405020304" pitchFamily="18" charset="0"/>
              </a:rPr>
              <a:t>say that it was 7pm and we were deciding between studying for our exam based on if we needed to or not. </a:t>
            </a:r>
          </a:p>
          <a:p>
            <a:pPr marL="285739" lvl="1">
              <a:lnSpc>
                <a:spcPct val="107000"/>
              </a:lnSpc>
              <a:spcBef>
                <a:spcPts val="0"/>
              </a:spcBef>
            </a:pPr>
            <a:r>
              <a:rPr lang="en-CA" sz="1400" dirty="0">
                <a:solidFill>
                  <a:srgbClr val="C00000"/>
                </a:solidFill>
                <a:effectLst/>
                <a:latin typeface="Arial Nova" panose="020B0504020202020204" pitchFamily="34" charset="0"/>
                <a:ea typeface="Calibri" panose="020F0502020204030204" pitchFamily="34" charset="0"/>
                <a:cs typeface="Times New Roman" panose="02020603050405020304" pitchFamily="18" charset="0"/>
              </a:rPr>
              <a:t>If we needed to study, then we would open our flashcard app and start doing flashcards! </a:t>
            </a:r>
          </a:p>
          <a:p>
            <a:pPr marL="285739" lvl="1">
              <a:lnSpc>
                <a:spcPct val="107000"/>
              </a:lnSpc>
              <a:spcBef>
                <a:spcPts val="0"/>
              </a:spcBef>
            </a:pPr>
            <a:r>
              <a:rPr lang="en-CA" sz="1400" dirty="0">
                <a:solidFill>
                  <a:srgbClr val="C00000"/>
                </a:solidFill>
                <a:effectLst/>
                <a:latin typeface="Arial Nova" panose="020B0504020202020204" pitchFamily="34" charset="0"/>
                <a:ea typeface="Calibri" panose="020F0502020204030204" pitchFamily="34" charset="0"/>
                <a:cs typeface="Times New Roman" panose="02020603050405020304" pitchFamily="18" charset="0"/>
              </a:rPr>
              <a:t>Otherwise, if we didn’t need to study, we would go do something else.</a:t>
            </a:r>
          </a:p>
          <a:p>
            <a:pPr marL="0" marR="0" indent="0">
              <a:lnSpc>
                <a:spcPct val="107000"/>
              </a:lnSpc>
              <a:spcBef>
                <a:spcPts val="0"/>
              </a:spcBef>
              <a:buNone/>
            </a:pPr>
            <a:r>
              <a:rPr lang="en-CA" sz="1400" dirty="0">
                <a:effectLst/>
                <a:latin typeface="Arial Nova" panose="020B0504020202020204" pitchFamily="34" charset="0"/>
                <a:ea typeface="Calibri" panose="020F0502020204030204" pitchFamily="34" charset="0"/>
                <a:cs typeface="Times New Roman" panose="02020603050405020304" pitchFamily="18" charset="0"/>
              </a:rPr>
              <a:t>We use conditionals to determine what behavior our program should undertake. In our example, we wouldn’t want to study even if we didn’t need to.</a:t>
            </a:r>
          </a:p>
          <a:p>
            <a:pPr marL="0" marR="0">
              <a:lnSpc>
                <a:spcPct val="107000"/>
              </a:lnSpc>
              <a:spcBef>
                <a:spcPts val="0"/>
              </a:spcBef>
            </a:pPr>
            <a:r>
              <a:rPr lang="en-CA" sz="1400" dirty="0">
                <a:effectLst/>
                <a:latin typeface="Arial Nova" panose="020B0504020202020204" pitchFamily="34" charset="0"/>
                <a:ea typeface="Calibri" panose="020F0502020204030204" pitchFamily="34" charset="0"/>
                <a:cs typeface="Times New Roman" panose="02020603050405020304" pitchFamily="18" charset="0"/>
              </a:rPr>
              <a:t>The structure of conditionals is based on the if, then, else paradigm. </a:t>
            </a:r>
          </a:p>
          <a:p>
            <a:pPr marL="285739" lvl="1">
              <a:lnSpc>
                <a:spcPct val="107000"/>
              </a:lnSpc>
              <a:spcBef>
                <a:spcPts val="0"/>
              </a:spcBef>
            </a:pPr>
            <a:r>
              <a:rPr lang="en-CA" sz="1400" dirty="0">
                <a:solidFill>
                  <a:srgbClr val="C00000"/>
                </a:solidFill>
                <a:effectLst/>
                <a:latin typeface="Arial Nova" panose="020B0504020202020204" pitchFamily="34" charset="0"/>
                <a:ea typeface="Calibri" panose="020F0502020204030204" pitchFamily="34" charset="0"/>
                <a:cs typeface="Times New Roman" panose="02020603050405020304" pitchFamily="18" charset="0"/>
              </a:rPr>
              <a:t>If we needed to study, then we will study, else we will not study. </a:t>
            </a:r>
          </a:p>
          <a:p>
            <a:pPr marL="285739" lvl="1">
              <a:lnSpc>
                <a:spcPct val="107000"/>
              </a:lnSpc>
              <a:spcBef>
                <a:spcPts val="0"/>
              </a:spcBef>
            </a:pPr>
            <a:r>
              <a:rPr lang="en-CA" sz="1400" dirty="0">
                <a:solidFill>
                  <a:srgbClr val="C00000"/>
                </a:solidFill>
                <a:effectLst/>
                <a:latin typeface="Arial Nova" panose="020B0504020202020204" pitchFamily="34" charset="0"/>
                <a:ea typeface="Calibri" panose="020F0502020204030204" pitchFamily="34" charset="0"/>
                <a:cs typeface="Times New Roman" panose="02020603050405020304" pitchFamily="18" charset="0"/>
              </a:rPr>
              <a:t>If the condition that we are testing is true, then we will do something. If it is false, then we will do something else.</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6" name="Picture 5" descr="Diagram, shape&#10;&#10;Description automatically generated">
            <a:extLst>
              <a:ext uri="{FF2B5EF4-FFF2-40B4-BE49-F238E27FC236}">
                <a16:creationId xmlns:a16="http://schemas.microsoft.com/office/drawing/2014/main" id="{9ECF66F3-CA58-6215-3DBA-67ED92A093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6738" y="113769"/>
            <a:ext cx="1778899" cy="1488432"/>
          </a:xfrm>
          <a:prstGeom prst="rect">
            <a:avLst/>
          </a:prstGeom>
          <a:noFill/>
          <a:ln>
            <a:noFill/>
          </a:ln>
        </p:spPr>
      </p:pic>
    </p:spTree>
    <p:extLst>
      <p:ext uri="{BB962C8B-B14F-4D97-AF65-F5344CB8AC3E}">
        <p14:creationId xmlns:p14="http://schemas.microsoft.com/office/powerpoint/2010/main" val="1209676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1104636"/>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278979"/>
            <a:ext cx="7179329" cy="3392673"/>
          </a:xfrm>
        </p:spPr>
        <p:txBody>
          <a:bodyPr>
            <a:noAutofit/>
          </a:bodyPr>
          <a:lstStyle/>
          <a:p>
            <a:pPr marL="0" marR="0" indent="0">
              <a:lnSpc>
                <a:spcPct val="107000"/>
              </a:lnSpc>
              <a:spcBef>
                <a:spcPts val="0"/>
              </a:spcBef>
              <a:spcAft>
                <a:spcPts val="800"/>
              </a:spcAft>
              <a:buNone/>
            </a:pPr>
            <a:r>
              <a:rPr lang="en-CA" sz="1800" b="1" dirty="0">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Create two int variables </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err="1">
                <a:effectLst/>
                <a:latin typeface="Courier New" panose="02070309020205020404" pitchFamily="49" charset="0"/>
                <a:ea typeface="Calibri" panose="020F0502020204030204" pitchFamily="34" charset="0"/>
                <a:cs typeface="Courier New" panose="02070309020205020404" pitchFamily="49" charset="0"/>
              </a:rPr>
              <a:t>myint</a:t>
            </a:r>
            <a:r>
              <a:rPr lang="en-CA" sz="1800" b="1" dirty="0">
                <a:effectLst/>
                <a:latin typeface="Courier New" panose="02070309020205020404" pitchFamily="49" charset="0"/>
                <a:ea typeface="Calibri" panose="020F0502020204030204" pitchFamily="34" charset="0"/>
                <a:cs typeface="Courier New" panose="02070309020205020404" pitchFamily="49" charset="0"/>
              </a:rPr>
              <a:t> = 5</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myint2 = 4</a:t>
            </a:r>
          </a:p>
          <a:p>
            <a:pPr marL="288925" marR="0" indent="-288925">
              <a:lnSpc>
                <a:spcPct val="107000"/>
              </a:lnSpc>
              <a:spcBef>
                <a:spcPts val="0"/>
              </a:spcBef>
              <a:spcAft>
                <a:spcPts val="800"/>
              </a:spcAft>
              <a:buNone/>
            </a:pPr>
            <a:r>
              <a:rPr lang="en-CA" sz="1800" b="1" dirty="0">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Check to see whether </a:t>
            </a:r>
            <a:r>
              <a:rPr lang="en-CA" sz="1800" b="1" dirty="0" err="1">
                <a:solidFill>
                  <a:schemeClr val="accent1"/>
                </a:solidFill>
                <a:effectLst/>
                <a:latin typeface="Courier New" panose="02070309020205020404" pitchFamily="49" charset="0"/>
                <a:ea typeface="Calibri" panose="020F0502020204030204" pitchFamily="34" charset="0"/>
                <a:cs typeface="Courier New" panose="02070309020205020404" pitchFamily="49" charset="0"/>
              </a:rPr>
              <a:t>myint</a:t>
            </a:r>
            <a:r>
              <a:rPr lang="en-CA" sz="1800" b="1" dirty="0">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is greater than, less than, or equal to </a:t>
            </a:r>
            <a:r>
              <a:rPr lang="en-CA" sz="1800" b="1" dirty="0">
                <a:solidFill>
                  <a:schemeClr val="accent1"/>
                </a:solidFill>
                <a:effectLst/>
                <a:latin typeface="Courier New" panose="02070309020205020404" pitchFamily="49" charset="0"/>
                <a:ea typeface="Calibri" panose="020F0502020204030204" pitchFamily="34" charset="0"/>
                <a:cs typeface="Courier New" panose="02070309020205020404" pitchFamily="49" charset="0"/>
              </a:rPr>
              <a:t>myint2</a:t>
            </a:r>
            <a:endParaRPr lang="en-CA" sz="1800" b="1" dirty="0">
              <a:solidFill>
                <a:schemeClr val="accent1"/>
              </a:solidFill>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CA" sz="1800" b="1" dirty="0">
                <a:effectLst/>
                <a:latin typeface="Courier New" panose="02070309020205020404" pitchFamily="49" charset="0"/>
                <a:ea typeface="Calibri" panose="020F0502020204030204" pitchFamily="34" charset="0"/>
                <a:cs typeface="Courier New" panose="02070309020205020404" pitchFamily="49" charset="0"/>
              </a:rPr>
              <a:t>if </a:t>
            </a:r>
            <a:r>
              <a:rPr lang="en-CA" sz="1800" b="1" dirty="0" err="1">
                <a:effectLst/>
                <a:latin typeface="Courier New" panose="02070309020205020404" pitchFamily="49" charset="0"/>
                <a:ea typeface="Calibri" panose="020F0502020204030204" pitchFamily="34" charset="0"/>
                <a:cs typeface="Courier New" panose="02070309020205020404" pitchFamily="49" charset="0"/>
              </a:rPr>
              <a:t>myint</a:t>
            </a:r>
            <a:r>
              <a:rPr lang="en-CA" sz="1800" b="1" dirty="0">
                <a:effectLst/>
                <a:latin typeface="Courier New" panose="02070309020205020404" pitchFamily="49" charset="0"/>
                <a:ea typeface="Calibri" panose="020F0502020204030204" pitchFamily="34" charset="0"/>
                <a:cs typeface="Courier New" panose="02070309020205020404" pitchFamily="49" charset="0"/>
              </a:rPr>
              <a:t> &gt; myint2: </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   print("myint1 is greater than myint2!")</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err="1">
                <a:effectLst/>
                <a:latin typeface="Courier New" panose="02070309020205020404" pitchFamily="49" charset="0"/>
                <a:ea typeface="Calibri" panose="020F0502020204030204" pitchFamily="34" charset="0"/>
                <a:cs typeface="Courier New" panose="02070309020205020404" pitchFamily="49" charset="0"/>
              </a:rPr>
              <a:t>elif</a:t>
            </a:r>
            <a:r>
              <a:rPr lang="en-CA" sz="1800" b="1" dirty="0">
                <a:effectLst/>
                <a:latin typeface="Courier New" panose="02070309020205020404" pitchFamily="49" charset="0"/>
                <a:ea typeface="Calibri" panose="020F0502020204030204" pitchFamily="34" charset="0"/>
                <a:cs typeface="Courier New" panose="02070309020205020404" pitchFamily="49" charset="0"/>
              </a:rPr>
              <a:t> </a:t>
            </a:r>
            <a:r>
              <a:rPr lang="en-CA" sz="1800" b="1" dirty="0" err="1">
                <a:effectLst/>
                <a:latin typeface="Courier New" panose="02070309020205020404" pitchFamily="49" charset="0"/>
                <a:ea typeface="Calibri" panose="020F0502020204030204" pitchFamily="34" charset="0"/>
                <a:cs typeface="Courier New" panose="02070309020205020404" pitchFamily="49" charset="0"/>
              </a:rPr>
              <a:t>myint</a:t>
            </a:r>
            <a:r>
              <a:rPr lang="en-CA" sz="1800" b="1" dirty="0">
                <a:effectLst/>
                <a:latin typeface="Courier New" panose="02070309020205020404" pitchFamily="49" charset="0"/>
                <a:ea typeface="Calibri" panose="020F0502020204030204" pitchFamily="34" charset="0"/>
                <a:cs typeface="Courier New" panose="02070309020205020404" pitchFamily="49" charset="0"/>
              </a:rPr>
              <a:t> &lt; myint2: </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   print("myint1 is less than myint2!")</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else:</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   print("myint1 and myint2 are equal!") </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848602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739077"/>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021068"/>
            <a:ext cx="7179329" cy="3392673"/>
          </a:xfrm>
        </p:spPr>
        <p:txBody>
          <a:bodyPr>
            <a:noAutofit/>
          </a:bodyPr>
          <a:lstStyle/>
          <a:p>
            <a:pPr marL="0" marR="0" indent="0">
              <a:lnSpc>
                <a:spcPct val="100000"/>
              </a:lnSpc>
              <a:spcBef>
                <a:spcPts val="0"/>
              </a:spcBef>
              <a:buNone/>
            </a:pPr>
            <a:r>
              <a:rPr lang="en-CA" sz="1800" dirty="0">
                <a:latin typeface="Arial" panose="020B0604020202020204" pitchFamily="34" charset="0"/>
                <a:ea typeface="Calibri" panose="020F0502020204030204" pitchFamily="34" charset="0"/>
                <a:cs typeface="Arial" panose="020B0604020202020204" pitchFamily="34" charset="0"/>
              </a:rPr>
              <a:t>3 </a:t>
            </a:r>
            <a:r>
              <a:rPr lang="en-CA" sz="1800" dirty="0">
                <a:effectLst/>
                <a:latin typeface="Arial" panose="020B0604020202020204" pitchFamily="34" charset="0"/>
                <a:ea typeface="Calibri" panose="020F0502020204030204" pitchFamily="34" charset="0"/>
                <a:cs typeface="Arial" panose="020B0604020202020204" pitchFamily="34" charset="0"/>
              </a:rPr>
              <a:t>main operators used when working with conditionals.</a:t>
            </a:r>
          </a:p>
          <a:p>
            <a:pPr marL="342900" marR="0" lvl="0" indent="-342900">
              <a:lnSpc>
                <a:spcPct val="100000"/>
              </a:lnSpc>
              <a:spcBef>
                <a:spcPts val="0"/>
              </a:spcBef>
              <a:buSzPts val="1000"/>
              <a:buFont typeface="Symbol" panose="05050102010706020507" pitchFamily="18" charset="2"/>
              <a:buChar char=""/>
              <a:tabLst>
                <a:tab pos="457200" algn="l"/>
              </a:tabLst>
            </a:pPr>
            <a:r>
              <a:rPr lang="en-CA" sz="1800" dirty="0">
                <a:effectLst/>
                <a:latin typeface="Arial" panose="020B0604020202020204" pitchFamily="34" charset="0"/>
                <a:ea typeface="Calibri" panose="020F0502020204030204" pitchFamily="34" charset="0"/>
                <a:cs typeface="Arial" panose="020B0604020202020204" pitchFamily="34" charset="0"/>
              </a:rPr>
              <a:t>&gt; (greater than)</a:t>
            </a:r>
          </a:p>
          <a:p>
            <a:pPr marL="342900" marR="0" lvl="0" indent="-342900">
              <a:lnSpc>
                <a:spcPct val="100000"/>
              </a:lnSpc>
              <a:spcBef>
                <a:spcPts val="0"/>
              </a:spcBef>
              <a:buSzPts val="1000"/>
              <a:buFont typeface="Symbol" panose="05050102010706020507" pitchFamily="18" charset="2"/>
              <a:buChar char=""/>
              <a:tabLst>
                <a:tab pos="457200" algn="l"/>
              </a:tabLst>
            </a:pPr>
            <a:r>
              <a:rPr lang="en-CA" sz="1800" dirty="0">
                <a:effectLst/>
                <a:latin typeface="Arial" panose="020B0604020202020204" pitchFamily="34" charset="0"/>
                <a:ea typeface="Calibri" panose="020F0502020204030204" pitchFamily="34" charset="0"/>
                <a:cs typeface="Arial" panose="020B0604020202020204" pitchFamily="34" charset="0"/>
              </a:rPr>
              <a:t>&lt; (less than)</a:t>
            </a:r>
          </a:p>
          <a:p>
            <a:pPr marL="342900" marR="0" lvl="0" indent="-342900">
              <a:lnSpc>
                <a:spcPct val="100000"/>
              </a:lnSpc>
              <a:spcBef>
                <a:spcPts val="0"/>
              </a:spcBef>
              <a:buSzPts val="1000"/>
              <a:buFont typeface="Symbol" panose="05050102010706020507" pitchFamily="18" charset="2"/>
              <a:buChar char=""/>
              <a:tabLst>
                <a:tab pos="457200" algn="l"/>
              </a:tabLst>
            </a:pPr>
            <a:r>
              <a:rPr lang="en-CA" sz="1800" dirty="0">
                <a:effectLst/>
                <a:latin typeface="Arial" panose="020B0604020202020204" pitchFamily="34" charset="0"/>
                <a:ea typeface="Calibri" panose="020F0502020204030204" pitchFamily="34" charset="0"/>
                <a:cs typeface="Arial" panose="020B0604020202020204" pitchFamily="34" charset="0"/>
              </a:rPr>
              <a:t>== (equal to)</a:t>
            </a:r>
          </a:p>
          <a:p>
            <a:pPr marL="141288" marR="0" indent="-141288">
              <a:lnSpc>
                <a:spcPct val="100000"/>
              </a:lnSpc>
              <a:spcBef>
                <a:spcPts val="0"/>
              </a:spcBef>
              <a:tabLst>
                <a:tab pos="227013" algn="l"/>
              </a:tabLst>
            </a:pPr>
            <a:r>
              <a:rPr lang="en-CA" sz="1800" dirty="0">
                <a:effectLst/>
                <a:latin typeface="Arial" panose="020B0604020202020204" pitchFamily="34" charset="0"/>
                <a:ea typeface="Calibri" panose="020F0502020204030204" pitchFamily="34" charset="0"/>
                <a:cs typeface="Arial" panose="020B0604020202020204" pitchFamily="34" charset="0"/>
              </a:rPr>
              <a:t>By adding an equals sign to the end of the greater than or less than operator we can check to see if something is greater than or equal to or less than or equal to something else. </a:t>
            </a:r>
          </a:p>
          <a:p>
            <a:pPr marL="141288" marR="0" indent="-141288">
              <a:lnSpc>
                <a:spcPct val="100000"/>
              </a:lnSpc>
              <a:spcBef>
                <a:spcPts val="0"/>
              </a:spcBef>
              <a:tabLst>
                <a:tab pos="227013" algn="l"/>
              </a:tabLst>
            </a:pPr>
            <a:r>
              <a:rPr lang="en-CA" sz="1800" dirty="0">
                <a:effectLst/>
                <a:latin typeface="Arial" panose="020B0604020202020204" pitchFamily="34" charset="0"/>
                <a:ea typeface="Calibri" panose="020F0502020204030204" pitchFamily="34" charset="0"/>
                <a:cs typeface="Arial" panose="020B0604020202020204" pitchFamily="34" charset="0"/>
              </a:rPr>
              <a:t>Notice that to check for equivalence, we use the double equal sign instead of the single equal sign. </a:t>
            </a:r>
          </a:p>
          <a:p>
            <a:pPr marL="141288" marR="0" indent="-141288">
              <a:lnSpc>
                <a:spcPct val="100000"/>
              </a:lnSpc>
              <a:spcBef>
                <a:spcPts val="0"/>
              </a:spcBef>
              <a:tabLst>
                <a:tab pos="227013" algn="l"/>
              </a:tabLst>
            </a:pPr>
            <a:r>
              <a:rPr lang="en-CA" sz="1800" dirty="0">
                <a:effectLst/>
                <a:latin typeface="Arial" panose="020B0604020202020204" pitchFamily="34" charset="0"/>
                <a:ea typeface="Calibri" panose="020F0502020204030204" pitchFamily="34" charset="0"/>
                <a:cs typeface="Arial" panose="020B0604020202020204" pitchFamily="34" charset="0"/>
              </a:rPr>
              <a:t>This is done since the single equal sign is used for </a:t>
            </a:r>
            <a:r>
              <a:rPr lang="en-CA" sz="1800" i="1" dirty="0">
                <a:effectLst/>
                <a:latin typeface="Arial" panose="020B0604020202020204" pitchFamily="34" charset="0"/>
                <a:ea typeface="Calibri" panose="020F0502020204030204" pitchFamily="34" charset="0"/>
                <a:cs typeface="Arial" panose="020B0604020202020204" pitchFamily="34" charset="0"/>
              </a:rPr>
              <a:t>assignment </a:t>
            </a:r>
            <a:r>
              <a:rPr lang="en-CA" sz="1800" dirty="0">
                <a:effectLst/>
                <a:latin typeface="Arial" panose="020B0604020202020204" pitchFamily="34" charset="0"/>
                <a:ea typeface="Calibri" panose="020F0502020204030204" pitchFamily="34" charset="0"/>
                <a:cs typeface="Arial" panose="020B0604020202020204" pitchFamily="34" charset="0"/>
              </a:rPr>
              <a:t>of variables. If we were to use the single equal sign for </a:t>
            </a:r>
            <a:r>
              <a:rPr lang="en-CA" sz="1800" i="1" dirty="0">
                <a:effectLst/>
                <a:latin typeface="Arial" panose="020B0604020202020204" pitchFamily="34" charset="0"/>
                <a:ea typeface="Calibri" panose="020F0502020204030204" pitchFamily="34" charset="0"/>
                <a:cs typeface="Arial" panose="020B0604020202020204" pitchFamily="34" charset="0"/>
              </a:rPr>
              <a:t>comparison</a:t>
            </a:r>
            <a:r>
              <a:rPr lang="en-CA" sz="1800" dirty="0">
                <a:effectLst/>
                <a:latin typeface="Arial" panose="020B0604020202020204" pitchFamily="34" charset="0"/>
                <a:ea typeface="Calibri" panose="020F0502020204030204" pitchFamily="34" charset="0"/>
                <a:cs typeface="Arial" panose="020B0604020202020204" pitchFamily="34" charset="0"/>
              </a:rPr>
              <a:t> as well, python would have a hard time knowing when we were trying to store information and when we were trying to compare information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887900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739077"/>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021068"/>
            <a:ext cx="7179329" cy="3392673"/>
          </a:xfrm>
        </p:spPr>
        <p:txBody>
          <a:bodyPr>
            <a:noAutofit/>
          </a:bodyPr>
          <a:lstStyle/>
          <a:p>
            <a:pPr marL="0" marR="0">
              <a:lnSpc>
                <a:spcPct val="107000"/>
              </a:lnSpc>
              <a:spcBef>
                <a:spcPts val="0"/>
              </a:spcBef>
              <a:spcAft>
                <a:spcPts val="800"/>
              </a:spcAft>
            </a:pPr>
            <a:r>
              <a:rPr lang="en-CA" sz="2000" dirty="0">
                <a:effectLst/>
                <a:latin typeface="Calibri" panose="020F0502020204030204" pitchFamily="34" charset="0"/>
                <a:ea typeface="Calibri" panose="020F0502020204030204" pitchFamily="34" charset="0"/>
                <a:cs typeface="Times New Roman" panose="02020603050405020304" pitchFamily="18" charset="0"/>
              </a:rPr>
              <a:t>Other important key words for conditions in python are as follows.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000" dirty="0">
                <a:effectLst/>
                <a:latin typeface="Calibri" panose="020F0502020204030204" pitchFamily="34" charset="0"/>
                <a:ea typeface="Calibri" panose="020F0502020204030204" pitchFamily="34" charset="0"/>
                <a:cs typeface="Times New Roman" panose="02020603050405020304" pitchFamily="18" charset="0"/>
              </a:rPr>
              <a:t>in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000" dirty="0">
                <a:effectLst/>
                <a:latin typeface="Calibri" panose="020F0502020204030204" pitchFamily="34" charset="0"/>
                <a:ea typeface="Calibri" panose="020F0502020204030204" pitchFamily="34" charset="0"/>
                <a:cs typeface="Times New Roman" panose="02020603050405020304" pitchFamily="18" charset="0"/>
              </a:rPr>
              <a:t>and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000" dirty="0">
                <a:effectLst/>
                <a:latin typeface="Calibri" panose="020F0502020204030204" pitchFamily="34" charset="0"/>
                <a:ea typeface="Calibri" panose="020F0502020204030204" pitchFamily="34" charset="0"/>
                <a:cs typeface="Times New Roman" panose="02020603050405020304" pitchFamily="18" charset="0"/>
              </a:rPr>
              <a:t>or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000" dirty="0">
                <a:effectLst/>
                <a:latin typeface="Calibri" panose="020F0502020204030204" pitchFamily="34" charset="0"/>
                <a:ea typeface="Calibri" panose="020F0502020204030204" pitchFamily="34" charset="0"/>
                <a:cs typeface="Times New Roman" panose="02020603050405020304" pitchFamily="18" charset="0"/>
              </a:rPr>
              <a:t>not</a:t>
            </a:r>
          </a:p>
          <a:p>
            <a:r>
              <a:rPr lang="en-CA" sz="2000" b="1" dirty="0">
                <a:effectLst/>
                <a:latin typeface="Calibri" panose="020F0502020204030204" pitchFamily="34" charset="0"/>
                <a:ea typeface="Calibri" panose="020F0502020204030204" pitchFamily="34" charset="0"/>
                <a:cs typeface="Times New Roman" panose="02020603050405020304" pitchFamily="18" charset="0"/>
              </a:rPr>
              <a:t>In </a:t>
            </a:r>
            <a:r>
              <a:rPr lang="en-CA" sz="2000" dirty="0">
                <a:effectLst/>
                <a:latin typeface="Calibri" panose="020F0502020204030204" pitchFamily="34" charset="0"/>
                <a:ea typeface="Calibri" panose="020F0502020204030204" pitchFamily="34" charset="0"/>
                <a:cs typeface="Times New Roman" panose="02020603050405020304" pitchFamily="18" charset="0"/>
              </a:rPr>
              <a:t>is primarily used when checking to see if some element is </a:t>
            </a:r>
            <a:r>
              <a:rPr lang="en-CA" sz="2000" i="1" dirty="0">
                <a:effectLst/>
                <a:latin typeface="Calibri" panose="020F0502020204030204" pitchFamily="34" charset="0"/>
                <a:ea typeface="Calibri" panose="020F0502020204030204" pitchFamily="34" charset="0"/>
                <a:cs typeface="Times New Roman" panose="02020603050405020304" pitchFamily="18" charset="0"/>
              </a:rPr>
              <a:t>in </a:t>
            </a:r>
            <a:r>
              <a:rPr lang="en-CA" sz="2000" dirty="0">
                <a:effectLst/>
                <a:latin typeface="Calibri" panose="020F0502020204030204" pitchFamily="34" charset="0"/>
                <a:ea typeface="Calibri" panose="020F0502020204030204" pitchFamily="34" charset="0"/>
                <a:cs typeface="Times New Roman" panose="02020603050405020304" pitchFamily="18" charset="0"/>
              </a:rPr>
              <a:t>a </a:t>
            </a:r>
            <a:r>
              <a:rPr lang="en-CA"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data structure variable</a:t>
            </a:r>
            <a:r>
              <a:rPr lang="en-CA" sz="2000" dirty="0">
                <a:effectLst/>
                <a:latin typeface="Calibri" panose="020F0502020204030204" pitchFamily="34" charset="0"/>
                <a:ea typeface="Calibri" panose="020F0502020204030204" pitchFamily="34" charset="0"/>
                <a:cs typeface="Times New Roman" panose="02020603050405020304" pitchFamily="18" charset="0"/>
              </a:rPr>
              <a:t> such as a string, list, or tuple</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884167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739077"/>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021068"/>
            <a:ext cx="7179329" cy="3392673"/>
          </a:xfrm>
        </p:spPr>
        <p:txBody>
          <a:bodyPr>
            <a:noAutofit/>
          </a:bodyPr>
          <a:lstStyle/>
          <a:p>
            <a:pPr marL="0" marR="0">
              <a:lnSpc>
                <a:spcPct val="107000"/>
              </a:lnSpc>
              <a:spcBef>
                <a:spcPts val="0"/>
              </a:spcBef>
              <a:spcAft>
                <a:spcPts val="800"/>
              </a:spcAft>
            </a:pPr>
            <a:r>
              <a:rPr lang="en-CA" sz="2000" dirty="0">
                <a:effectLst/>
                <a:latin typeface="Calibri" panose="020F0502020204030204" pitchFamily="34" charset="0"/>
                <a:ea typeface="Calibri" panose="020F0502020204030204" pitchFamily="34" charset="0"/>
                <a:cs typeface="Times New Roman" panose="02020603050405020304" pitchFamily="18" charset="0"/>
              </a:rPr>
              <a:t>Other important key words for conditions in python are as follows.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not</a:t>
            </a:r>
          </a:p>
          <a:p>
            <a:r>
              <a:rPr lang="en-CA"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a:t>
            </a:r>
            <a:r>
              <a:rPr lang="en-CA" sz="2000" b="1" dirty="0">
                <a:effectLst/>
                <a:latin typeface="Calibri" panose="020F0502020204030204" pitchFamily="34" charset="0"/>
                <a:ea typeface="Calibri" panose="020F0502020204030204" pitchFamily="34" charset="0"/>
                <a:cs typeface="Times New Roman" panose="02020603050405020304" pitchFamily="18" charset="0"/>
              </a:rPr>
              <a:t> </a:t>
            </a:r>
            <a:r>
              <a:rPr lang="en-CA" sz="2000" dirty="0">
                <a:effectLst/>
                <a:latin typeface="Calibri" panose="020F0502020204030204" pitchFamily="34" charset="0"/>
                <a:ea typeface="Calibri" panose="020F0502020204030204" pitchFamily="34" charset="0"/>
                <a:cs typeface="Times New Roman" panose="02020603050405020304" pitchFamily="18" charset="0"/>
              </a:rPr>
              <a:t>is primarily used when checking to see if some element is </a:t>
            </a:r>
            <a:r>
              <a:rPr lang="en-CA" sz="2000" i="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a:t>
            </a:r>
            <a:r>
              <a:rPr lang="en-CA" sz="2000" i="1" dirty="0">
                <a:effectLst/>
                <a:latin typeface="Calibri" panose="020F0502020204030204" pitchFamily="34" charset="0"/>
                <a:ea typeface="Calibri" panose="020F0502020204030204" pitchFamily="34" charset="0"/>
                <a:cs typeface="Times New Roman" panose="02020603050405020304" pitchFamily="18" charset="0"/>
              </a:rPr>
              <a:t> </a:t>
            </a:r>
            <a:r>
              <a:rPr lang="en-CA" sz="2000" dirty="0">
                <a:effectLst/>
                <a:latin typeface="Calibri" panose="020F0502020204030204" pitchFamily="34" charset="0"/>
                <a:ea typeface="Calibri" panose="020F0502020204030204" pitchFamily="34" charset="0"/>
                <a:cs typeface="Times New Roman" panose="02020603050405020304" pitchFamily="18" charset="0"/>
              </a:rPr>
              <a:t>a </a:t>
            </a:r>
            <a:r>
              <a:rPr lang="en-CA"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data structure variable</a:t>
            </a:r>
            <a:r>
              <a:rPr lang="en-CA" sz="2000" dirty="0">
                <a:effectLst/>
                <a:latin typeface="Calibri" panose="020F0502020204030204" pitchFamily="34" charset="0"/>
                <a:ea typeface="Calibri" panose="020F0502020204030204" pitchFamily="34" charset="0"/>
                <a:cs typeface="Times New Roman" panose="02020603050405020304" pitchFamily="18" charset="0"/>
              </a:rPr>
              <a:t> such as a string, list, or tuple</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443508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739077"/>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021068"/>
            <a:ext cx="7179329" cy="3392673"/>
          </a:xfrm>
        </p:spPr>
        <p:txBody>
          <a:bodyPr>
            <a:noAutofit/>
          </a:bodyPr>
          <a:lstStyle/>
          <a:p>
            <a:pPr marL="0" marR="0" indent="0">
              <a:lnSpc>
                <a:spcPct val="107000"/>
              </a:lnSpc>
              <a:spcBef>
                <a:spcPts val="0"/>
              </a:spcBef>
              <a:spcAft>
                <a:spcPts val="800"/>
              </a:spcAft>
              <a:buNone/>
            </a:pPr>
            <a:r>
              <a:rPr lang="en-CA" sz="2400" b="1" dirty="0">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Create a list</a:t>
            </a:r>
            <a:br>
              <a:rPr lang="en-CA" sz="2400" b="1" dirty="0">
                <a:effectLst/>
                <a:latin typeface="Courier New" panose="02070309020205020404" pitchFamily="49" charset="0"/>
                <a:ea typeface="Calibri" panose="020F0502020204030204" pitchFamily="34" charset="0"/>
                <a:cs typeface="Courier New" panose="02070309020205020404" pitchFamily="49" charset="0"/>
              </a:rPr>
            </a:br>
            <a:r>
              <a:rPr lang="en-CA" sz="2400" b="1" dirty="0" err="1">
                <a:effectLst/>
                <a:latin typeface="Courier New" panose="02070309020205020404" pitchFamily="49" charset="0"/>
                <a:ea typeface="Calibri" panose="020F0502020204030204" pitchFamily="34" charset="0"/>
                <a:cs typeface="Courier New" panose="02070309020205020404" pitchFamily="49" charset="0"/>
              </a:rPr>
              <a:t>mylist</a:t>
            </a:r>
            <a:r>
              <a:rPr lang="en-CA" sz="2400" b="1" dirty="0">
                <a:effectLst/>
                <a:latin typeface="Courier New" panose="02070309020205020404" pitchFamily="49" charset="0"/>
                <a:ea typeface="Calibri" panose="020F0502020204030204" pitchFamily="34" charset="0"/>
                <a:cs typeface="Courier New" panose="02070309020205020404" pitchFamily="49" charset="0"/>
              </a:rPr>
              <a:t> = [1,2,3,4,5,73,6,24,673]</a:t>
            </a:r>
            <a:br>
              <a:rPr lang="en-CA" sz="2400" b="1" dirty="0">
                <a:effectLst/>
                <a:latin typeface="Courier New" panose="02070309020205020404" pitchFamily="49" charset="0"/>
                <a:ea typeface="Calibri" panose="020F0502020204030204" pitchFamily="34" charset="0"/>
                <a:cs typeface="Courier New" panose="02070309020205020404" pitchFamily="49" charset="0"/>
              </a:rPr>
            </a:br>
            <a:r>
              <a:rPr lang="en-CA" sz="2400" b="1" dirty="0">
                <a:effectLst/>
                <a:latin typeface="Courier New" panose="02070309020205020404" pitchFamily="49" charset="0"/>
                <a:ea typeface="Calibri" panose="020F0502020204030204" pitchFamily="34" charset="0"/>
                <a:cs typeface="Courier New" panose="02070309020205020404" pitchFamily="49" charset="0"/>
              </a:rPr>
              <a:t>if 5 in </a:t>
            </a:r>
            <a:r>
              <a:rPr lang="en-CA" sz="2400" b="1" dirty="0" err="1">
                <a:effectLst/>
                <a:latin typeface="Courier New" panose="02070309020205020404" pitchFamily="49" charset="0"/>
                <a:ea typeface="Calibri" panose="020F0502020204030204" pitchFamily="34" charset="0"/>
                <a:cs typeface="Courier New" panose="02070309020205020404" pitchFamily="49" charset="0"/>
              </a:rPr>
              <a:t>mylist</a:t>
            </a:r>
            <a:r>
              <a:rPr lang="en-CA" sz="2400" b="1" dirty="0">
                <a:effectLst/>
                <a:latin typeface="Courier New" panose="02070309020205020404" pitchFamily="49" charset="0"/>
                <a:ea typeface="Calibri" panose="020F0502020204030204" pitchFamily="34" charset="0"/>
                <a:cs typeface="Courier New" panose="02070309020205020404" pitchFamily="49" charset="0"/>
              </a:rPr>
              <a:t>: </a:t>
            </a:r>
            <a:br>
              <a:rPr lang="en-CA" sz="2400" b="1" dirty="0">
                <a:effectLst/>
                <a:latin typeface="Courier New" panose="02070309020205020404" pitchFamily="49" charset="0"/>
                <a:ea typeface="Calibri" panose="020F0502020204030204" pitchFamily="34" charset="0"/>
                <a:cs typeface="Courier New" panose="02070309020205020404" pitchFamily="49" charset="0"/>
              </a:rPr>
            </a:br>
            <a:r>
              <a:rPr lang="en-CA" sz="2400" b="1" dirty="0">
                <a:effectLst/>
                <a:latin typeface="Courier New" panose="02070309020205020404" pitchFamily="49" charset="0"/>
                <a:ea typeface="Calibri" panose="020F0502020204030204" pitchFamily="34" charset="0"/>
                <a:cs typeface="Courier New" panose="02070309020205020404" pitchFamily="49" charset="0"/>
              </a:rPr>
              <a:t>  print("5 is in the list!") </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940433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739077"/>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021068"/>
            <a:ext cx="7179329" cy="3392673"/>
          </a:xfrm>
        </p:spPr>
        <p:txBody>
          <a:bodyPr>
            <a:noAutofit/>
          </a:bodyPr>
          <a:lstStyle/>
          <a:p>
            <a:pPr marL="0" marR="0">
              <a:lnSpc>
                <a:spcPct val="107000"/>
              </a:lnSpc>
              <a:spcBef>
                <a:spcPts val="0"/>
              </a:spcBef>
              <a:spcAft>
                <a:spcPts val="800"/>
              </a:spcAft>
            </a:pPr>
            <a:r>
              <a:rPr lang="en-CA" sz="2000" b="1" dirty="0">
                <a:solidFill>
                  <a:srgbClr val="0070C0"/>
                </a:solidFill>
                <a:effectLst/>
                <a:ea typeface="Calibri" panose="020F0502020204030204" pitchFamily="34" charset="0"/>
                <a:cs typeface="Times New Roman" panose="02020603050405020304" pitchFamily="18" charset="0"/>
              </a:rPr>
              <a:t>And</a:t>
            </a:r>
            <a:r>
              <a:rPr lang="en-CA" sz="2000" b="1" dirty="0">
                <a:effectLst/>
                <a:ea typeface="Calibri" panose="020F0502020204030204" pitchFamily="34" charset="0"/>
                <a:cs typeface="Times New Roman" panose="02020603050405020304" pitchFamily="18" charset="0"/>
              </a:rPr>
              <a:t> </a:t>
            </a:r>
            <a:r>
              <a:rPr lang="en-CA" sz="2000" dirty="0" err="1">
                <a:effectLst/>
                <a:ea typeface="Calibri" panose="020F0502020204030204" pitchFamily="34" charset="0"/>
                <a:cs typeface="Times New Roman" panose="02020603050405020304" pitchFamily="18" charset="0"/>
              </a:rPr>
              <a:t>and</a:t>
            </a:r>
            <a:r>
              <a:rPr lang="en-CA" sz="2000" dirty="0">
                <a:solidFill>
                  <a:srgbClr val="0070C0"/>
                </a:solidFill>
                <a:effectLst/>
                <a:ea typeface="Calibri" panose="020F0502020204030204" pitchFamily="34" charset="0"/>
                <a:cs typeface="Times New Roman" panose="02020603050405020304" pitchFamily="18" charset="0"/>
              </a:rPr>
              <a:t> </a:t>
            </a:r>
            <a:r>
              <a:rPr lang="en-CA" sz="2000" b="1" dirty="0">
                <a:solidFill>
                  <a:srgbClr val="0070C0"/>
                </a:solidFill>
                <a:effectLst/>
                <a:ea typeface="Calibri" panose="020F0502020204030204" pitchFamily="34" charset="0"/>
                <a:cs typeface="Times New Roman" panose="02020603050405020304" pitchFamily="18" charset="0"/>
              </a:rPr>
              <a:t>or </a:t>
            </a:r>
            <a:r>
              <a:rPr lang="en-CA" sz="2000" dirty="0">
                <a:effectLst/>
                <a:ea typeface="Calibri" panose="020F0502020204030204" pitchFamily="34" charset="0"/>
                <a:cs typeface="Times New Roman" panose="02020603050405020304" pitchFamily="18" charset="0"/>
              </a:rPr>
              <a:t>allow for the creation of compound clauses</a:t>
            </a:r>
          </a:p>
          <a:p>
            <a:pPr marL="0" marR="0" indent="0">
              <a:lnSpc>
                <a:spcPct val="107000"/>
              </a:lnSpc>
              <a:spcBef>
                <a:spcPts val="0"/>
              </a:spcBef>
              <a:spcAft>
                <a:spcPts val="800"/>
              </a:spcAft>
              <a:buNone/>
            </a:pPr>
            <a:endParaRPr lang="en-CA"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CA" sz="2000" b="1" dirty="0">
                <a:solidFill>
                  <a:srgbClr val="C00000"/>
                </a:solidFill>
                <a:effectLst/>
                <a:ea typeface="Calibri" panose="020F0502020204030204" pitchFamily="34" charset="0"/>
                <a:cs typeface="Times New Roman" panose="02020603050405020304" pitchFamily="18" charset="0"/>
              </a:rPr>
              <a:t>And</a:t>
            </a:r>
            <a:r>
              <a:rPr lang="en-CA" sz="2000" dirty="0">
                <a:effectLst/>
                <a:ea typeface="Calibri" panose="020F0502020204030204" pitchFamily="34" charset="0"/>
                <a:cs typeface="Times New Roman" panose="02020603050405020304" pitchFamily="18" charset="0"/>
              </a:rPr>
              <a:t> checks to see if two conditions are both true. </a:t>
            </a:r>
          </a:p>
          <a:p>
            <a:pPr marL="0" marR="0">
              <a:lnSpc>
                <a:spcPct val="107000"/>
              </a:lnSpc>
              <a:spcBef>
                <a:spcPts val="0"/>
              </a:spcBef>
              <a:spcAft>
                <a:spcPts val="800"/>
              </a:spcAft>
            </a:pPr>
            <a:r>
              <a:rPr lang="en-CA" sz="2000" dirty="0">
                <a:effectLst/>
                <a:ea typeface="Calibri" panose="020F0502020204030204" pitchFamily="34" charset="0"/>
                <a:cs typeface="Times New Roman" panose="02020603050405020304" pitchFamily="18" charset="0"/>
              </a:rPr>
              <a:t>If both conditions are true, the entire statement evaluates to true. Otherwise, the entire statement will evaluate to false.</a:t>
            </a:r>
          </a:p>
          <a:p>
            <a:r>
              <a:rPr lang="en-CA" sz="2000" b="1" dirty="0">
                <a:solidFill>
                  <a:srgbClr val="C00000"/>
                </a:solidFill>
                <a:effectLst/>
                <a:ea typeface="Calibri" panose="020F0502020204030204" pitchFamily="34" charset="0"/>
                <a:cs typeface="Times New Roman" panose="02020603050405020304" pitchFamily="18" charset="0"/>
              </a:rPr>
              <a:t>Or</a:t>
            </a:r>
            <a:r>
              <a:rPr lang="en-CA" sz="2000" dirty="0">
                <a:effectLst/>
                <a:ea typeface="Calibri" panose="020F0502020204030204" pitchFamily="34" charset="0"/>
                <a:cs typeface="Times New Roman" panose="02020603050405020304" pitchFamily="18" charset="0"/>
              </a:rPr>
              <a:t> on the other hand, checks to see if at least one condition is true. If at least one condition is met, the entire statement will evaluate to true.</a:t>
            </a:r>
            <a:endParaRPr lang="en-CA" sz="2800" b="1" dirty="0">
              <a:effectLst/>
              <a:ea typeface="Calibri" panose="020F0502020204030204" pitchFamily="34" charset="0"/>
              <a:cs typeface="Courier New" panose="02070309020205020404" pitchFamily="49" charset="0"/>
            </a:endParaRP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54041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1104636"/>
          </a:xfrm>
        </p:spPr>
        <p:txBody>
          <a:bodyPr/>
          <a:lstStyle/>
          <a:p>
            <a:r>
              <a:rPr lang="en-CA" dirty="0"/>
              <a:t>String</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52761" y="1161163"/>
            <a:ext cx="7114477" cy="3392673"/>
          </a:xfrm>
        </p:spPr>
        <p:txBody>
          <a:bodyPr/>
          <a:lstStyle/>
          <a:p>
            <a:r>
              <a:rPr lang="en-CA" dirty="0"/>
              <a:t>As we saw last week: </a:t>
            </a:r>
          </a:p>
          <a:p>
            <a:pPr lvl="1"/>
            <a:r>
              <a:rPr lang="en-CA" dirty="0" err="1"/>
              <a:t>Street_address</a:t>
            </a:r>
            <a:r>
              <a:rPr lang="en-CA" dirty="0"/>
              <a:t> = “1001 Fanshawe College Blvd.”</a:t>
            </a:r>
          </a:p>
          <a:p>
            <a:pPr lvl="1"/>
            <a:r>
              <a:rPr lang="en-CA" dirty="0"/>
              <a:t>Could use double quotes “” or single quotes ‘’</a:t>
            </a:r>
          </a:p>
          <a:p>
            <a:r>
              <a:rPr lang="en-CA" dirty="0"/>
              <a:t>Use triple quotes “”” or ‘’’ for writing multiline strings</a:t>
            </a:r>
          </a:p>
          <a:p>
            <a:pPr marL="285739" lvl="1" indent="0">
              <a:buNone/>
            </a:pPr>
            <a:r>
              <a:rPr lang="en-CA" dirty="0"/>
              <a:t> </a:t>
            </a:r>
            <a:r>
              <a:rPr lang="en-CA" dirty="0" err="1"/>
              <a:t>long_string</a:t>
            </a:r>
            <a:r>
              <a:rPr lang="en-CA" dirty="0"/>
              <a:t> = “’A string that last multiple lines, just like this one.’” </a:t>
            </a:r>
          </a:p>
        </p:txBody>
      </p:sp>
      <p:sp>
        <p:nvSpPr>
          <p:cNvPr id="4" name="Date Placeholder 3">
            <a:extLst>
              <a:ext uri="{FF2B5EF4-FFF2-40B4-BE49-F238E27FC236}">
                <a16:creationId xmlns:a16="http://schemas.microsoft.com/office/drawing/2014/main" id="{6C1C08BA-7C67-4CB0-A8CC-2B237009A384}"/>
              </a:ext>
            </a:extLst>
          </p:cNvPr>
          <p:cNvSpPr>
            <a:spLocks noGrp="1"/>
          </p:cNvSpPr>
          <p:nvPr>
            <p:ph type="dt" sz="half" idx="10"/>
          </p:nvPr>
        </p:nvSpPr>
        <p:spPr/>
        <p:txBody>
          <a:bodyPr/>
          <a:lstStyle/>
          <a:p>
            <a:fld id="{CA915747-044A-4C42-871E-13C318EF465B}" type="datetime1">
              <a:rPr lang="en-US" smtClean="0"/>
              <a:t>1/11/2023</a:t>
            </a:fld>
            <a:endParaRPr lang="en-US" dirty="0"/>
          </a:p>
        </p:txBody>
      </p:sp>
      <p:sp>
        <p:nvSpPr>
          <p:cNvPr id="5" name="Slide Number Placeholder 4">
            <a:extLst>
              <a:ext uri="{FF2B5EF4-FFF2-40B4-BE49-F238E27FC236}">
                <a16:creationId xmlns:a16="http://schemas.microsoft.com/office/drawing/2014/main" id="{A125F6AD-235D-40DD-AB8E-B80B1F9FD7B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72609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739077"/>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021068"/>
            <a:ext cx="7179329" cy="3392673"/>
          </a:xfrm>
        </p:spPr>
        <p:txBody>
          <a:bodyPr>
            <a:noAutofit/>
          </a:bodyPr>
          <a:lstStyle/>
          <a:p>
            <a:pPr marL="0" marR="0" indent="0">
              <a:lnSpc>
                <a:spcPct val="107000"/>
              </a:lnSpc>
              <a:spcBef>
                <a:spcPts val="0"/>
              </a:spcBef>
              <a:spcAft>
                <a:spcPts val="800"/>
              </a:spcAft>
              <a:buNone/>
            </a:pPr>
            <a:r>
              <a:rPr lang="en-CA" sz="1800" b="1" dirty="0">
                <a:effectLst/>
                <a:latin typeface="Courier New" panose="02070309020205020404" pitchFamily="49" charset="0"/>
                <a:ea typeface="Calibri" panose="020F0502020204030204" pitchFamily="34" charset="0"/>
                <a:cs typeface="Courier New" panose="02070309020205020404" pitchFamily="49" charset="0"/>
              </a:rPr>
              <a:t>myint1 = 10 </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myint2 = 20 </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myint3 = 30 </a:t>
            </a:r>
          </a:p>
          <a:p>
            <a:pPr marL="0" marR="0" indent="0">
              <a:lnSpc>
                <a:spcPct val="107000"/>
              </a:lnSpc>
              <a:spcBef>
                <a:spcPts val="0"/>
              </a:spcBef>
              <a:spcAft>
                <a:spcPts val="800"/>
              </a:spcAft>
              <a:buNone/>
            </a:pPr>
            <a:r>
              <a:rPr lang="en-CA" sz="1800" b="1" dirty="0">
                <a:effectLst/>
                <a:latin typeface="Courier New" panose="02070309020205020404" pitchFamily="49" charset="0"/>
                <a:ea typeface="Calibri" panose="020F0502020204030204" pitchFamily="34" charset="0"/>
                <a:cs typeface="Courier New" panose="02070309020205020404" pitchFamily="49" charset="0"/>
              </a:rPr>
              <a:t>if myint1 &gt; myint2 and myint1 &gt; myint3:</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    print("myint1 is the greatest")</a:t>
            </a:r>
          </a:p>
          <a:p>
            <a:pPr marL="0" marR="0" indent="0">
              <a:lnSpc>
                <a:spcPct val="107000"/>
              </a:lnSpc>
              <a:spcBef>
                <a:spcPts val="0"/>
              </a:spcBef>
              <a:spcAft>
                <a:spcPts val="800"/>
              </a:spcAft>
              <a:buNone/>
            </a:pPr>
            <a:r>
              <a:rPr lang="en-CA" sz="1800" b="1" dirty="0">
                <a:effectLst/>
                <a:latin typeface="Courier New" panose="02070309020205020404" pitchFamily="49" charset="0"/>
                <a:ea typeface="Calibri" panose="020F0502020204030204" pitchFamily="34" charset="0"/>
                <a:cs typeface="Courier New" panose="02070309020205020404" pitchFamily="49" charset="0"/>
              </a:rPr>
              <a:t>if myint1 &gt; myint2 or myint1 &gt; myint3:</a:t>
            </a:r>
            <a:br>
              <a:rPr lang="en-CA" sz="1800" b="1" dirty="0">
                <a:effectLst/>
                <a:latin typeface="Courier New" panose="02070309020205020404" pitchFamily="49" charset="0"/>
                <a:ea typeface="Calibri" panose="020F0502020204030204" pitchFamily="34" charset="0"/>
                <a:cs typeface="Courier New" panose="02070309020205020404" pitchFamily="49" charset="0"/>
              </a:rPr>
            </a:br>
            <a:r>
              <a:rPr lang="en-CA" sz="1800" b="1" dirty="0">
                <a:effectLst/>
                <a:latin typeface="Courier New" panose="02070309020205020404" pitchFamily="49" charset="0"/>
                <a:ea typeface="Calibri" panose="020F0502020204030204" pitchFamily="34" charset="0"/>
                <a:cs typeface="Courier New" panose="02070309020205020404" pitchFamily="49" charset="0"/>
              </a:rPr>
              <a:t>    print("myint1 is not the least, but might not be the greatest."</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991078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AFC-038C-B4D8-3117-DC80DCAC39FD}"/>
              </a:ext>
            </a:extLst>
          </p:cNvPr>
          <p:cNvSpPr>
            <a:spLocks noGrp="1"/>
          </p:cNvSpPr>
          <p:nvPr>
            <p:ph type="title"/>
          </p:nvPr>
        </p:nvSpPr>
        <p:spPr>
          <a:xfrm>
            <a:off x="284363" y="304271"/>
            <a:ext cx="6811762" cy="739077"/>
          </a:xfrm>
        </p:spPr>
        <p:txBody>
          <a:bodyPr/>
          <a:lstStyle/>
          <a:p>
            <a:r>
              <a:rPr lang="en-US" sz="4400" dirty="0">
                <a:solidFill>
                  <a:srgbClr val="C00000"/>
                </a:solidFill>
              </a:rPr>
              <a:t>If statements</a:t>
            </a:r>
            <a:endParaRPr lang="en-CA" sz="4400" dirty="0">
              <a:solidFill>
                <a:srgbClr val="C00000"/>
              </a:solidFill>
            </a:endParaRPr>
          </a:p>
        </p:txBody>
      </p:sp>
      <p:sp>
        <p:nvSpPr>
          <p:cNvPr id="3" name="Content Placeholder 2">
            <a:extLst>
              <a:ext uri="{FF2B5EF4-FFF2-40B4-BE49-F238E27FC236}">
                <a16:creationId xmlns:a16="http://schemas.microsoft.com/office/drawing/2014/main" id="{FC3A7900-2ED1-3952-C3B1-410DFAD269EF}"/>
              </a:ext>
            </a:extLst>
          </p:cNvPr>
          <p:cNvSpPr>
            <a:spLocks noGrp="1"/>
          </p:cNvSpPr>
          <p:nvPr>
            <p:ph idx="1"/>
          </p:nvPr>
        </p:nvSpPr>
        <p:spPr>
          <a:xfrm>
            <a:off x="284363" y="1021068"/>
            <a:ext cx="7179329" cy="3392673"/>
          </a:xfrm>
        </p:spPr>
        <p:txBody>
          <a:bodyPr>
            <a:noAutofit/>
          </a:bodyPr>
          <a:lstStyle/>
          <a:p>
            <a:pPr marL="0" marR="0" indent="0">
              <a:lnSpc>
                <a:spcPct val="107000"/>
              </a:lnSpc>
              <a:spcBef>
                <a:spcPts val="0"/>
              </a:spcBef>
              <a:spcAft>
                <a:spcPts val="800"/>
              </a:spcAft>
              <a:buNone/>
            </a:pPr>
            <a:r>
              <a:rPr lang="en-CA" sz="1800" dirty="0">
                <a:effectLst/>
                <a:latin typeface="Arial" panose="020B0604020202020204" pitchFamily="34" charset="0"/>
                <a:ea typeface="Calibri" panose="020F0502020204030204" pitchFamily="34" charset="0"/>
                <a:cs typeface="Arial" panose="020B0604020202020204" pitchFamily="34" charset="0"/>
              </a:rPr>
              <a:t>A shorthand for </a:t>
            </a:r>
            <a:r>
              <a:rPr lang="en-CA" sz="1800" i="1" dirty="0">
                <a:effectLst/>
                <a:latin typeface="Arial" panose="020B0604020202020204" pitchFamily="34" charset="0"/>
                <a:ea typeface="Calibri" panose="020F0502020204030204" pitchFamily="34" charset="0"/>
                <a:cs typeface="Arial" panose="020B0604020202020204" pitchFamily="34" charset="0"/>
              </a:rPr>
              <a:t>not equals</a:t>
            </a:r>
            <a:r>
              <a:rPr lang="en-CA" sz="1800" dirty="0">
                <a:effectLst/>
                <a:latin typeface="Arial" panose="020B0604020202020204" pitchFamily="34" charset="0"/>
                <a:ea typeface="Calibri" panose="020F0502020204030204" pitchFamily="34" charset="0"/>
                <a:cs typeface="Arial" panose="020B0604020202020204" pitchFamily="34" charset="0"/>
              </a:rPr>
              <a:t> can be achieved by using the != symbol as shown in the following example</a:t>
            </a:r>
          </a:p>
          <a:p>
            <a:pPr marL="0" marR="0" indent="0">
              <a:lnSpc>
                <a:spcPct val="107000"/>
              </a:lnSpc>
              <a:spcBef>
                <a:spcPts val="0"/>
              </a:spcBef>
              <a:spcAft>
                <a:spcPts val="800"/>
              </a:spcAft>
              <a:buNone/>
            </a:pPr>
            <a:endParaRPr lang="en-CA"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CA"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CA" sz="2000" b="1" dirty="0">
                <a:effectLst/>
                <a:latin typeface="Courier New" panose="02070309020205020404" pitchFamily="49" charset="0"/>
                <a:ea typeface="Calibri" panose="020F0502020204030204" pitchFamily="34" charset="0"/>
                <a:cs typeface="Courier New" panose="02070309020205020404" pitchFamily="49" charset="0"/>
              </a:rPr>
              <a:t>if 5!=10:</a:t>
            </a:r>
            <a:br>
              <a:rPr lang="en-CA" sz="2000" b="1" dirty="0">
                <a:effectLst/>
                <a:latin typeface="Courier New" panose="02070309020205020404" pitchFamily="49" charset="0"/>
                <a:ea typeface="Calibri" panose="020F0502020204030204" pitchFamily="34" charset="0"/>
                <a:cs typeface="Courier New" panose="02070309020205020404" pitchFamily="49" charset="0"/>
              </a:rPr>
            </a:br>
            <a:r>
              <a:rPr lang="en-CA" sz="2000" b="1" dirty="0">
                <a:effectLst/>
                <a:latin typeface="Courier New" panose="02070309020205020404" pitchFamily="49" charset="0"/>
                <a:ea typeface="Calibri" panose="020F0502020204030204" pitchFamily="34" charset="0"/>
                <a:cs typeface="Courier New" panose="02070309020205020404" pitchFamily="49" charset="0"/>
              </a:rPr>
              <a:t>  print("5 is obviously not equal to 10!") </a:t>
            </a:r>
          </a:p>
        </p:txBody>
      </p:sp>
      <p:sp>
        <p:nvSpPr>
          <p:cNvPr id="4" name="Date Placeholder 3">
            <a:extLst>
              <a:ext uri="{FF2B5EF4-FFF2-40B4-BE49-F238E27FC236}">
                <a16:creationId xmlns:a16="http://schemas.microsoft.com/office/drawing/2014/main" id="{3A14CCF1-3C19-47BD-1C68-260C8FDC6C0D}"/>
              </a:ext>
            </a:extLst>
          </p:cNvPr>
          <p:cNvSpPr>
            <a:spLocks noGrp="1"/>
          </p:cNvSpPr>
          <p:nvPr>
            <p:ph type="dt" sz="half" idx="10"/>
          </p:nvPr>
        </p:nvSpPr>
        <p:spPr/>
        <p:txBody>
          <a:bodyPr/>
          <a:lstStyle/>
          <a:p>
            <a:fld id="{59C4E269-BE3B-4163-85C3-EF66B84710BF}" type="datetime1">
              <a:rPr lang="en-US" smtClean="0"/>
              <a:t>1/11/2023</a:t>
            </a:fld>
            <a:endParaRPr lang="en-US" dirty="0"/>
          </a:p>
        </p:txBody>
      </p:sp>
      <p:sp>
        <p:nvSpPr>
          <p:cNvPr id="5" name="Slide Number Placeholder 4">
            <a:extLst>
              <a:ext uri="{FF2B5EF4-FFF2-40B4-BE49-F238E27FC236}">
                <a16:creationId xmlns:a16="http://schemas.microsoft.com/office/drawing/2014/main" id="{389F5B83-E331-97CD-4DB8-E072FA5C41A7}"/>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271676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899E-4967-403D-ABD1-3184FABB63E2}"/>
              </a:ext>
            </a:extLst>
          </p:cNvPr>
          <p:cNvSpPr>
            <a:spLocks noGrp="1"/>
          </p:cNvSpPr>
          <p:nvPr>
            <p:ph type="ctrTitle"/>
          </p:nvPr>
        </p:nvSpPr>
        <p:spPr>
          <a:xfrm>
            <a:off x="534083" y="1526891"/>
            <a:ext cx="6710172" cy="2012467"/>
          </a:xfrm>
        </p:spPr>
        <p:txBody>
          <a:bodyPr>
            <a:normAutofit/>
          </a:bodyPr>
          <a:lstStyle/>
          <a:p>
            <a:pPr algn="ctr"/>
            <a:r>
              <a:rPr lang="en-CA" sz="4800" dirty="0"/>
              <a:t>Catching exceptions</a:t>
            </a:r>
          </a:p>
        </p:txBody>
      </p:sp>
    </p:spTree>
    <p:extLst>
      <p:ext uri="{BB962C8B-B14F-4D97-AF65-F5344CB8AC3E}">
        <p14:creationId xmlns:p14="http://schemas.microsoft.com/office/powerpoint/2010/main" val="4039188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E45B-3E23-4CD9-9F8D-5796EA99B685}"/>
              </a:ext>
            </a:extLst>
          </p:cNvPr>
          <p:cNvSpPr>
            <a:spLocks noGrp="1"/>
          </p:cNvSpPr>
          <p:nvPr>
            <p:ph type="title"/>
          </p:nvPr>
        </p:nvSpPr>
        <p:spPr>
          <a:xfrm>
            <a:off x="251670" y="304271"/>
            <a:ext cx="6844455" cy="1104636"/>
          </a:xfrm>
        </p:spPr>
        <p:txBody>
          <a:bodyPr/>
          <a:lstStyle/>
          <a:p>
            <a:r>
              <a:rPr lang="en-CA" dirty="0"/>
              <a:t>Why we need it?</a:t>
            </a:r>
          </a:p>
        </p:txBody>
      </p:sp>
      <p:sp>
        <p:nvSpPr>
          <p:cNvPr id="3" name="Content Placeholder 2">
            <a:extLst>
              <a:ext uri="{FF2B5EF4-FFF2-40B4-BE49-F238E27FC236}">
                <a16:creationId xmlns:a16="http://schemas.microsoft.com/office/drawing/2014/main" id="{1AF15501-EC7D-4E53-833C-B2C584579EA2}"/>
              </a:ext>
            </a:extLst>
          </p:cNvPr>
          <p:cNvSpPr>
            <a:spLocks noGrp="1"/>
          </p:cNvSpPr>
          <p:nvPr>
            <p:ph idx="1"/>
          </p:nvPr>
        </p:nvSpPr>
        <p:spPr>
          <a:xfrm>
            <a:off x="251670" y="1408907"/>
            <a:ext cx="7139031" cy="3505121"/>
          </a:xfrm>
        </p:spPr>
        <p:txBody>
          <a:bodyPr/>
          <a:lstStyle/>
          <a:p>
            <a:r>
              <a:rPr lang="en-CA" dirty="0"/>
              <a:t>User / you may enter wrong information</a:t>
            </a:r>
          </a:p>
          <a:p>
            <a:r>
              <a:rPr lang="en-CA" dirty="0"/>
              <a:t>System or network failure</a:t>
            </a:r>
          </a:p>
          <a:p>
            <a:r>
              <a:rPr lang="en-CA" dirty="0"/>
              <a:t>Get wrong information</a:t>
            </a:r>
          </a:p>
          <a:p>
            <a:pPr lvl="1"/>
            <a:r>
              <a:rPr lang="en-CA" dirty="0"/>
              <a:t>Being feed on purpose</a:t>
            </a:r>
          </a:p>
          <a:p>
            <a:pPr lvl="1"/>
            <a:r>
              <a:rPr lang="en-CA" dirty="0"/>
              <a:t>Looking for wrong information</a:t>
            </a:r>
          </a:p>
          <a:p>
            <a:endParaRPr lang="en-CA" dirty="0"/>
          </a:p>
          <a:p>
            <a:r>
              <a:rPr lang="en-CA" dirty="0"/>
              <a:t>All this and more would cause your program to crash do to error.</a:t>
            </a:r>
          </a:p>
        </p:txBody>
      </p:sp>
      <p:sp>
        <p:nvSpPr>
          <p:cNvPr id="4" name="Date Placeholder 3">
            <a:extLst>
              <a:ext uri="{FF2B5EF4-FFF2-40B4-BE49-F238E27FC236}">
                <a16:creationId xmlns:a16="http://schemas.microsoft.com/office/drawing/2014/main" id="{13A321FF-E050-4558-AD71-E8A3F386155E}"/>
              </a:ext>
            </a:extLst>
          </p:cNvPr>
          <p:cNvSpPr>
            <a:spLocks noGrp="1"/>
          </p:cNvSpPr>
          <p:nvPr>
            <p:ph type="dt" sz="half" idx="10"/>
          </p:nvPr>
        </p:nvSpPr>
        <p:spPr/>
        <p:txBody>
          <a:bodyPr/>
          <a:lstStyle/>
          <a:p>
            <a:fld id="{27F8FAA6-2D47-4317-BE23-6BDDA4D2FC6E}" type="datetime1">
              <a:rPr lang="en-US" smtClean="0"/>
              <a:t>1/11/2023</a:t>
            </a:fld>
            <a:endParaRPr lang="en-US" dirty="0"/>
          </a:p>
        </p:txBody>
      </p:sp>
      <p:sp>
        <p:nvSpPr>
          <p:cNvPr id="5" name="Slide Number Placeholder 4">
            <a:extLst>
              <a:ext uri="{FF2B5EF4-FFF2-40B4-BE49-F238E27FC236}">
                <a16:creationId xmlns:a16="http://schemas.microsoft.com/office/drawing/2014/main" id="{27993FD7-67AC-4BEE-885A-9ACC4196C059}"/>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777751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4F6B-F108-4F40-A3A2-EC064540F4E6}"/>
              </a:ext>
            </a:extLst>
          </p:cNvPr>
          <p:cNvSpPr>
            <a:spLocks noGrp="1"/>
          </p:cNvSpPr>
          <p:nvPr>
            <p:ph type="title"/>
          </p:nvPr>
        </p:nvSpPr>
        <p:spPr>
          <a:xfrm>
            <a:off x="243282" y="304271"/>
            <a:ext cx="7122251" cy="1104636"/>
          </a:xfrm>
        </p:spPr>
        <p:txBody>
          <a:bodyPr/>
          <a:lstStyle/>
          <a:p>
            <a:r>
              <a:rPr lang="en-CA" dirty="0"/>
              <a:t>How to catch these errors? </a:t>
            </a:r>
          </a:p>
        </p:txBody>
      </p:sp>
      <p:sp>
        <p:nvSpPr>
          <p:cNvPr id="3" name="Content Placeholder 2">
            <a:extLst>
              <a:ext uri="{FF2B5EF4-FFF2-40B4-BE49-F238E27FC236}">
                <a16:creationId xmlns:a16="http://schemas.microsoft.com/office/drawing/2014/main" id="{237FC3A8-545D-404B-9475-2319A4DF4260}"/>
              </a:ext>
            </a:extLst>
          </p:cNvPr>
          <p:cNvSpPr>
            <a:spLocks noGrp="1"/>
          </p:cNvSpPr>
          <p:nvPr>
            <p:ph idx="1"/>
          </p:nvPr>
        </p:nvSpPr>
        <p:spPr>
          <a:xfrm>
            <a:off x="243282" y="1521354"/>
            <a:ext cx="7222920" cy="3392673"/>
          </a:xfrm>
        </p:spPr>
        <p:txBody>
          <a:bodyPr>
            <a:normAutofit/>
          </a:bodyPr>
          <a:lstStyle/>
          <a:p>
            <a:r>
              <a:rPr lang="en-CA" dirty="0"/>
              <a:t>Use try, except, finally</a:t>
            </a:r>
          </a:p>
          <a:p>
            <a:pPr marL="0" indent="0">
              <a:buNone/>
            </a:pPr>
            <a:r>
              <a:rPr lang="en-CA" dirty="0"/>
              <a:t>try:</a:t>
            </a:r>
          </a:p>
          <a:p>
            <a:pPr marL="0" indent="0">
              <a:buNone/>
            </a:pPr>
            <a:r>
              <a:rPr lang="en-CA" dirty="0"/>
              <a:t>   code you are trying to execute or test</a:t>
            </a:r>
          </a:p>
          <a:p>
            <a:pPr marL="0" indent="0">
              <a:buNone/>
            </a:pPr>
            <a:r>
              <a:rPr lang="en-CA" dirty="0"/>
              <a:t>except:</a:t>
            </a:r>
          </a:p>
          <a:p>
            <a:pPr marL="0" indent="0">
              <a:buNone/>
            </a:pPr>
            <a:r>
              <a:rPr lang="en-CA" dirty="0"/>
              <a:t>	code that you do if code could not execute</a:t>
            </a:r>
          </a:p>
          <a:p>
            <a:pPr marL="0" indent="0">
              <a:buNone/>
            </a:pPr>
            <a:r>
              <a:rPr lang="en-CA" dirty="0"/>
              <a:t>finally: </a:t>
            </a:r>
            <a:r>
              <a:rPr lang="en-CA" dirty="0">
                <a:solidFill>
                  <a:schemeClr val="accent1">
                    <a:lumMod val="75000"/>
                  </a:schemeClr>
                </a:solidFill>
              </a:rPr>
              <a:t># not required</a:t>
            </a:r>
          </a:p>
          <a:p>
            <a:pPr marL="0" indent="0">
              <a:buNone/>
            </a:pPr>
            <a:r>
              <a:rPr lang="en-CA" dirty="0"/>
              <a:t>	code that will run even if code would crash. </a:t>
            </a:r>
          </a:p>
        </p:txBody>
      </p:sp>
      <p:sp>
        <p:nvSpPr>
          <p:cNvPr id="4" name="Date Placeholder 3">
            <a:extLst>
              <a:ext uri="{FF2B5EF4-FFF2-40B4-BE49-F238E27FC236}">
                <a16:creationId xmlns:a16="http://schemas.microsoft.com/office/drawing/2014/main" id="{A237EE29-474D-4DF9-99D0-4483077CBEBC}"/>
              </a:ext>
            </a:extLst>
          </p:cNvPr>
          <p:cNvSpPr>
            <a:spLocks noGrp="1"/>
          </p:cNvSpPr>
          <p:nvPr>
            <p:ph type="dt" sz="half" idx="10"/>
          </p:nvPr>
        </p:nvSpPr>
        <p:spPr/>
        <p:txBody>
          <a:bodyPr/>
          <a:lstStyle/>
          <a:p>
            <a:fld id="{C50A7911-7675-465A-964B-EDA78C533573}" type="datetime1">
              <a:rPr lang="en-US" smtClean="0"/>
              <a:t>1/11/2023</a:t>
            </a:fld>
            <a:endParaRPr lang="en-US" dirty="0"/>
          </a:p>
        </p:txBody>
      </p:sp>
      <p:sp>
        <p:nvSpPr>
          <p:cNvPr id="5" name="Slide Number Placeholder 4">
            <a:extLst>
              <a:ext uri="{FF2B5EF4-FFF2-40B4-BE49-F238E27FC236}">
                <a16:creationId xmlns:a16="http://schemas.microsoft.com/office/drawing/2014/main" id="{8B185AA3-682D-4589-A0BF-BFF4024C064A}"/>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974966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31DC-5098-4400-97D1-7668D516D6D2}"/>
              </a:ext>
            </a:extLst>
          </p:cNvPr>
          <p:cNvSpPr>
            <a:spLocks noGrp="1"/>
          </p:cNvSpPr>
          <p:nvPr>
            <p:ph type="title"/>
          </p:nvPr>
        </p:nvSpPr>
        <p:spPr>
          <a:xfrm>
            <a:off x="163148" y="270715"/>
            <a:ext cx="6932977" cy="912133"/>
          </a:xfrm>
        </p:spPr>
        <p:txBody>
          <a:bodyPr/>
          <a:lstStyle/>
          <a:p>
            <a:r>
              <a:rPr lang="en-CA" dirty="0"/>
              <a:t>while loop with exception catch</a:t>
            </a:r>
          </a:p>
        </p:txBody>
      </p:sp>
      <p:sp>
        <p:nvSpPr>
          <p:cNvPr id="3" name="Rectangle 2">
            <a:extLst>
              <a:ext uri="{FF2B5EF4-FFF2-40B4-BE49-F238E27FC236}">
                <a16:creationId xmlns:a16="http://schemas.microsoft.com/office/drawing/2014/main" id="{C9AB5EFD-C52B-479F-B935-A4746DB84CFD}"/>
              </a:ext>
            </a:extLst>
          </p:cNvPr>
          <p:cNvSpPr/>
          <p:nvPr/>
        </p:nvSpPr>
        <p:spPr>
          <a:xfrm>
            <a:off x="238205" y="1310914"/>
            <a:ext cx="7381795" cy="3539430"/>
          </a:xfrm>
          <a:prstGeom prst="rect">
            <a:avLst/>
          </a:prstGeom>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try:</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intNum</a:t>
            </a:r>
            <a:r>
              <a:rPr lang="en-US" sz="1600" b="1" dirty="0">
                <a:solidFill>
                  <a:schemeClr val="bg1"/>
                </a:solidFill>
                <a:latin typeface="Courier New" panose="02070309020205020404" pitchFamily="49" charset="0"/>
                <a:cs typeface="Courier New" panose="02070309020205020404" pitchFamily="49" charset="0"/>
              </a:rPr>
              <a:t> = 0</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user_input</a:t>
            </a:r>
            <a:r>
              <a:rPr lang="en-US" sz="1600" b="1" dirty="0">
                <a:solidFill>
                  <a:schemeClr val="bg1"/>
                </a:solidFill>
                <a:latin typeface="Courier New" panose="02070309020205020404" pitchFamily="49" charset="0"/>
                <a:cs typeface="Courier New" panose="02070309020205020404" pitchFamily="49" charset="0"/>
              </a:rPr>
              <a:t> = input("add numbers? 'y or Y to enter a number':")</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 loops that adds numbers as user wants to</a:t>
            </a:r>
          </a:p>
          <a:p>
            <a:r>
              <a:rPr lang="en-US" sz="1600" b="1" dirty="0">
                <a:solidFill>
                  <a:schemeClr val="bg1"/>
                </a:solidFill>
                <a:latin typeface="Courier New" panose="02070309020205020404" pitchFamily="49" charset="0"/>
                <a:cs typeface="Courier New" panose="02070309020205020404" pitchFamily="49" charset="0"/>
              </a:rPr>
              <a:t>	while </a:t>
            </a:r>
            <a:r>
              <a:rPr lang="en-US" sz="1600" b="1" dirty="0" err="1">
                <a:solidFill>
                  <a:schemeClr val="bg1"/>
                </a:solidFill>
                <a:latin typeface="Courier New" panose="02070309020205020404" pitchFamily="49" charset="0"/>
                <a:cs typeface="Courier New" panose="02070309020205020404" pitchFamily="49" charset="0"/>
              </a:rPr>
              <a:t>user_input</a:t>
            </a:r>
            <a:r>
              <a:rPr lang="en-US" sz="1600" b="1" dirty="0">
                <a:solidFill>
                  <a:schemeClr val="bg1"/>
                </a:solidFill>
                <a:latin typeface="Courier New" panose="02070309020205020404" pitchFamily="49" charset="0"/>
                <a:cs typeface="Courier New" panose="02070309020205020404" pitchFamily="49" charset="0"/>
              </a:rPr>
              <a:t>=='y' or </a:t>
            </a:r>
            <a:r>
              <a:rPr lang="en-US" sz="1600" b="1" dirty="0" err="1">
                <a:solidFill>
                  <a:schemeClr val="bg1"/>
                </a:solidFill>
                <a:latin typeface="Courier New" panose="02070309020205020404" pitchFamily="49" charset="0"/>
                <a:cs typeface="Courier New" panose="02070309020205020404" pitchFamily="49" charset="0"/>
              </a:rPr>
              <a:t>user_input</a:t>
            </a:r>
            <a:r>
              <a:rPr lang="en-US" sz="1600" b="1" dirty="0">
                <a:solidFill>
                  <a:schemeClr val="bg1"/>
                </a:solidFill>
                <a:latin typeface="Courier New" panose="02070309020205020404" pitchFamily="49" charset="0"/>
                <a:cs typeface="Courier New" panose="02070309020205020404" pitchFamily="49" charset="0"/>
              </a:rPr>
              <a:t>=='Y':</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intNum</a:t>
            </a:r>
            <a:r>
              <a:rPr lang="en-US" sz="1600" b="1" dirty="0">
                <a:solidFill>
                  <a:schemeClr val="bg1"/>
                </a:solidFill>
                <a:latin typeface="Courier New" panose="02070309020205020404" pitchFamily="49" charset="0"/>
                <a:cs typeface="Courier New" panose="02070309020205020404" pitchFamily="49" charset="0"/>
              </a:rPr>
              <a:t> += float(input('Enter number'))</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user_input</a:t>
            </a:r>
            <a:r>
              <a:rPr lang="en-US" sz="1600" b="1" dirty="0">
                <a:solidFill>
                  <a:schemeClr val="bg1"/>
                </a:solidFill>
                <a:latin typeface="Courier New" panose="02070309020205020404" pitchFamily="49" charset="0"/>
                <a:cs typeface="Courier New" panose="02070309020205020404" pitchFamily="49" charset="0"/>
              </a:rPr>
              <a:t> = input("add another number?")</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rgbClr val="C00000"/>
                </a:solidFill>
                <a:latin typeface="Courier New" panose="02070309020205020404" pitchFamily="49" charset="0"/>
                <a:cs typeface="Courier New" panose="02070309020205020404" pitchFamily="49" charset="0"/>
              </a:rPr>
              <a:t>except:</a:t>
            </a:r>
          </a:p>
          <a:p>
            <a:r>
              <a:rPr lang="en-US" sz="1600" b="1" dirty="0">
                <a:solidFill>
                  <a:srgbClr val="C00000"/>
                </a:solidFill>
                <a:latin typeface="Courier New" panose="02070309020205020404" pitchFamily="49" charset="0"/>
                <a:cs typeface="Courier New" panose="02070309020205020404" pitchFamily="49" charset="0"/>
              </a:rPr>
              <a:t>	print(“Invalid User Entry”)</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rgbClr val="0070C0"/>
                </a:solidFill>
                <a:latin typeface="Courier New" panose="02070309020205020404" pitchFamily="49" charset="0"/>
                <a:cs typeface="Courier New" panose="02070309020205020404" pitchFamily="49" charset="0"/>
              </a:rPr>
              <a:t>finally:</a:t>
            </a:r>
          </a:p>
          <a:p>
            <a:r>
              <a:rPr lang="en-US" sz="1600" b="1" dirty="0">
                <a:solidFill>
                  <a:srgbClr val="0070C0"/>
                </a:solidFill>
                <a:latin typeface="Courier New" panose="02070309020205020404" pitchFamily="49" charset="0"/>
                <a:cs typeface="Courier New" panose="02070309020205020404" pitchFamily="49" charset="0"/>
              </a:rPr>
              <a:t>	print("total of numbers is", </a:t>
            </a:r>
            <a:r>
              <a:rPr lang="en-US" sz="1600" b="1" dirty="0" err="1">
                <a:solidFill>
                  <a:srgbClr val="0070C0"/>
                </a:solidFill>
                <a:latin typeface="Courier New" panose="02070309020205020404" pitchFamily="49" charset="0"/>
                <a:cs typeface="Courier New" panose="02070309020205020404" pitchFamily="49" charset="0"/>
              </a:rPr>
              <a:t>intNum</a:t>
            </a:r>
            <a:r>
              <a:rPr lang="en-US" sz="1600" b="1" dirty="0">
                <a:solidFill>
                  <a:srgbClr val="0070C0"/>
                </a:solidFill>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09148F22-C020-4088-8F35-72EAEBC6E561}"/>
              </a:ext>
            </a:extLst>
          </p:cNvPr>
          <p:cNvSpPr>
            <a:spLocks noGrp="1"/>
          </p:cNvSpPr>
          <p:nvPr>
            <p:ph type="dt" sz="half" idx="10"/>
          </p:nvPr>
        </p:nvSpPr>
        <p:spPr/>
        <p:txBody>
          <a:bodyPr/>
          <a:lstStyle/>
          <a:p>
            <a:fld id="{CDDD4DC6-B30C-4A50-9DB5-C5E3409A6A4A}" type="datetime1">
              <a:rPr lang="en-US" smtClean="0"/>
              <a:t>1/11/2023</a:t>
            </a:fld>
            <a:endParaRPr lang="en-US" dirty="0"/>
          </a:p>
        </p:txBody>
      </p:sp>
      <p:sp>
        <p:nvSpPr>
          <p:cNvPr id="5" name="Slide Number Placeholder 4">
            <a:extLst>
              <a:ext uri="{FF2B5EF4-FFF2-40B4-BE49-F238E27FC236}">
                <a16:creationId xmlns:a16="http://schemas.microsoft.com/office/drawing/2014/main" id="{2076D083-6BBC-4A24-B70D-2A910789116F}"/>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4238372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AAA8-6573-4F38-86BF-B0EE3968E2D2}"/>
              </a:ext>
            </a:extLst>
          </p:cNvPr>
          <p:cNvSpPr>
            <a:spLocks noGrp="1"/>
          </p:cNvSpPr>
          <p:nvPr>
            <p:ph type="ctrTitle"/>
          </p:nvPr>
        </p:nvSpPr>
        <p:spPr>
          <a:xfrm>
            <a:off x="369116" y="1470421"/>
            <a:ext cx="7105476" cy="2531128"/>
          </a:xfrm>
        </p:spPr>
        <p:txBody>
          <a:bodyPr>
            <a:normAutofit/>
          </a:bodyPr>
          <a:lstStyle/>
          <a:p>
            <a:br>
              <a:rPr lang="en-CA" sz="2800" dirty="0"/>
            </a:br>
            <a:r>
              <a:rPr lang="en-CA" sz="2800" dirty="0"/>
              <a:t>   </a:t>
            </a:r>
          </a:p>
        </p:txBody>
      </p:sp>
      <p:sp>
        <p:nvSpPr>
          <p:cNvPr id="4" name="Subtitle 3">
            <a:extLst>
              <a:ext uri="{FF2B5EF4-FFF2-40B4-BE49-F238E27FC236}">
                <a16:creationId xmlns:a16="http://schemas.microsoft.com/office/drawing/2014/main" id="{E0F1CDB0-FE12-412E-A262-3C81EB30A8D7}"/>
              </a:ext>
            </a:extLst>
          </p:cNvPr>
          <p:cNvSpPr>
            <a:spLocks noGrp="1"/>
          </p:cNvSpPr>
          <p:nvPr>
            <p:ph type="subTitle" idx="1"/>
          </p:nvPr>
        </p:nvSpPr>
        <p:spPr>
          <a:xfrm>
            <a:off x="460917" y="842069"/>
            <a:ext cx="5788166" cy="628354"/>
          </a:xfrm>
        </p:spPr>
        <p:txBody>
          <a:bodyPr>
            <a:normAutofit/>
          </a:bodyPr>
          <a:lstStyle/>
          <a:p>
            <a:r>
              <a:rPr lang="en-CA" sz="3600" dirty="0"/>
              <a:t>Function</a:t>
            </a:r>
          </a:p>
        </p:txBody>
      </p:sp>
    </p:spTree>
    <p:extLst>
      <p:ext uri="{BB962C8B-B14F-4D97-AF65-F5344CB8AC3E}">
        <p14:creationId xmlns:p14="http://schemas.microsoft.com/office/powerpoint/2010/main" val="223251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31DC-5098-4400-97D1-7668D516D6D2}"/>
              </a:ext>
            </a:extLst>
          </p:cNvPr>
          <p:cNvSpPr>
            <a:spLocks noGrp="1"/>
          </p:cNvSpPr>
          <p:nvPr>
            <p:ph type="title"/>
          </p:nvPr>
        </p:nvSpPr>
        <p:spPr>
          <a:xfrm>
            <a:off x="377505" y="538417"/>
            <a:ext cx="6718620" cy="594814"/>
          </a:xfrm>
        </p:spPr>
        <p:txBody>
          <a:bodyPr/>
          <a:lstStyle/>
          <a:p>
            <a:r>
              <a:rPr lang="en-CA" dirty="0"/>
              <a:t>Function</a:t>
            </a:r>
          </a:p>
        </p:txBody>
      </p:sp>
      <p:sp>
        <p:nvSpPr>
          <p:cNvPr id="3" name="Content Placeholder 2">
            <a:extLst>
              <a:ext uri="{FF2B5EF4-FFF2-40B4-BE49-F238E27FC236}">
                <a16:creationId xmlns:a16="http://schemas.microsoft.com/office/drawing/2014/main" id="{11B5F218-0219-4209-9BA7-82B8AC95A218}"/>
              </a:ext>
            </a:extLst>
          </p:cNvPr>
          <p:cNvSpPr>
            <a:spLocks noGrp="1"/>
          </p:cNvSpPr>
          <p:nvPr>
            <p:ph idx="1"/>
          </p:nvPr>
        </p:nvSpPr>
        <p:spPr>
          <a:xfrm>
            <a:off x="377505" y="1214136"/>
            <a:ext cx="6718621" cy="3515417"/>
          </a:xfrm>
        </p:spPr>
        <p:txBody>
          <a:bodyPr/>
          <a:lstStyle/>
          <a:p>
            <a:r>
              <a:rPr lang="en-CA" dirty="0"/>
              <a:t>Is a block of organized and reusable </a:t>
            </a:r>
            <a:br>
              <a:rPr lang="en-CA" dirty="0"/>
            </a:br>
            <a:r>
              <a:rPr lang="en-CA" dirty="0"/>
              <a:t>code that serves to perform a single, </a:t>
            </a:r>
            <a:br>
              <a:rPr lang="en-CA" dirty="0"/>
            </a:br>
            <a:r>
              <a:rPr lang="en-CA" dirty="0"/>
              <a:t>related action.</a:t>
            </a:r>
          </a:p>
          <a:p>
            <a:endParaRPr lang="en-CA" dirty="0"/>
          </a:p>
          <a:p>
            <a:r>
              <a:rPr lang="en-CA" dirty="0"/>
              <a:t>When to use a function?</a:t>
            </a:r>
          </a:p>
          <a:p>
            <a:pPr lvl="1"/>
            <a:r>
              <a:rPr lang="en-CA" dirty="0"/>
              <a:t>Have code or similar code that you would use more than once</a:t>
            </a:r>
          </a:p>
          <a:p>
            <a:pPr lvl="1"/>
            <a:r>
              <a:rPr lang="en-CA" dirty="0"/>
              <a:t>Code is more readable, by giving a name to a group of Python statements.</a:t>
            </a:r>
          </a:p>
        </p:txBody>
      </p:sp>
      <p:sp>
        <p:nvSpPr>
          <p:cNvPr id="4" name="Date Placeholder 3">
            <a:extLst>
              <a:ext uri="{FF2B5EF4-FFF2-40B4-BE49-F238E27FC236}">
                <a16:creationId xmlns:a16="http://schemas.microsoft.com/office/drawing/2014/main" id="{F82BA9E5-BDAE-4BBF-9B45-7CC96FD6B3AE}"/>
              </a:ext>
            </a:extLst>
          </p:cNvPr>
          <p:cNvSpPr>
            <a:spLocks noGrp="1"/>
          </p:cNvSpPr>
          <p:nvPr>
            <p:ph type="dt" sz="half" idx="10"/>
          </p:nvPr>
        </p:nvSpPr>
        <p:spPr/>
        <p:txBody>
          <a:bodyPr/>
          <a:lstStyle/>
          <a:p>
            <a:fld id="{A1EE46F8-D7E3-484A-A02F-B017F6DDA2BA}" type="datetime1">
              <a:rPr lang="en-US" smtClean="0"/>
              <a:t>1/11/2023</a:t>
            </a:fld>
            <a:endParaRPr lang="en-US" dirty="0"/>
          </a:p>
        </p:txBody>
      </p:sp>
      <p:sp>
        <p:nvSpPr>
          <p:cNvPr id="5" name="Slide Number Placeholder 4">
            <a:extLst>
              <a:ext uri="{FF2B5EF4-FFF2-40B4-BE49-F238E27FC236}">
                <a16:creationId xmlns:a16="http://schemas.microsoft.com/office/drawing/2014/main" id="{EC73CC39-15F1-4E0C-A5FF-3342C00B3237}"/>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565344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9CA0-A7A0-4E38-9305-3721F5283A85}"/>
              </a:ext>
            </a:extLst>
          </p:cNvPr>
          <p:cNvSpPr>
            <a:spLocks noGrp="1"/>
          </p:cNvSpPr>
          <p:nvPr>
            <p:ph type="title"/>
          </p:nvPr>
        </p:nvSpPr>
        <p:spPr>
          <a:xfrm>
            <a:off x="478172" y="304271"/>
            <a:ext cx="6617953" cy="496702"/>
          </a:xfrm>
        </p:spPr>
        <p:txBody>
          <a:bodyPr/>
          <a:lstStyle/>
          <a:p>
            <a:r>
              <a:rPr lang="en-CA" dirty="0"/>
              <a:t>Function</a:t>
            </a:r>
          </a:p>
        </p:txBody>
      </p:sp>
      <p:sp>
        <p:nvSpPr>
          <p:cNvPr id="3" name="Content Placeholder 2">
            <a:extLst>
              <a:ext uri="{FF2B5EF4-FFF2-40B4-BE49-F238E27FC236}">
                <a16:creationId xmlns:a16="http://schemas.microsoft.com/office/drawing/2014/main" id="{62A8FCF9-E4AE-4F2E-9EE9-6CC77A616B71}"/>
              </a:ext>
            </a:extLst>
          </p:cNvPr>
          <p:cNvSpPr>
            <a:spLocks noGrp="1"/>
          </p:cNvSpPr>
          <p:nvPr>
            <p:ph idx="1"/>
          </p:nvPr>
        </p:nvSpPr>
        <p:spPr>
          <a:xfrm>
            <a:off x="276837" y="931178"/>
            <a:ext cx="7122253" cy="3982849"/>
          </a:xfrm>
        </p:spPr>
        <p:txBody>
          <a:bodyPr/>
          <a:lstStyle/>
          <a:p>
            <a:r>
              <a:rPr lang="en-CA" dirty="0"/>
              <a:t>Functions are declared with </a:t>
            </a:r>
            <a:r>
              <a:rPr lang="en-CA" b="1" i="1" dirty="0"/>
              <a:t>def </a:t>
            </a:r>
            <a:r>
              <a:rPr lang="en-CA" dirty="0"/>
              <a:t>keyword and given a name</a:t>
            </a:r>
          </a:p>
          <a:p>
            <a:pPr marL="0" indent="0">
              <a:buNone/>
            </a:pPr>
            <a:endParaRPr lang="en-CA" dirty="0"/>
          </a:p>
          <a:p>
            <a:r>
              <a:rPr lang="en-CA" dirty="0"/>
              <a:t>Assigned parameter(s) that method needs</a:t>
            </a:r>
          </a:p>
          <a:p>
            <a:pPr lvl="1"/>
            <a:r>
              <a:rPr lang="en-CA" dirty="0"/>
              <a:t>Could be none, one, or multiple </a:t>
            </a:r>
          </a:p>
          <a:p>
            <a:pPr marL="285739" lvl="1" indent="0">
              <a:buNone/>
            </a:pPr>
            <a:endParaRPr lang="en-CA" dirty="0"/>
          </a:p>
          <a:p>
            <a:r>
              <a:rPr lang="en-CA" dirty="0"/>
              <a:t>Can return information with </a:t>
            </a:r>
            <a:r>
              <a:rPr lang="en-CA" b="1" i="1" dirty="0"/>
              <a:t>return</a:t>
            </a:r>
            <a:r>
              <a:rPr lang="en-CA" dirty="0"/>
              <a:t> keyword</a:t>
            </a:r>
          </a:p>
          <a:p>
            <a:pPr lvl="1"/>
            <a:r>
              <a:rPr lang="en-CA" dirty="0"/>
              <a:t>Exits once the return is implemented in am if statement. </a:t>
            </a:r>
          </a:p>
        </p:txBody>
      </p:sp>
      <p:sp>
        <p:nvSpPr>
          <p:cNvPr id="4" name="Date Placeholder 3">
            <a:extLst>
              <a:ext uri="{FF2B5EF4-FFF2-40B4-BE49-F238E27FC236}">
                <a16:creationId xmlns:a16="http://schemas.microsoft.com/office/drawing/2014/main" id="{30FFB315-4536-4291-9BCC-B5F0AA2F4B3E}"/>
              </a:ext>
            </a:extLst>
          </p:cNvPr>
          <p:cNvSpPr>
            <a:spLocks noGrp="1"/>
          </p:cNvSpPr>
          <p:nvPr>
            <p:ph type="dt" sz="half" idx="10"/>
          </p:nvPr>
        </p:nvSpPr>
        <p:spPr/>
        <p:txBody>
          <a:bodyPr/>
          <a:lstStyle/>
          <a:p>
            <a:fld id="{7ECBC730-752B-4230-8B77-45CA0B276F7C}" type="datetime1">
              <a:rPr lang="en-US" smtClean="0"/>
              <a:t>1/11/2023</a:t>
            </a:fld>
            <a:endParaRPr lang="en-US" dirty="0"/>
          </a:p>
        </p:txBody>
      </p:sp>
      <p:sp>
        <p:nvSpPr>
          <p:cNvPr id="5" name="Slide Number Placeholder 4">
            <a:extLst>
              <a:ext uri="{FF2B5EF4-FFF2-40B4-BE49-F238E27FC236}">
                <a16:creationId xmlns:a16="http://schemas.microsoft.com/office/drawing/2014/main" id="{D90AC3CB-458D-430F-B08D-5496B3D4DCD5}"/>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89355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DD4B-DA90-40BA-894A-3E781891454F}"/>
              </a:ext>
            </a:extLst>
          </p:cNvPr>
          <p:cNvSpPr>
            <a:spLocks noGrp="1"/>
          </p:cNvSpPr>
          <p:nvPr>
            <p:ph type="title"/>
          </p:nvPr>
        </p:nvSpPr>
        <p:spPr>
          <a:xfrm>
            <a:off x="553673" y="304271"/>
            <a:ext cx="6542452" cy="496702"/>
          </a:xfrm>
        </p:spPr>
        <p:txBody>
          <a:bodyPr/>
          <a:lstStyle/>
          <a:p>
            <a:r>
              <a:rPr lang="en-CA" dirty="0"/>
              <a:t>Function example 1 </a:t>
            </a:r>
          </a:p>
        </p:txBody>
      </p:sp>
      <p:sp>
        <p:nvSpPr>
          <p:cNvPr id="3" name="Content Placeholder 2">
            <a:extLst>
              <a:ext uri="{FF2B5EF4-FFF2-40B4-BE49-F238E27FC236}">
                <a16:creationId xmlns:a16="http://schemas.microsoft.com/office/drawing/2014/main" id="{E7FCFB72-1CA0-49B0-99A0-07AE83DF6002}"/>
              </a:ext>
            </a:extLst>
          </p:cNvPr>
          <p:cNvSpPr>
            <a:spLocks noGrp="1"/>
          </p:cNvSpPr>
          <p:nvPr>
            <p:ph idx="1"/>
          </p:nvPr>
        </p:nvSpPr>
        <p:spPr>
          <a:xfrm>
            <a:off x="620786" y="872456"/>
            <a:ext cx="6475340" cy="4041572"/>
          </a:xfrm>
        </p:spPr>
        <p:txBody>
          <a:bodyPr>
            <a:normAutofit fontScale="70000" lnSpcReduction="20000"/>
          </a:bodyPr>
          <a:lstStyle/>
          <a:p>
            <a:pPr marL="0" indent="0">
              <a:buNone/>
            </a:pPr>
            <a:endParaRPr lang="en-CA" dirty="0"/>
          </a:p>
          <a:p>
            <a:pPr marL="0" indent="0">
              <a:buNone/>
            </a:pPr>
            <a:r>
              <a:rPr lang="en-US" b="1" dirty="0">
                <a:solidFill>
                  <a:srgbClr val="0070C0"/>
                </a:solidFill>
                <a:latin typeface="Courier New" panose="02070309020205020404" pitchFamily="49" charset="0"/>
                <a:cs typeface="Courier New" panose="02070309020205020404" pitchFamily="49" charset="0"/>
              </a:rPr>
              <a:t>def </a:t>
            </a:r>
            <a:r>
              <a:rPr lang="en-US" b="1" dirty="0" err="1">
                <a:solidFill>
                  <a:srgbClr val="0070C0"/>
                </a:solidFill>
                <a:latin typeface="Courier New" panose="02070309020205020404" pitchFamily="49" charset="0"/>
                <a:cs typeface="Courier New" panose="02070309020205020404" pitchFamily="49" charset="0"/>
              </a:rPr>
              <a:t>fnSay_Hello</a:t>
            </a:r>
            <a:r>
              <a:rPr lang="en-US" b="1" dirty="0">
                <a:solidFill>
                  <a:srgbClr val="0070C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xname</a:t>
            </a:r>
            <a:r>
              <a:rPr lang="en-US" b="1" dirty="0">
                <a:solidFill>
                  <a:srgbClr val="0070C0"/>
                </a:solidFill>
                <a:latin typeface="Courier New" panose="02070309020205020404" pitchFamily="49" charset="0"/>
                <a:cs typeface="Courier New" panose="02070309020205020404" pitchFamily="49" charset="0"/>
              </a:rPr>
              <a:t>):</a:t>
            </a:r>
          </a:p>
          <a:p>
            <a:pPr marL="0" indent="0">
              <a:buNone/>
            </a:pPr>
            <a:r>
              <a:rPr lang="en-US" b="1" dirty="0">
                <a:solidFill>
                  <a:srgbClr val="0070C0"/>
                </a:solidFill>
                <a:latin typeface="Courier New" panose="02070309020205020404" pitchFamily="49" charset="0"/>
                <a:cs typeface="Courier New" panose="02070309020205020404" pitchFamily="49" charset="0"/>
              </a:rPr>
              <a:t>    print("Hello",</a:t>
            </a:r>
            <a:r>
              <a:rPr lang="en-US" b="1" dirty="0" err="1">
                <a:solidFill>
                  <a:srgbClr val="0070C0"/>
                </a:solidFill>
                <a:latin typeface="Courier New" panose="02070309020205020404" pitchFamily="49" charset="0"/>
                <a:cs typeface="Courier New" panose="02070309020205020404" pitchFamily="49" charset="0"/>
              </a:rPr>
              <a:t>xname</a:t>
            </a:r>
            <a:r>
              <a:rPr lang="en-US" b="1" dirty="0">
                <a:solidFill>
                  <a:srgbClr val="0070C0"/>
                </a:solidFill>
                <a:latin typeface="Courier New" panose="02070309020205020404" pitchFamily="49" charset="0"/>
                <a:cs typeface="Courier New" panose="02070309020205020404" pitchFamily="49" charset="0"/>
              </a:rPr>
              <a:t>)</a:t>
            </a:r>
          </a:p>
          <a:p>
            <a:pPr marL="0" indent="0">
              <a:buNone/>
            </a:pPr>
            <a:r>
              <a:rPr lang="en-US" b="1" dirty="0">
                <a:solidFill>
                  <a:srgbClr val="0070C0"/>
                </a:solidFill>
                <a:latin typeface="Courier New" panose="02070309020205020404" pitchFamily="49" charset="0"/>
                <a:cs typeface="Courier New" panose="02070309020205020404" pitchFamily="49" charset="0"/>
              </a:rPr>
              <a:t>    </a:t>
            </a:r>
          </a:p>
          <a:p>
            <a:pPr marL="0" indent="0">
              <a:buNone/>
            </a:pPr>
            <a:r>
              <a:rPr lang="en-US" b="1" dirty="0">
                <a:solidFill>
                  <a:srgbClr val="0070C0"/>
                </a:solidFill>
                <a:latin typeface="Courier New" panose="02070309020205020404" pitchFamily="49" charset="0"/>
                <a:cs typeface="Courier New" panose="02070309020205020404" pitchFamily="49" charset="0"/>
              </a:rPr>
              <a:t># call the function</a:t>
            </a:r>
          </a:p>
          <a:p>
            <a:pPr marL="0" indent="0">
              <a:buNone/>
            </a:pPr>
            <a:r>
              <a:rPr lang="en-US" b="1" dirty="0" err="1">
                <a:solidFill>
                  <a:srgbClr val="0070C0"/>
                </a:solidFill>
                <a:latin typeface="Courier New" panose="02070309020205020404" pitchFamily="49" charset="0"/>
                <a:cs typeface="Courier New" panose="02070309020205020404" pitchFamily="49" charset="0"/>
              </a:rPr>
              <a:t>fnSay_Hello</a:t>
            </a:r>
            <a:r>
              <a:rPr lang="en-US" b="1" dirty="0">
                <a:solidFill>
                  <a:srgbClr val="0070C0"/>
                </a:solidFill>
                <a:latin typeface="Courier New" panose="02070309020205020404" pitchFamily="49" charset="0"/>
                <a:cs typeface="Courier New" panose="02070309020205020404" pitchFamily="49" charset="0"/>
              </a:rPr>
              <a:t>("Fanshawe College")</a:t>
            </a:r>
            <a:endParaRPr lang="en-CA" b="1" dirty="0">
              <a:solidFill>
                <a:srgbClr val="0070C0"/>
              </a:solidFill>
              <a:latin typeface="Courier New" panose="02070309020205020404" pitchFamily="49" charset="0"/>
              <a:cs typeface="Courier New" panose="02070309020205020404" pitchFamily="49" charset="0"/>
            </a:endParaRPr>
          </a:p>
          <a:p>
            <a:pPr marL="0" indent="0">
              <a:buNone/>
            </a:pPr>
            <a:endParaRPr lang="en-CA" dirty="0"/>
          </a:p>
          <a:p>
            <a:pPr marL="0" indent="0">
              <a:buNone/>
            </a:pPr>
            <a:endParaRPr lang="en-CA" dirty="0"/>
          </a:p>
          <a:p>
            <a:pPr marL="0" indent="0">
              <a:buNone/>
            </a:pPr>
            <a:endParaRPr lang="en-CA" dirty="0"/>
          </a:p>
          <a:p>
            <a:pPr marL="0" indent="0">
              <a:buNone/>
            </a:pPr>
            <a:r>
              <a:rPr lang="en-CA" dirty="0"/>
              <a:t>Results: </a:t>
            </a:r>
            <a:r>
              <a:rPr lang="en-CA" b="1" i="1" dirty="0"/>
              <a:t>Hello Fanshawe College </a:t>
            </a:r>
            <a:r>
              <a:rPr lang="en-CA" dirty="0"/>
              <a:t>is printed. </a:t>
            </a:r>
          </a:p>
          <a:p>
            <a:pPr marL="0" indent="0">
              <a:buNone/>
            </a:pPr>
            <a:endParaRPr lang="en-CA" dirty="0"/>
          </a:p>
          <a:p>
            <a:pPr marL="0" indent="0">
              <a:buNone/>
            </a:pPr>
            <a:r>
              <a:rPr lang="en-CA" dirty="0"/>
              <a:t>This function prints a string and does not returns anything</a:t>
            </a:r>
          </a:p>
          <a:p>
            <a:pPr marL="0" indent="0">
              <a:buNone/>
            </a:pPr>
            <a:r>
              <a:rPr lang="en-CA" dirty="0"/>
              <a:t> </a:t>
            </a:r>
          </a:p>
          <a:p>
            <a:pPr marL="0" indent="0">
              <a:buNone/>
            </a:pPr>
            <a:r>
              <a:rPr lang="en-CA" b="1" dirty="0">
                <a:solidFill>
                  <a:schemeClr val="accent1">
                    <a:lumMod val="75000"/>
                  </a:schemeClr>
                </a:solidFill>
              </a:rPr>
              <a:t>Calling a function must come after it has been created</a:t>
            </a:r>
            <a:r>
              <a:rPr lang="en-CA" dirty="0"/>
              <a:t>. </a:t>
            </a:r>
          </a:p>
          <a:p>
            <a:pPr marL="0" indent="0">
              <a:buNone/>
            </a:pPr>
            <a:endParaRPr lang="en-CA" dirty="0"/>
          </a:p>
        </p:txBody>
      </p:sp>
      <p:sp>
        <p:nvSpPr>
          <p:cNvPr id="4" name="Date Placeholder 3">
            <a:extLst>
              <a:ext uri="{FF2B5EF4-FFF2-40B4-BE49-F238E27FC236}">
                <a16:creationId xmlns:a16="http://schemas.microsoft.com/office/drawing/2014/main" id="{2F70EF67-CF8C-4B42-B14C-BB70870D45EE}"/>
              </a:ext>
            </a:extLst>
          </p:cNvPr>
          <p:cNvSpPr>
            <a:spLocks noGrp="1"/>
          </p:cNvSpPr>
          <p:nvPr>
            <p:ph type="dt" sz="half" idx="10"/>
          </p:nvPr>
        </p:nvSpPr>
        <p:spPr/>
        <p:txBody>
          <a:bodyPr/>
          <a:lstStyle/>
          <a:p>
            <a:fld id="{FE45F123-05E9-4084-BC3C-B047651E6E58}" type="datetime1">
              <a:rPr lang="en-US" smtClean="0"/>
              <a:t>1/11/2023</a:t>
            </a:fld>
            <a:endParaRPr lang="en-US" dirty="0"/>
          </a:p>
        </p:txBody>
      </p:sp>
      <p:sp>
        <p:nvSpPr>
          <p:cNvPr id="5" name="Slide Number Placeholder 4">
            <a:extLst>
              <a:ext uri="{FF2B5EF4-FFF2-40B4-BE49-F238E27FC236}">
                <a16:creationId xmlns:a16="http://schemas.microsoft.com/office/drawing/2014/main" id="{A1CE2954-39CF-4310-A28E-E94606F7C97E}"/>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101653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1104636"/>
          </a:xfrm>
        </p:spPr>
        <p:txBody>
          <a:bodyPr/>
          <a:lstStyle/>
          <a:p>
            <a:r>
              <a:rPr lang="en-CA" dirty="0"/>
              <a:t>String</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82498" y="1129990"/>
            <a:ext cx="7114477" cy="3784037"/>
          </a:xfrm>
        </p:spPr>
        <p:txBody>
          <a:bodyPr/>
          <a:lstStyle/>
          <a:p>
            <a:r>
              <a:rPr lang="en-CA" dirty="0" err="1"/>
              <a:t>Test_string</a:t>
            </a:r>
            <a:r>
              <a:rPr lang="en-CA" dirty="0"/>
              <a:t> = “This is a test string”</a:t>
            </a:r>
          </a:p>
          <a:p>
            <a:r>
              <a:rPr lang="en-CA" dirty="0"/>
              <a:t>print(</a:t>
            </a:r>
            <a:r>
              <a:rPr lang="en-CA" dirty="0" err="1"/>
              <a:t>test_string</a:t>
            </a:r>
            <a:r>
              <a:rPr lang="en-CA" dirty="0"/>
              <a:t>[0])</a:t>
            </a:r>
          </a:p>
          <a:p>
            <a:pPr lvl="1"/>
            <a:r>
              <a:rPr lang="en-CA" dirty="0"/>
              <a:t>Will print: T</a:t>
            </a:r>
          </a:p>
          <a:p>
            <a:r>
              <a:rPr lang="en-CA" dirty="0"/>
              <a:t>print(</a:t>
            </a:r>
            <a:r>
              <a:rPr lang="en-CA" dirty="0" err="1"/>
              <a:t>test_string</a:t>
            </a:r>
            <a:r>
              <a:rPr lang="en-CA" dirty="0"/>
              <a:t>[20])</a:t>
            </a:r>
          </a:p>
          <a:p>
            <a:pPr lvl="1"/>
            <a:r>
              <a:rPr lang="en-CA" dirty="0"/>
              <a:t>Will print: g</a:t>
            </a:r>
          </a:p>
          <a:p>
            <a:r>
              <a:rPr lang="en-CA" dirty="0"/>
              <a:t>Printing from end use negative numbers</a:t>
            </a:r>
          </a:p>
          <a:p>
            <a:pPr lvl="1"/>
            <a:r>
              <a:rPr lang="en-CA" dirty="0"/>
              <a:t>print(</a:t>
            </a:r>
            <a:r>
              <a:rPr lang="en-CA" dirty="0" err="1"/>
              <a:t>test_string</a:t>
            </a:r>
            <a:r>
              <a:rPr lang="en-CA" dirty="0"/>
              <a:t>[-1] will print: g</a:t>
            </a:r>
          </a:p>
          <a:p>
            <a:pPr lvl="1"/>
            <a:r>
              <a:rPr lang="en-CA" dirty="0"/>
              <a:t>Print(</a:t>
            </a:r>
            <a:r>
              <a:rPr lang="en-CA" dirty="0" err="1"/>
              <a:t>test_string</a:t>
            </a:r>
            <a:r>
              <a:rPr lang="en-CA" dirty="0"/>
              <a:t>[-4] will print: r</a:t>
            </a:r>
          </a:p>
          <a:p>
            <a:pPr lvl="1"/>
            <a:endParaRPr lang="en-CA" dirty="0"/>
          </a:p>
        </p:txBody>
      </p:sp>
      <p:sp>
        <p:nvSpPr>
          <p:cNvPr id="4" name="Date Placeholder 3">
            <a:extLst>
              <a:ext uri="{FF2B5EF4-FFF2-40B4-BE49-F238E27FC236}">
                <a16:creationId xmlns:a16="http://schemas.microsoft.com/office/drawing/2014/main" id="{2DAD911F-F95B-4B7C-8993-AFBAFACE099D}"/>
              </a:ext>
            </a:extLst>
          </p:cNvPr>
          <p:cNvSpPr>
            <a:spLocks noGrp="1"/>
          </p:cNvSpPr>
          <p:nvPr>
            <p:ph type="dt" sz="half" idx="10"/>
          </p:nvPr>
        </p:nvSpPr>
        <p:spPr/>
        <p:txBody>
          <a:bodyPr/>
          <a:lstStyle/>
          <a:p>
            <a:fld id="{23D17F6D-0D70-4651-9B43-67142C1DD0DC}" type="datetime1">
              <a:rPr lang="en-US" smtClean="0"/>
              <a:t>1/11/2023</a:t>
            </a:fld>
            <a:endParaRPr lang="en-US" dirty="0"/>
          </a:p>
        </p:txBody>
      </p:sp>
      <p:sp>
        <p:nvSpPr>
          <p:cNvPr id="5" name="Slide Number Placeholder 4">
            <a:extLst>
              <a:ext uri="{FF2B5EF4-FFF2-40B4-BE49-F238E27FC236}">
                <a16:creationId xmlns:a16="http://schemas.microsoft.com/office/drawing/2014/main" id="{B4B541ED-AB3E-40DA-AE03-425C7B2719C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225190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DD4B-DA90-40BA-894A-3E781891454F}"/>
              </a:ext>
            </a:extLst>
          </p:cNvPr>
          <p:cNvSpPr>
            <a:spLocks noGrp="1"/>
          </p:cNvSpPr>
          <p:nvPr>
            <p:ph type="title"/>
          </p:nvPr>
        </p:nvSpPr>
        <p:spPr>
          <a:xfrm>
            <a:off x="553673" y="304271"/>
            <a:ext cx="6542452" cy="496702"/>
          </a:xfrm>
        </p:spPr>
        <p:txBody>
          <a:bodyPr/>
          <a:lstStyle/>
          <a:p>
            <a:r>
              <a:rPr lang="en-CA" dirty="0"/>
              <a:t>Function example 2</a:t>
            </a:r>
          </a:p>
        </p:txBody>
      </p:sp>
      <p:sp>
        <p:nvSpPr>
          <p:cNvPr id="3" name="Content Placeholder 2">
            <a:extLst>
              <a:ext uri="{FF2B5EF4-FFF2-40B4-BE49-F238E27FC236}">
                <a16:creationId xmlns:a16="http://schemas.microsoft.com/office/drawing/2014/main" id="{E7FCFB72-1CA0-49B0-99A0-07AE83DF6002}"/>
              </a:ext>
            </a:extLst>
          </p:cNvPr>
          <p:cNvSpPr>
            <a:spLocks noGrp="1"/>
          </p:cNvSpPr>
          <p:nvPr>
            <p:ph idx="1"/>
          </p:nvPr>
        </p:nvSpPr>
        <p:spPr>
          <a:xfrm>
            <a:off x="553673" y="836714"/>
            <a:ext cx="6475340" cy="4041572"/>
          </a:xfrm>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sp>
        <p:nvSpPr>
          <p:cNvPr id="4" name="Rectangle 3">
            <a:extLst>
              <a:ext uri="{FF2B5EF4-FFF2-40B4-BE49-F238E27FC236}">
                <a16:creationId xmlns:a16="http://schemas.microsoft.com/office/drawing/2014/main" id="{CD22F9FC-D754-4D6F-A446-52A03FE24077}"/>
              </a:ext>
            </a:extLst>
          </p:cNvPr>
          <p:cNvSpPr/>
          <p:nvPr/>
        </p:nvSpPr>
        <p:spPr>
          <a:xfrm>
            <a:off x="315045" y="1030729"/>
            <a:ext cx="7066523" cy="3293209"/>
          </a:xfrm>
          <a:prstGeom prst="rect">
            <a:avLst/>
          </a:prstGeom>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def </a:t>
            </a:r>
            <a:r>
              <a:rPr lang="en-US" sz="1600" b="1" dirty="0" err="1">
                <a:solidFill>
                  <a:schemeClr val="bg1"/>
                </a:solidFill>
                <a:latin typeface="Courier New" panose="02070309020205020404" pitchFamily="49" charset="0"/>
                <a:cs typeface="Courier New" panose="02070309020205020404" pitchFamily="49" charset="0"/>
              </a:rPr>
              <a:t>fnSum</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a,b,c</a:t>
            </a:r>
            <a:r>
              <a:rPr lang="en-US" sz="1600" b="1" dirty="0">
                <a:solidFill>
                  <a:schemeClr val="bg1"/>
                </a:solidFill>
                <a:latin typeface="Courier New" panose="02070309020205020404" pitchFamily="49" charset="0"/>
                <a:cs typeface="Courier New" panose="02070309020205020404" pitchFamily="49" charset="0"/>
              </a:rPr>
              <a:t>):</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xSum</a:t>
            </a:r>
            <a:r>
              <a:rPr lang="en-US" sz="1600" b="1" dirty="0">
                <a:solidFill>
                  <a:schemeClr val="bg1"/>
                </a:solidFill>
                <a:latin typeface="Courier New" panose="02070309020205020404" pitchFamily="49" charset="0"/>
                <a:cs typeface="Courier New" panose="02070309020205020404" pitchFamily="49" charset="0"/>
              </a:rPr>
              <a:t> = a + b + c</a:t>
            </a:r>
          </a:p>
          <a:p>
            <a:r>
              <a:rPr lang="en-US" sz="1600" b="1" dirty="0">
                <a:solidFill>
                  <a:schemeClr val="bg1"/>
                </a:solidFill>
                <a:latin typeface="Courier New" panose="02070309020205020404" pitchFamily="49" charset="0"/>
                <a:cs typeface="Courier New" panose="02070309020205020404" pitchFamily="49" charset="0"/>
              </a:rPr>
              <a:t>    return </a:t>
            </a:r>
            <a:r>
              <a:rPr lang="en-US" sz="1600" b="1" dirty="0" err="1">
                <a:solidFill>
                  <a:schemeClr val="bg1"/>
                </a:solidFill>
                <a:latin typeface="Courier New" panose="02070309020205020404" pitchFamily="49" charset="0"/>
                <a:cs typeface="Courier New" panose="02070309020205020404" pitchFamily="49" charset="0"/>
              </a:rPr>
              <a:t>xSum</a:t>
            </a:r>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    </a:t>
            </a:r>
          </a:p>
          <a:p>
            <a:r>
              <a:rPr lang="en-US" sz="1600" b="1" dirty="0">
                <a:solidFill>
                  <a:schemeClr val="bg1"/>
                </a:solidFill>
                <a:latin typeface="Courier New" panose="02070309020205020404" pitchFamily="49" charset="0"/>
                <a:cs typeface="Courier New" panose="02070309020205020404" pitchFamily="49" charset="0"/>
              </a:rPr>
              <a:t>def </a:t>
            </a:r>
            <a:r>
              <a:rPr lang="en-US" sz="1600" b="1" dirty="0" err="1">
                <a:solidFill>
                  <a:schemeClr val="bg1"/>
                </a:solidFill>
                <a:latin typeface="Courier New" panose="02070309020205020404" pitchFamily="49" charset="0"/>
                <a:cs typeface="Courier New" panose="02070309020205020404" pitchFamily="49" charset="0"/>
              </a:rPr>
              <a:t>fnAvg</a:t>
            </a:r>
            <a:r>
              <a:rPr lang="en-US" sz="1600" b="1" dirty="0">
                <a:solidFill>
                  <a:schemeClr val="bg1"/>
                </a:solidFill>
                <a:latin typeface="Courier New" panose="02070309020205020404" pitchFamily="49" charset="0"/>
                <a:cs typeface="Courier New" panose="02070309020205020404" pitchFamily="49" charset="0"/>
              </a:rPr>
              <a:t>(num1, num2):</a:t>
            </a:r>
          </a:p>
          <a:p>
            <a:r>
              <a:rPr lang="en-US" sz="1600" b="1" dirty="0">
                <a:solidFill>
                  <a:schemeClr val="bg1"/>
                </a:solidFill>
                <a:latin typeface="Courier New" panose="02070309020205020404" pitchFamily="49" charset="0"/>
                <a:cs typeface="Courier New" panose="02070309020205020404" pitchFamily="49" charset="0"/>
              </a:rPr>
              <a:t>    return (num1 + num2)/2</a:t>
            </a:r>
          </a:p>
          <a:p>
            <a:r>
              <a:rPr lang="en-US" sz="1600" b="1" dirty="0">
                <a:solidFill>
                  <a:schemeClr val="bg1"/>
                </a:solidFill>
                <a:latin typeface="Courier New" panose="02070309020205020404" pitchFamily="49" charset="0"/>
                <a:cs typeface="Courier New" panose="02070309020205020404" pitchFamily="49" charset="0"/>
              </a:rPr>
              <a:t>    </a:t>
            </a:r>
          </a:p>
          <a:p>
            <a:r>
              <a:rPr lang="en-US" sz="1600" b="1" dirty="0">
                <a:solidFill>
                  <a:schemeClr val="bg1"/>
                </a:solidFill>
                <a:latin typeface="Courier New" panose="02070309020205020404" pitchFamily="49" charset="0"/>
                <a:cs typeface="Courier New" panose="02070309020205020404" pitchFamily="49" charset="0"/>
              </a:rPr>
              <a:t># call the functions</a:t>
            </a:r>
          </a:p>
          <a:p>
            <a:r>
              <a:rPr lang="en-US" sz="1600" b="1" dirty="0">
                <a:solidFill>
                  <a:schemeClr val="bg1"/>
                </a:solidFill>
                <a:latin typeface="Courier New" panose="02070309020205020404" pitchFamily="49" charset="0"/>
                <a:cs typeface="Courier New" panose="02070309020205020404" pitchFamily="49" charset="0"/>
              </a:rPr>
              <a:t>sumValue1 = </a:t>
            </a:r>
            <a:r>
              <a:rPr lang="en-US" sz="1600" b="1" dirty="0" err="1">
                <a:solidFill>
                  <a:schemeClr val="bg1"/>
                </a:solidFill>
                <a:latin typeface="Courier New" panose="02070309020205020404" pitchFamily="49" charset="0"/>
                <a:cs typeface="Courier New" panose="02070309020205020404" pitchFamily="49" charset="0"/>
              </a:rPr>
              <a:t>fnSum</a:t>
            </a:r>
            <a:r>
              <a:rPr lang="en-US" sz="1600" b="1" dirty="0">
                <a:solidFill>
                  <a:schemeClr val="bg1"/>
                </a:solidFill>
                <a:latin typeface="Courier New" panose="02070309020205020404" pitchFamily="49" charset="0"/>
                <a:cs typeface="Courier New" panose="02070309020205020404" pitchFamily="49" charset="0"/>
              </a:rPr>
              <a:t>(4,7,9)    # value = 20  </a:t>
            </a:r>
          </a:p>
          <a:p>
            <a:r>
              <a:rPr lang="en-US" sz="1600" b="1" dirty="0">
                <a:solidFill>
                  <a:schemeClr val="bg1"/>
                </a:solidFill>
                <a:latin typeface="Courier New" panose="02070309020205020404" pitchFamily="49" charset="0"/>
                <a:cs typeface="Courier New" panose="02070309020205020404" pitchFamily="49" charset="0"/>
              </a:rPr>
              <a:t>sumValue2 = </a:t>
            </a:r>
            <a:r>
              <a:rPr lang="en-US" sz="1600" b="1" dirty="0" err="1">
                <a:solidFill>
                  <a:schemeClr val="bg1"/>
                </a:solidFill>
                <a:latin typeface="Courier New" panose="02070309020205020404" pitchFamily="49" charset="0"/>
                <a:cs typeface="Courier New" panose="02070309020205020404" pitchFamily="49" charset="0"/>
              </a:rPr>
              <a:t>fnSum</a:t>
            </a:r>
            <a:r>
              <a:rPr lang="en-US" sz="1600" b="1" dirty="0">
                <a:solidFill>
                  <a:schemeClr val="bg1"/>
                </a:solidFill>
                <a:latin typeface="Courier New" panose="02070309020205020404" pitchFamily="49" charset="0"/>
                <a:cs typeface="Courier New" panose="02070309020205020404" pitchFamily="49" charset="0"/>
              </a:rPr>
              <a:t>(2,7,5)    # value = 14</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 value = 17</a:t>
            </a:r>
          </a:p>
          <a:p>
            <a:r>
              <a:rPr lang="en-US" sz="1600" b="1" dirty="0">
                <a:solidFill>
                  <a:schemeClr val="bg1"/>
                </a:solidFill>
                <a:latin typeface="Courier New" panose="02070309020205020404" pitchFamily="49" charset="0"/>
                <a:cs typeface="Courier New" panose="02070309020205020404" pitchFamily="49" charset="0"/>
              </a:rPr>
              <a:t>print("Average",</a:t>
            </a:r>
            <a:r>
              <a:rPr lang="en-US" sz="1600" b="1" dirty="0" err="1">
                <a:solidFill>
                  <a:schemeClr val="bg1"/>
                </a:solidFill>
                <a:latin typeface="Courier New" panose="02070309020205020404" pitchFamily="49" charset="0"/>
                <a:cs typeface="Courier New" panose="02070309020205020404" pitchFamily="49" charset="0"/>
              </a:rPr>
              <a:t>fnAvg</a:t>
            </a:r>
            <a:r>
              <a:rPr lang="en-US" sz="1600" b="1" dirty="0">
                <a:solidFill>
                  <a:schemeClr val="bg1"/>
                </a:solidFill>
                <a:latin typeface="Courier New" panose="02070309020205020404" pitchFamily="49" charset="0"/>
                <a:cs typeface="Courier New" panose="02070309020205020404" pitchFamily="49" charset="0"/>
              </a:rPr>
              <a:t>(sumValue1, sumValue2))</a:t>
            </a:r>
          </a:p>
        </p:txBody>
      </p:sp>
      <p:sp>
        <p:nvSpPr>
          <p:cNvPr id="5" name="Date Placeholder 4">
            <a:extLst>
              <a:ext uri="{FF2B5EF4-FFF2-40B4-BE49-F238E27FC236}">
                <a16:creationId xmlns:a16="http://schemas.microsoft.com/office/drawing/2014/main" id="{563E2D70-5F9F-41A3-9DBF-AE5A55CAFBD0}"/>
              </a:ext>
            </a:extLst>
          </p:cNvPr>
          <p:cNvSpPr>
            <a:spLocks noGrp="1"/>
          </p:cNvSpPr>
          <p:nvPr>
            <p:ph type="dt" sz="half" idx="10"/>
          </p:nvPr>
        </p:nvSpPr>
        <p:spPr/>
        <p:txBody>
          <a:bodyPr/>
          <a:lstStyle/>
          <a:p>
            <a:fld id="{5AD12BEE-47D7-4885-8C8C-24085C5385D3}" type="datetime1">
              <a:rPr lang="en-US" smtClean="0"/>
              <a:t>1/11/2023</a:t>
            </a:fld>
            <a:endParaRPr lang="en-US" dirty="0"/>
          </a:p>
        </p:txBody>
      </p:sp>
      <p:sp>
        <p:nvSpPr>
          <p:cNvPr id="6" name="Slide Number Placeholder 5">
            <a:extLst>
              <a:ext uri="{FF2B5EF4-FFF2-40B4-BE49-F238E27FC236}">
                <a16:creationId xmlns:a16="http://schemas.microsoft.com/office/drawing/2014/main" id="{EE4AF865-3F4C-44D7-AEDD-EE06E8D7F10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344962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DF59-AD97-4F5A-8903-88A5146ABFFF}"/>
              </a:ext>
            </a:extLst>
          </p:cNvPr>
          <p:cNvSpPr>
            <a:spLocks noGrp="1"/>
          </p:cNvSpPr>
          <p:nvPr>
            <p:ph type="title"/>
          </p:nvPr>
        </p:nvSpPr>
        <p:spPr/>
        <p:txBody>
          <a:bodyPr/>
          <a:lstStyle/>
          <a:p>
            <a:r>
              <a:rPr lang="en-CA" dirty="0"/>
              <a:t>Function example 3</a:t>
            </a:r>
          </a:p>
        </p:txBody>
      </p:sp>
      <p:pic>
        <p:nvPicPr>
          <p:cNvPr id="5" name="Picture 4">
            <a:extLst>
              <a:ext uri="{FF2B5EF4-FFF2-40B4-BE49-F238E27FC236}">
                <a16:creationId xmlns:a16="http://schemas.microsoft.com/office/drawing/2014/main" id="{F265ECCE-346F-4312-BDA2-41CAF413D1AE}"/>
              </a:ext>
            </a:extLst>
          </p:cNvPr>
          <p:cNvPicPr>
            <a:picLocks noChangeAspect="1"/>
          </p:cNvPicPr>
          <p:nvPr/>
        </p:nvPicPr>
        <p:blipFill>
          <a:blip r:embed="rId3"/>
          <a:stretch>
            <a:fillRect/>
          </a:stretch>
        </p:blipFill>
        <p:spPr>
          <a:xfrm>
            <a:off x="1755516" y="1166312"/>
            <a:ext cx="5195790" cy="3993398"/>
          </a:xfrm>
          <a:prstGeom prst="rect">
            <a:avLst/>
          </a:prstGeom>
        </p:spPr>
      </p:pic>
      <p:sp>
        <p:nvSpPr>
          <p:cNvPr id="3" name="Date Placeholder 2">
            <a:extLst>
              <a:ext uri="{FF2B5EF4-FFF2-40B4-BE49-F238E27FC236}">
                <a16:creationId xmlns:a16="http://schemas.microsoft.com/office/drawing/2014/main" id="{EE32567C-57D7-406D-A839-2D9A919219B6}"/>
              </a:ext>
            </a:extLst>
          </p:cNvPr>
          <p:cNvSpPr>
            <a:spLocks noGrp="1"/>
          </p:cNvSpPr>
          <p:nvPr>
            <p:ph type="dt" sz="half" idx="10"/>
          </p:nvPr>
        </p:nvSpPr>
        <p:spPr/>
        <p:txBody>
          <a:bodyPr/>
          <a:lstStyle/>
          <a:p>
            <a:fld id="{0894774E-F3E8-45AB-8079-EDFAB3F9E186}" type="datetime1">
              <a:rPr lang="en-US" smtClean="0"/>
              <a:t>1/11/2023</a:t>
            </a:fld>
            <a:endParaRPr lang="en-US" dirty="0"/>
          </a:p>
        </p:txBody>
      </p:sp>
      <p:sp>
        <p:nvSpPr>
          <p:cNvPr id="4" name="Slide Number Placeholder 3">
            <a:extLst>
              <a:ext uri="{FF2B5EF4-FFF2-40B4-BE49-F238E27FC236}">
                <a16:creationId xmlns:a16="http://schemas.microsoft.com/office/drawing/2014/main" id="{33ED3E4B-7596-4DE1-B479-37C2812B8EDF}"/>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1788786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B09B-7C34-42A6-9D3B-54EB9EF33C93}"/>
              </a:ext>
            </a:extLst>
          </p:cNvPr>
          <p:cNvSpPr>
            <a:spLocks noGrp="1"/>
          </p:cNvSpPr>
          <p:nvPr>
            <p:ph type="title"/>
          </p:nvPr>
        </p:nvSpPr>
        <p:spPr>
          <a:xfrm>
            <a:off x="523875" y="304271"/>
            <a:ext cx="6572250" cy="496702"/>
          </a:xfrm>
        </p:spPr>
        <p:txBody>
          <a:bodyPr/>
          <a:lstStyle/>
          <a:p>
            <a:r>
              <a:rPr lang="en-CA" dirty="0"/>
              <a:t>Build-in functions</a:t>
            </a:r>
          </a:p>
        </p:txBody>
      </p:sp>
      <p:sp>
        <p:nvSpPr>
          <p:cNvPr id="6" name="Content Placeholder 2">
            <a:extLst>
              <a:ext uri="{FF2B5EF4-FFF2-40B4-BE49-F238E27FC236}">
                <a16:creationId xmlns:a16="http://schemas.microsoft.com/office/drawing/2014/main" id="{0BA1C91C-CDEA-424C-9B91-1CF33A9A065B}"/>
              </a:ext>
            </a:extLst>
          </p:cNvPr>
          <p:cNvSpPr txBox="1">
            <a:spLocks/>
          </p:cNvSpPr>
          <p:nvPr/>
        </p:nvSpPr>
        <p:spPr>
          <a:xfrm>
            <a:off x="226503" y="4761377"/>
            <a:ext cx="5553313" cy="263944"/>
          </a:xfrm>
          <a:prstGeom prst="rect">
            <a:avLst/>
          </a:prstGeom>
        </p:spPr>
        <p:txBody>
          <a:bodyPr vert="horz" lIns="91440" tIns="45720" rIns="91440" bIns="45720" rtlCol="0">
            <a:normAutofit fontScale="70000" lnSpcReduction="20000"/>
          </a:bodyPr>
          <a:lst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a:lstStyle>
          <a:p>
            <a:r>
              <a:rPr lang="en-CA" sz="2000" dirty="0"/>
              <a:t>Source: </a:t>
            </a:r>
            <a:r>
              <a:rPr lang="en-CA" sz="2000" dirty="0">
                <a:hlinkClick r:id="rId3"/>
              </a:rPr>
              <a:t>https://docs.python.org/3.7/library/functions.html</a:t>
            </a:r>
            <a:r>
              <a:rPr lang="en-CA" sz="2000" dirty="0"/>
              <a:t> </a:t>
            </a:r>
          </a:p>
        </p:txBody>
      </p:sp>
      <p:pic>
        <p:nvPicPr>
          <p:cNvPr id="7" name="Picture 6">
            <a:extLst>
              <a:ext uri="{FF2B5EF4-FFF2-40B4-BE49-F238E27FC236}">
                <a16:creationId xmlns:a16="http://schemas.microsoft.com/office/drawing/2014/main" id="{E50DC6F6-3591-446B-B5CB-5197AB5E32DC}"/>
              </a:ext>
            </a:extLst>
          </p:cNvPr>
          <p:cNvPicPr>
            <a:picLocks noChangeAspect="1"/>
          </p:cNvPicPr>
          <p:nvPr/>
        </p:nvPicPr>
        <p:blipFill>
          <a:blip r:embed="rId4"/>
          <a:stretch>
            <a:fillRect/>
          </a:stretch>
        </p:blipFill>
        <p:spPr>
          <a:xfrm>
            <a:off x="363720" y="725472"/>
            <a:ext cx="6850812" cy="4035905"/>
          </a:xfrm>
          <a:prstGeom prst="rect">
            <a:avLst/>
          </a:prstGeom>
        </p:spPr>
      </p:pic>
      <p:sp>
        <p:nvSpPr>
          <p:cNvPr id="3" name="Date Placeholder 2">
            <a:extLst>
              <a:ext uri="{FF2B5EF4-FFF2-40B4-BE49-F238E27FC236}">
                <a16:creationId xmlns:a16="http://schemas.microsoft.com/office/drawing/2014/main" id="{466613E3-701D-4C30-93BE-C68C933EFB0E}"/>
              </a:ext>
            </a:extLst>
          </p:cNvPr>
          <p:cNvSpPr>
            <a:spLocks noGrp="1"/>
          </p:cNvSpPr>
          <p:nvPr>
            <p:ph type="dt" sz="half" idx="10"/>
          </p:nvPr>
        </p:nvSpPr>
        <p:spPr/>
        <p:txBody>
          <a:bodyPr/>
          <a:lstStyle/>
          <a:p>
            <a:fld id="{F8FE52D2-948A-4633-8622-D79F3E7B798D}" type="datetime1">
              <a:rPr lang="en-US" smtClean="0"/>
              <a:t>1/11/2023</a:t>
            </a:fld>
            <a:endParaRPr lang="en-US" dirty="0"/>
          </a:p>
        </p:txBody>
      </p:sp>
      <p:sp>
        <p:nvSpPr>
          <p:cNvPr id="4" name="Slide Number Placeholder 3">
            <a:extLst>
              <a:ext uri="{FF2B5EF4-FFF2-40B4-BE49-F238E27FC236}">
                <a16:creationId xmlns:a16="http://schemas.microsoft.com/office/drawing/2014/main" id="{B6BE0E17-02E0-47DE-A60A-7554BB22F1DA}"/>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002604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82A1-6F2A-448C-81EB-6AAAB37BFA76}"/>
              </a:ext>
            </a:extLst>
          </p:cNvPr>
          <p:cNvSpPr>
            <a:spLocks noGrp="1"/>
          </p:cNvSpPr>
          <p:nvPr>
            <p:ph type="title"/>
          </p:nvPr>
        </p:nvSpPr>
        <p:spPr>
          <a:xfrm>
            <a:off x="520117" y="304271"/>
            <a:ext cx="6576008" cy="433960"/>
          </a:xfrm>
        </p:spPr>
        <p:txBody>
          <a:bodyPr/>
          <a:lstStyle/>
          <a:p>
            <a:r>
              <a:rPr lang="en-CA" dirty="0"/>
              <a:t>Build in function</a:t>
            </a:r>
          </a:p>
        </p:txBody>
      </p:sp>
      <p:sp>
        <p:nvSpPr>
          <p:cNvPr id="3" name="Content Placeholder 2">
            <a:extLst>
              <a:ext uri="{FF2B5EF4-FFF2-40B4-BE49-F238E27FC236}">
                <a16:creationId xmlns:a16="http://schemas.microsoft.com/office/drawing/2014/main" id="{55EE4FBE-989C-4EF8-817F-775C23432F66}"/>
              </a:ext>
            </a:extLst>
          </p:cNvPr>
          <p:cNvSpPr>
            <a:spLocks noGrp="1"/>
          </p:cNvSpPr>
          <p:nvPr>
            <p:ph idx="1"/>
          </p:nvPr>
        </p:nvSpPr>
        <p:spPr>
          <a:xfrm>
            <a:off x="402672" y="738231"/>
            <a:ext cx="6693454" cy="4175797"/>
          </a:xfrm>
        </p:spPr>
        <p:txBody>
          <a:bodyPr>
            <a:normAutofit fontScale="92500"/>
          </a:bodyPr>
          <a:lstStyle/>
          <a:p>
            <a:r>
              <a:rPr lang="en-CA" dirty="0"/>
              <a:t>Build in functions in python.  We have used input(), int(), float()</a:t>
            </a:r>
          </a:p>
          <a:p>
            <a:r>
              <a:rPr lang="en-CA" dirty="0"/>
              <a:t>Could read about them in the source link.</a:t>
            </a:r>
          </a:p>
          <a:p>
            <a:r>
              <a:rPr lang="en-CA" dirty="0"/>
              <a:t>We will use some of these throughout the course.  </a:t>
            </a:r>
          </a:p>
          <a:p>
            <a:pPr marL="0" indent="0">
              <a:buNone/>
            </a:pPr>
            <a:endParaRPr lang="en-CA" dirty="0"/>
          </a:p>
          <a:p>
            <a:r>
              <a:rPr lang="en-CA" dirty="0"/>
              <a:t>Side note: </a:t>
            </a:r>
          </a:p>
          <a:p>
            <a:pPr lvl="1"/>
            <a:r>
              <a:rPr lang="en-CA" dirty="0"/>
              <a:t>Objects - like lists, strings, floats, and int- have their special methods connected to them. </a:t>
            </a:r>
          </a:p>
          <a:p>
            <a:pPr lvl="1"/>
            <a:r>
              <a:rPr lang="en-CA" dirty="0"/>
              <a:t>word = "test"</a:t>
            </a:r>
          </a:p>
          <a:p>
            <a:pPr lvl="1"/>
            <a:r>
              <a:rPr lang="en-CA" dirty="0" err="1"/>
              <a:t>word.upper</a:t>
            </a:r>
            <a:r>
              <a:rPr lang="en-CA" dirty="0"/>
              <a:t>() will turn “test” to “TEST”</a:t>
            </a:r>
          </a:p>
        </p:txBody>
      </p:sp>
      <p:sp>
        <p:nvSpPr>
          <p:cNvPr id="4" name="Date Placeholder 3">
            <a:extLst>
              <a:ext uri="{FF2B5EF4-FFF2-40B4-BE49-F238E27FC236}">
                <a16:creationId xmlns:a16="http://schemas.microsoft.com/office/drawing/2014/main" id="{DBC224C6-8128-44D4-A314-559B64A660A4}"/>
              </a:ext>
            </a:extLst>
          </p:cNvPr>
          <p:cNvSpPr>
            <a:spLocks noGrp="1"/>
          </p:cNvSpPr>
          <p:nvPr>
            <p:ph type="dt" sz="half" idx="10"/>
          </p:nvPr>
        </p:nvSpPr>
        <p:spPr/>
        <p:txBody>
          <a:bodyPr/>
          <a:lstStyle/>
          <a:p>
            <a:fld id="{8AB4A72D-520E-4425-82B8-357DE87A9E67}" type="datetime1">
              <a:rPr lang="en-US" smtClean="0"/>
              <a:t>1/11/2023</a:t>
            </a:fld>
            <a:endParaRPr lang="en-US" dirty="0"/>
          </a:p>
        </p:txBody>
      </p:sp>
      <p:sp>
        <p:nvSpPr>
          <p:cNvPr id="5" name="Slide Number Placeholder 4">
            <a:extLst>
              <a:ext uri="{FF2B5EF4-FFF2-40B4-BE49-F238E27FC236}">
                <a16:creationId xmlns:a16="http://schemas.microsoft.com/office/drawing/2014/main" id="{04995492-DBBD-4A42-A758-CB2020D73B58}"/>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797384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AAA8-6573-4F38-86BF-B0EE3968E2D2}"/>
              </a:ext>
            </a:extLst>
          </p:cNvPr>
          <p:cNvSpPr>
            <a:spLocks noGrp="1"/>
          </p:cNvSpPr>
          <p:nvPr>
            <p:ph type="ctrTitle"/>
          </p:nvPr>
        </p:nvSpPr>
        <p:spPr>
          <a:xfrm>
            <a:off x="369116" y="1470423"/>
            <a:ext cx="7105475" cy="1843228"/>
          </a:xfrm>
        </p:spPr>
        <p:txBody>
          <a:bodyPr>
            <a:normAutofit/>
          </a:bodyPr>
          <a:lstStyle/>
          <a:p>
            <a:br>
              <a:rPr lang="en-CA" sz="2800" dirty="0"/>
            </a:br>
            <a:r>
              <a:rPr lang="en-CA" sz="2800" dirty="0"/>
              <a:t>   </a:t>
            </a:r>
          </a:p>
        </p:txBody>
      </p:sp>
      <p:sp>
        <p:nvSpPr>
          <p:cNvPr id="4" name="Subtitle 3">
            <a:extLst>
              <a:ext uri="{FF2B5EF4-FFF2-40B4-BE49-F238E27FC236}">
                <a16:creationId xmlns:a16="http://schemas.microsoft.com/office/drawing/2014/main" id="{E0F1CDB0-FE12-412E-A262-3C81EB30A8D7}"/>
              </a:ext>
            </a:extLst>
          </p:cNvPr>
          <p:cNvSpPr>
            <a:spLocks noGrp="1"/>
          </p:cNvSpPr>
          <p:nvPr>
            <p:ph type="subTitle" idx="1"/>
          </p:nvPr>
        </p:nvSpPr>
        <p:spPr>
          <a:xfrm>
            <a:off x="460917" y="842069"/>
            <a:ext cx="5788166" cy="628354"/>
          </a:xfrm>
        </p:spPr>
        <p:txBody>
          <a:bodyPr>
            <a:normAutofit/>
          </a:bodyPr>
          <a:lstStyle/>
          <a:p>
            <a:r>
              <a:rPr lang="en-CA" sz="3600" dirty="0"/>
              <a:t>Import &amp; Modules </a:t>
            </a:r>
          </a:p>
        </p:txBody>
      </p:sp>
    </p:spTree>
    <p:extLst>
      <p:ext uri="{BB962C8B-B14F-4D97-AF65-F5344CB8AC3E}">
        <p14:creationId xmlns:p14="http://schemas.microsoft.com/office/powerpoint/2010/main" val="3119963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31DC-5098-4400-97D1-7668D516D6D2}"/>
              </a:ext>
            </a:extLst>
          </p:cNvPr>
          <p:cNvSpPr>
            <a:spLocks noGrp="1"/>
          </p:cNvSpPr>
          <p:nvPr>
            <p:ph type="title"/>
          </p:nvPr>
        </p:nvSpPr>
        <p:spPr>
          <a:xfrm>
            <a:off x="523874" y="304271"/>
            <a:ext cx="6572251" cy="496702"/>
          </a:xfrm>
        </p:spPr>
        <p:txBody>
          <a:bodyPr/>
          <a:lstStyle/>
          <a:p>
            <a:r>
              <a:rPr lang="en-CA" dirty="0"/>
              <a:t>Modules</a:t>
            </a:r>
          </a:p>
        </p:txBody>
      </p:sp>
      <p:sp>
        <p:nvSpPr>
          <p:cNvPr id="3" name="Content Placeholder 2">
            <a:extLst>
              <a:ext uri="{FF2B5EF4-FFF2-40B4-BE49-F238E27FC236}">
                <a16:creationId xmlns:a16="http://schemas.microsoft.com/office/drawing/2014/main" id="{11B5F218-0219-4209-9BA7-82B8AC95A218}"/>
              </a:ext>
            </a:extLst>
          </p:cNvPr>
          <p:cNvSpPr>
            <a:spLocks noGrp="1"/>
          </p:cNvSpPr>
          <p:nvPr>
            <p:ph idx="1"/>
          </p:nvPr>
        </p:nvSpPr>
        <p:spPr>
          <a:xfrm>
            <a:off x="251928" y="1043571"/>
            <a:ext cx="7184570" cy="3780358"/>
          </a:xfrm>
        </p:spPr>
        <p:txBody>
          <a:bodyPr>
            <a:normAutofit lnSpcReduction="10000"/>
          </a:bodyPr>
          <a:lstStyle/>
          <a:p>
            <a:r>
              <a:rPr lang="en-CA" b="1" dirty="0">
                <a:solidFill>
                  <a:schemeClr val="accent1">
                    <a:lumMod val="75000"/>
                  </a:schemeClr>
                </a:solidFill>
              </a:rPr>
              <a:t>Module</a:t>
            </a:r>
            <a:r>
              <a:rPr lang="en-CA" dirty="0"/>
              <a:t> is a file containing Python definitions and statements, including functions and classes.</a:t>
            </a:r>
          </a:p>
          <a:p>
            <a:r>
              <a:rPr lang="en-CA" dirty="0"/>
              <a:t>Name of the module is the name of the file with </a:t>
            </a:r>
            <a:r>
              <a:rPr lang="en-CA" dirty="0">
                <a:solidFill>
                  <a:schemeClr val="accent1">
                    <a:lumMod val="75000"/>
                  </a:schemeClr>
                </a:solidFill>
              </a:rPr>
              <a:t>.</a:t>
            </a:r>
            <a:r>
              <a:rPr lang="en-CA" dirty="0" err="1">
                <a:solidFill>
                  <a:schemeClr val="accent1">
                    <a:lumMod val="75000"/>
                  </a:schemeClr>
                </a:solidFill>
              </a:rPr>
              <a:t>py</a:t>
            </a:r>
            <a:r>
              <a:rPr lang="en-CA" dirty="0">
                <a:solidFill>
                  <a:schemeClr val="accent1">
                    <a:lumMod val="75000"/>
                  </a:schemeClr>
                </a:solidFill>
              </a:rPr>
              <a:t> </a:t>
            </a:r>
            <a:r>
              <a:rPr lang="en-CA" dirty="0"/>
              <a:t>suffix</a:t>
            </a:r>
          </a:p>
          <a:p>
            <a:r>
              <a:rPr lang="en-CA" dirty="0"/>
              <a:t>There are modules that Python provides and you can build your own. </a:t>
            </a:r>
          </a:p>
          <a:p>
            <a:pPr lvl="1"/>
            <a:r>
              <a:rPr lang="en-CA" sz="2200" dirty="0"/>
              <a:t>Any Python file you write can be used as a module.</a:t>
            </a:r>
          </a:p>
          <a:p>
            <a:pPr lvl="1"/>
            <a:r>
              <a:rPr lang="en-CA" sz="2200" dirty="0"/>
              <a:t>For course purpose we will save or copy modules in the same directory of code we want to run</a:t>
            </a:r>
          </a:p>
        </p:txBody>
      </p:sp>
      <p:sp>
        <p:nvSpPr>
          <p:cNvPr id="4" name="Date Placeholder 3">
            <a:extLst>
              <a:ext uri="{FF2B5EF4-FFF2-40B4-BE49-F238E27FC236}">
                <a16:creationId xmlns:a16="http://schemas.microsoft.com/office/drawing/2014/main" id="{3B369005-0B34-42AF-A8C8-74A19CF03236}"/>
              </a:ext>
            </a:extLst>
          </p:cNvPr>
          <p:cNvSpPr>
            <a:spLocks noGrp="1"/>
          </p:cNvSpPr>
          <p:nvPr>
            <p:ph type="dt" sz="half" idx="10"/>
          </p:nvPr>
        </p:nvSpPr>
        <p:spPr/>
        <p:txBody>
          <a:bodyPr/>
          <a:lstStyle/>
          <a:p>
            <a:fld id="{304C04BB-EAE0-4A1E-A85F-DBF944D6FE3D}" type="datetime1">
              <a:rPr lang="en-US" smtClean="0"/>
              <a:t>1/11/2023</a:t>
            </a:fld>
            <a:endParaRPr lang="en-US" dirty="0"/>
          </a:p>
        </p:txBody>
      </p:sp>
      <p:sp>
        <p:nvSpPr>
          <p:cNvPr id="5" name="Slide Number Placeholder 4">
            <a:extLst>
              <a:ext uri="{FF2B5EF4-FFF2-40B4-BE49-F238E27FC236}">
                <a16:creationId xmlns:a16="http://schemas.microsoft.com/office/drawing/2014/main" id="{167045E1-C237-473D-B36D-4EF78AA8E759}"/>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687712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2E51-7F3A-46C2-AF8A-2EBB9F18D684}"/>
              </a:ext>
            </a:extLst>
          </p:cNvPr>
          <p:cNvSpPr>
            <a:spLocks noGrp="1"/>
          </p:cNvSpPr>
          <p:nvPr>
            <p:ph type="title"/>
          </p:nvPr>
        </p:nvSpPr>
        <p:spPr>
          <a:xfrm>
            <a:off x="523875" y="304271"/>
            <a:ext cx="6572250" cy="496701"/>
          </a:xfrm>
        </p:spPr>
        <p:txBody>
          <a:bodyPr/>
          <a:lstStyle/>
          <a:p>
            <a:r>
              <a:rPr lang="en-CA" dirty="0"/>
              <a:t>Python file example</a:t>
            </a:r>
          </a:p>
        </p:txBody>
      </p:sp>
      <p:sp>
        <p:nvSpPr>
          <p:cNvPr id="3" name="Content Placeholder 2">
            <a:extLst>
              <a:ext uri="{FF2B5EF4-FFF2-40B4-BE49-F238E27FC236}">
                <a16:creationId xmlns:a16="http://schemas.microsoft.com/office/drawing/2014/main" id="{6826BFB0-95E1-4E8A-9E96-CB620BA11864}"/>
              </a:ext>
            </a:extLst>
          </p:cNvPr>
          <p:cNvSpPr>
            <a:spLocks noGrp="1"/>
          </p:cNvSpPr>
          <p:nvPr>
            <p:ph idx="1"/>
          </p:nvPr>
        </p:nvSpPr>
        <p:spPr>
          <a:xfrm>
            <a:off x="523875" y="973123"/>
            <a:ext cx="6572251" cy="3940905"/>
          </a:xfrm>
        </p:spPr>
        <p:txBody>
          <a:bodyPr/>
          <a:lstStyle/>
          <a:p>
            <a:pPr marL="0" indent="0">
              <a:buNone/>
            </a:pPr>
            <a:r>
              <a:rPr lang="en-CA" dirty="0"/>
              <a:t>#named module_example.py</a:t>
            </a:r>
          </a:p>
          <a:p>
            <a:pPr marL="0" indent="0">
              <a:buNone/>
            </a:pPr>
            <a:r>
              <a:rPr lang="en-CA" dirty="0"/>
              <a:t>def square(x)</a:t>
            </a:r>
          </a:p>
          <a:p>
            <a:pPr marL="0" indent="0">
              <a:buNone/>
            </a:pPr>
            <a:r>
              <a:rPr lang="en-CA" dirty="0"/>
              <a:t>	return x**2</a:t>
            </a:r>
          </a:p>
          <a:p>
            <a:pPr marL="0" indent="0">
              <a:buNone/>
            </a:pPr>
            <a:endParaRPr lang="en-CA" dirty="0"/>
          </a:p>
          <a:p>
            <a:pPr marL="0" indent="0">
              <a:buNone/>
            </a:pPr>
            <a:r>
              <a:rPr lang="en-CA" dirty="0"/>
              <a:t>def add(x, y)</a:t>
            </a:r>
          </a:p>
          <a:p>
            <a:pPr marL="0" indent="0">
              <a:buNone/>
            </a:pPr>
            <a:r>
              <a:rPr lang="en-CA" dirty="0"/>
              <a:t>	return </a:t>
            </a:r>
            <a:r>
              <a:rPr lang="en-CA" dirty="0" err="1"/>
              <a:t>x+y</a:t>
            </a:r>
            <a:endParaRPr lang="en-CA" dirty="0"/>
          </a:p>
          <a:p>
            <a:pPr marL="0" indent="0">
              <a:buNone/>
            </a:pPr>
            <a:r>
              <a:rPr lang="en-CA" dirty="0"/>
              <a:t>def sub(x, y)</a:t>
            </a:r>
          </a:p>
          <a:p>
            <a:pPr marL="0" indent="0">
              <a:buNone/>
            </a:pPr>
            <a:r>
              <a:rPr lang="en-CA" dirty="0"/>
              <a:t>	return x-y</a:t>
            </a:r>
          </a:p>
          <a:p>
            <a:pPr marL="0" indent="0">
              <a:buNone/>
            </a:pPr>
            <a:endParaRPr lang="en-CA" dirty="0"/>
          </a:p>
        </p:txBody>
      </p:sp>
      <p:sp>
        <p:nvSpPr>
          <p:cNvPr id="4" name="Date Placeholder 3">
            <a:extLst>
              <a:ext uri="{FF2B5EF4-FFF2-40B4-BE49-F238E27FC236}">
                <a16:creationId xmlns:a16="http://schemas.microsoft.com/office/drawing/2014/main" id="{CE5D25CB-CA47-4CC1-BC66-2EC16630E399}"/>
              </a:ext>
            </a:extLst>
          </p:cNvPr>
          <p:cNvSpPr>
            <a:spLocks noGrp="1"/>
          </p:cNvSpPr>
          <p:nvPr>
            <p:ph type="dt" sz="half" idx="10"/>
          </p:nvPr>
        </p:nvSpPr>
        <p:spPr/>
        <p:txBody>
          <a:bodyPr/>
          <a:lstStyle/>
          <a:p>
            <a:fld id="{2E3E5426-5FCD-45EB-8FAC-F1DE8F8D4A81}" type="datetime1">
              <a:rPr lang="en-US" smtClean="0"/>
              <a:t>1/11/2023</a:t>
            </a:fld>
            <a:endParaRPr lang="en-US" dirty="0"/>
          </a:p>
        </p:txBody>
      </p:sp>
      <p:sp>
        <p:nvSpPr>
          <p:cNvPr id="5" name="Slide Number Placeholder 4">
            <a:extLst>
              <a:ext uri="{FF2B5EF4-FFF2-40B4-BE49-F238E27FC236}">
                <a16:creationId xmlns:a16="http://schemas.microsoft.com/office/drawing/2014/main" id="{02F0FD93-F9F8-4BBE-B7DD-703A26F7EE9A}"/>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611911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3862-F236-4FE8-B318-115943D02102}"/>
              </a:ext>
            </a:extLst>
          </p:cNvPr>
          <p:cNvSpPr>
            <a:spLocks noGrp="1"/>
          </p:cNvSpPr>
          <p:nvPr>
            <p:ph type="title"/>
          </p:nvPr>
        </p:nvSpPr>
        <p:spPr>
          <a:xfrm>
            <a:off x="523875" y="304271"/>
            <a:ext cx="6572250" cy="496701"/>
          </a:xfrm>
        </p:spPr>
        <p:txBody>
          <a:bodyPr/>
          <a:lstStyle/>
          <a:p>
            <a:r>
              <a:rPr lang="en-CA" dirty="0"/>
              <a:t>Import </a:t>
            </a:r>
          </a:p>
        </p:txBody>
      </p:sp>
      <p:sp>
        <p:nvSpPr>
          <p:cNvPr id="3" name="Content Placeholder 2">
            <a:extLst>
              <a:ext uri="{FF2B5EF4-FFF2-40B4-BE49-F238E27FC236}">
                <a16:creationId xmlns:a16="http://schemas.microsoft.com/office/drawing/2014/main" id="{8BEB0CC9-02B3-4367-87F5-B81AA8A745FC}"/>
              </a:ext>
            </a:extLst>
          </p:cNvPr>
          <p:cNvSpPr>
            <a:spLocks noGrp="1"/>
          </p:cNvSpPr>
          <p:nvPr>
            <p:ph idx="1"/>
          </p:nvPr>
        </p:nvSpPr>
        <p:spPr>
          <a:xfrm>
            <a:off x="523875" y="800972"/>
            <a:ext cx="6732602" cy="4113056"/>
          </a:xfrm>
        </p:spPr>
        <p:txBody>
          <a:bodyPr>
            <a:normAutofit/>
          </a:bodyPr>
          <a:lstStyle/>
          <a:p>
            <a:r>
              <a:rPr lang="en-CA" sz="2400" dirty="0"/>
              <a:t>If you wanted to access the functions and variables of </a:t>
            </a:r>
            <a:r>
              <a:rPr lang="en-CA" sz="2400" dirty="0" err="1"/>
              <a:t>module_example</a:t>
            </a:r>
            <a:r>
              <a:rPr lang="en-CA" sz="2400" dirty="0"/>
              <a:t> in the same directory. </a:t>
            </a:r>
          </a:p>
          <a:p>
            <a:r>
              <a:rPr lang="en-CA" sz="2400" dirty="0"/>
              <a:t>You would use the </a:t>
            </a:r>
            <a:r>
              <a:rPr lang="en-CA" sz="2400" b="1" i="1" dirty="0"/>
              <a:t>import</a:t>
            </a:r>
            <a:r>
              <a:rPr lang="en-CA" sz="2400" dirty="0"/>
              <a:t> keyword</a:t>
            </a:r>
          </a:p>
          <a:p>
            <a:r>
              <a:rPr lang="en-CA" sz="2400" dirty="0"/>
              <a:t>Have three (3) option to do so</a:t>
            </a:r>
          </a:p>
          <a:p>
            <a:pPr lvl="1"/>
            <a:r>
              <a:rPr lang="en-CA" sz="2000" dirty="0"/>
              <a:t>import </a:t>
            </a:r>
            <a:r>
              <a:rPr lang="en-CA" sz="2000" dirty="0" err="1"/>
              <a:t>module_example</a:t>
            </a:r>
            <a:endParaRPr lang="en-CA" sz="2000" dirty="0"/>
          </a:p>
          <a:p>
            <a:pPr lvl="2"/>
            <a:r>
              <a:rPr lang="en-CA" sz="1800" dirty="0" err="1"/>
              <a:t>num_squ</a:t>
            </a:r>
            <a:r>
              <a:rPr lang="en-CA" sz="1800" dirty="0"/>
              <a:t> = </a:t>
            </a:r>
            <a:r>
              <a:rPr lang="en-CA" sz="1800" dirty="0" err="1"/>
              <a:t>module_example.square</a:t>
            </a:r>
            <a:r>
              <a:rPr lang="en-CA" sz="1800" dirty="0"/>
              <a:t>(9)</a:t>
            </a:r>
          </a:p>
          <a:p>
            <a:pPr lvl="1"/>
            <a:r>
              <a:rPr lang="en-CA" sz="2000" dirty="0"/>
              <a:t>from </a:t>
            </a:r>
            <a:r>
              <a:rPr lang="en-CA" sz="2000" dirty="0" err="1"/>
              <a:t>modile_example</a:t>
            </a:r>
            <a:r>
              <a:rPr lang="en-CA" sz="2000" dirty="0"/>
              <a:t> import square, add, sub</a:t>
            </a:r>
          </a:p>
          <a:p>
            <a:pPr lvl="1"/>
            <a:r>
              <a:rPr lang="en-CA" sz="2000" dirty="0"/>
              <a:t>from </a:t>
            </a:r>
            <a:r>
              <a:rPr lang="en-CA" sz="2000" dirty="0" err="1"/>
              <a:t>modile_example</a:t>
            </a:r>
            <a:r>
              <a:rPr lang="en-CA" sz="2000" dirty="0"/>
              <a:t> import *</a:t>
            </a:r>
          </a:p>
          <a:p>
            <a:pPr lvl="2"/>
            <a:r>
              <a:rPr lang="en-CA" sz="1800" dirty="0"/>
              <a:t>Result = sub(7,5)</a:t>
            </a:r>
          </a:p>
          <a:p>
            <a:pPr lvl="1"/>
            <a:r>
              <a:rPr lang="en-CA" sz="2000" dirty="0"/>
              <a:t>Import </a:t>
            </a:r>
            <a:r>
              <a:rPr lang="en-CA" sz="2000" dirty="0" err="1"/>
              <a:t>module_example</a:t>
            </a:r>
            <a:r>
              <a:rPr lang="en-CA" sz="2000" dirty="0"/>
              <a:t> as me</a:t>
            </a:r>
          </a:p>
          <a:p>
            <a:pPr lvl="2"/>
            <a:r>
              <a:rPr lang="en-CA" sz="1800" dirty="0"/>
              <a:t>results = </a:t>
            </a:r>
            <a:r>
              <a:rPr lang="en-CA" sz="1800" dirty="0" err="1"/>
              <a:t>me.add</a:t>
            </a:r>
            <a:r>
              <a:rPr lang="en-CA" sz="1800" dirty="0"/>
              <a:t>(5,6)</a:t>
            </a:r>
          </a:p>
          <a:p>
            <a:endParaRPr lang="en-CA" dirty="0"/>
          </a:p>
        </p:txBody>
      </p:sp>
      <p:sp>
        <p:nvSpPr>
          <p:cNvPr id="4" name="Date Placeholder 3">
            <a:extLst>
              <a:ext uri="{FF2B5EF4-FFF2-40B4-BE49-F238E27FC236}">
                <a16:creationId xmlns:a16="http://schemas.microsoft.com/office/drawing/2014/main" id="{32B8EFA7-78C8-4202-9BA6-D1954FC3BBFD}"/>
              </a:ext>
            </a:extLst>
          </p:cNvPr>
          <p:cNvSpPr>
            <a:spLocks noGrp="1"/>
          </p:cNvSpPr>
          <p:nvPr>
            <p:ph type="dt" sz="half" idx="10"/>
          </p:nvPr>
        </p:nvSpPr>
        <p:spPr/>
        <p:txBody>
          <a:bodyPr/>
          <a:lstStyle/>
          <a:p>
            <a:fld id="{DE984402-76B2-4F11-9657-EBF4CF580032}" type="datetime1">
              <a:rPr lang="en-US" smtClean="0"/>
              <a:t>1/11/2023</a:t>
            </a:fld>
            <a:endParaRPr lang="en-US" dirty="0"/>
          </a:p>
        </p:txBody>
      </p:sp>
      <p:sp>
        <p:nvSpPr>
          <p:cNvPr id="5" name="Slide Number Placeholder 4">
            <a:extLst>
              <a:ext uri="{FF2B5EF4-FFF2-40B4-BE49-F238E27FC236}">
                <a16:creationId xmlns:a16="http://schemas.microsoft.com/office/drawing/2014/main" id="{853FF9CE-9A70-4936-B930-AFE6DAB374FD}"/>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96964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6F28-B772-49B2-89F7-AD01DA7F9C1A}"/>
              </a:ext>
            </a:extLst>
          </p:cNvPr>
          <p:cNvSpPr>
            <a:spLocks noGrp="1"/>
          </p:cNvSpPr>
          <p:nvPr>
            <p:ph type="title"/>
          </p:nvPr>
        </p:nvSpPr>
        <p:spPr>
          <a:xfrm>
            <a:off x="276836" y="413327"/>
            <a:ext cx="7168797" cy="517851"/>
          </a:xfrm>
        </p:spPr>
        <p:txBody>
          <a:bodyPr/>
          <a:lstStyle/>
          <a:p>
            <a:pPr algn="ctr"/>
            <a:r>
              <a:rPr lang="en-CA" sz="2800" dirty="0"/>
              <a:t>Some Modules provided by Python community </a:t>
            </a:r>
          </a:p>
        </p:txBody>
      </p:sp>
      <p:pic>
        <p:nvPicPr>
          <p:cNvPr id="19" name="Picture 18">
            <a:extLst>
              <a:ext uri="{FF2B5EF4-FFF2-40B4-BE49-F238E27FC236}">
                <a16:creationId xmlns:a16="http://schemas.microsoft.com/office/drawing/2014/main" id="{6999ED9C-CD36-4B24-9FFE-AFF68EF096F7}"/>
              </a:ext>
            </a:extLst>
          </p:cNvPr>
          <p:cNvPicPr>
            <a:picLocks noChangeAspect="1"/>
          </p:cNvPicPr>
          <p:nvPr/>
        </p:nvPicPr>
        <p:blipFill>
          <a:blip r:embed="rId3"/>
          <a:stretch>
            <a:fillRect/>
          </a:stretch>
        </p:blipFill>
        <p:spPr>
          <a:xfrm>
            <a:off x="174366" y="1025175"/>
            <a:ext cx="7271268" cy="3674757"/>
          </a:xfrm>
          <a:prstGeom prst="rect">
            <a:avLst/>
          </a:prstGeom>
        </p:spPr>
      </p:pic>
      <p:sp>
        <p:nvSpPr>
          <p:cNvPr id="20" name="TextBox 19">
            <a:extLst>
              <a:ext uri="{FF2B5EF4-FFF2-40B4-BE49-F238E27FC236}">
                <a16:creationId xmlns:a16="http://schemas.microsoft.com/office/drawing/2014/main" id="{C750966E-AE54-415B-9907-5DCC5ECFCB46}"/>
              </a:ext>
            </a:extLst>
          </p:cNvPr>
          <p:cNvSpPr txBox="1"/>
          <p:nvPr/>
        </p:nvSpPr>
        <p:spPr>
          <a:xfrm>
            <a:off x="385894" y="4699932"/>
            <a:ext cx="5016616" cy="308418"/>
          </a:xfrm>
          <a:prstGeom prst="rect">
            <a:avLst/>
          </a:prstGeom>
          <a:noFill/>
        </p:spPr>
        <p:txBody>
          <a:bodyPr wrap="square" rtlCol="0">
            <a:spAutoFit/>
          </a:bodyPr>
          <a:lstStyle/>
          <a:p>
            <a:r>
              <a:rPr lang="en-CA" dirty="0">
                <a:solidFill>
                  <a:schemeClr val="bg1"/>
                </a:solidFill>
              </a:rPr>
              <a:t>Source: </a:t>
            </a:r>
            <a:r>
              <a:rPr lang="en-CA" dirty="0">
                <a:hlinkClick r:id="rId4"/>
              </a:rPr>
              <a:t>https://docs.python.org/3/library/</a:t>
            </a:r>
            <a:endParaRPr lang="en-CA" dirty="0">
              <a:solidFill>
                <a:schemeClr val="bg1"/>
              </a:solidFill>
            </a:endParaRPr>
          </a:p>
        </p:txBody>
      </p:sp>
      <p:sp>
        <p:nvSpPr>
          <p:cNvPr id="3" name="Date Placeholder 2">
            <a:extLst>
              <a:ext uri="{FF2B5EF4-FFF2-40B4-BE49-F238E27FC236}">
                <a16:creationId xmlns:a16="http://schemas.microsoft.com/office/drawing/2014/main" id="{4CB85236-C583-4680-9BF3-D6EC582995E4}"/>
              </a:ext>
            </a:extLst>
          </p:cNvPr>
          <p:cNvSpPr>
            <a:spLocks noGrp="1"/>
          </p:cNvSpPr>
          <p:nvPr>
            <p:ph type="dt" sz="half" idx="10"/>
          </p:nvPr>
        </p:nvSpPr>
        <p:spPr/>
        <p:txBody>
          <a:bodyPr/>
          <a:lstStyle/>
          <a:p>
            <a:fld id="{3CCE151F-FD92-44BC-9BF5-3B7C60621F5F}" type="datetime1">
              <a:rPr lang="en-US" smtClean="0"/>
              <a:t>1/11/2023</a:t>
            </a:fld>
            <a:endParaRPr lang="en-US" dirty="0"/>
          </a:p>
        </p:txBody>
      </p:sp>
      <p:sp>
        <p:nvSpPr>
          <p:cNvPr id="4" name="Slide Number Placeholder 3">
            <a:extLst>
              <a:ext uri="{FF2B5EF4-FFF2-40B4-BE49-F238E27FC236}">
                <a16:creationId xmlns:a16="http://schemas.microsoft.com/office/drawing/2014/main" id="{C57B6A8C-B285-4766-99F2-00C50C568686}"/>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4166363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6F28-B772-49B2-89F7-AD01DA7F9C1A}"/>
              </a:ext>
            </a:extLst>
          </p:cNvPr>
          <p:cNvSpPr>
            <a:spLocks noGrp="1"/>
          </p:cNvSpPr>
          <p:nvPr>
            <p:ph type="title"/>
          </p:nvPr>
        </p:nvSpPr>
        <p:spPr>
          <a:xfrm>
            <a:off x="276837" y="413327"/>
            <a:ext cx="7080308" cy="752743"/>
          </a:xfrm>
        </p:spPr>
        <p:txBody>
          <a:bodyPr/>
          <a:lstStyle/>
          <a:p>
            <a:pPr algn="ctr"/>
            <a:r>
              <a:rPr lang="en-CA" sz="2800" dirty="0"/>
              <a:t>Some Modules provided by Python community </a:t>
            </a:r>
          </a:p>
        </p:txBody>
      </p:sp>
      <p:sp>
        <p:nvSpPr>
          <p:cNvPr id="20" name="TextBox 19">
            <a:extLst>
              <a:ext uri="{FF2B5EF4-FFF2-40B4-BE49-F238E27FC236}">
                <a16:creationId xmlns:a16="http://schemas.microsoft.com/office/drawing/2014/main" id="{C750966E-AE54-415B-9907-5DCC5ECFCB46}"/>
              </a:ext>
            </a:extLst>
          </p:cNvPr>
          <p:cNvSpPr txBox="1"/>
          <p:nvPr/>
        </p:nvSpPr>
        <p:spPr>
          <a:xfrm>
            <a:off x="478173" y="4327609"/>
            <a:ext cx="5016616" cy="308418"/>
          </a:xfrm>
          <a:prstGeom prst="rect">
            <a:avLst/>
          </a:prstGeom>
          <a:noFill/>
        </p:spPr>
        <p:txBody>
          <a:bodyPr wrap="square" rtlCol="0">
            <a:spAutoFit/>
          </a:bodyPr>
          <a:lstStyle/>
          <a:p>
            <a:r>
              <a:rPr lang="en-CA" dirty="0">
                <a:solidFill>
                  <a:schemeClr val="bg1"/>
                </a:solidFill>
              </a:rPr>
              <a:t>Source: </a:t>
            </a:r>
            <a:r>
              <a:rPr lang="en-CA" dirty="0">
                <a:hlinkClick r:id="rId3"/>
              </a:rPr>
              <a:t>https://docs.python.org/3/library/</a:t>
            </a:r>
            <a:endParaRPr lang="en-CA" dirty="0">
              <a:solidFill>
                <a:schemeClr val="bg1"/>
              </a:solidFill>
            </a:endParaRPr>
          </a:p>
        </p:txBody>
      </p:sp>
      <p:pic>
        <p:nvPicPr>
          <p:cNvPr id="4" name="Picture 3">
            <a:extLst>
              <a:ext uri="{FF2B5EF4-FFF2-40B4-BE49-F238E27FC236}">
                <a16:creationId xmlns:a16="http://schemas.microsoft.com/office/drawing/2014/main" id="{F4743A3C-DA98-47A7-9BE0-8FC3DA797E54}"/>
              </a:ext>
            </a:extLst>
          </p:cNvPr>
          <p:cNvPicPr>
            <a:picLocks noChangeAspect="1"/>
          </p:cNvPicPr>
          <p:nvPr/>
        </p:nvPicPr>
        <p:blipFill>
          <a:blip r:embed="rId4"/>
          <a:stretch>
            <a:fillRect/>
          </a:stretch>
        </p:blipFill>
        <p:spPr>
          <a:xfrm>
            <a:off x="424963" y="1249960"/>
            <a:ext cx="6770074" cy="2782916"/>
          </a:xfrm>
          <a:prstGeom prst="rect">
            <a:avLst/>
          </a:prstGeom>
        </p:spPr>
      </p:pic>
      <p:sp>
        <p:nvSpPr>
          <p:cNvPr id="3" name="Date Placeholder 2">
            <a:extLst>
              <a:ext uri="{FF2B5EF4-FFF2-40B4-BE49-F238E27FC236}">
                <a16:creationId xmlns:a16="http://schemas.microsoft.com/office/drawing/2014/main" id="{7213259F-13FA-43E4-AAC1-036B3D506FF4}"/>
              </a:ext>
            </a:extLst>
          </p:cNvPr>
          <p:cNvSpPr>
            <a:spLocks noGrp="1"/>
          </p:cNvSpPr>
          <p:nvPr>
            <p:ph type="dt" sz="half" idx="10"/>
          </p:nvPr>
        </p:nvSpPr>
        <p:spPr/>
        <p:txBody>
          <a:bodyPr/>
          <a:lstStyle/>
          <a:p>
            <a:fld id="{D38C5354-D8C1-44B0-94E6-E9E62BCAF779}" type="datetime1">
              <a:rPr lang="en-US" smtClean="0"/>
              <a:t>1/11/2023</a:t>
            </a:fld>
            <a:endParaRPr lang="en-US" dirty="0"/>
          </a:p>
        </p:txBody>
      </p:sp>
      <p:sp>
        <p:nvSpPr>
          <p:cNvPr id="5" name="Slide Number Placeholder 4">
            <a:extLst>
              <a:ext uri="{FF2B5EF4-FFF2-40B4-BE49-F238E27FC236}">
                <a16:creationId xmlns:a16="http://schemas.microsoft.com/office/drawing/2014/main" id="{4CA10437-19CC-499A-8206-CC467CBBBC83}"/>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84731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1104636"/>
          </a:xfrm>
        </p:spPr>
        <p:txBody>
          <a:bodyPr/>
          <a:lstStyle/>
          <a:p>
            <a:r>
              <a:rPr lang="en-CA" dirty="0"/>
              <a:t>String</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82498" y="1129990"/>
            <a:ext cx="7114477" cy="3784037"/>
          </a:xfrm>
        </p:spPr>
        <p:txBody>
          <a:bodyPr/>
          <a:lstStyle/>
          <a:p>
            <a:pPr marL="0" indent="0">
              <a:buNone/>
            </a:pPr>
            <a:r>
              <a:rPr lang="en-US" b="1" dirty="0"/>
              <a:t>Concatenation of Two or More Strings</a:t>
            </a:r>
          </a:p>
          <a:p>
            <a:r>
              <a:rPr lang="en-US" dirty="0"/>
              <a:t>Joining of two or more strings into a single one is called concatenation.</a:t>
            </a:r>
          </a:p>
          <a:p>
            <a:r>
              <a:rPr lang="en-US" dirty="0"/>
              <a:t>The </a:t>
            </a:r>
            <a:r>
              <a:rPr lang="en-US" b="1" dirty="0"/>
              <a:t>+</a:t>
            </a:r>
            <a:r>
              <a:rPr lang="en-US" dirty="0"/>
              <a:t> operator does this in Python. Simply writing two string literals together also concatenates them.</a:t>
            </a:r>
          </a:p>
          <a:p>
            <a:r>
              <a:rPr lang="en-US" dirty="0"/>
              <a:t>The </a:t>
            </a:r>
            <a:r>
              <a:rPr lang="en-US" b="1" dirty="0"/>
              <a:t>*</a:t>
            </a:r>
            <a:r>
              <a:rPr lang="en-US" dirty="0"/>
              <a:t> operator can be used to repeat the string for a given number of times.</a:t>
            </a:r>
          </a:p>
          <a:p>
            <a:pPr lvl="1"/>
            <a:endParaRPr lang="en-CA" dirty="0"/>
          </a:p>
        </p:txBody>
      </p:sp>
      <p:sp>
        <p:nvSpPr>
          <p:cNvPr id="4" name="Date Placeholder 3">
            <a:extLst>
              <a:ext uri="{FF2B5EF4-FFF2-40B4-BE49-F238E27FC236}">
                <a16:creationId xmlns:a16="http://schemas.microsoft.com/office/drawing/2014/main" id="{49131933-524A-4306-AF9D-8233348FF65C}"/>
              </a:ext>
            </a:extLst>
          </p:cNvPr>
          <p:cNvSpPr>
            <a:spLocks noGrp="1"/>
          </p:cNvSpPr>
          <p:nvPr>
            <p:ph type="dt" sz="half" idx="10"/>
          </p:nvPr>
        </p:nvSpPr>
        <p:spPr/>
        <p:txBody>
          <a:bodyPr/>
          <a:lstStyle/>
          <a:p>
            <a:fld id="{92ACBD12-A815-4F69-99AE-5F140A5051C1}" type="datetime1">
              <a:rPr lang="en-US" smtClean="0"/>
              <a:t>1/11/2023</a:t>
            </a:fld>
            <a:endParaRPr lang="en-US" dirty="0"/>
          </a:p>
        </p:txBody>
      </p:sp>
      <p:sp>
        <p:nvSpPr>
          <p:cNvPr id="5" name="Slide Number Placeholder 4">
            <a:extLst>
              <a:ext uri="{FF2B5EF4-FFF2-40B4-BE49-F238E27FC236}">
                <a16:creationId xmlns:a16="http://schemas.microsoft.com/office/drawing/2014/main" id="{3095A301-46CD-48A6-AA3F-DF93DB9F513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5064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6E78-7EA8-4D2B-94AE-B9EF54DAED20}"/>
              </a:ext>
            </a:extLst>
          </p:cNvPr>
          <p:cNvSpPr>
            <a:spLocks noGrp="1"/>
          </p:cNvSpPr>
          <p:nvPr>
            <p:ph type="title"/>
          </p:nvPr>
        </p:nvSpPr>
        <p:spPr>
          <a:xfrm>
            <a:off x="282498" y="304271"/>
            <a:ext cx="6813627" cy="1104636"/>
          </a:xfrm>
        </p:spPr>
        <p:txBody>
          <a:bodyPr/>
          <a:lstStyle/>
          <a:p>
            <a:r>
              <a:rPr lang="en-CA" dirty="0"/>
              <a:t>String</a:t>
            </a:r>
          </a:p>
        </p:txBody>
      </p:sp>
      <p:sp>
        <p:nvSpPr>
          <p:cNvPr id="3" name="Content Placeholder 2">
            <a:extLst>
              <a:ext uri="{FF2B5EF4-FFF2-40B4-BE49-F238E27FC236}">
                <a16:creationId xmlns:a16="http://schemas.microsoft.com/office/drawing/2014/main" id="{8114861F-7E4F-4B27-84F1-7E7F3513A116}"/>
              </a:ext>
            </a:extLst>
          </p:cNvPr>
          <p:cNvSpPr>
            <a:spLocks noGrp="1"/>
          </p:cNvSpPr>
          <p:nvPr>
            <p:ph idx="1"/>
          </p:nvPr>
        </p:nvSpPr>
        <p:spPr>
          <a:xfrm>
            <a:off x="282498" y="1129990"/>
            <a:ext cx="7114477" cy="3784037"/>
          </a:xfrm>
        </p:spPr>
        <p:txBody>
          <a:bodyPr/>
          <a:lstStyle/>
          <a:p>
            <a:r>
              <a:rPr lang="en-CA" dirty="0" err="1"/>
              <a:t>Test_string</a:t>
            </a:r>
            <a:r>
              <a:rPr lang="en-CA" dirty="0"/>
              <a:t> = “This </a:t>
            </a:r>
            <a:r>
              <a:rPr lang="en-CA" dirty="0">
                <a:solidFill>
                  <a:srgbClr val="FF0000"/>
                </a:solidFill>
              </a:rPr>
              <a:t>is a </a:t>
            </a:r>
            <a:r>
              <a:rPr lang="en-CA" dirty="0"/>
              <a:t>test string”</a:t>
            </a:r>
          </a:p>
          <a:p>
            <a:r>
              <a:rPr lang="en-CA" dirty="0"/>
              <a:t>print(</a:t>
            </a:r>
            <a:r>
              <a:rPr lang="en-CA" dirty="0" err="1"/>
              <a:t>test_string</a:t>
            </a:r>
            <a:r>
              <a:rPr lang="en-CA" dirty="0"/>
              <a:t>[5:9]) will print: </a:t>
            </a:r>
            <a:r>
              <a:rPr lang="en-CA" dirty="0">
                <a:solidFill>
                  <a:srgbClr val="FF0000"/>
                </a:solidFill>
              </a:rPr>
              <a:t>is a</a:t>
            </a:r>
          </a:p>
          <a:p>
            <a:pPr lvl="1"/>
            <a:r>
              <a:rPr lang="en-CA" dirty="0"/>
              <a:t>Prints from first number and stops one before second number.</a:t>
            </a:r>
          </a:p>
          <a:p>
            <a:pPr lvl="1"/>
            <a:r>
              <a:rPr lang="en-CA" dirty="0"/>
              <a:t>Make sure the numbers are less than string length.</a:t>
            </a:r>
          </a:p>
          <a:p>
            <a:pPr lvl="2"/>
            <a:r>
              <a:rPr lang="en-CA" dirty="0"/>
              <a:t>Use </a:t>
            </a:r>
            <a:r>
              <a:rPr lang="en-CA" dirty="0" err="1"/>
              <a:t>len</a:t>
            </a:r>
            <a:r>
              <a:rPr lang="en-CA" dirty="0"/>
              <a:t>(</a:t>
            </a:r>
            <a:r>
              <a:rPr lang="en-CA" dirty="0" err="1"/>
              <a:t>Test_string</a:t>
            </a:r>
            <a:r>
              <a:rPr lang="en-CA" dirty="0"/>
              <a:t>) to know the length of the string which is 21. </a:t>
            </a:r>
          </a:p>
          <a:p>
            <a:endParaRPr lang="en-CA" dirty="0"/>
          </a:p>
        </p:txBody>
      </p:sp>
      <p:sp>
        <p:nvSpPr>
          <p:cNvPr id="4" name="Date Placeholder 3">
            <a:extLst>
              <a:ext uri="{FF2B5EF4-FFF2-40B4-BE49-F238E27FC236}">
                <a16:creationId xmlns:a16="http://schemas.microsoft.com/office/drawing/2014/main" id="{8E7A742F-82D9-4282-AB2F-A20B55021DA4}"/>
              </a:ext>
            </a:extLst>
          </p:cNvPr>
          <p:cNvSpPr>
            <a:spLocks noGrp="1"/>
          </p:cNvSpPr>
          <p:nvPr>
            <p:ph type="dt" sz="half" idx="10"/>
          </p:nvPr>
        </p:nvSpPr>
        <p:spPr/>
        <p:txBody>
          <a:bodyPr/>
          <a:lstStyle/>
          <a:p>
            <a:fld id="{95EC6539-650C-4C80-8AAD-A542600E8C3D}" type="datetime1">
              <a:rPr lang="en-US" smtClean="0"/>
              <a:t>1/11/2023</a:t>
            </a:fld>
            <a:endParaRPr lang="en-US" dirty="0"/>
          </a:p>
        </p:txBody>
      </p:sp>
      <p:sp>
        <p:nvSpPr>
          <p:cNvPr id="5" name="Slide Number Placeholder 4">
            <a:extLst>
              <a:ext uri="{FF2B5EF4-FFF2-40B4-BE49-F238E27FC236}">
                <a16:creationId xmlns:a16="http://schemas.microsoft.com/office/drawing/2014/main" id="{A9D7161A-844C-4C37-A828-2704ECFFB40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7055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D59E-16DB-44B6-A391-EE0B3BE3859B}"/>
              </a:ext>
            </a:extLst>
          </p:cNvPr>
          <p:cNvSpPr>
            <a:spLocks noGrp="1"/>
          </p:cNvSpPr>
          <p:nvPr>
            <p:ph type="title"/>
          </p:nvPr>
        </p:nvSpPr>
        <p:spPr>
          <a:xfrm>
            <a:off x="523875" y="304271"/>
            <a:ext cx="6572250" cy="735964"/>
          </a:xfrm>
        </p:spPr>
        <p:txBody>
          <a:bodyPr/>
          <a:lstStyle/>
          <a:p>
            <a:r>
              <a:rPr lang="en-CA" dirty="0"/>
              <a:t>How to split a string? </a:t>
            </a:r>
          </a:p>
        </p:txBody>
      </p:sp>
      <p:sp>
        <p:nvSpPr>
          <p:cNvPr id="3" name="Content Placeholder 2">
            <a:extLst>
              <a:ext uri="{FF2B5EF4-FFF2-40B4-BE49-F238E27FC236}">
                <a16:creationId xmlns:a16="http://schemas.microsoft.com/office/drawing/2014/main" id="{90A9D60F-5231-4088-A76A-789ABD0DC186}"/>
              </a:ext>
            </a:extLst>
          </p:cNvPr>
          <p:cNvSpPr>
            <a:spLocks noGrp="1"/>
          </p:cNvSpPr>
          <p:nvPr>
            <p:ph idx="1"/>
          </p:nvPr>
        </p:nvSpPr>
        <p:spPr>
          <a:xfrm>
            <a:off x="523875" y="1157681"/>
            <a:ext cx="6572251" cy="3756347"/>
          </a:xfrm>
        </p:spPr>
        <p:txBody>
          <a:bodyPr>
            <a:normAutofit lnSpcReduction="10000"/>
          </a:bodyPr>
          <a:lstStyle/>
          <a:p>
            <a:r>
              <a:rPr lang="en-CA" i="1" dirty="0" err="1"/>
              <a:t>string</a:t>
            </a:r>
            <a:r>
              <a:rPr lang="en-CA" dirty="0" err="1"/>
              <a:t>.split</a:t>
            </a:r>
            <a:r>
              <a:rPr lang="en-CA" dirty="0"/>
              <a:t>(</a:t>
            </a:r>
            <a:r>
              <a:rPr lang="en-CA" i="1" dirty="0"/>
              <a:t>separator, max</a:t>
            </a:r>
            <a:r>
              <a:rPr lang="en-CA" dirty="0"/>
              <a:t>)</a:t>
            </a:r>
          </a:p>
          <a:p>
            <a:pPr lvl="1"/>
            <a:r>
              <a:rPr lang="en-CA" dirty="0"/>
              <a:t>Separator: optional, specifies the separator, default is a whitespace</a:t>
            </a:r>
          </a:p>
          <a:p>
            <a:pPr lvl="1"/>
            <a:r>
              <a:rPr lang="en-CA" dirty="0"/>
              <a:t>Max: optional, specifies how many splits, default is -1 for all occurrences</a:t>
            </a:r>
          </a:p>
          <a:p>
            <a:r>
              <a:rPr lang="en-CA" dirty="0"/>
              <a:t>Split() method splits a string into a list</a:t>
            </a:r>
          </a:p>
          <a:p>
            <a:r>
              <a:rPr lang="en-CA" dirty="0"/>
              <a:t>Could use it to separate IP Octets </a:t>
            </a:r>
          </a:p>
          <a:p>
            <a:pPr lvl="1"/>
            <a:r>
              <a:rPr lang="en-CA" dirty="0" err="1"/>
              <a:t>ip_address</a:t>
            </a:r>
            <a:r>
              <a:rPr lang="en-CA" dirty="0"/>
              <a:t> = “10.0.0.1”</a:t>
            </a:r>
          </a:p>
          <a:p>
            <a:pPr lvl="1"/>
            <a:r>
              <a:rPr lang="en-CA" dirty="0" err="1"/>
              <a:t>ip_octs</a:t>
            </a:r>
            <a:r>
              <a:rPr lang="en-CA" dirty="0"/>
              <a:t> = </a:t>
            </a:r>
            <a:r>
              <a:rPr lang="en-CA" dirty="0" err="1"/>
              <a:t>ip_address.split</a:t>
            </a:r>
            <a:r>
              <a:rPr lang="en-CA" dirty="0"/>
              <a:t>(".")</a:t>
            </a:r>
          </a:p>
          <a:p>
            <a:pPr lvl="1"/>
            <a:r>
              <a:rPr lang="en-CA" dirty="0" err="1"/>
              <a:t>Ip_octs</a:t>
            </a:r>
            <a:r>
              <a:rPr lang="en-CA" dirty="0"/>
              <a:t> is a list filled with the four octets</a:t>
            </a:r>
          </a:p>
        </p:txBody>
      </p:sp>
      <p:sp>
        <p:nvSpPr>
          <p:cNvPr id="4" name="Date Placeholder 3">
            <a:extLst>
              <a:ext uri="{FF2B5EF4-FFF2-40B4-BE49-F238E27FC236}">
                <a16:creationId xmlns:a16="http://schemas.microsoft.com/office/drawing/2014/main" id="{8B75505C-DB6C-4D6F-8143-A2D958CE8B5A}"/>
              </a:ext>
            </a:extLst>
          </p:cNvPr>
          <p:cNvSpPr>
            <a:spLocks noGrp="1"/>
          </p:cNvSpPr>
          <p:nvPr>
            <p:ph type="dt" sz="half" idx="10"/>
          </p:nvPr>
        </p:nvSpPr>
        <p:spPr/>
        <p:txBody>
          <a:bodyPr/>
          <a:lstStyle/>
          <a:p>
            <a:fld id="{F42041F7-8518-49D3-99E3-9ECF0CE4A8DA}" type="datetime1">
              <a:rPr lang="en-US" smtClean="0"/>
              <a:t>1/11/2023</a:t>
            </a:fld>
            <a:endParaRPr lang="en-US" dirty="0"/>
          </a:p>
        </p:txBody>
      </p:sp>
      <p:sp>
        <p:nvSpPr>
          <p:cNvPr id="5" name="Slide Number Placeholder 4">
            <a:extLst>
              <a:ext uri="{FF2B5EF4-FFF2-40B4-BE49-F238E27FC236}">
                <a16:creationId xmlns:a16="http://schemas.microsoft.com/office/drawing/2014/main" id="{FADC2E5A-3909-4FDD-A166-32D218C74BB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80592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D59E-16DB-44B6-A391-EE0B3BE3859B}"/>
              </a:ext>
            </a:extLst>
          </p:cNvPr>
          <p:cNvSpPr>
            <a:spLocks noGrp="1"/>
          </p:cNvSpPr>
          <p:nvPr>
            <p:ph type="title"/>
          </p:nvPr>
        </p:nvSpPr>
        <p:spPr>
          <a:xfrm>
            <a:off x="523875" y="355890"/>
            <a:ext cx="6572250" cy="735964"/>
          </a:xfrm>
        </p:spPr>
        <p:txBody>
          <a:bodyPr/>
          <a:lstStyle/>
          <a:p>
            <a:r>
              <a:rPr lang="en-US" sz="2800" b="1" dirty="0"/>
              <a:t>Python Trim String Example | </a:t>
            </a:r>
            <a:r>
              <a:rPr lang="en-US" sz="2800" b="1" dirty="0" err="1"/>
              <a:t>rstrip</a:t>
            </a:r>
            <a:r>
              <a:rPr lang="en-US" sz="2800" b="1" dirty="0"/>
              <a:t>(), </a:t>
            </a:r>
            <a:r>
              <a:rPr lang="en-US" sz="2800" b="1" dirty="0" err="1"/>
              <a:t>lstrip</a:t>
            </a:r>
            <a:r>
              <a:rPr lang="en-US" sz="2800" b="1" dirty="0"/>
              <a:t>(), strip()</a:t>
            </a:r>
          </a:p>
        </p:txBody>
      </p:sp>
      <p:sp>
        <p:nvSpPr>
          <p:cNvPr id="3" name="Content Placeholder 2">
            <a:extLst>
              <a:ext uri="{FF2B5EF4-FFF2-40B4-BE49-F238E27FC236}">
                <a16:creationId xmlns:a16="http://schemas.microsoft.com/office/drawing/2014/main" id="{90A9D60F-5231-4088-A76A-789ABD0DC186}"/>
              </a:ext>
            </a:extLst>
          </p:cNvPr>
          <p:cNvSpPr>
            <a:spLocks noGrp="1"/>
          </p:cNvSpPr>
          <p:nvPr>
            <p:ph idx="1"/>
          </p:nvPr>
        </p:nvSpPr>
        <p:spPr>
          <a:xfrm>
            <a:off x="523875" y="1157681"/>
            <a:ext cx="6572251" cy="3756347"/>
          </a:xfrm>
        </p:spPr>
        <p:txBody>
          <a:bodyPr>
            <a:normAutofit/>
          </a:bodyPr>
          <a:lstStyle/>
          <a:p>
            <a:r>
              <a:rPr lang="en-US" sz="2000" dirty="0"/>
              <a:t>Python </a:t>
            </a:r>
            <a:r>
              <a:rPr lang="en-US" sz="2000" dirty="0" err="1"/>
              <a:t>lstrip</a:t>
            </a:r>
            <a:r>
              <a:rPr lang="en-US" sz="2000" dirty="0"/>
              <a:t>() function removes only leading whitespace chars. </a:t>
            </a:r>
          </a:p>
          <a:p>
            <a:r>
              <a:rPr lang="en-US" sz="2000" dirty="0"/>
              <a:t>Python </a:t>
            </a:r>
            <a:r>
              <a:rPr lang="en-US" sz="2000" dirty="0" err="1"/>
              <a:t>rstrip</a:t>
            </a:r>
            <a:r>
              <a:rPr lang="en-US" sz="2000" dirty="0"/>
              <a:t>() function removes only trailing whitespace chars.</a:t>
            </a:r>
          </a:p>
          <a:p>
            <a:r>
              <a:rPr lang="en-US" sz="2000" dirty="0"/>
              <a:t>Python strip() function removes specific whitespace chars </a:t>
            </a:r>
          </a:p>
          <a:p>
            <a:endParaRPr lang="en-US" sz="2000" dirty="0"/>
          </a:p>
          <a:p>
            <a:pPr marL="0" indent="0">
              <a:buNone/>
            </a:pPr>
            <a:r>
              <a:rPr lang="en-US" sz="2000" dirty="0"/>
              <a:t>for example: </a:t>
            </a:r>
            <a:r>
              <a:rPr lang="en-US" sz="2000" dirty="0" err="1"/>
              <a:t>myString.strip</a:t>
            </a:r>
            <a:r>
              <a:rPr lang="en-US" sz="2000" dirty="0"/>
              <a:t>(‘\n’) or </a:t>
            </a:r>
            <a:r>
              <a:rPr lang="en-US" sz="2000" dirty="0" err="1"/>
              <a:t>myString.lstrip</a:t>
            </a:r>
            <a:r>
              <a:rPr lang="en-US" sz="2000" dirty="0"/>
              <a:t>(‘\n\r’) or </a:t>
            </a:r>
            <a:r>
              <a:rPr lang="en-US" sz="2000" dirty="0" err="1"/>
              <a:t>myString.rstrip</a:t>
            </a:r>
            <a:r>
              <a:rPr lang="en-US" sz="2000" dirty="0"/>
              <a:t>(‘\n\t’) and so on. </a:t>
            </a:r>
          </a:p>
          <a:p>
            <a:pPr marL="0" indent="0">
              <a:buNone/>
            </a:pPr>
            <a:r>
              <a:rPr lang="en-US" sz="2000" dirty="0"/>
              <a:t>white spaces and leading and trailing spaces from </a:t>
            </a:r>
            <a:r>
              <a:rPr lang="en-US" sz="2000" dirty="0">
                <a:hlinkClick r:id="rId3"/>
              </a:rPr>
              <a:t>Python string</a:t>
            </a:r>
            <a:r>
              <a:rPr lang="en-US" sz="2000" dirty="0"/>
              <a:t>.</a:t>
            </a:r>
            <a:endParaRPr lang="en-CA" sz="2000" dirty="0"/>
          </a:p>
        </p:txBody>
      </p:sp>
      <p:sp>
        <p:nvSpPr>
          <p:cNvPr id="4" name="Date Placeholder 3">
            <a:extLst>
              <a:ext uri="{FF2B5EF4-FFF2-40B4-BE49-F238E27FC236}">
                <a16:creationId xmlns:a16="http://schemas.microsoft.com/office/drawing/2014/main" id="{755AC768-51DD-4AE7-9508-7078BC6B690F}"/>
              </a:ext>
            </a:extLst>
          </p:cNvPr>
          <p:cNvSpPr>
            <a:spLocks noGrp="1"/>
          </p:cNvSpPr>
          <p:nvPr>
            <p:ph type="dt" sz="half" idx="10"/>
          </p:nvPr>
        </p:nvSpPr>
        <p:spPr/>
        <p:txBody>
          <a:bodyPr/>
          <a:lstStyle/>
          <a:p>
            <a:fld id="{BBA7BAAB-335A-43B7-BB39-A3D4BCE86EE8}" type="datetime1">
              <a:rPr lang="en-US" smtClean="0"/>
              <a:t>1/11/2023</a:t>
            </a:fld>
            <a:endParaRPr lang="en-US" dirty="0"/>
          </a:p>
        </p:txBody>
      </p:sp>
      <p:sp>
        <p:nvSpPr>
          <p:cNvPr id="5" name="Slide Number Placeholder 4">
            <a:extLst>
              <a:ext uri="{FF2B5EF4-FFF2-40B4-BE49-F238E27FC236}">
                <a16:creationId xmlns:a16="http://schemas.microsoft.com/office/drawing/2014/main" id="{62E83DD1-CA30-40A1-A76A-B2AACD331AB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83837537"/>
      </p:ext>
    </p:extLst>
  </p:cSld>
  <p:clrMapOvr>
    <a:masterClrMapping/>
  </p:clrMapOvr>
</p:sld>
</file>

<file path=ppt/theme/theme1.xml><?xml version="1.0" encoding="utf-8"?>
<a:theme xmlns:a="http://schemas.openxmlformats.org/drawingml/2006/main" name="fanshawe2014ppt_4x3">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2014ppt_4x3" id="{622649FC-ACBD-4561-A47F-EB4E5848C2EF}" vid="{DC718C49-FA9C-40F1-8B7E-BF08DB040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566623C169644B156AC3ED54F86AC" ma:contentTypeVersion="8" ma:contentTypeDescription="Create a new document." ma:contentTypeScope="" ma:versionID="5c4886da416d34d6f561337b9ad0f328">
  <xsd:schema xmlns:xsd="http://www.w3.org/2001/XMLSchema" xmlns:xs="http://www.w3.org/2001/XMLSchema" xmlns:p="http://schemas.microsoft.com/office/2006/metadata/properties" xmlns:ns1="http://schemas.microsoft.com/sharepoint/v3" xmlns:ns2="651148fe-da48-4f35-be19-3b69ed185328" xmlns:ns3="http://schemas.microsoft.com/sharepoint/v3/fields" xmlns:ns4="4d5e0b08-e88c-4a1d-8128-ae65e535badc" targetNamespace="http://schemas.microsoft.com/office/2006/metadata/properties" ma:root="true" ma:fieldsID="dc52fb006770c07a8ae311ff77a26a40" ns1:_="" ns2:_="" ns3:_="" ns4:_="">
    <xsd:import namespace="http://schemas.microsoft.com/sharepoint/v3"/>
    <xsd:import namespace="651148fe-da48-4f35-be19-3b69ed185328"/>
    <xsd:import namespace="http://schemas.microsoft.com/sharepoint/v3/fields"/>
    <xsd:import namespace="4d5e0b08-e88c-4a1d-8128-ae65e535badc"/>
    <xsd:element name="properties">
      <xsd:complexType>
        <xsd:sequence>
          <xsd:element name="documentManagement">
            <xsd:complexType>
              <xsd:all>
                <xsd:element ref="ns1:PublishingStartDate" minOccurs="0"/>
                <xsd:element ref="ns1:PublishingExpirationDate" minOccurs="0"/>
                <xsd:element ref="ns2:Document_x0020_Type"/>
                <xsd:element ref="ns1:DocumentSetDescription" minOccurs="0"/>
                <xsd:element ref="ns3:_Status" minOccurs="0"/>
                <xsd:element ref="ns4:TaxKeywordTaxHTField"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DocumentSetDescription" ma:index="11" nillable="true" ma:displayName="Description" ma:description="A description of the Document Set" ma:internalName="DocumentSetDescription"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1148fe-da48-4f35-be19-3b69ed185328" elementFormDefault="qualified">
    <xsd:import namespace="http://schemas.microsoft.com/office/2006/documentManagement/types"/>
    <xsd:import namespace="http://schemas.microsoft.com/office/infopath/2007/PartnerControls"/>
    <xsd:element name="Document_x0020_Type" ma:index="10" ma:displayName="Document Type" ma:default="College Documents" ma:format="Dropdown" ma:indexed="true" ma:internalName="Document_x0020_Type">
      <xsd:simpleType>
        <xsd:restriction base="dms:Choice">
          <xsd:enumeration value="Academic Calendars"/>
          <xsd:enumeration value="Admissions"/>
          <xsd:enumeration value="College Documents"/>
          <xsd:enumeration value="Document Templates"/>
          <xsd:enumeration value="Emergency Plan"/>
          <xsd:enumeration value="Exceptions"/>
          <xsd:enumeration value="FAQs"/>
          <xsd:enumeration value="Forms"/>
          <xsd:enumeration value="Health &amp; Safety"/>
          <xsd:enumeration value="HR Documents"/>
          <xsd:enumeration value="Campus Maps"/>
          <xsd:enumeration value="Policies"/>
          <xsd:enumeration value="Presentations"/>
          <xsd:enumeration value="Schedule of Events"/>
          <xsd:enumeration value="Stored ElseWher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2" nillable="true" ma:displayName="Status" ma:default="Not Started" ma:format="Dropdown" ma:internalName="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enumeration value="Hidde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4d5e0b08-e88c-4a1d-8128-ae65e535badc" elementFormDefault="qualified">
    <xsd:import namespace="http://schemas.microsoft.com/office/2006/documentManagement/types"/>
    <xsd:import namespace="http://schemas.microsoft.com/office/infopath/2007/PartnerControls"/>
    <xsd:element name="TaxKeywordTaxHTField" ma:index="15" nillable="true" ma:taxonomy="true" ma:internalName="TaxKeywordTaxHTField" ma:taxonomyFieldName="TaxKeyword" ma:displayName="Enterprise Keywords" ma:fieldId="{23f27201-bee3-471e-b2e7-b64fd8b7ca38}" ma:taxonomyMulti="true" ma:sspId="ab124dc4-d506-4ee1-ad1f-c58bf2564c95" ma:termSetId="00000000-0000-0000-0000-000000000000" ma:anchorId="00000000-0000-0000-0000-000000000000" ma:open="true" ma:isKeyword="true">
      <xsd:complexType>
        <xsd:sequence>
          <xsd:element ref="pc:Terms" minOccurs="0" maxOccurs="1"/>
        </xsd:sequence>
      </xsd:complexType>
    </xsd:element>
    <xsd:element name="TaxCatchAll" ma:index="16" nillable="true" ma:displayName="Taxonomy Catch All Column" ma:hidden="true" ma:list="{85d82537-f4fa-412d-b553-b1be1c5b5223}" ma:internalName="TaxCatchAll" ma:showField="CatchAllData" ma:web="4d5e0b08-e88c-4a1d-8128-ae65e535ba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Status xmlns="http://schemas.microsoft.com/sharepoint/v3/fields">Not Started</_Status>
    <DocumentSetDescription xmlns="http://schemas.microsoft.com/sharepoint/v3" xsi:nil="true"/>
    <Document_x0020_Type xmlns="651148fe-da48-4f35-be19-3b69ed185328">Document Templates</Document_x0020_Type>
    <PublishingExpirationDate xmlns="http://schemas.microsoft.com/sharepoint/v3" xsi:nil="true"/>
    <PublishingStartDate xmlns="http://schemas.microsoft.com/sharepoint/v3" xsi:nil="true"/>
    <TaxCatchAll xmlns="4d5e0b08-e88c-4a1d-8128-ae65e535badc"/>
    <TaxKeywordTaxHTField xmlns="4d5e0b08-e88c-4a1d-8128-ae65e535badc">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EE02CF-B481-478F-B174-FF8F069D7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51148fe-da48-4f35-be19-3b69ed185328"/>
    <ds:schemaRef ds:uri="http://schemas.microsoft.com/sharepoint/v3/fields"/>
    <ds:schemaRef ds:uri="4d5e0b08-e88c-4a1d-8128-ae65e535b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16DFA0-855A-4AEF-BA01-BA7861729BC5}">
  <ds:schemaRefs>
    <ds:schemaRef ds:uri="http://purl.org/dc/elements/1.1/"/>
    <ds:schemaRef ds:uri="http://schemas.microsoft.com/office/infopath/2007/PartnerControls"/>
    <ds:schemaRef ds:uri="4d5e0b08-e88c-4a1d-8128-ae65e535badc"/>
    <ds:schemaRef ds:uri="http://schemas.microsoft.com/office/2006/metadata/properties"/>
    <ds:schemaRef ds:uri="http://purl.org/dc/terms/"/>
    <ds:schemaRef ds:uri="http://schemas.microsoft.com/sharepoint/v3"/>
    <ds:schemaRef ds:uri="http://schemas.microsoft.com/office/2006/documentManagement/types"/>
    <ds:schemaRef ds:uri="http://schemas.microsoft.com/sharepoint/v3/fields"/>
    <ds:schemaRef ds:uri="http://schemas.openxmlformats.org/package/2006/metadata/core-properties"/>
    <ds:schemaRef ds:uri="651148fe-da48-4f35-be19-3b69ed185328"/>
    <ds:schemaRef ds:uri="http://www.w3.org/XML/1998/namespace"/>
    <ds:schemaRef ds:uri="http://purl.org/dc/dcmitype/"/>
  </ds:schemaRefs>
</ds:datastoreItem>
</file>

<file path=customXml/itemProps3.xml><?xml version="1.0" encoding="utf-8"?>
<ds:datastoreItem xmlns:ds="http://schemas.openxmlformats.org/officeDocument/2006/customXml" ds:itemID="{6B2CE29B-2599-4638-A703-19577284C9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fanshawe2014ppt_4x3</Template>
  <TotalTime>972</TotalTime>
  <Words>6198</Words>
  <Application>Microsoft Office PowerPoint</Application>
  <PresentationFormat>Custom</PresentationFormat>
  <Paragraphs>821</Paragraphs>
  <Slides>59</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Arial Nova</vt:lpstr>
      <vt:lpstr>Calibri</vt:lpstr>
      <vt:lpstr>Courier New</vt:lpstr>
      <vt:lpstr>Karla</vt:lpstr>
      <vt:lpstr>Symbol</vt:lpstr>
      <vt:lpstr>Times New Roman</vt:lpstr>
      <vt:lpstr>fanshawe2014ppt_4x3</vt:lpstr>
      <vt:lpstr>Info-6079 Security Application</vt:lpstr>
      <vt:lpstr>Lecture will cover </vt:lpstr>
      <vt:lpstr>Are ordered sets of objects with an index of  non-negative integers. </vt:lpstr>
      <vt:lpstr>String</vt:lpstr>
      <vt:lpstr>String</vt:lpstr>
      <vt:lpstr>String</vt:lpstr>
      <vt:lpstr>String</vt:lpstr>
      <vt:lpstr>How to split a string? </vt:lpstr>
      <vt:lpstr>Python Trim String Example | rstrip(), lstrip(), strip()</vt:lpstr>
      <vt:lpstr>List</vt:lpstr>
      <vt:lpstr>List</vt:lpstr>
      <vt:lpstr>List common methods</vt:lpstr>
      <vt:lpstr>Tuples</vt:lpstr>
      <vt:lpstr>How to remove object from Tuples</vt:lpstr>
      <vt:lpstr>Contains objects that can be indexed by keys.  Referred as the associated array or hashing table in other languages.  Python dictionary is an unordered collection of items.  While other compound data types have only value as an  element, a dictionary has a key and a value pair.  Dictionaries are optimized to retrieve values  when the key is known.   </vt:lpstr>
      <vt:lpstr>Dictionary</vt:lpstr>
      <vt:lpstr>    </vt:lpstr>
      <vt:lpstr>Set</vt:lpstr>
      <vt:lpstr>Set</vt:lpstr>
      <vt:lpstr>    </vt:lpstr>
      <vt:lpstr>for loops</vt:lpstr>
      <vt:lpstr>For loop, part 2</vt:lpstr>
      <vt:lpstr>PowerPoint Presentation</vt:lpstr>
      <vt:lpstr>While loops</vt:lpstr>
      <vt:lpstr>While loops</vt:lpstr>
      <vt:lpstr>MATCH statement   Python 3.10</vt:lpstr>
      <vt:lpstr>MATCH statements</vt:lpstr>
      <vt:lpstr>MATCH statements</vt:lpstr>
      <vt:lpstr>MATCH statements</vt:lpstr>
      <vt:lpstr>MATCH statements</vt:lpstr>
      <vt:lpstr>MATCH EXAMPLES</vt:lpstr>
      <vt:lpstr>If statements</vt:lpstr>
      <vt:lpstr>If statements</vt:lpstr>
      <vt:lpstr>If statements</vt:lpstr>
      <vt:lpstr>If statements</vt:lpstr>
      <vt:lpstr>If statements</vt:lpstr>
      <vt:lpstr>If statements</vt:lpstr>
      <vt:lpstr>If statements</vt:lpstr>
      <vt:lpstr>If statements</vt:lpstr>
      <vt:lpstr>If statements</vt:lpstr>
      <vt:lpstr>If statements</vt:lpstr>
      <vt:lpstr>Catching exceptions</vt:lpstr>
      <vt:lpstr>Why we need it?</vt:lpstr>
      <vt:lpstr>How to catch these errors? </vt:lpstr>
      <vt:lpstr>while loop with exception catch</vt:lpstr>
      <vt:lpstr>    </vt:lpstr>
      <vt:lpstr>Function</vt:lpstr>
      <vt:lpstr>Function</vt:lpstr>
      <vt:lpstr>Function example 1 </vt:lpstr>
      <vt:lpstr>Function example 2</vt:lpstr>
      <vt:lpstr>Function example 3</vt:lpstr>
      <vt:lpstr>Build-in functions</vt:lpstr>
      <vt:lpstr>Build in function</vt:lpstr>
      <vt:lpstr>    </vt:lpstr>
      <vt:lpstr>Modules</vt:lpstr>
      <vt:lpstr>Python file example</vt:lpstr>
      <vt:lpstr>Import </vt:lpstr>
      <vt:lpstr>Some Modules provided by Python community </vt:lpstr>
      <vt:lpstr>Some Modules provided by Python community </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Boyce, Dayan</dc:creator>
  <cp:lastModifiedBy>Bruce</cp:lastModifiedBy>
  <cp:revision>214</cp:revision>
  <cp:lastPrinted>2021-01-18T17:39:15Z</cp:lastPrinted>
  <dcterms:created xsi:type="dcterms:W3CDTF">2014-06-25T17:43:24Z</dcterms:created>
  <dcterms:modified xsi:type="dcterms:W3CDTF">2023-01-11T15:37:31Z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0x0101003EC566623C169644B156AC3ED54F86AC</vt:lpwstr>
  </property>
</Properties>
</file>