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4"/>
  </p:sldMasterIdLst>
  <p:notesMasterIdLst>
    <p:notesMasterId r:id="rId43"/>
  </p:notesMasterIdLst>
  <p:sldIdLst>
    <p:sldId id="263" r:id="rId5"/>
    <p:sldId id="370" r:id="rId6"/>
    <p:sldId id="407" r:id="rId7"/>
    <p:sldId id="408" r:id="rId8"/>
    <p:sldId id="409" r:id="rId9"/>
    <p:sldId id="410" r:id="rId10"/>
    <p:sldId id="411" r:id="rId11"/>
    <p:sldId id="414" r:id="rId12"/>
    <p:sldId id="415" r:id="rId13"/>
    <p:sldId id="416" r:id="rId14"/>
    <p:sldId id="417" r:id="rId15"/>
    <p:sldId id="421" r:id="rId16"/>
    <p:sldId id="422" r:id="rId17"/>
    <p:sldId id="423" r:id="rId18"/>
    <p:sldId id="424" r:id="rId19"/>
    <p:sldId id="425" r:id="rId20"/>
    <p:sldId id="426" r:id="rId21"/>
    <p:sldId id="418" r:id="rId22"/>
    <p:sldId id="419" r:id="rId23"/>
    <p:sldId id="420" r:id="rId24"/>
    <p:sldId id="427" r:id="rId25"/>
    <p:sldId id="429" r:id="rId26"/>
    <p:sldId id="428" r:id="rId27"/>
    <p:sldId id="431" r:id="rId28"/>
    <p:sldId id="430" r:id="rId29"/>
    <p:sldId id="432" r:id="rId30"/>
    <p:sldId id="440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1" r:id="rId39"/>
    <p:sldId id="442" r:id="rId40"/>
    <p:sldId id="443" r:id="rId41"/>
    <p:sldId id="444" r:id="rId42"/>
  </p:sldIdLst>
  <p:sldSz cx="7620000" cy="5715000"/>
  <p:notesSz cx="7102475" cy="9388475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1E299A-4563-4DF6-A604-04214DC69F92}">
          <p14:sldIdLst>
            <p14:sldId id="263"/>
            <p14:sldId id="370"/>
            <p14:sldId id="407"/>
            <p14:sldId id="408"/>
            <p14:sldId id="409"/>
            <p14:sldId id="410"/>
            <p14:sldId id="411"/>
            <p14:sldId id="414"/>
            <p14:sldId id="415"/>
            <p14:sldId id="416"/>
            <p14:sldId id="417"/>
            <p14:sldId id="421"/>
            <p14:sldId id="422"/>
            <p14:sldId id="423"/>
            <p14:sldId id="424"/>
            <p14:sldId id="425"/>
            <p14:sldId id="426"/>
            <p14:sldId id="418"/>
            <p14:sldId id="419"/>
            <p14:sldId id="420"/>
            <p14:sldId id="427"/>
            <p14:sldId id="429"/>
            <p14:sldId id="428"/>
            <p14:sldId id="431"/>
            <p14:sldId id="430"/>
            <p14:sldId id="432"/>
            <p14:sldId id="440"/>
            <p14:sldId id="433"/>
            <p14:sldId id="434"/>
            <p14:sldId id="435"/>
            <p14:sldId id="436"/>
            <p14:sldId id="437"/>
            <p14:sldId id="438"/>
            <p14:sldId id="439"/>
            <p14:sldId id="441"/>
            <p14:sldId id="442"/>
            <p14:sldId id="443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v" initials="S" lastIdx="3" clrIdx="0">
    <p:extLst>
      <p:ext uri="{19B8F6BF-5375-455C-9EA6-DF929625EA0E}">
        <p15:presenceInfo xmlns:p15="http://schemas.microsoft.com/office/powerpoint/2012/main" userId="St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5262" autoAdjust="0"/>
  </p:normalViewPr>
  <p:slideViewPr>
    <p:cSldViewPr snapToGrid="0">
      <p:cViewPr varScale="1">
        <p:scale>
          <a:sx n="135" d="100"/>
          <a:sy n="135" d="100"/>
        </p:scale>
        <p:origin x="10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660EACA-C29E-40DA-AA13-EC90F5E1A2B4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5C5A4377-140A-47E1-95E7-D26E8D815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1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etime.html#datetime.dat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python.org/3/library/datetime.html#datetime.time" TargetMode="External"/><Relationship Id="rId4" Type="http://schemas.openxmlformats.org/officeDocument/2006/relationships/hyperlink" Target="https://docs.python.org/3/library/datetime.html#datetime.datetime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ic.com/datetime/datetime/timetz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369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54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253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512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072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533400"/>
            <a:ext cx="4886325" cy="3663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8" y="4518204"/>
            <a:ext cx="5681980" cy="4218172"/>
          </a:xfrm>
        </p:spPr>
        <p:txBody>
          <a:bodyPr/>
          <a:lstStyle/>
          <a:p>
            <a:r>
              <a:rPr lang="en-US" sz="1600" dirty="0"/>
              <a:t>The </a:t>
            </a:r>
            <a:r>
              <a:rPr lang="en-US" sz="1600" dirty="0" err="1"/>
              <a:t>timedelta</a:t>
            </a:r>
            <a:r>
              <a:rPr lang="en-US" sz="1600" dirty="0"/>
              <a:t> is a class in datetime module that represents duration. </a:t>
            </a:r>
          </a:p>
          <a:p>
            <a:r>
              <a:rPr lang="en-US" sz="1600" dirty="0"/>
              <a:t>The delta means average of difference and so the duration expresses the difference between two </a:t>
            </a:r>
            <a:r>
              <a:rPr lang="en-US" sz="1600" dirty="0">
                <a:hlinkClick r:id="rId3"/>
              </a:rPr>
              <a:t>date</a:t>
            </a:r>
            <a:r>
              <a:rPr lang="en-US" sz="1600" dirty="0"/>
              <a:t>, </a:t>
            </a:r>
            <a:r>
              <a:rPr lang="en-US" sz="1600" dirty="0">
                <a:hlinkClick r:id="rId4"/>
              </a:rPr>
              <a:t>datetime</a:t>
            </a:r>
            <a:r>
              <a:rPr lang="en-US" sz="1600" dirty="0"/>
              <a:t> or </a:t>
            </a:r>
            <a:r>
              <a:rPr lang="en-US" sz="1600" dirty="0">
                <a:hlinkClick r:id="rId5"/>
              </a:rPr>
              <a:t>time</a:t>
            </a:r>
            <a:r>
              <a:rPr lang="en-US" sz="1600" dirty="0"/>
              <a:t> instances. </a:t>
            </a:r>
          </a:p>
          <a:p>
            <a:endParaRPr lang="en-US" sz="1600" dirty="0"/>
          </a:p>
          <a:p>
            <a:r>
              <a:rPr lang="en-US" sz="1600" dirty="0"/>
              <a:t>By using </a:t>
            </a:r>
            <a:r>
              <a:rPr lang="en-US" sz="1600" dirty="0" err="1"/>
              <a:t>timedelta</a:t>
            </a:r>
            <a:r>
              <a:rPr lang="en-US" sz="1600" dirty="0"/>
              <a:t>, you may estimate the time for future and past. </a:t>
            </a:r>
          </a:p>
          <a:p>
            <a:endParaRPr lang="en-US" sz="1600" b="1" dirty="0"/>
          </a:p>
          <a:p>
            <a:r>
              <a:rPr lang="en-US" sz="1600" b="1" dirty="0"/>
              <a:t>The syntax of using </a:t>
            </a:r>
            <a:r>
              <a:rPr lang="en-US" sz="1600" b="1" dirty="0" err="1"/>
              <a:t>timedelta</a:t>
            </a:r>
            <a:r>
              <a:rPr lang="en-US" sz="1600" b="1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 err="1"/>
              <a:t>timedelta</a:t>
            </a:r>
            <a:r>
              <a:rPr lang="en-US" sz="1600" dirty="0"/>
              <a:t> can be defined as: </a:t>
            </a:r>
          </a:p>
          <a:p>
            <a:r>
              <a:rPr lang="en-US" sz="1600" dirty="0"/>
              <a:t>class </a:t>
            </a:r>
            <a:r>
              <a:rPr lang="en-US" sz="1600" dirty="0" err="1"/>
              <a:t>datetime.timedelta</a:t>
            </a:r>
            <a:r>
              <a:rPr lang="en-US" sz="1600" dirty="0"/>
              <a:t>(days=0, seconds=0, microseconds=0, milliseconds=0, minutes=0, hours=0, weeks=0)</a:t>
            </a:r>
          </a:p>
          <a:p>
            <a:endParaRPr lang="en-US" sz="1600" dirty="0"/>
          </a:p>
          <a:p>
            <a:r>
              <a:rPr lang="en-US" sz="1600" dirty="0"/>
              <a:t>The default value of all arguments is zero and all are </a:t>
            </a:r>
            <a:r>
              <a:rPr lang="en-US" sz="1600" b="1" dirty="0"/>
              <a:t>optional</a:t>
            </a:r>
            <a:r>
              <a:rPr lang="en-US" sz="1600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762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501650"/>
            <a:ext cx="4964112" cy="3722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3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412750"/>
            <a:ext cx="4854575" cy="3640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057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25" y="647700"/>
            <a:ext cx="4875213" cy="36560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# adding 1000 days</a:t>
            </a:r>
          </a:p>
          <a:p>
            <a:r>
              <a:rPr lang="en-US" sz="1800" dirty="0"/>
              <a:t>date2 = date + </a:t>
            </a:r>
            <a:r>
              <a:rPr lang="en-US" sz="1800" dirty="0" err="1"/>
              <a:t>datetime.timedelta</a:t>
            </a:r>
            <a:r>
              <a:rPr lang="en-US" sz="1800" dirty="0"/>
              <a:t>(days = 1000)</a:t>
            </a:r>
          </a:p>
          <a:p>
            <a:r>
              <a:rPr lang="en-US" sz="1800" dirty="0"/>
              <a:t>print(date2.strftime("%d/%m/%Y"))</a:t>
            </a:r>
          </a:p>
          <a:p>
            <a:endParaRPr lang="en-US" sz="1800" dirty="0"/>
          </a:p>
          <a:p>
            <a:r>
              <a:rPr lang="en-US" sz="1800" dirty="0"/>
              <a:t>#adding a year, 365 days, minus 1 hour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date.strftime</a:t>
            </a:r>
            <a:r>
              <a:rPr lang="en-US" sz="1800" dirty="0"/>
              <a:t>("%d/%m/%Y %H:%M:%S"))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857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736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647700"/>
            <a:ext cx="4225925" cy="3168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8" y="4043190"/>
            <a:ext cx="6076142" cy="4874232"/>
          </a:xfrm>
        </p:spPr>
        <p:txBody>
          <a:bodyPr/>
          <a:lstStyle/>
          <a:p>
            <a:r>
              <a:rPr lang="en-US" sz="1600" dirty="0"/>
              <a:t>Python uses C-style string formatting to create new, formatted strings. </a:t>
            </a:r>
          </a:p>
          <a:p>
            <a:endParaRPr lang="en-US" sz="1600" dirty="0"/>
          </a:p>
          <a:p>
            <a:r>
              <a:rPr lang="en-US" sz="1600" dirty="0"/>
              <a:t>The "%" operator is used to format a set of variables enclosed in a "tuple" (a fixed size list), together with a format string, which contains normal text together with "argument specifiers", special symbols like "%s" and "%d".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49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/>
              <a:t>.Times zone </a:t>
            </a:r>
            <a:r>
              <a:rPr lang="en-CA" sz="1800" dirty="0">
                <a:hlinkClick r:id="rId3"/>
              </a:rPr>
              <a:t>https://pythontic.com/datetime/datetime/timetz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100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471488"/>
            <a:ext cx="4225925" cy="3168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8" y="3888954"/>
            <a:ext cx="6175294" cy="5028468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Let's say you have a variable called "name" with your user name in it, and you would then like to print(out a greeting to that user.)</a:t>
            </a:r>
          </a:p>
          <a:p>
            <a:endParaRPr lang="en-US" sz="1800" dirty="0"/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prints out "Hello, John!“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"John“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%s!" % name)</a:t>
            </a:r>
          </a:p>
          <a:p>
            <a:endParaRPr lang="en-US" sz="1800" dirty="0"/>
          </a:p>
          <a:p>
            <a:r>
              <a:rPr lang="en-US" sz="1800" dirty="0"/>
              <a:t>To use two or more argument specifiers, use a tuple (parentheses)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prints out "John is 23 years old.“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"John“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print("%s is %d years old." % (name, age))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965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325438"/>
            <a:ext cx="5140325" cy="3854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8" y="4518204"/>
            <a:ext cx="6175294" cy="3696712"/>
          </a:xfrm>
        </p:spPr>
        <p:txBody>
          <a:bodyPr/>
          <a:lstStyle/>
          <a:p>
            <a:r>
              <a:rPr lang="en-US" sz="1800" b="1" dirty="0"/>
              <a:t>The string format() method formats the given string into a nicer output in Python.</a:t>
            </a:r>
          </a:p>
          <a:p>
            <a:r>
              <a:rPr lang="en-US" sz="1800" b="1" dirty="0"/>
              <a:t>String format() Parameters</a:t>
            </a:r>
          </a:p>
          <a:p>
            <a:r>
              <a:rPr lang="en-US" sz="1800" dirty="0"/>
              <a:t>format() method takes any number of parameters. But, is divided into two types of parameters:</a:t>
            </a:r>
          </a:p>
          <a:p>
            <a:r>
              <a:rPr lang="en-US" sz="1800" b="1" dirty="0"/>
              <a:t>   Positional parameters</a:t>
            </a:r>
            <a:r>
              <a:rPr lang="en-US" sz="1800" dirty="0"/>
              <a:t> - list of parameters that can be</a:t>
            </a:r>
          </a:p>
          <a:p>
            <a:r>
              <a:rPr lang="en-US" sz="1800" dirty="0"/>
              <a:t>     accessed with index of parameter inside curly braces {index}</a:t>
            </a:r>
          </a:p>
          <a:p>
            <a:r>
              <a:rPr lang="en-US" sz="1800" b="1" dirty="0"/>
              <a:t>   Keyword parameters</a:t>
            </a:r>
            <a:r>
              <a:rPr lang="en-US" sz="1800" dirty="0"/>
              <a:t> - list of parameters of type key=value, that can be accessed with key of parameter inside curly braces {key}</a:t>
            </a:r>
          </a:p>
          <a:p>
            <a:endParaRPr lang="en-US" sz="1800" b="1" dirty="0"/>
          </a:p>
          <a:p>
            <a:r>
              <a:rPr lang="en-US" sz="1800" b="1" dirty="0"/>
              <a:t>Return value from String format()</a:t>
            </a:r>
          </a:p>
          <a:p>
            <a:r>
              <a:rPr lang="en-US" sz="1800" dirty="0"/>
              <a:t>The format() method returns the formatted string.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829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446088"/>
            <a:ext cx="4225925" cy="3168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8" y="5706738"/>
            <a:ext cx="5681980" cy="2508178"/>
          </a:xfrm>
        </p:spPr>
        <p:txBody>
          <a:bodyPr/>
          <a:lstStyle/>
          <a:p>
            <a:r>
              <a:rPr lang="en-US" sz="1800" b="1" dirty="0"/>
              <a:t>How String format() works?</a:t>
            </a:r>
          </a:p>
          <a:p>
            <a:r>
              <a:rPr lang="en-US" sz="1800" dirty="0"/>
              <a:t>The format() reads the type of arguments passed to it and formats it according to the format codes defined in the string.</a:t>
            </a:r>
          </a:p>
          <a:p>
            <a:endParaRPr lang="en-US" sz="1800" b="1" dirty="0"/>
          </a:p>
          <a:p>
            <a:r>
              <a:rPr lang="en-US" sz="1800" b="1" dirty="0"/>
              <a:t>For positional arguments</a:t>
            </a:r>
          </a:p>
          <a:p>
            <a:r>
              <a:rPr lang="en-US" sz="1800" dirty="0"/>
              <a:t>Here, Argument 0 is a string "Adam" and Argument 1 is a floating number 230.2346.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22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16E4C-2B22-401A-AA88-DD9A59CE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" y="4194812"/>
            <a:ext cx="5414722" cy="12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11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316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523875"/>
            <a:ext cx="4225925" cy="3168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07624" y="4242781"/>
            <a:ext cx="5984603" cy="4482577"/>
          </a:xfrm>
        </p:spPr>
        <p:txBody>
          <a:bodyPr/>
          <a:lstStyle/>
          <a:p>
            <a:r>
              <a:rPr lang="en-US" sz="1800" b="1" dirty="0"/>
              <a:t>Precision</a:t>
            </a:r>
          </a:p>
          <a:p>
            <a:r>
              <a:rPr lang="en-US" sz="1800" dirty="0"/>
              <a:t>First let's take a look at formatting a floating point number to a given level of precision. There are two ways we can do this: we can specify how many significant figures we want overall, or we can specify how many significant figures we want after the decimal point. Let's start with the former.</a:t>
            </a:r>
          </a:p>
          <a:p>
            <a:endParaRPr lang="en-US" sz="1800" dirty="0"/>
          </a:p>
          <a:p>
            <a:r>
              <a:rPr lang="en-US" sz="1800" dirty="0"/>
              <a:t>To specify a level of precision, </a:t>
            </a:r>
          </a:p>
          <a:p>
            <a:r>
              <a:rPr lang="en-US" sz="1800" dirty="0"/>
              <a:t>we need to use a colon (:), </a:t>
            </a:r>
          </a:p>
          <a:p>
            <a:r>
              <a:rPr lang="en-US" sz="1800" dirty="0"/>
              <a:t>followed by a decimal point, </a:t>
            </a:r>
          </a:p>
          <a:p>
            <a:r>
              <a:rPr lang="en-US" sz="1800" dirty="0"/>
              <a:t>along with some integer representing the degree of precision. </a:t>
            </a:r>
          </a:p>
          <a:p>
            <a:endParaRPr lang="en-US" sz="1800" dirty="0"/>
          </a:p>
          <a:p>
            <a:r>
              <a:rPr lang="en-US" sz="1800" dirty="0"/>
              <a:t>We place this inside the curly braces for an f-string, after the value we want to format. You can also use the format method instead, which I'll demonstrate below.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027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438150"/>
            <a:ext cx="5162550" cy="387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If we specify fewer figures than we have in the integer portion of the float, we end up with an exponent representation instead:</a:t>
            </a:r>
          </a:p>
          <a:p>
            <a:r>
              <a:rPr lang="en-US" sz="1800" dirty="0"/>
              <a:t>x = 4863.4343091 print(f"{x:.3}") # 4.86e+03 </a:t>
            </a:r>
            <a:r>
              <a:rPr lang="en-US" sz="1800" dirty="0" err="1"/>
              <a:t>4.86e+03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means 4.86 x 10³, or 4.86 x 1000, which is 4860.</a:t>
            </a:r>
          </a:p>
          <a:p>
            <a:endParaRPr lang="en-US" sz="1800" dirty="0"/>
          </a:p>
          <a:p>
            <a:r>
              <a:rPr lang="en-US" sz="1800" dirty="0"/>
              <a:t>Looking at this result, we see that we got three significant figures, as we requested.</a:t>
            </a:r>
          </a:p>
          <a:p>
            <a:endParaRPr lang="en-US" sz="1800" dirty="0"/>
          </a:p>
          <a:p>
            <a:r>
              <a:rPr lang="en-US" sz="1800" dirty="0"/>
              <a:t>So how do we specify 3 decimal places? We just need to add an 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486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471488"/>
            <a:ext cx="4225925" cy="3168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7" y="3933022"/>
            <a:ext cx="6054109" cy="4984399"/>
          </a:xfrm>
        </p:spPr>
        <p:txBody>
          <a:bodyPr/>
          <a:lstStyle/>
          <a:p>
            <a:r>
              <a:rPr lang="en-US" sz="1800" b="1" dirty="0"/>
              <a:t>Separators</a:t>
            </a:r>
          </a:p>
          <a:p>
            <a:r>
              <a:rPr lang="en-US" sz="1800" dirty="0"/>
              <a:t>For large numbers we often write a separator character (usually a comma, space, or period) to make it easier to read. </a:t>
            </a:r>
          </a:p>
          <a:p>
            <a:endParaRPr lang="en-US" sz="1800" dirty="0"/>
          </a:p>
          <a:p>
            <a:r>
              <a:rPr lang="en-US" sz="1800" dirty="0"/>
              <a:t>We can specify this in Python using a comma or underscore character after the colon.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1000000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print(f"{x:,}")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1,000,000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print(f"{x:_}") # 1_000_000 </a:t>
            </a:r>
          </a:p>
          <a:p>
            <a:endParaRPr lang="en-US" sz="1800" dirty="0"/>
          </a:p>
          <a:p>
            <a:r>
              <a:rPr lang="en-US" sz="1800" dirty="0"/>
              <a:t>This also works with floats, and the precision formatting, with the comma coming first: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4863.4343091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print(f"{x:,.3f}")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4,863.434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print(f"{x:_.3f}")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4_863.434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789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471488"/>
            <a:ext cx="4225925" cy="3168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2176" y="3786580"/>
            <a:ext cx="6638122" cy="4984399"/>
          </a:xfrm>
        </p:spPr>
        <p:txBody>
          <a:bodyPr/>
          <a:lstStyle/>
          <a:p>
            <a:r>
              <a:rPr lang="en-US" sz="1400" dirty="0"/>
              <a:t>________________________________________________________________________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________________________________________________________________________</a:t>
            </a:r>
          </a:p>
          <a:p>
            <a:endParaRPr lang="en-US" sz="1600" dirty="0"/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3917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501650"/>
            <a:ext cx="4225925" cy="3168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7793" y="3933022"/>
            <a:ext cx="6323681" cy="4281894"/>
          </a:xfrm>
        </p:spPr>
        <p:txBody>
          <a:bodyPr/>
          <a:lstStyle/>
          <a:p>
            <a:r>
              <a:rPr lang="en-US" sz="1400" dirty="0"/>
              <a:t>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_____________________________________________________________________</a:t>
            </a:r>
          </a:p>
          <a:p>
            <a:endParaRPr lang="en-US" sz="14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531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501650"/>
            <a:ext cx="5019675" cy="37639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19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523875"/>
            <a:ext cx="4225925" cy="3168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Python Dates</a:t>
            </a:r>
          </a:p>
          <a:p>
            <a:r>
              <a:rPr lang="en-US" sz="1800" dirty="0"/>
              <a:t>A date in Python is not a data type of its own, but we can import a module named datetime to work with dates as date objects.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690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473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243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7831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9618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File Handling</a:t>
            </a:r>
          </a:p>
          <a:p>
            <a:r>
              <a:rPr lang="en-US" sz="1800" dirty="0"/>
              <a:t>File handling in Python requires no importing of modules. </a:t>
            </a:r>
          </a:p>
          <a:p>
            <a:endParaRPr lang="en-US" sz="1800" b="1" dirty="0"/>
          </a:p>
          <a:p>
            <a:r>
              <a:rPr lang="en-US" sz="1800" b="1" dirty="0"/>
              <a:t>File Object</a:t>
            </a:r>
          </a:p>
          <a:p>
            <a:r>
              <a:rPr lang="en-US" sz="1800" dirty="0"/>
              <a:t>Instead we can use the built-in object "file". That object provides basic functions and methods necessary to manipulate files by default. </a:t>
            </a:r>
          </a:p>
          <a:p>
            <a:endParaRPr lang="en-US" sz="1800" dirty="0"/>
          </a:p>
          <a:p>
            <a:r>
              <a:rPr lang="en-US" sz="1800" dirty="0"/>
              <a:t>Before you can read, append or write to a file, you will first have to it using Python's built-in </a:t>
            </a:r>
            <a:r>
              <a:rPr lang="en-US" sz="1800" b="1" dirty="0"/>
              <a:t>open() </a:t>
            </a:r>
            <a:r>
              <a:rPr lang="en-US" sz="1800" dirty="0"/>
              <a:t>function.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79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1452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51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647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_____________________________________________________________________</a:t>
            </a:r>
          </a:p>
          <a:p>
            <a:endParaRPr lang="en-US" sz="1100" dirty="0"/>
          </a:p>
          <a:p>
            <a:r>
              <a:rPr lang="en-US" sz="1100" dirty="0"/>
              <a:t>_____________________________________________________________________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_____________________________________________________________________</a:t>
            </a:r>
          </a:p>
          <a:p>
            <a:endParaRPr lang="en-US" sz="1100" dirty="0"/>
          </a:p>
          <a:p>
            <a:r>
              <a:rPr lang="en-US" sz="1100" dirty="0"/>
              <a:t>_____________________________________________________________________</a:t>
            </a:r>
          </a:p>
          <a:p>
            <a:endParaRPr lang="en-US" sz="1100" dirty="0"/>
          </a:p>
          <a:p>
            <a:r>
              <a:rPr lang="en-US" sz="1100" dirty="0"/>
              <a:t>_____________________________________________________________________</a:t>
            </a:r>
          </a:p>
          <a:p>
            <a:endParaRPr lang="en-US" sz="1100" dirty="0"/>
          </a:p>
          <a:p>
            <a:r>
              <a:rPr lang="en-US" sz="1100" dirty="0"/>
              <a:t>_____________________________________________________________________</a:t>
            </a:r>
          </a:p>
          <a:p>
            <a:endParaRPr lang="en-US" sz="1100" dirty="0"/>
          </a:p>
          <a:p>
            <a:r>
              <a:rPr lang="en-US" sz="1100" dirty="0"/>
              <a:t>_____________________________________________________________________</a:t>
            </a:r>
          </a:p>
          <a:p>
            <a:endParaRPr lang="en-US" sz="1100" dirty="0"/>
          </a:p>
          <a:p>
            <a:r>
              <a:rPr lang="en-US" sz="1100" dirty="0"/>
              <a:t>_____________________________________________________________________</a:t>
            </a:r>
          </a:p>
          <a:p>
            <a:endParaRPr lang="en-US" sz="1100" dirty="0"/>
          </a:p>
          <a:p>
            <a:r>
              <a:rPr lang="en-US" sz="1100" dirty="0"/>
              <a:t>_____________________________________________________________________</a:t>
            </a:r>
          </a:p>
          <a:p>
            <a:r>
              <a:rPr lang="en-US" sz="1100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56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647700"/>
            <a:ext cx="4784725" cy="3589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Date Output</a:t>
            </a:r>
          </a:p>
          <a:p>
            <a:r>
              <a:rPr lang="en-US" sz="1800" dirty="0"/>
              <a:t>When we execute the code from the example above the result will be:</a:t>
            </a:r>
          </a:p>
          <a:p>
            <a:r>
              <a:rPr lang="en-US" sz="1800" dirty="0"/>
              <a:t>2020-04-13 08:24:31.183960 </a:t>
            </a:r>
          </a:p>
          <a:p>
            <a:endParaRPr lang="en-US" sz="1800" dirty="0"/>
          </a:p>
          <a:p>
            <a:r>
              <a:rPr lang="en-US" sz="1800" dirty="0"/>
              <a:t>The date contains year, month, day, hour, minute, second, and microsecond.</a:t>
            </a:r>
          </a:p>
          <a:p>
            <a:endParaRPr lang="en-US" sz="1800" dirty="0"/>
          </a:p>
          <a:p>
            <a:r>
              <a:rPr lang="en-US" sz="1800" dirty="0"/>
              <a:t>The datetime module has many methods to return information about the date object.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94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490538"/>
            <a:ext cx="5038725" cy="37798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/>
              <a:t>You could call each section by: </a:t>
            </a:r>
          </a:p>
          <a:p>
            <a:r>
              <a:rPr lang="en-CA" sz="1800" dirty="0" err="1"/>
              <a:t>date.day</a:t>
            </a:r>
            <a:r>
              <a:rPr lang="en-CA" sz="1800" dirty="0"/>
              <a:t>,</a:t>
            </a:r>
          </a:p>
          <a:p>
            <a:r>
              <a:rPr lang="en-CA" sz="1800" dirty="0" err="1"/>
              <a:t>date.month</a:t>
            </a:r>
            <a:r>
              <a:rPr lang="en-CA" sz="1800" dirty="0"/>
              <a:t>,</a:t>
            </a:r>
          </a:p>
          <a:p>
            <a:r>
              <a:rPr lang="en-CA" sz="1800" dirty="0" err="1"/>
              <a:t>date.year</a:t>
            </a:r>
            <a:r>
              <a:rPr lang="en-CA" sz="1800" dirty="0"/>
              <a:t>,</a:t>
            </a:r>
          </a:p>
          <a:p>
            <a:r>
              <a:rPr lang="en-CA" sz="1800" dirty="0" err="1"/>
              <a:t>date.hour</a:t>
            </a:r>
            <a:r>
              <a:rPr lang="en-CA" sz="1800" dirty="0"/>
              <a:t>, </a:t>
            </a:r>
          </a:p>
          <a:p>
            <a:r>
              <a:rPr lang="en-CA" sz="1800" dirty="0" err="1"/>
              <a:t>date.minute</a:t>
            </a:r>
            <a:r>
              <a:rPr lang="en-CA" sz="1800" dirty="0"/>
              <a:t>, </a:t>
            </a:r>
          </a:p>
          <a:p>
            <a:r>
              <a:rPr lang="en-CA" sz="1800" dirty="0" err="1"/>
              <a:t>date.second</a:t>
            </a:r>
            <a:r>
              <a:rPr lang="en-CA" sz="1800" dirty="0"/>
              <a:t>, </a:t>
            </a:r>
          </a:p>
          <a:p>
            <a:r>
              <a:rPr lang="en-CA" sz="1800" dirty="0" err="1"/>
              <a:t>date.microsecond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943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4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544513"/>
            <a:ext cx="4225925" cy="3168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7" y="4518600"/>
            <a:ext cx="5681980" cy="3696712"/>
          </a:xfrm>
        </p:spPr>
        <p:txBody>
          <a:bodyPr/>
          <a:lstStyle/>
          <a:p>
            <a:r>
              <a:rPr lang="en-CA" sz="1800" dirty="0"/>
              <a:t>Notice the , and : in the string of the </a:t>
            </a:r>
            <a:r>
              <a:rPr lang="en-CA" sz="1800" dirty="0" err="1"/>
              <a:t>strftime</a:t>
            </a:r>
            <a:endParaRPr lang="en-CA" sz="1800" dirty="0"/>
          </a:p>
          <a:p>
            <a:endParaRPr lang="en-CA" sz="1800" dirty="0"/>
          </a:p>
          <a:p>
            <a:r>
              <a:rPr lang="en-US" sz="1800" dirty="0"/>
              <a:t>The datetime object has a method for formatting date objects into readable strings.</a:t>
            </a:r>
          </a:p>
          <a:p>
            <a:endParaRPr lang="en-US" sz="1800" dirty="0"/>
          </a:p>
          <a:p>
            <a:r>
              <a:rPr lang="en-US" sz="1800" dirty="0"/>
              <a:t>The method is called </a:t>
            </a:r>
            <a:r>
              <a:rPr lang="en-US" sz="1800" dirty="0" err="1"/>
              <a:t>strftime</a:t>
            </a:r>
            <a:r>
              <a:rPr lang="en-US" sz="1800" dirty="0"/>
              <a:t>(), </a:t>
            </a:r>
          </a:p>
          <a:p>
            <a:r>
              <a:rPr lang="en-US" sz="1800" dirty="0"/>
              <a:t>and takes one parameter, format, </a:t>
            </a:r>
          </a:p>
          <a:p>
            <a:r>
              <a:rPr lang="en-US" sz="1800" dirty="0"/>
              <a:t>to specify the format of the returned string:</a:t>
            </a:r>
          </a:p>
          <a:p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31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501650"/>
            <a:ext cx="4225925" cy="3168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See </a:t>
            </a:r>
            <a:r>
              <a:rPr lang="en-US" sz="1800" dirty="0" err="1"/>
              <a:t>shriftime_methods</a:t>
            </a:r>
            <a:r>
              <a:rPr lang="en-US" sz="1800" dirty="0"/>
              <a:t> options.docx</a:t>
            </a:r>
          </a:p>
          <a:p>
            <a:endParaRPr lang="en-US" sz="1800" dirty="0"/>
          </a:p>
          <a:p>
            <a:r>
              <a:rPr lang="en-US" sz="1800" dirty="0"/>
              <a:t>Display the name of the month:</a:t>
            </a:r>
          </a:p>
          <a:p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datetime</a:t>
            </a:r>
            <a:br>
              <a:rPr lang="en-US" sz="2000" dirty="0">
                <a:solidFill>
                  <a:srgbClr val="0070C0"/>
                </a:solidFill>
              </a:rPr>
            </a:b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(2018, 6, 1)</a:t>
            </a:r>
            <a:b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x.strftime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("%B"))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0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9613" y="501650"/>
            <a:ext cx="4886325" cy="3663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55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124" y="1702988"/>
            <a:ext cx="5715000" cy="1367908"/>
          </a:xfrm>
        </p:spPr>
        <p:txBody>
          <a:bodyPr wrap="none" anchor="t">
            <a:normAutofit/>
          </a:bodyPr>
          <a:lstStyle>
            <a:lvl1pPr algn="r">
              <a:defRPr sz="3667" b="1" spc="-187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1124" y="3078646"/>
            <a:ext cx="5715000" cy="628354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4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822856"/>
            <a:ext cx="3857625" cy="406135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01" y="1714500"/>
            <a:ext cx="2282516" cy="317632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2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822856"/>
            <a:ext cx="3857625" cy="4061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01" y="1714500"/>
            <a:ext cx="2282516" cy="317632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1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2"/>
            <a:ext cx="6572250" cy="2945287"/>
          </a:xfrm>
        </p:spPr>
        <p:txBody>
          <a:bodyPr anchor="ctr"/>
          <a:lstStyle>
            <a:lvl1pPr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3647497"/>
            <a:ext cx="6571258" cy="1251522"/>
          </a:xfrm>
        </p:spPr>
        <p:txBody>
          <a:bodyPr anchor="ctr"/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9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82" y="304272"/>
            <a:ext cx="5814220" cy="2494087"/>
          </a:xfrm>
        </p:spPr>
        <p:txBody>
          <a:bodyPr anchor="ctr"/>
          <a:lstStyle>
            <a:lvl1pPr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75403" y="2804632"/>
            <a:ext cx="5470187" cy="457473"/>
          </a:xfrm>
        </p:spPr>
        <p:txBody>
          <a:bodyPr anchor="t">
            <a:normAutofit/>
          </a:bodyPr>
          <a:lstStyle>
            <a:lvl1pPr marL="0" indent="0" algn="r">
              <a:buNone/>
              <a:defRPr sz="875" i="1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3666647"/>
            <a:ext cx="6570265" cy="1241247"/>
          </a:xfrm>
        </p:spPr>
        <p:txBody>
          <a:bodyPr anchor="ctr">
            <a:normAutofit/>
          </a:bodyPr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403" y="655688"/>
            <a:ext cx="381000" cy="487313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3633" y="2286000"/>
            <a:ext cx="381000" cy="487313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091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1860560"/>
            <a:ext cx="6572250" cy="2093196"/>
          </a:xfrm>
        </p:spPr>
        <p:txBody>
          <a:bodyPr anchor="b">
            <a:normAutofit/>
          </a:bodyPr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3963571"/>
            <a:ext cx="6571258" cy="950537"/>
          </a:xfrm>
        </p:spPr>
        <p:txBody>
          <a:bodyPr anchor="t"/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8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5801" y="1571625"/>
            <a:ext cx="1841792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8000" y="2143126"/>
            <a:ext cx="1829594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7498" y="1571625"/>
            <a:ext cx="1835151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5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60901" y="2143126"/>
            <a:ext cx="1841747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93149" y="1571625"/>
            <a:ext cx="1832571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500" b="0" dirty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893149" y="2143126"/>
            <a:ext cx="1832571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50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32553" y="3581253"/>
            <a:ext cx="1837532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32553" y="1880295"/>
            <a:ext cx="1837532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32553" y="4061471"/>
            <a:ext cx="1837532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55624" y="3581253"/>
            <a:ext cx="1831578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55623" y="1880295"/>
            <a:ext cx="1831578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54779" y="4061471"/>
            <a:ext cx="1834004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703" y="3581253"/>
            <a:ext cx="1832571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877702" y="1880295"/>
            <a:ext cx="1832571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77624" y="4061470"/>
            <a:ext cx="1834998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66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521354"/>
            <a:ext cx="6572250" cy="3850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48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4" y="304272"/>
            <a:ext cx="1643063" cy="5060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6" y="304272"/>
            <a:ext cx="4833938" cy="50606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2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0" y="1521354"/>
            <a:ext cx="6396125" cy="339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2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34083" y="1526892"/>
            <a:ext cx="5715000" cy="1367908"/>
          </a:xfrm>
        </p:spPr>
        <p:txBody>
          <a:bodyPr wrap="none" anchor="t">
            <a:normAutofit/>
          </a:bodyPr>
          <a:lstStyle>
            <a:lvl1pPr algn="l">
              <a:defRPr sz="3667" b="0" spc="-187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34083" y="842069"/>
            <a:ext cx="5715000" cy="62835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8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00" y="1521355"/>
            <a:ext cx="3140760" cy="3393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9900" y="1521355"/>
            <a:ext cx="3146225" cy="3393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5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00" y="1400969"/>
            <a:ext cx="3140760" cy="686593"/>
          </a:xfrm>
        </p:spPr>
        <p:txBody>
          <a:bodyPr anchor="b"/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00" y="2087563"/>
            <a:ext cx="3140760" cy="2827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9901" y="1400969"/>
            <a:ext cx="3147218" cy="6865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9901" y="2087563"/>
            <a:ext cx="3147218" cy="2827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46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929" y="302079"/>
            <a:ext cx="7420144" cy="461996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9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639300"/>
            <a:ext cx="6572250" cy="682796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867" y="822855"/>
            <a:ext cx="6572250" cy="2816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4322097"/>
            <a:ext cx="6571258" cy="568727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00" y="1521354"/>
            <a:ext cx="6396125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618" y="5296960"/>
            <a:ext cx="99172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5296960"/>
            <a:ext cx="25717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9412" y="5296960"/>
            <a:ext cx="59671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42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hf hdr="0" ftr="0"/>
  <p:txStyles>
    <p:titleStyle>
      <a:lvl1pPr algn="l" defTabSz="571477" rtl="0" eaLnBrk="1" latinLnBrk="0" hangingPunct="1">
        <a:lnSpc>
          <a:spcPct val="90000"/>
        </a:lnSpc>
        <a:spcBef>
          <a:spcPct val="0"/>
        </a:spcBef>
        <a:buNone/>
        <a:defRPr sz="3667" b="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42869" indent="-142869" algn="l" defTabSz="571477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1pPr>
      <a:lvl2pPr marL="428608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2333" kern="1200">
          <a:solidFill>
            <a:schemeClr val="bg1"/>
          </a:solidFill>
          <a:latin typeface="+mn-lt"/>
          <a:ea typeface="+mn-ea"/>
          <a:cs typeface="+mn-cs"/>
        </a:defRPr>
      </a:lvl2pPr>
      <a:lvl3pPr marL="714346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000085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667" kern="1200">
          <a:solidFill>
            <a:schemeClr val="bg1"/>
          </a:solidFill>
          <a:latin typeface="+mn-lt"/>
          <a:ea typeface="+mn-ea"/>
          <a:cs typeface="+mn-cs"/>
        </a:defRPr>
      </a:lvl4pPr>
      <a:lvl5pPr marL="1285824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333" kern="1200">
          <a:solidFill>
            <a:schemeClr val="bg1"/>
          </a:solidFill>
          <a:latin typeface="+mn-lt"/>
          <a:ea typeface="+mn-ea"/>
          <a:cs typeface="+mn-cs"/>
        </a:defRPr>
      </a:lvl5pPr>
      <a:lvl6pPr marL="1571562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etim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etim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etim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ftime.org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file:///\\mydir\myfil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3499-21EC-4498-A907-0487BFFB8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62988"/>
            <a:ext cx="6181724" cy="742846"/>
          </a:xfrm>
        </p:spPr>
        <p:txBody>
          <a:bodyPr/>
          <a:lstStyle/>
          <a:p>
            <a:r>
              <a:rPr lang="en-CA" dirty="0"/>
              <a:t>Info-6079 Security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400E-B15F-4C5A-8E8B-8DE6F3B91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916" y="2527200"/>
            <a:ext cx="5706208" cy="1562400"/>
          </a:xfrm>
        </p:spPr>
        <p:txBody>
          <a:bodyPr>
            <a:normAutofit/>
          </a:bodyPr>
          <a:lstStyle/>
          <a:p>
            <a:r>
              <a:rPr lang="en-CA" sz="2800" b="1" dirty="0"/>
              <a:t>Using Python for Scripts</a:t>
            </a:r>
          </a:p>
          <a:p>
            <a:endParaRPr lang="en-CA" sz="2800" b="1" dirty="0"/>
          </a:p>
          <a:p>
            <a:r>
              <a:rPr lang="en-CA" sz="2800" b="1" dirty="0"/>
              <a:t>Week 3 dates, strings, open() 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1C1AC16-1C25-221E-9CAB-E4DA17DF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52" y="4882317"/>
            <a:ext cx="1521349" cy="74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1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3F72-92DE-46BD-81CA-452BAABA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" y="304271"/>
            <a:ext cx="7242429" cy="496702"/>
          </a:xfrm>
        </p:spPr>
        <p:txBody>
          <a:bodyPr/>
          <a:lstStyle/>
          <a:p>
            <a:r>
              <a:rPr lang="en-CA" dirty="0"/>
              <a:t>Some </a:t>
            </a:r>
            <a:r>
              <a:rPr lang="en-CA" dirty="0" err="1"/>
              <a:t>strftime</a:t>
            </a:r>
            <a:r>
              <a:rPr lang="en-CA" dirty="0"/>
              <a:t> ()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4EF86-E84C-40F8-9E1B-93E1BB950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64" y="911754"/>
            <a:ext cx="6949821" cy="3995525"/>
          </a:xfrm>
        </p:spPr>
        <p:txBody>
          <a:bodyPr/>
          <a:lstStyle/>
          <a:p>
            <a:r>
              <a:rPr lang="en-CA" dirty="0"/>
              <a:t>%y used for year without century</a:t>
            </a:r>
          </a:p>
          <a:p>
            <a:pPr lvl="1"/>
            <a:r>
              <a:rPr lang="en-CA" dirty="0"/>
              <a:t>20 for 2020   </a:t>
            </a:r>
            <a:r>
              <a:rPr lang="en-CA" i="1" dirty="0">
                <a:solidFill>
                  <a:schemeClr val="accent1"/>
                </a:solidFill>
              </a:rPr>
              <a:t>(was the problem with Y2K)</a:t>
            </a:r>
          </a:p>
          <a:p>
            <a:r>
              <a:rPr lang="en-CA" dirty="0"/>
              <a:t>%Y used for year with century</a:t>
            </a:r>
          </a:p>
          <a:p>
            <a:pPr lvl="1"/>
            <a:r>
              <a:rPr lang="en-CA" dirty="0"/>
              <a:t>2020</a:t>
            </a:r>
          </a:p>
          <a:p>
            <a:r>
              <a:rPr lang="en-CA" dirty="0"/>
              <a:t>%H for hour as a 24 hour clock </a:t>
            </a:r>
          </a:p>
          <a:p>
            <a:pPr lvl="1"/>
            <a:r>
              <a:rPr lang="en-CA" dirty="0"/>
              <a:t> 13</a:t>
            </a:r>
          </a:p>
          <a:p>
            <a:r>
              <a:rPr lang="en-CA" dirty="0"/>
              <a:t>%I for hour as a 12 hour clock</a:t>
            </a:r>
          </a:p>
          <a:p>
            <a:pPr lvl="1"/>
            <a:r>
              <a:rPr lang="en-CA" dirty="0"/>
              <a:t>01 notice the 0 before the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2573B-44FF-46CF-9206-EBE571DC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295E-6D2E-475B-970F-AFD4F066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4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ECED-ED9A-4994-B0C0-089CE97D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" y="304271"/>
            <a:ext cx="7266432" cy="591841"/>
          </a:xfrm>
        </p:spPr>
        <p:txBody>
          <a:bodyPr/>
          <a:lstStyle/>
          <a:p>
            <a:r>
              <a:rPr lang="en-CA" dirty="0"/>
              <a:t>Some </a:t>
            </a:r>
            <a:r>
              <a:rPr lang="en-CA" dirty="0" err="1"/>
              <a:t>strftime</a:t>
            </a:r>
            <a:r>
              <a:rPr lang="en-CA" dirty="0"/>
              <a:t> ()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4A0A-97FD-424F-BF0D-9530C8D9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" y="938784"/>
            <a:ext cx="7223760" cy="3931920"/>
          </a:xfrm>
        </p:spPr>
        <p:txBody>
          <a:bodyPr/>
          <a:lstStyle/>
          <a:p>
            <a:r>
              <a:rPr lang="en-CA" dirty="0"/>
              <a:t>%M for minutes </a:t>
            </a:r>
          </a:p>
          <a:p>
            <a:pPr lvl="1"/>
            <a:r>
              <a:rPr lang="en-CA" dirty="0"/>
              <a:t>01-09 and than 10 through 59</a:t>
            </a:r>
          </a:p>
          <a:p>
            <a:pPr lvl="1"/>
            <a:r>
              <a:rPr lang="en-CA" dirty="0"/>
              <a:t>Notice the capital M.</a:t>
            </a:r>
          </a:p>
          <a:p>
            <a:pPr lvl="2"/>
            <a:r>
              <a:rPr lang="en-CA" dirty="0"/>
              <a:t>For minutes</a:t>
            </a:r>
          </a:p>
          <a:p>
            <a:pPr lvl="1"/>
            <a:r>
              <a:rPr lang="en-CA" dirty="0"/>
              <a:t>**** %m is for months</a:t>
            </a:r>
          </a:p>
          <a:p>
            <a:r>
              <a:rPr lang="en-CA" dirty="0"/>
              <a:t>%S is for seconds</a:t>
            </a:r>
          </a:p>
          <a:p>
            <a:pPr lvl="1"/>
            <a:r>
              <a:rPr lang="en-CA" dirty="0"/>
              <a:t>01-09 and than 10 through 59</a:t>
            </a:r>
          </a:p>
          <a:p>
            <a:r>
              <a:rPr lang="en-CA" dirty="0"/>
              <a:t>%f is for Microsecond </a:t>
            </a:r>
          </a:p>
          <a:p>
            <a:pPr lvl="1"/>
            <a:r>
              <a:rPr lang="en-CA" dirty="0"/>
              <a:t>01-09 and than 10 through 59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E15DF-DFE9-4854-8CE2-3C153ABB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37AB9-CB52-4B9B-8686-D5E7B037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129D-B920-4698-8427-E3E61432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2" y="408349"/>
            <a:ext cx="7181088" cy="870323"/>
          </a:xfrm>
        </p:spPr>
        <p:txBody>
          <a:bodyPr/>
          <a:lstStyle/>
          <a:p>
            <a:r>
              <a:rPr lang="en-CA" dirty="0"/>
              <a:t>Another option for splitting date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0B67-1B06-49D7-8CAC-70CEF327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72" y="1419921"/>
            <a:ext cx="7181088" cy="3494105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 err="1"/>
              <a:t>Current_time</a:t>
            </a:r>
            <a:r>
              <a:rPr lang="en-CA" sz="2400" dirty="0"/>
              <a:t> =  </a:t>
            </a:r>
            <a:r>
              <a:rPr lang="en-CA" sz="2400" dirty="0" err="1"/>
              <a:t>datetime.datetime.now</a:t>
            </a:r>
            <a:r>
              <a:rPr lang="en-CA" sz="2400" dirty="0"/>
              <a:t>()</a:t>
            </a:r>
          </a:p>
          <a:p>
            <a:r>
              <a:rPr lang="en-CA" sz="2400" dirty="0"/>
              <a:t>To get the day in a month use </a:t>
            </a:r>
            <a:r>
              <a:rPr lang="en-CA" sz="2400" i="1" u="sng" dirty="0" err="1"/>
              <a:t>Current_time.day</a:t>
            </a:r>
            <a:r>
              <a:rPr lang="en-CA" sz="2400" i="1" u="sng" dirty="0"/>
              <a:t> </a:t>
            </a:r>
          </a:p>
          <a:p>
            <a:pPr lvl="1"/>
            <a:r>
              <a:rPr lang="en-CA" dirty="0"/>
              <a:t> 1 to last day of month</a:t>
            </a:r>
          </a:p>
          <a:p>
            <a:r>
              <a:rPr lang="en-CA" sz="2400" dirty="0"/>
              <a:t>To get the month number use </a:t>
            </a:r>
            <a:r>
              <a:rPr lang="en-CA" sz="2400" i="1" u="sng" dirty="0" err="1"/>
              <a:t>Current_time.month</a:t>
            </a:r>
            <a:endParaRPr lang="en-CA" sz="2400" i="1" u="sng" dirty="0"/>
          </a:p>
          <a:p>
            <a:pPr lvl="1"/>
            <a:r>
              <a:rPr lang="en-CA" sz="2066" dirty="0"/>
              <a:t>Will get a number between 1 to 12</a:t>
            </a:r>
          </a:p>
          <a:p>
            <a:r>
              <a:rPr lang="en-CA" sz="2400" dirty="0"/>
              <a:t>To get the year’s number use </a:t>
            </a:r>
            <a:r>
              <a:rPr lang="en-CA" sz="2400" i="1" u="sng" dirty="0" err="1"/>
              <a:t>Current_time.year</a:t>
            </a:r>
            <a:endParaRPr lang="en-CA" sz="2400" i="1" u="sng" dirty="0"/>
          </a:p>
          <a:p>
            <a:pPr lvl="1"/>
            <a:r>
              <a:rPr lang="en-CA" sz="2066" dirty="0"/>
              <a:t>From min year 1 to max year 9999</a:t>
            </a:r>
          </a:p>
          <a:p>
            <a:endParaRPr lang="en-CA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2F84-BA2D-4506-80D7-450F1185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4B00C-5201-42DC-9029-E6E69D6C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0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129D-B920-4698-8427-E3E61432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2" y="408349"/>
            <a:ext cx="7181088" cy="870323"/>
          </a:xfrm>
        </p:spPr>
        <p:txBody>
          <a:bodyPr/>
          <a:lstStyle/>
          <a:p>
            <a:r>
              <a:rPr lang="en-CA" dirty="0"/>
              <a:t>Another option for splitting date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0B67-1B06-49D7-8CAC-70CEF327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72" y="1419921"/>
            <a:ext cx="7181088" cy="3494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/>
              <a:t>Current_time</a:t>
            </a:r>
            <a:r>
              <a:rPr lang="en-CA" sz="2400" dirty="0"/>
              <a:t> =  </a:t>
            </a:r>
            <a:r>
              <a:rPr lang="en-CA" sz="2400" dirty="0" err="1"/>
              <a:t>datetime.datetime.now</a:t>
            </a:r>
            <a:r>
              <a:rPr lang="en-CA" sz="2400" dirty="0"/>
              <a:t>()</a:t>
            </a:r>
          </a:p>
          <a:p>
            <a:r>
              <a:rPr lang="en-CA" sz="2000" dirty="0"/>
              <a:t>To get the hour can use </a:t>
            </a:r>
            <a:r>
              <a:rPr lang="en-CA" sz="2000" i="1" u="sng" dirty="0" err="1"/>
              <a:t>Current_time.hour</a:t>
            </a:r>
            <a:r>
              <a:rPr lang="en-CA" sz="2000" i="1" u="sng" dirty="0"/>
              <a:t> </a:t>
            </a:r>
            <a:endParaRPr lang="en-CA" sz="1666" i="1" u="sng" dirty="0"/>
          </a:p>
          <a:p>
            <a:pPr lvl="1"/>
            <a:r>
              <a:rPr lang="en-CA" sz="1800" dirty="0"/>
              <a:t>Will get a number between 0 to 23</a:t>
            </a:r>
          </a:p>
          <a:p>
            <a:r>
              <a:rPr lang="en-CA" sz="2000" dirty="0"/>
              <a:t>To get the minutes can use </a:t>
            </a:r>
            <a:r>
              <a:rPr lang="en-CA" sz="2000" i="1" u="sng" dirty="0" err="1"/>
              <a:t>Current_time.minutes</a:t>
            </a:r>
            <a:endParaRPr lang="en-CA" sz="2000" i="1" u="sng" dirty="0"/>
          </a:p>
          <a:p>
            <a:pPr lvl="1"/>
            <a:r>
              <a:rPr lang="en-CA" sz="1800" dirty="0"/>
              <a:t>Will get a number between 0 to 59</a:t>
            </a:r>
          </a:p>
          <a:p>
            <a:r>
              <a:rPr lang="en-CA" sz="2000" dirty="0"/>
              <a:t>To get the seconds can use </a:t>
            </a:r>
            <a:r>
              <a:rPr lang="en-CA" sz="2000" i="1" u="sng" dirty="0" err="1"/>
              <a:t>Current_time.seconds</a:t>
            </a:r>
            <a:endParaRPr lang="en-CA" sz="2000" i="1" u="sng" dirty="0"/>
          </a:p>
          <a:p>
            <a:pPr lvl="1"/>
            <a:r>
              <a:rPr lang="en-CA" sz="1800" dirty="0"/>
              <a:t>Will get a number between 0 to 59</a:t>
            </a:r>
          </a:p>
          <a:p>
            <a:r>
              <a:rPr lang="en-CA" sz="2000" dirty="0"/>
              <a:t>To get the microsecond can use </a:t>
            </a:r>
            <a:r>
              <a:rPr lang="en-CA" sz="2000" i="1" u="sng" dirty="0" err="1"/>
              <a:t>Current_time</a:t>
            </a:r>
            <a:r>
              <a:rPr lang="en-CA" sz="2000" i="1" u="sng" dirty="0"/>
              <a:t>.</a:t>
            </a:r>
            <a:r>
              <a:rPr lang="en-CA" sz="2000" b="1" dirty="0"/>
              <a:t> Microsecond</a:t>
            </a:r>
          </a:p>
          <a:p>
            <a:pPr lvl="1"/>
            <a:r>
              <a:rPr lang="en-CA" sz="1800" dirty="0"/>
              <a:t>Will get a number between 0 to 999999</a:t>
            </a:r>
          </a:p>
          <a:p>
            <a:endParaRPr lang="en-CA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593A-03FB-4B27-9A46-C4584E8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77FBA-8938-4568-974B-1E0CD31D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2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896D-FECC-4041-AF81-55032006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90" y="304271"/>
            <a:ext cx="6880535" cy="550656"/>
          </a:xfrm>
        </p:spPr>
        <p:txBody>
          <a:bodyPr/>
          <a:lstStyle/>
          <a:p>
            <a:r>
              <a:rPr lang="en-CA" dirty="0"/>
              <a:t>timedelta()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CA5E-540D-403D-A406-0379160A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98" y="996176"/>
            <a:ext cx="6813627" cy="3917851"/>
          </a:xfrm>
        </p:spPr>
        <p:txBody>
          <a:bodyPr/>
          <a:lstStyle/>
          <a:p>
            <a:r>
              <a:rPr lang="en-CA" dirty="0"/>
              <a:t>Is an object that represents the difference between two dates</a:t>
            </a:r>
          </a:p>
          <a:p>
            <a:r>
              <a:rPr lang="en-CA" dirty="0" err="1"/>
              <a:t>datetime.timedelta</a:t>
            </a:r>
            <a:r>
              <a:rPr lang="en-CA" dirty="0"/>
              <a:t>(days=0, seconds=0, microseconds=0, milliseconds=0, minutes=0, hours=0, weeks=0)</a:t>
            </a:r>
          </a:p>
          <a:p>
            <a:r>
              <a:rPr lang="en-CA" dirty="0"/>
              <a:t>The arguments can be changed 1 to all of them at once.</a:t>
            </a:r>
          </a:p>
          <a:p>
            <a:pPr lvl="1"/>
            <a:r>
              <a:rPr lang="en-CA" dirty="0"/>
              <a:t>They can be integers or floats</a:t>
            </a:r>
          </a:p>
          <a:p>
            <a:pPr lvl="1"/>
            <a:r>
              <a:rPr lang="en-CA" dirty="0"/>
              <a:t>Positive or negative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8A163-B551-477D-83A8-35262D73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0C867-E7F7-415B-B38C-EAE49E3E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0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2741-4BC8-4DB5-9271-150D13E0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0" y="304271"/>
            <a:ext cx="7214839" cy="732792"/>
          </a:xfrm>
        </p:spPr>
        <p:txBody>
          <a:bodyPr/>
          <a:lstStyle/>
          <a:p>
            <a:r>
              <a:rPr lang="en-CA" dirty="0"/>
              <a:t>timedelta()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25F1-4A2F-487F-8147-9BAF2DAEB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0" y="1037064"/>
            <a:ext cx="7214839" cy="3876964"/>
          </a:xfrm>
        </p:spPr>
        <p:txBody>
          <a:bodyPr/>
          <a:lstStyle/>
          <a:p>
            <a:r>
              <a:rPr lang="en-CA" dirty="0"/>
              <a:t>Only </a:t>
            </a:r>
            <a:r>
              <a:rPr lang="en-CA" i="1" dirty="0"/>
              <a:t>days</a:t>
            </a:r>
            <a:r>
              <a:rPr lang="en-CA" dirty="0"/>
              <a:t>, </a:t>
            </a:r>
            <a:r>
              <a:rPr lang="en-CA" i="1" dirty="0"/>
              <a:t>seconds</a:t>
            </a:r>
            <a:r>
              <a:rPr lang="en-CA" dirty="0"/>
              <a:t> and </a:t>
            </a:r>
            <a:r>
              <a:rPr lang="en-CA" i="1" dirty="0"/>
              <a:t>microseconds</a:t>
            </a:r>
            <a:r>
              <a:rPr lang="en-CA" dirty="0"/>
              <a:t> are stored internally. Arguments are converted to those units:</a:t>
            </a:r>
          </a:p>
          <a:p>
            <a:pPr lvl="1"/>
            <a:r>
              <a:rPr lang="en-CA" dirty="0"/>
              <a:t>A millisecond is converted to 1000 microseconds.</a:t>
            </a:r>
          </a:p>
          <a:p>
            <a:pPr lvl="1"/>
            <a:r>
              <a:rPr lang="en-CA" dirty="0"/>
              <a:t>A minute is converted to 60 seconds.</a:t>
            </a:r>
          </a:p>
          <a:p>
            <a:pPr lvl="1"/>
            <a:r>
              <a:rPr lang="en-CA" dirty="0"/>
              <a:t>An hour is converted to 3600 seconds.</a:t>
            </a:r>
          </a:p>
          <a:p>
            <a:pPr lvl="1"/>
            <a:r>
              <a:rPr lang="en-CA" dirty="0"/>
              <a:t>A week is converted to 7 days.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1800" dirty="0"/>
              <a:t>Source: </a:t>
            </a:r>
            <a:r>
              <a:rPr lang="en-CA" sz="1800" dirty="0">
                <a:hlinkClick r:id="rId3"/>
              </a:rPr>
              <a:t>https://docs.python.org/3/library/datetime.html</a:t>
            </a:r>
            <a:endParaRPr lang="en-CA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7E0AB-9CC7-495D-A113-C3CC8F6F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5189-59DC-4441-A126-B171CECC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6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2741-4BC8-4DB5-9271-150D13E0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0" y="304271"/>
            <a:ext cx="7214839" cy="732792"/>
          </a:xfrm>
        </p:spPr>
        <p:txBody>
          <a:bodyPr/>
          <a:lstStyle/>
          <a:p>
            <a:r>
              <a:rPr lang="en-CA" dirty="0"/>
              <a:t>timedelta()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25F1-4A2F-487F-8147-9BAF2DAEB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0" y="1037064"/>
            <a:ext cx="7214839" cy="3876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Days, seconds and microseconds are then normalized so that the representation is unique, with</a:t>
            </a:r>
          </a:p>
          <a:p>
            <a:pPr lvl="1"/>
            <a:r>
              <a:rPr lang="en-CA" dirty="0"/>
              <a:t>0 &lt;= microseconds &lt; 1000000</a:t>
            </a:r>
          </a:p>
          <a:p>
            <a:pPr lvl="1"/>
            <a:r>
              <a:rPr lang="en-CA" dirty="0"/>
              <a:t>0 &lt;= seconds &lt; 3600*24 (the number of seconds in one day)</a:t>
            </a:r>
          </a:p>
          <a:p>
            <a:pPr lvl="1"/>
            <a:r>
              <a:rPr lang="en-CA" dirty="0"/>
              <a:t>-999999999 &lt;= days &lt;= 999999999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Source: </a:t>
            </a:r>
            <a:r>
              <a:rPr lang="en-CA" sz="1800" dirty="0">
                <a:hlinkClick r:id="rId3"/>
              </a:rPr>
              <a:t>https://docs.python.org/3/library/datetime.html</a:t>
            </a:r>
            <a:endParaRPr lang="en-CA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8E1D-44A8-496F-AD4A-C3917AEF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24FF9-4929-4AF7-9775-8937DF8F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6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E1AD-7861-489D-8DAE-4403CC37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0" y="304272"/>
            <a:ext cx="7214839" cy="732792"/>
          </a:xfrm>
        </p:spPr>
        <p:txBody>
          <a:bodyPr/>
          <a:lstStyle/>
          <a:p>
            <a:r>
              <a:rPr lang="en-CA" dirty="0"/>
              <a:t>To add 1000 days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4B11-06E3-40D0-8441-54196377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88" y="1137424"/>
            <a:ext cx="7214839" cy="3776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/>
              <a:t>newdate</a:t>
            </a:r>
            <a:r>
              <a:rPr lang="en-CA" sz="2400" dirty="0"/>
              <a:t> = </a:t>
            </a:r>
          </a:p>
          <a:p>
            <a:pPr marL="0" indent="0">
              <a:buNone/>
            </a:pPr>
            <a:r>
              <a:rPr lang="en-CA" sz="2400" dirty="0"/>
              <a:t>	date + </a:t>
            </a:r>
            <a:r>
              <a:rPr lang="en-CA" sz="2400" dirty="0" err="1"/>
              <a:t>datetime.timedelta</a:t>
            </a:r>
            <a:r>
              <a:rPr lang="en-CA" sz="2400" dirty="0"/>
              <a:t>(days = 1000)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err="1"/>
              <a:t>newdate</a:t>
            </a:r>
            <a:r>
              <a:rPr lang="en-CA" sz="2400" dirty="0"/>
              <a:t> = </a:t>
            </a:r>
          </a:p>
          <a:p>
            <a:pPr marL="0" indent="0">
              <a:buNone/>
            </a:pPr>
            <a:r>
              <a:rPr lang="en-CA" sz="2400" dirty="0"/>
              <a:t>	date + </a:t>
            </a:r>
            <a:r>
              <a:rPr lang="en-CA" sz="2400" dirty="0" err="1"/>
              <a:t>datetime.timedelta</a:t>
            </a:r>
            <a:r>
              <a:rPr lang="en-CA" sz="2400" dirty="0"/>
              <a:t>(years = 1, hours =-1)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A066D-8F3B-4100-9FD3-00ABF2DF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063AE-58D5-4071-BF81-69B73C24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DAF3-F9C6-444E-85EA-9DCABFE4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292079"/>
            <a:ext cx="7248143" cy="512593"/>
          </a:xfrm>
        </p:spPr>
        <p:txBody>
          <a:bodyPr/>
          <a:lstStyle/>
          <a:p>
            <a:r>
              <a:rPr lang="en-CA" sz="4000" dirty="0"/>
              <a:t>datetime module </a:t>
            </a:r>
            <a:r>
              <a:rPr lang="en-CA" dirty="0"/>
              <a:t>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7DA0-B52D-4091-BD4A-36FD276AC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28" y="936702"/>
            <a:ext cx="7248144" cy="3481467"/>
          </a:xfrm>
        </p:spPr>
        <p:txBody>
          <a:bodyPr/>
          <a:lstStyle/>
          <a:p>
            <a:r>
              <a:rPr lang="en-CA" dirty="0"/>
              <a:t>General: </a:t>
            </a:r>
            <a:r>
              <a:rPr lang="en-CA" sz="2400" dirty="0">
                <a:hlinkClick r:id="rId3"/>
              </a:rPr>
              <a:t>https://docs.python.org/3/library/datetime.html</a:t>
            </a:r>
            <a:endParaRPr lang="en-CA" sz="2400" dirty="0"/>
          </a:p>
          <a:p>
            <a:pPr lvl="1"/>
            <a:r>
              <a:rPr lang="en-CA" sz="2466" dirty="0"/>
              <a:t>General detail about datetime module </a:t>
            </a:r>
            <a:endParaRPr lang="en-CA" dirty="0"/>
          </a:p>
          <a:p>
            <a:endParaRPr lang="en-CA" dirty="0"/>
          </a:p>
          <a:p>
            <a:r>
              <a:rPr lang="en-CA" dirty="0"/>
              <a:t>module code format options: </a:t>
            </a:r>
          </a:p>
          <a:p>
            <a:pPr marL="285739" lvl="1" indent="0">
              <a:buNone/>
            </a:pPr>
            <a:r>
              <a:rPr lang="en-CA" sz="2400" dirty="0">
                <a:hlinkClick r:id="rId4"/>
              </a:rPr>
              <a:t>https://strftime.org/</a:t>
            </a:r>
            <a:r>
              <a:rPr lang="en-CA" sz="24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7F40-3C35-42BA-8B8D-224C3AED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EFD87-251B-419D-BB50-CE97E40A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4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21" y="1526892"/>
            <a:ext cx="7184572" cy="1367908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String formatting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30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B29E-8EDD-4445-947A-F71AA236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39" y="304271"/>
            <a:ext cx="6739286" cy="632431"/>
          </a:xfrm>
        </p:spPr>
        <p:txBody>
          <a:bodyPr/>
          <a:lstStyle/>
          <a:p>
            <a:r>
              <a:rPr lang="en-CA" dirty="0"/>
              <a:t>Lecture preview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5836-619C-4D51-B0FB-4630DCB6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40" y="1011044"/>
            <a:ext cx="6739286" cy="3902983"/>
          </a:xfrm>
        </p:spPr>
        <p:txBody>
          <a:bodyPr>
            <a:normAutofit/>
          </a:bodyPr>
          <a:lstStyle/>
          <a:p>
            <a:r>
              <a:rPr lang="en-CA" dirty="0"/>
              <a:t>Dates </a:t>
            </a:r>
          </a:p>
          <a:p>
            <a:pPr lvl="1"/>
            <a:r>
              <a:rPr lang="en-CA" dirty="0"/>
              <a:t>Datetime module</a:t>
            </a:r>
          </a:p>
          <a:p>
            <a:r>
              <a:rPr lang="en-CA" sz="2800" dirty="0"/>
              <a:t>String formatting</a:t>
            </a:r>
          </a:p>
          <a:p>
            <a:r>
              <a:rPr lang="en-CA" sz="2800" dirty="0"/>
              <a:t>files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83B3-048C-425B-AFC1-D8B2E9D2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C8DB8-97CA-4350-9B12-94B474B0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00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B29E-8EDD-4445-947A-F71AA236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39" y="304271"/>
            <a:ext cx="6739286" cy="632431"/>
          </a:xfrm>
        </p:spPr>
        <p:txBody>
          <a:bodyPr/>
          <a:lstStyle/>
          <a:p>
            <a:r>
              <a:rPr lang="en-CA" dirty="0"/>
              <a:t>Simple string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5836-619C-4D51-B0FB-4630DCB6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39" y="1011044"/>
            <a:ext cx="7090983" cy="3902983"/>
          </a:xfrm>
        </p:spPr>
        <p:txBody>
          <a:bodyPr>
            <a:normAutofit/>
          </a:bodyPr>
          <a:lstStyle/>
          <a:p>
            <a:r>
              <a:rPr lang="en-CA" dirty="0"/>
              <a:t>Simple way:</a:t>
            </a:r>
          </a:p>
          <a:p>
            <a:pPr marL="0" indent="0">
              <a:buNone/>
            </a:pPr>
            <a:r>
              <a:rPr lang="en-CA" sz="2000" dirty="0" err="1"/>
              <a:t>strName</a:t>
            </a:r>
            <a:r>
              <a:rPr lang="en-CA" sz="2000" dirty="0"/>
              <a:t> = “James Bond”</a:t>
            </a:r>
          </a:p>
          <a:p>
            <a:pPr marL="0" indent="0">
              <a:buNone/>
            </a:pPr>
            <a:r>
              <a:rPr lang="en-CA" sz="2000" dirty="0" err="1"/>
              <a:t>strID</a:t>
            </a:r>
            <a:r>
              <a:rPr lang="en-CA" sz="2000" dirty="0"/>
              <a:t>= “007”</a:t>
            </a:r>
          </a:p>
          <a:p>
            <a:pPr marL="0" indent="0">
              <a:buNone/>
            </a:pPr>
            <a:r>
              <a:rPr lang="en-CA" sz="2000" dirty="0" err="1"/>
              <a:t>lngCreated</a:t>
            </a:r>
            <a:r>
              <a:rPr lang="en-CA" sz="2000" dirty="0"/>
              <a:t> = 1953</a:t>
            </a:r>
          </a:p>
          <a:p>
            <a:pPr marL="0" indent="0">
              <a:buNone/>
            </a:pPr>
            <a:r>
              <a:rPr lang="en-CA" sz="2000" dirty="0"/>
              <a:t>print("Character name", </a:t>
            </a:r>
            <a:r>
              <a:rPr lang="en-CA" sz="2000" dirty="0" err="1"/>
              <a:t>strName</a:t>
            </a:r>
            <a:r>
              <a:rPr lang="en-CA" sz="2000" dirty="0"/>
              <a:t>,"ID:",</a:t>
            </a:r>
            <a:r>
              <a:rPr lang="en-CA" sz="2000" dirty="0" err="1"/>
              <a:t>strID</a:t>
            </a:r>
            <a:r>
              <a:rPr lang="en-CA" sz="2000" dirty="0"/>
              <a:t>," Year 									 Created:",</a:t>
            </a:r>
            <a:r>
              <a:rPr lang="en-CA" sz="2000" dirty="0" err="1"/>
              <a:t>lngCreated</a:t>
            </a:r>
            <a:r>
              <a:rPr lang="en-CA" sz="2000" dirty="0"/>
              <a:t>)</a:t>
            </a:r>
          </a:p>
          <a:p>
            <a:pPr marL="0" indent="0">
              <a:buNone/>
            </a:pPr>
            <a:r>
              <a:rPr lang="en-CA" dirty="0"/>
              <a:t>Output: </a:t>
            </a:r>
          </a:p>
          <a:p>
            <a:pPr marL="0" indent="0">
              <a:buNone/>
            </a:pPr>
            <a:r>
              <a:rPr lang="en-CA" sz="2000" dirty="0"/>
              <a:t>Character name James Bond ID: 007 Year Created: 1953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9B9FC-5ED6-4DFA-A3AA-20A6ED25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7AA6F-525F-4226-954B-CCC32D2D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01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F215-D173-4136-A787-82FEE04E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20" y="304271"/>
            <a:ext cx="7278029" cy="677036"/>
          </a:xfrm>
        </p:spPr>
        <p:txBody>
          <a:bodyPr/>
          <a:lstStyle/>
          <a:p>
            <a:r>
              <a:rPr lang="en-CA" dirty="0"/>
              <a:t>Using format()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C399-F7F9-4FA5-89DB-54E54C2AA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308"/>
            <a:ext cx="6791325" cy="39327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Name = “James Bond”</a:t>
            </a:r>
          </a:p>
          <a:p>
            <a:pPr marL="0" indent="0">
              <a:buNone/>
            </a:pPr>
            <a:r>
              <a:rPr lang="en-CA" sz="2000" dirty="0"/>
              <a:t>ID= “007”</a:t>
            </a:r>
          </a:p>
          <a:p>
            <a:pPr marL="0" indent="0">
              <a:buNone/>
            </a:pPr>
            <a:r>
              <a:rPr lang="en-CA" sz="2000" dirty="0"/>
              <a:t>Created = 1953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print("Character name {0} ID {1} Year Created: 							{2}”.format(Name, ID, Created))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/>
              <a:t>Output: </a:t>
            </a:r>
          </a:p>
          <a:p>
            <a:pPr marL="0" indent="0">
              <a:buNone/>
            </a:pPr>
            <a:r>
              <a:rPr lang="en-CA" sz="2000" dirty="0"/>
              <a:t>Character name James Bond ID: 007 Year Created: 1953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A65E-51AC-4FDC-A3DE-DDB4B578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065C9-DE35-4230-A34C-D5252155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7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F215-D173-4136-A787-82FEE04E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20" y="304271"/>
            <a:ext cx="7278029" cy="677036"/>
          </a:xfrm>
        </p:spPr>
        <p:txBody>
          <a:bodyPr/>
          <a:lstStyle/>
          <a:p>
            <a:r>
              <a:rPr lang="en-CA" dirty="0"/>
              <a:t>Using format()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C399-F7F9-4FA5-89DB-54E54C2AA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51" y="891140"/>
            <a:ext cx="7292898" cy="3932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900" dirty="0"/>
              <a:t>Using the same Name, ID, Created as previous slide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print("Character name {0} ID {1} Year Created: 										{2}”.format(Name, ID, Created))</a:t>
            </a:r>
          </a:p>
          <a:p>
            <a:pPr marL="0" indent="0">
              <a:buNone/>
            </a:pPr>
            <a:r>
              <a:rPr lang="en-CA" sz="1900" dirty="0"/>
              <a:t>print("{0} was created in {2} and was given ID number: 								{1}".format(Name, ID, Created))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Output: </a:t>
            </a:r>
          </a:p>
          <a:p>
            <a:pPr marL="0" indent="0">
              <a:buNone/>
            </a:pPr>
            <a:r>
              <a:rPr lang="en-CA" sz="1900" dirty="0"/>
              <a:t>Character name James Bond ID: 007 Year Created: 1953</a:t>
            </a: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r>
              <a:rPr lang="en-CA" sz="1900" dirty="0"/>
              <a:t>James Bond was created in 1953 and was given ID number: 007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D321-235A-4731-BE6C-B5E3E7EE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3D35C-CEEE-4E49-A100-80F3E0DC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246C-E14B-4F85-9064-FDCD5F27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84" y="304272"/>
            <a:ext cx="7263161" cy="639866"/>
          </a:xfrm>
        </p:spPr>
        <p:txBody>
          <a:bodyPr/>
          <a:lstStyle/>
          <a:p>
            <a:r>
              <a:rPr lang="en-CA" dirty="0"/>
              <a:t>Accessing arguments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D6A0-BE2D-4694-BA86-DB0F91139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66" y="1092820"/>
            <a:ext cx="7136779" cy="382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print("Course name: {name} is on {day}".format(name = 	'INFO 			6079 Python Security', day = 'Wednesdays’))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Output:</a:t>
            </a:r>
          </a:p>
          <a:p>
            <a:pPr marL="0" indent="0">
              <a:buNone/>
            </a:pPr>
            <a:r>
              <a:rPr lang="en-CA" sz="2000" dirty="0"/>
              <a:t>Course name: INFO 6079 Python Security is on Wednesdays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073C-281A-463E-9B4E-5E04E5F2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ABE5A-FB13-4493-ABE9-DCC45D4D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9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21" y="1526892"/>
            <a:ext cx="7184572" cy="1367908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String formatting Numbers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8149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A7BC-BFBA-4198-BB09-625DFF7E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60" y="304270"/>
            <a:ext cx="7144215" cy="900061"/>
          </a:xfrm>
        </p:spPr>
        <p:txBody>
          <a:bodyPr/>
          <a:lstStyle/>
          <a:p>
            <a:r>
              <a:rPr lang="en-CA" sz="3600" dirty="0"/>
              <a:t>String formatting Numbers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0BB1-2ADE-4B17-A8F6-0DC02D01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60" y="1278673"/>
            <a:ext cx="7144215" cy="3575881"/>
          </a:xfrm>
        </p:spPr>
        <p:txBody>
          <a:bodyPr/>
          <a:lstStyle/>
          <a:p>
            <a:r>
              <a:rPr lang="en-CA" dirty="0"/>
              <a:t>Formatting 1234567890 to 1,234,567,890</a:t>
            </a:r>
          </a:p>
          <a:p>
            <a:pPr lvl="1"/>
            <a:r>
              <a:rPr lang="en-CA" dirty="0"/>
              <a:t>print('{:,}'.format(1234567890))</a:t>
            </a:r>
          </a:p>
          <a:p>
            <a:r>
              <a:rPr lang="en-CA" dirty="0"/>
              <a:t>Creating a minimum space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9519-9DFF-450C-B83D-9CFD5332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38091-25F3-459E-B775-100AEEE0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42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69D3-2ECD-4D43-887D-D243D8FC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59" y="304271"/>
            <a:ext cx="7144214" cy="610129"/>
          </a:xfrm>
        </p:spPr>
        <p:txBody>
          <a:bodyPr/>
          <a:lstStyle/>
          <a:p>
            <a:r>
              <a:rPr lang="en-CA" dirty="0"/>
              <a:t>Handling decimal points in 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3E2D-7F1F-4156-AC8C-246A1304B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59" y="1025912"/>
            <a:ext cx="7144213" cy="3888115"/>
          </a:xfrm>
        </p:spPr>
        <p:txBody>
          <a:bodyPr/>
          <a:lstStyle/>
          <a:p>
            <a:r>
              <a:rPr lang="en-CA" dirty="0"/>
              <a:t>pi = 3.1415926</a:t>
            </a:r>
          </a:p>
          <a:p>
            <a:r>
              <a:rPr lang="en-CA" dirty="0"/>
              <a:t>print(‘{:.2f}'.format(pi))</a:t>
            </a:r>
          </a:p>
          <a:p>
            <a:pPr lvl="1"/>
            <a:r>
              <a:rPr lang="en-CA" dirty="0"/>
              <a:t>Output: 3.14</a:t>
            </a:r>
          </a:p>
          <a:p>
            <a:pPr lvl="1"/>
            <a:r>
              <a:rPr lang="en-CA" dirty="0"/>
              <a:t>This will print an integer as a float</a:t>
            </a:r>
          </a:p>
          <a:p>
            <a:pPr lvl="1"/>
            <a:r>
              <a:rPr lang="en-CA" dirty="0"/>
              <a:t>If pi = 100 it will print 100.00</a:t>
            </a:r>
          </a:p>
          <a:p>
            <a:endParaRPr lang="en-CA" dirty="0"/>
          </a:p>
          <a:p>
            <a:r>
              <a:rPr lang="en-CA" dirty="0" err="1"/>
              <a:t>myfloat</a:t>
            </a:r>
            <a:r>
              <a:rPr lang="en-CA" dirty="0"/>
              <a:t> = 2.71828</a:t>
            </a:r>
          </a:p>
          <a:p>
            <a:r>
              <a:rPr lang="en-CA" dirty="0"/>
              <a:t>print(“{:.0f}”.format(</a:t>
            </a:r>
            <a:r>
              <a:rPr lang="en-CA" dirty="0" err="1"/>
              <a:t>myfloat</a:t>
            </a:r>
            <a:r>
              <a:rPr lang="en-CA" dirty="0"/>
              <a:t>))</a:t>
            </a:r>
          </a:p>
          <a:p>
            <a:pPr lvl="1"/>
            <a:r>
              <a:rPr lang="en-CA" dirty="0"/>
              <a:t>Output: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AB9C-8469-4EF5-AA16-E7AC95CC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5E772-7F6E-47D7-95A8-ECA90690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57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69D3-2ECD-4D43-887D-D243D8FC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59" y="304271"/>
            <a:ext cx="7144214" cy="610129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Handling </a:t>
            </a:r>
            <a:r>
              <a:rPr lang="en-US" dirty="0">
                <a:solidFill>
                  <a:schemeClr val="bg1"/>
                </a:solidFill>
              </a:rPr>
              <a:t>Percentages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C9D76C-618E-4651-A766-C7095B2D7DC5}"/>
              </a:ext>
            </a:extLst>
          </p:cNvPr>
          <p:cNvSpPr/>
          <p:nvPr/>
        </p:nvSpPr>
        <p:spPr>
          <a:xfrm>
            <a:off x="338401" y="1003540"/>
            <a:ext cx="703627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We can format a number as a percentage by simply adding the percent symbol at the end of our formatting options instead of f: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questions = 30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correct_answers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f"You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got {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correct_answers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questions :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%} correct!")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 got 76.67% correct!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When formatting a number as a percentage, the </a:t>
            </a:r>
            <a:r>
              <a:rPr lang="en-US" sz="1800" dirty="0">
                <a:solidFill>
                  <a:schemeClr val="accent1"/>
                </a:solidFill>
              </a:rPr>
              <a:t>level of precision </a:t>
            </a:r>
            <a:r>
              <a:rPr lang="en-US" sz="1800" dirty="0">
                <a:solidFill>
                  <a:schemeClr val="bg1"/>
                </a:solidFill>
              </a:rPr>
              <a:t>always refers to the </a:t>
            </a:r>
            <a:r>
              <a:rPr lang="en-US" sz="1800" dirty="0">
                <a:solidFill>
                  <a:schemeClr val="accent1"/>
                </a:solidFill>
              </a:rPr>
              <a:t>number of digits </a:t>
            </a:r>
            <a:r>
              <a:rPr lang="en-US" sz="1800" dirty="0">
                <a:solidFill>
                  <a:schemeClr val="bg1"/>
                </a:solidFill>
              </a:rPr>
              <a:t>after the decimal point.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6B96F-8E50-4D37-9270-FEC964D6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E1DBF-935C-46D2-A978-7B3222DA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60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21" y="1526892"/>
            <a:ext cx="7184572" cy="1367908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Files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5450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69D3-2ECD-4D43-887D-D243D8FC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59" y="304271"/>
            <a:ext cx="7144214" cy="610129"/>
          </a:xfrm>
        </p:spPr>
        <p:txBody>
          <a:bodyPr/>
          <a:lstStyle/>
          <a:p>
            <a:r>
              <a:rPr lang="en-CA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3E2D-7F1F-4156-AC8C-246A1304B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59" y="1025912"/>
            <a:ext cx="7144213" cy="3888115"/>
          </a:xfrm>
        </p:spPr>
        <p:txBody>
          <a:bodyPr/>
          <a:lstStyle/>
          <a:p>
            <a:r>
              <a:rPr lang="en-CA" dirty="0"/>
              <a:t>While programing you will be interacting with files throughout your time writing code.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challenge becomes when you writing code that will run on not only on windows but also on Linux and Mac/Apple OS computers.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DE760-7ED7-44E0-B306-A3B9092E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27395-7389-484E-914A-7FF22378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3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21" y="1526892"/>
            <a:ext cx="7184572" cy="1367908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Module datetime:</a:t>
            </a:r>
            <a:br>
              <a:rPr lang="en-CA" sz="4000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78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A3B6-FCDD-4988-A0AA-9171AFC8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24" y="304272"/>
            <a:ext cx="7069874" cy="743944"/>
          </a:xfrm>
        </p:spPr>
        <p:txBody>
          <a:bodyPr/>
          <a:lstStyle/>
          <a:p>
            <a:r>
              <a:rPr lang="en-CA" dirty="0"/>
              <a:t>How does an OS locate a file?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8440-B418-41F0-845F-4EE7496B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4" y="1048216"/>
            <a:ext cx="6958361" cy="3865812"/>
          </a:xfrm>
        </p:spPr>
        <p:txBody>
          <a:bodyPr/>
          <a:lstStyle/>
          <a:p>
            <a:r>
              <a:rPr lang="en-CA" dirty="0"/>
              <a:t>There are different naming conventions:</a:t>
            </a:r>
          </a:p>
          <a:p>
            <a:pPr lvl="1"/>
            <a:r>
              <a:rPr lang="en-CA" dirty="0"/>
              <a:t>Windows:  c:\directory\file</a:t>
            </a:r>
          </a:p>
          <a:p>
            <a:pPr lvl="1"/>
            <a:r>
              <a:rPr lang="en-CA" dirty="0"/>
              <a:t>Unix/Linux: /directory/file</a:t>
            </a:r>
          </a:p>
          <a:p>
            <a:pPr lvl="1"/>
            <a:endParaRPr lang="en-CA" dirty="0"/>
          </a:p>
          <a:p>
            <a:r>
              <a:rPr lang="en-CA" dirty="0"/>
              <a:t>in Unix/Linux systems  all directories grow from the root directory “/”</a:t>
            </a:r>
          </a:p>
          <a:p>
            <a:r>
              <a:rPr lang="en-CA" dirty="0"/>
              <a:t>In windows systems use disk drive letters</a:t>
            </a:r>
          </a:p>
          <a:p>
            <a:pPr lvl="1"/>
            <a:r>
              <a:rPr lang="en-CA" dirty="0"/>
              <a:t>This case its “c:” </a:t>
            </a:r>
          </a:p>
          <a:p>
            <a:pPr lvl="1"/>
            <a:r>
              <a:rPr lang="en-CA" dirty="0"/>
              <a:t>Root directory is “\”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8F08-ADAD-48BE-A640-F3CE90CC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DC2BC-A8F9-4120-A091-B521CE4A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37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B11E-67A0-47E2-A044-9AA4C508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8" y="226212"/>
            <a:ext cx="6694681" cy="844305"/>
          </a:xfrm>
        </p:spPr>
        <p:txBody>
          <a:bodyPr/>
          <a:lstStyle/>
          <a:p>
            <a:r>
              <a:rPr lang="en-CA" dirty="0"/>
              <a:t>Case-sensitive in file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8CDA-896A-4746-AAB4-C13CE131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78" y="1148576"/>
            <a:ext cx="6839647" cy="3765451"/>
          </a:xfrm>
        </p:spPr>
        <p:txBody>
          <a:bodyPr/>
          <a:lstStyle/>
          <a:p>
            <a:r>
              <a:rPr lang="en-CA" dirty="0"/>
              <a:t>Unix/Linux:</a:t>
            </a:r>
          </a:p>
          <a:p>
            <a:pPr lvl="1"/>
            <a:r>
              <a:rPr lang="en-CA" dirty="0"/>
              <a:t>Filenames are case-sensitive</a:t>
            </a:r>
          </a:p>
          <a:p>
            <a:pPr lvl="1"/>
            <a:r>
              <a:rPr lang="en-CA" dirty="0"/>
              <a:t>Meaning that you can have </a:t>
            </a:r>
            <a:r>
              <a:rPr lang="en-CA" dirty="0" err="1"/>
              <a:t>myfile</a:t>
            </a:r>
            <a:r>
              <a:rPr lang="en-CA" dirty="0"/>
              <a:t> and </a:t>
            </a:r>
            <a:r>
              <a:rPr lang="en-CA" dirty="0" err="1"/>
              <a:t>Myfile</a:t>
            </a:r>
            <a:r>
              <a:rPr lang="en-CA" dirty="0"/>
              <a:t> in the same directory</a:t>
            </a:r>
          </a:p>
          <a:p>
            <a:r>
              <a:rPr lang="en-CA" dirty="0"/>
              <a:t>Windows systems store case of letters</a:t>
            </a:r>
          </a:p>
          <a:p>
            <a:pPr lvl="1"/>
            <a:r>
              <a:rPr lang="en-CA" dirty="0"/>
              <a:t>System does not distinguish case at 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442A-9F81-4ADB-9356-E730E89F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7DD1E-2401-4900-8F47-D27FD1FE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71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1CCE-C9C0-4637-87F4-53BE9721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24" y="304271"/>
            <a:ext cx="6873101" cy="721641"/>
          </a:xfrm>
        </p:spPr>
        <p:txBody>
          <a:bodyPr/>
          <a:lstStyle/>
          <a:p>
            <a:r>
              <a:rPr lang="en-CA" dirty="0"/>
              <a:t>File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480B-32A1-447E-8947-69FD488B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4" y="1025912"/>
            <a:ext cx="6873101" cy="3888115"/>
          </a:xfrm>
        </p:spPr>
        <p:txBody>
          <a:bodyPr/>
          <a:lstStyle/>
          <a:p>
            <a:r>
              <a:rPr lang="en-CA" dirty="0"/>
              <a:t>A file name path in Linux may look like</a:t>
            </a:r>
          </a:p>
          <a:p>
            <a:pPr lvl="1"/>
            <a:r>
              <a:rPr lang="en-CA" dirty="0"/>
              <a:t>Path = “/</a:t>
            </a:r>
            <a:r>
              <a:rPr lang="en-CA" dirty="0" err="1"/>
              <a:t>mydir</a:t>
            </a:r>
            <a:r>
              <a:rPr lang="en-CA" dirty="0"/>
              <a:t>/</a:t>
            </a:r>
            <a:r>
              <a:rPr lang="en-CA" dirty="0" err="1"/>
              <a:t>myfile</a:t>
            </a:r>
            <a:r>
              <a:rPr lang="en-CA" dirty="0"/>
              <a:t>”</a:t>
            </a:r>
          </a:p>
          <a:p>
            <a:r>
              <a:rPr lang="en-CA" dirty="0"/>
              <a:t>A file name path in Windows may look like</a:t>
            </a:r>
          </a:p>
          <a:p>
            <a:pPr lvl="1"/>
            <a:r>
              <a:rPr lang="en-CA" dirty="0"/>
              <a:t>Path = “c:\</a:t>
            </a:r>
            <a:r>
              <a:rPr lang="en-CA" dirty="0" err="1"/>
              <a:t>mydir</a:t>
            </a:r>
            <a:r>
              <a:rPr lang="en-CA" dirty="0"/>
              <a:t>\</a:t>
            </a:r>
            <a:r>
              <a:rPr lang="en-CA" dirty="0" err="1"/>
              <a:t>myfile</a:t>
            </a:r>
            <a:r>
              <a:rPr lang="en-CA" dirty="0"/>
              <a:t>”</a:t>
            </a:r>
          </a:p>
          <a:p>
            <a:endParaRPr lang="en-CA" dirty="0"/>
          </a:p>
          <a:p>
            <a:r>
              <a:rPr lang="en-CA" dirty="0"/>
              <a:t>What’s the issue(s)?</a:t>
            </a:r>
          </a:p>
          <a:p>
            <a:pPr lvl="1"/>
            <a:r>
              <a:rPr lang="en-CA" dirty="0"/>
              <a:t>\ is escape character in python </a:t>
            </a:r>
          </a:p>
          <a:p>
            <a:pPr lvl="1"/>
            <a:r>
              <a:rPr lang="en-CA" dirty="0"/>
              <a:t>Makes it hard to hardcode paths into script if going to use on windows and not window 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FB82-11AF-4AE7-9CAF-E0B66EDB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A5642-CD28-4473-A132-357EE70F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95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966F-660C-41A1-82F9-25740C76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73" y="304271"/>
            <a:ext cx="6884252" cy="755095"/>
          </a:xfrm>
        </p:spPr>
        <p:txBody>
          <a:bodyPr/>
          <a:lstStyle/>
          <a:p>
            <a:r>
              <a:rPr lang="en-CA" sz="3400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790B-CE92-4DF4-837C-5656C0A28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74" y="1159728"/>
            <a:ext cx="6884252" cy="37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Solution 1: Path = </a:t>
            </a:r>
            <a:r>
              <a:rPr lang="en-CA" dirty="0">
                <a:hlinkClick r:id="rId3" action="ppaction://hlinkfile"/>
              </a:rPr>
              <a:t>\\mydir\\myfile</a:t>
            </a:r>
            <a:endParaRPr lang="en-CA" dirty="0"/>
          </a:p>
          <a:p>
            <a:pPr lvl="1"/>
            <a:r>
              <a:rPr lang="en-CA" dirty="0"/>
              <a:t>This wont solve the issue for running on Linux</a:t>
            </a:r>
          </a:p>
          <a:p>
            <a:endParaRPr lang="en-CA" dirty="0"/>
          </a:p>
          <a:p>
            <a:r>
              <a:rPr lang="en-CA" dirty="0"/>
              <a:t>Solution 2: </a:t>
            </a:r>
          </a:p>
          <a:p>
            <a:pPr lvl="1"/>
            <a:r>
              <a:rPr lang="en-CA" dirty="0"/>
              <a:t>Path = “c:/</a:t>
            </a:r>
            <a:r>
              <a:rPr lang="en-CA" dirty="0" err="1"/>
              <a:t>mydir</a:t>
            </a:r>
            <a:r>
              <a:rPr lang="en-CA" dirty="0"/>
              <a:t>/</a:t>
            </a:r>
            <a:r>
              <a:rPr lang="en-CA" dirty="0" err="1"/>
              <a:t>myfile</a:t>
            </a:r>
            <a:r>
              <a:rPr lang="en-CA" dirty="0"/>
              <a:t>”</a:t>
            </a:r>
          </a:p>
          <a:p>
            <a:pPr lvl="1"/>
            <a:r>
              <a:rPr lang="en-CA" dirty="0"/>
              <a:t>This works in windows too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ACAE9-65C9-4F1E-B7AE-2F7FD299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78671-3CA8-4017-99E6-B17647B9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5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CD96-1CB1-4F61-A499-A069F983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6" y="304271"/>
            <a:ext cx="7348653" cy="576675"/>
          </a:xfrm>
        </p:spPr>
        <p:txBody>
          <a:bodyPr/>
          <a:lstStyle/>
          <a:p>
            <a:r>
              <a:rPr lang="en-CA" dirty="0"/>
              <a:t>Use the open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8317-8082-448A-B116-1DC3CF1FF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6" y="880946"/>
            <a:ext cx="7330068" cy="4033081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Use the OPEN() function to communicate to files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This function acts as the go between the program and file.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0034F-3609-4F2E-9E97-2F9107A2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5F1A4-DD7F-4956-83BC-85D6680B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34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CD96-1CB1-4F61-A499-A069F983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6" y="304271"/>
            <a:ext cx="7348653" cy="576675"/>
          </a:xfrm>
        </p:spPr>
        <p:txBody>
          <a:bodyPr/>
          <a:lstStyle/>
          <a:p>
            <a:r>
              <a:rPr lang="en-CA" dirty="0"/>
              <a:t>Use the open()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8317-8082-448A-B116-1DC3CF1FF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6" y="880946"/>
            <a:ext cx="7330068" cy="403308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u="sng" dirty="0">
                <a:solidFill>
                  <a:srgbClr val="002060"/>
                </a:solidFill>
              </a:rPr>
              <a:t>Read 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The read functions contains different methods: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	read(),</a:t>
            </a:r>
            <a:r>
              <a:rPr lang="en-US" dirty="0" err="1">
                <a:solidFill>
                  <a:srgbClr val="002060"/>
                </a:solidFill>
              </a:rPr>
              <a:t>readline</a:t>
            </a:r>
            <a:r>
              <a:rPr lang="en-US" dirty="0">
                <a:solidFill>
                  <a:srgbClr val="002060"/>
                </a:solidFill>
              </a:rPr>
              <a:t>() and </a:t>
            </a:r>
            <a:r>
              <a:rPr lang="en-US" dirty="0" err="1">
                <a:solidFill>
                  <a:srgbClr val="002060"/>
                </a:solidFill>
              </a:rPr>
              <a:t>readlines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		read()		# return one big 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2060"/>
                </a:solidFill>
              </a:rPr>
              <a:t>readline</a:t>
            </a:r>
            <a:r>
              <a:rPr lang="en-US" dirty="0">
                <a:solidFill>
                  <a:srgbClr val="002060"/>
                </a:solidFill>
              </a:rPr>
              <a:t>		# return one line at a time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2060"/>
                </a:solidFill>
              </a:rPr>
              <a:t>readlines</a:t>
            </a:r>
            <a:r>
              <a:rPr lang="en-US" dirty="0">
                <a:solidFill>
                  <a:srgbClr val="002060"/>
                </a:solidFill>
              </a:rPr>
              <a:t>		# returns a list of lines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u="sng" dirty="0">
                <a:solidFill>
                  <a:srgbClr val="002060"/>
                </a:solidFill>
              </a:rPr>
              <a:t>Write 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This method writes a sequence of strings to the file.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  <a:tabLst>
                <a:tab pos="1260475" algn="l"/>
              </a:tabLst>
            </a:pPr>
            <a:r>
              <a:rPr lang="en-US" dirty="0">
                <a:solidFill>
                  <a:srgbClr val="002060"/>
                </a:solidFill>
              </a:rPr>
              <a:t>write ()	# Used to write a fixed sequence of characters to a file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  <a:tabLst>
                <a:tab pos="1260475" algn="l"/>
              </a:tabLst>
            </a:pPr>
            <a:r>
              <a:rPr lang="en-US" dirty="0" err="1">
                <a:solidFill>
                  <a:srgbClr val="002060"/>
                </a:solidFill>
              </a:rPr>
              <a:t>writelines</a:t>
            </a:r>
            <a:r>
              <a:rPr lang="en-US" dirty="0">
                <a:solidFill>
                  <a:srgbClr val="002060"/>
                </a:solidFill>
              </a:rPr>
              <a:t>()	# </a:t>
            </a:r>
            <a:r>
              <a:rPr lang="en-US" dirty="0" err="1">
                <a:solidFill>
                  <a:srgbClr val="002060"/>
                </a:solidFill>
              </a:rPr>
              <a:t>writelines</a:t>
            </a:r>
            <a:r>
              <a:rPr lang="en-US" dirty="0">
                <a:solidFill>
                  <a:srgbClr val="002060"/>
                </a:solidFill>
              </a:rPr>
              <a:t> can write a list of strings.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CE0E-7DB7-4C2B-B8F3-606EFD67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BDB05-CF49-447B-9177-87F703DA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07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CD96-1CB1-4F61-A499-A069F983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6" y="304271"/>
            <a:ext cx="7348653" cy="576675"/>
          </a:xfrm>
        </p:spPr>
        <p:txBody>
          <a:bodyPr/>
          <a:lstStyle/>
          <a:p>
            <a:r>
              <a:rPr lang="en-CA" dirty="0"/>
              <a:t>Use the open()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8317-8082-448A-B116-1DC3CF1FF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6" y="880946"/>
            <a:ext cx="7330068" cy="403308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u="sng" dirty="0">
                <a:solidFill>
                  <a:srgbClr val="002060"/>
                </a:solidFill>
              </a:rPr>
              <a:t>Append 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u="sng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The append function is used to append to the file instead of overwriting it.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To append to an existing file, simply open the file in append mode ("a"):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u="sng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u="sng" dirty="0">
                <a:solidFill>
                  <a:srgbClr val="002060"/>
                </a:solidFill>
              </a:rPr>
              <a:t>Close()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When you’re done with a file,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use close() to close it and free up any system resources taken up by the open file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E69B0-DCAC-4FF9-ACCF-7F2E7B78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4C03D-F4E7-4B70-9F01-D0AF4613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39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CD96-1CB1-4F61-A499-A069F983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6" y="304271"/>
            <a:ext cx="7348653" cy="576675"/>
          </a:xfrm>
        </p:spPr>
        <p:txBody>
          <a:bodyPr/>
          <a:lstStyle/>
          <a:p>
            <a:r>
              <a:rPr lang="en-CA" dirty="0"/>
              <a:t>open()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8317-8082-448A-B116-1DC3CF1FF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00" y="816146"/>
            <a:ext cx="6661434" cy="427425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i="1" dirty="0">
                <a:solidFill>
                  <a:srgbClr val="002060"/>
                </a:solidFill>
              </a:rPr>
              <a:t>To open a text file, use</a:t>
            </a:r>
            <a:r>
              <a:rPr lang="en-US" sz="1400" dirty="0">
                <a:solidFill>
                  <a:srgbClr val="002060"/>
                </a:solidFill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2060"/>
                </a:solidFill>
              </a:rPr>
              <a:t>fh</a:t>
            </a:r>
            <a:r>
              <a:rPr lang="en-US" sz="1400" dirty="0">
                <a:solidFill>
                  <a:srgbClr val="002060"/>
                </a:solidFill>
              </a:rPr>
              <a:t> = open("hello.txt", "r")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i="1" dirty="0">
                <a:solidFill>
                  <a:srgbClr val="002060"/>
                </a:solidFill>
              </a:rPr>
              <a:t>To read a text file, use: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2060"/>
                </a:solidFill>
              </a:rPr>
              <a:t>fh</a:t>
            </a:r>
            <a:r>
              <a:rPr lang="en-US" sz="1400" dirty="0">
                <a:solidFill>
                  <a:srgbClr val="002060"/>
                </a:solidFill>
              </a:rPr>
              <a:t> = open("</a:t>
            </a:r>
            <a:r>
              <a:rPr lang="en-US" sz="1400" dirty="0" err="1">
                <a:solidFill>
                  <a:srgbClr val="002060"/>
                </a:solidFill>
              </a:rPr>
              <a:t>hello.txt","r</a:t>
            </a:r>
            <a:r>
              <a:rPr lang="en-US" sz="1400" dirty="0">
                <a:solidFill>
                  <a:srgbClr val="002060"/>
                </a:solidFill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print </a:t>
            </a:r>
            <a:r>
              <a:rPr lang="en-US" sz="1400" dirty="0" err="1">
                <a:solidFill>
                  <a:srgbClr val="002060"/>
                </a:solidFill>
              </a:rPr>
              <a:t>fh.read</a:t>
            </a:r>
            <a:r>
              <a:rPr lang="en-US" sz="1400" dirty="0">
                <a:solidFill>
                  <a:srgbClr val="002060"/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i="1" dirty="0">
                <a:solidFill>
                  <a:srgbClr val="002060"/>
                </a:solidFill>
              </a:rPr>
              <a:t>To read one line at a time, use: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2060"/>
                </a:solidFill>
              </a:rPr>
              <a:t>fh</a:t>
            </a:r>
            <a:r>
              <a:rPr lang="en-US" sz="1400" dirty="0">
                <a:solidFill>
                  <a:srgbClr val="002060"/>
                </a:solidFill>
              </a:rPr>
              <a:t> = open("</a:t>
            </a:r>
            <a:r>
              <a:rPr lang="en-US" sz="1400" dirty="0" err="1">
                <a:solidFill>
                  <a:srgbClr val="002060"/>
                </a:solidFill>
              </a:rPr>
              <a:t>hello".txt</a:t>
            </a:r>
            <a:r>
              <a:rPr lang="en-US" sz="1400" dirty="0">
                <a:solidFill>
                  <a:srgbClr val="002060"/>
                </a:solidFill>
              </a:rPr>
              <a:t>", "r")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print </a:t>
            </a:r>
            <a:r>
              <a:rPr lang="en-US" sz="1400" dirty="0" err="1">
                <a:solidFill>
                  <a:srgbClr val="002060"/>
                </a:solidFill>
              </a:rPr>
              <a:t>fh.readline</a:t>
            </a:r>
            <a:r>
              <a:rPr lang="en-US" sz="1400" dirty="0">
                <a:solidFill>
                  <a:srgbClr val="002060"/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i="1" dirty="0">
                <a:solidFill>
                  <a:srgbClr val="002060"/>
                </a:solidFill>
              </a:rPr>
              <a:t>To read a list of lines use: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2060"/>
                </a:solidFill>
              </a:rPr>
              <a:t>fh</a:t>
            </a:r>
            <a:r>
              <a:rPr lang="en-US" sz="1400" dirty="0">
                <a:solidFill>
                  <a:srgbClr val="002060"/>
                </a:solidFill>
              </a:rPr>
              <a:t> = open("hello.txt.", "r")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print </a:t>
            </a:r>
            <a:r>
              <a:rPr lang="en-US" sz="1400" dirty="0" err="1">
                <a:solidFill>
                  <a:srgbClr val="002060"/>
                </a:solidFill>
              </a:rPr>
              <a:t>fh.readlines</a:t>
            </a:r>
            <a:r>
              <a:rPr lang="en-US" sz="1400" dirty="0">
                <a:solidFill>
                  <a:srgbClr val="002060"/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i="1" dirty="0">
                <a:solidFill>
                  <a:srgbClr val="002060"/>
                </a:solidFill>
              </a:rPr>
              <a:t>To write to a file, use</a:t>
            </a:r>
            <a:r>
              <a:rPr lang="en-US" sz="1400" dirty="0">
                <a:solidFill>
                  <a:srgbClr val="002060"/>
                </a:solidFill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2060"/>
                </a:solidFill>
              </a:rPr>
              <a:t>fh</a:t>
            </a:r>
            <a:r>
              <a:rPr lang="en-US" sz="1400" dirty="0">
                <a:solidFill>
                  <a:srgbClr val="002060"/>
                </a:solidFill>
              </a:rPr>
              <a:t> = open("</a:t>
            </a:r>
            <a:r>
              <a:rPr lang="en-US" sz="1400" dirty="0" err="1">
                <a:solidFill>
                  <a:srgbClr val="002060"/>
                </a:solidFill>
              </a:rPr>
              <a:t>hello.txt","w</a:t>
            </a:r>
            <a:r>
              <a:rPr lang="en-US" sz="1400" dirty="0">
                <a:solidFill>
                  <a:srgbClr val="002060"/>
                </a:solidFill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</a:rPr>
              <a:t>write("Hello World")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2060"/>
                </a:solidFill>
              </a:rPr>
              <a:t>fh.close</a:t>
            </a:r>
            <a:r>
              <a:rPr lang="en-US" sz="1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3A4D2-F150-4DA0-BD26-EF0FD5D1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C482F-3827-4925-A948-2D6A4DB3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58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CD96-1CB1-4F61-A499-A069F983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6" y="304271"/>
            <a:ext cx="7348653" cy="576675"/>
          </a:xfrm>
        </p:spPr>
        <p:txBody>
          <a:bodyPr/>
          <a:lstStyle/>
          <a:p>
            <a:r>
              <a:rPr lang="en-CA" dirty="0"/>
              <a:t>open()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8317-8082-448A-B116-1DC3CF1FF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6" y="880946"/>
            <a:ext cx="7330068" cy="403308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2060"/>
                </a:solidFill>
              </a:rPr>
              <a:t>To write to a file, use: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2060"/>
                </a:solidFill>
              </a:rPr>
              <a:t>fh</a:t>
            </a:r>
            <a:r>
              <a:rPr lang="en-US" sz="1800" dirty="0">
                <a:solidFill>
                  <a:srgbClr val="002060"/>
                </a:solidFill>
              </a:rPr>
              <a:t> = open(“c:\</a:t>
            </a:r>
            <a:r>
              <a:rPr lang="en-US" sz="1800" dirty="0" err="1">
                <a:solidFill>
                  <a:srgbClr val="002060"/>
                </a:solidFill>
              </a:rPr>
              <a:t>myfiles</a:t>
            </a:r>
            <a:r>
              <a:rPr lang="en-US" sz="1800" dirty="0">
                <a:solidFill>
                  <a:srgbClr val="002060"/>
                </a:solidFill>
              </a:rPr>
              <a:t>\hello.txt", "w")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2060"/>
                </a:solidFill>
              </a:rPr>
              <a:t>lines_of_text</a:t>
            </a:r>
            <a:r>
              <a:rPr lang="en-US" sz="1800" dirty="0">
                <a:solidFill>
                  <a:srgbClr val="002060"/>
                </a:solidFill>
              </a:rPr>
              <a:t> = ["a line of text", "another line of text", "a third line"]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2060"/>
                </a:solidFill>
              </a:rPr>
              <a:t>fh.writelines</a:t>
            </a:r>
            <a:r>
              <a:rPr lang="en-US" sz="1800" dirty="0">
                <a:solidFill>
                  <a:srgbClr val="002060"/>
                </a:solidFill>
              </a:rPr>
              <a:t>(</a:t>
            </a:r>
            <a:r>
              <a:rPr lang="en-US" sz="1800" dirty="0" err="1">
                <a:solidFill>
                  <a:srgbClr val="002060"/>
                </a:solidFill>
              </a:rPr>
              <a:t>lines_of_text</a:t>
            </a:r>
            <a:r>
              <a:rPr lang="en-US" sz="1800" dirty="0">
                <a:solidFill>
                  <a:srgbClr val="002060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2060"/>
                </a:solidFill>
              </a:rPr>
              <a:t>fh.close</a:t>
            </a:r>
            <a:r>
              <a:rPr lang="en-US" sz="1800" dirty="0">
                <a:solidFill>
                  <a:srgbClr val="002060"/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2060"/>
                </a:solidFill>
              </a:rPr>
              <a:t>To append to file, use: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2060"/>
                </a:solidFill>
              </a:rPr>
              <a:t>fh</a:t>
            </a:r>
            <a:r>
              <a:rPr lang="en-US" sz="1800" dirty="0">
                <a:solidFill>
                  <a:srgbClr val="002060"/>
                </a:solidFill>
              </a:rPr>
              <a:t> = open(" c:\myfiles\hello.txt", "a")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060"/>
                </a:solidFill>
              </a:rPr>
              <a:t>write("Hello World again")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2060"/>
                </a:solidFill>
              </a:rPr>
              <a:t>fh.close</a:t>
            </a:r>
            <a:r>
              <a:rPr lang="en-US" sz="1800" dirty="0">
                <a:solidFill>
                  <a:srgbClr val="002060"/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2060"/>
                </a:solidFill>
              </a:rPr>
              <a:t>To close a file, use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2060"/>
                </a:solidFill>
              </a:rPr>
              <a:t>fh</a:t>
            </a:r>
            <a:r>
              <a:rPr lang="en-US" sz="1800" dirty="0">
                <a:solidFill>
                  <a:srgbClr val="002060"/>
                </a:solidFill>
              </a:rPr>
              <a:t> = open(" c:\myfiles\hello.txt", "r")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2060"/>
                </a:solidFill>
              </a:rPr>
              <a:t>print </a:t>
            </a:r>
            <a:r>
              <a:rPr lang="en-US" sz="1800" dirty="0" err="1">
                <a:solidFill>
                  <a:srgbClr val="002060"/>
                </a:solidFill>
              </a:rPr>
              <a:t>fh.read</a:t>
            </a:r>
            <a:r>
              <a:rPr lang="en-US" sz="1800" dirty="0">
                <a:solidFill>
                  <a:srgbClr val="002060"/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2060"/>
                </a:solidFill>
              </a:rPr>
              <a:t>fh.close</a:t>
            </a:r>
            <a:r>
              <a:rPr lang="en-US" sz="1800" dirty="0">
                <a:solidFill>
                  <a:srgbClr val="002060"/>
                </a:solidFill>
              </a:rPr>
              <a:t>()</a:t>
            </a:r>
            <a:endParaRPr lang="en-CA" sz="1800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EA3F-0855-4C17-A53C-849A8333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2EC34-352E-4F63-B736-3C570841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4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B29E-8EDD-4445-947A-F71AA236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04272"/>
            <a:ext cx="7277100" cy="496701"/>
          </a:xfrm>
        </p:spPr>
        <p:txBody>
          <a:bodyPr/>
          <a:lstStyle/>
          <a:p>
            <a:r>
              <a:rPr lang="en-CA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5836-619C-4D51-B0FB-4630DCB6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800974"/>
            <a:ext cx="7277100" cy="4113054"/>
          </a:xfrm>
        </p:spPr>
        <p:txBody>
          <a:bodyPr>
            <a:normAutofit/>
          </a:bodyPr>
          <a:lstStyle/>
          <a:p>
            <a:r>
              <a:rPr lang="en-CA" dirty="0"/>
              <a:t>Date is not a type within it self in Python</a:t>
            </a:r>
          </a:p>
          <a:p>
            <a:r>
              <a:rPr lang="en-CA" sz="2800" dirty="0">
                <a:highlight>
                  <a:srgbClr val="FFFF00"/>
                </a:highlight>
              </a:rPr>
              <a:t>datetime</a:t>
            </a:r>
            <a:r>
              <a:rPr lang="en-CA" sz="2800" dirty="0"/>
              <a:t> is one of several modules that deal time</a:t>
            </a:r>
          </a:p>
          <a:p>
            <a:pPr lvl="1"/>
            <a:r>
              <a:rPr lang="en-CA" dirty="0"/>
              <a:t>Others include time and calendar</a:t>
            </a:r>
          </a:p>
          <a:p>
            <a:pPr lvl="1"/>
            <a:r>
              <a:rPr lang="en-CA" dirty="0"/>
              <a:t>We are going to only look at datetime</a:t>
            </a:r>
          </a:p>
          <a:p>
            <a:r>
              <a:rPr lang="en-CA" dirty="0"/>
              <a:t>Datetime provides </a:t>
            </a:r>
            <a:r>
              <a:rPr lang="en-CA" dirty="0">
                <a:solidFill>
                  <a:srgbClr val="FF0000"/>
                </a:solidFill>
              </a:rPr>
              <a:t>date </a:t>
            </a:r>
            <a:r>
              <a:rPr lang="en-CA" dirty="0"/>
              <a:t>objects. </a:t>
            </a:r>
          </a:p>
          <a:p>
            <a:endParaRPr lang="en-CA" dirty="0"/>
          </a:p>
          <a:p>
            <a:r>
              <a:rPr lang="en-CA" dirty="0"/>
              <a:t>To use the module we import it</a:t>
            </a:r>
          </a:p>
          <a:p>
            <a:pPr marL="0" indent="0">
              <a:buNone/>
            </a:pPr>
            <a:r>
              <a:rPr lang="en-CA" b="1" i="1" dirty="0"/>
              <a:t>import datetime 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0113-464C-4C20-A518-74A56D65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06E46-67D7-45D7-907A-A6F96BE2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E002-54F5-407E-8A40-34C580B6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07" y="304271"/>
            <a:ext cx="7147034" cy="589108"/>
          </a:xfrm>
        </p:spPr>
        <p:txBody>
          <a:bodyPr/>
          <a:lstStyle/>
          <a:p>
            <a:r>
              <a:rPr lang="en-CA" dirty="0"/>
              <a:t>Getting current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5DCB-3D12-4F45-BFAE-FDA812E6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008993"/>
            <a:ext cx="7147033" cy="39050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import datetime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current_time</a:t>
            </a:r>
            <a:r>
              <a:rPr lang="en-CA" dirty="0"/>
              <a:t> =  </a:t>
            </a:r>
            <a:r>
              <a:rPr lang="en-CA" dirty="0" err="1"/>
              <a:t>datetime.datetime.now</a:t>
            </a:r>
            <a:r>
              <a:rPr lang="en-CA" dirty="0"/>
              <a:t>()</a:t>
            </a:r>
          </a:p>
          <a:p>
            <a:pPr marL="0" indent="0">
              <a:buNone/>
            </a:pPr>
            <a:r>
              <a:rPr lang="en-CA" dirty="0"/>
              <a:t>print(</a:t>
            </a:r>
            <a:r>
              <a:rPr lang="en-CA" dirty="0" err="1"/>
              <a:t>current_time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Output: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year-month-day </a:t>
            </a:r>
            <a:r>
              <a:rPr lang="en-CA" sz="2000" dirty="0" err="1"/>
              <a:t>hour:minutes:seconds.microseconds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Can call each part by function, ex: </a:t>
            </a:r>
            <a:r>
              <a:rPr lang="en-CA" sz="2000" dirty="0" err="1"/>
              <a:t>current_time.microsecond</a:t>
            </a:r>
            <a:r>
              <a:rPr lang="en-CA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09CD3-CD7F-41AE-A4B4-3B1AF0A94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630" y="2857500"/>
            <a:ext cx="4748662" cy="5888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CE8CA-7FBA-420E-BD01-BB423A26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3D1C-074B-4DF2-A4A6-66AD1AB2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E002-54F5-407E-8A40-34C580B6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07" y="304271"/>
            <a:ext cx="7147034" cy="589108"/>
          </a:xfrm>
        </p:spPr>
        <p:txBody>
          <a:bodyPr/>
          <a:lstStyle/>
          <a:p>
            <a:r>
              <a:rPr lang="en-CA" dirty="0"/>
              <a:t>Getting current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5DCB-3D12-4F45-BFAE-FDA812E6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008993"/>
            <a:ext cx="7147033" cy="39050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import datetime</a:t>
            </a:r>
          </a:p>
          <a:p>
            <a:pPr marL="0" indent="0">
              <a:buNone/>
            </a:pPr>
            <a:r>
              <a:rPr lang="en-CA" dirty="0"/>
              <a:t>#option 1</a:t>
            </a:r>
          </a:p>
          <a:p>
            <a:pPr marL="0" indent="0">
              <a:buNone/>
            </a:pPr>
            <a:r>
              <a:rPr lang="en-CA" sz="2800" dirty="0" err="1"/>
              <a:t>Current_date</a:t>
            </a:r>
            <a:r>
              <a:rPr lang="en-CA" sz="2800" dirty="0"/>
              <a:t> = </a:t>
            </a:r>
            <a:r>
              <a:rPr lang="en-CA" sz="2800" dirty="0" err="1"/>
              <a:t>datetime.datetime.now</a:t>
            </a:r>
            <a:r>
              <a:rPr lang="en-CA" sz="2800" dirty="0"/>
              <a:t>().date()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#option 2</a:t>
            </a:r>
          </a:p>
          <a:p>
            <a:pPr marL="0" indent="0">
              <a:buNone/>
            </a:pPr>
            <a:r>
              <a:rPr lang="en-CA" dirty="0" err="1"/>
              <a:t>Current_date</a:t>
            </a:r>
            <a:r>
              <a:rPr lang="en-CA" dirty="0"/>
              <a:t> =  </a:t>
            </a:r>
            <a:r>
              <a:rPr lang="en-CA" dirty="0" err="1"/>
              <a:t>datetime.date.today</a:t>
            </a:r>
            <a:r>
              <a:rPr lang="en-CA" dirty="0"/>
              <a:t>()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Output: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Year-month-day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200" dirty="0"/>
              <a:t>Can call each part by function, ex: </a:t>
            </a:r>
            <a:r>
              <a:rPr lang="en-CA" sz="2200" dirty="0" err="1"/>
              <a:t>Current_date.day</a:t>
            </a:r>
            <a:endParaRPr lang="en-CA" sz="22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AF2E26-10BB-4DF4-8A70-DE33425D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49" y="2843641"/>
            <a:ext cx="2061524" cy="6343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7CEDB-D430-420E-83E6-A8FAD468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7BA83-609C-4065-9AFD-43FBF977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1FBD-8C9D-4EE8-AF40-1B2C50B4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304271"/>
            <a:ext cx="7237141" cy="496701"/>
          </a:xfrm>
        </p:spPr>
        <p:txBody>
          <a:bodyPr/>
          <a:lstStyle/>
          <a:p>
            <a:r>
              <a:rPr lang="en-CA" dirty="0" err="1"/>
              <a:t>strftime</a:t>
            </a:r>
            <a:r>
              <a:rPr lang="en-CA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0722-DEBA-4161-9A7C-E81783E5B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70" y="800972"/>
            <a:ext cx="7237141" cy="3864864"/>
          </a:xfrm>
        </p:spPr>
        <p:txBody>
          <a:bodyPr>
            <a:normAutofit/>
          </a:bodyPr>
          <a:lstStyle/>
          <a:p>
            <a:r>
              <a:rPr lang="en-CA" dirty="0" err="1"/>
              <a:t>strftime</a:t>
            </a:r>
            <a:r>
              <a:rPr lang="en-CA" dirty="0"/>
              <a:t>() method returns a string for all date, time, and datetime objects.</a:t>
            </a:r>
          </a:p>
          <a:p>
            <a:r>
              <a:rPr lang="en-CA" dirty="0"/>
              <a:t>It converts the object to a string according to the format provided.</a:t>
            </a:r>
          </a:p>
          <a:p>
            <a:pPr marL="0" indent="0">
              <a:buNone/>
            </a:pPr>
            <a:r>
              <a:rPr lang="en-CA" sz="2400" dirty="0" err="1"/>
              <a:t>Current_date</a:t>
            </a:r>
            <a:r>
              <a:rPr lang="en-CA" sz="2400" dirty="0"/>
              <a:t> =</a:t>
            </a:r>
            <a:r>
              <a:rPr lang="en-CA" sz="2400" dirty="0" err="1"/>
              <a:t>datetime.datetime.now</a:t>
            </a:r>
            <a:r>
              <a:rPr lang="en-CA" sz="2400" dirty="0"/>
              <a:t>()</a:t>
            </a:r>
            <a:endParaRPr lang="en-CA" dirty="0"/>
          </a:p>
          <a:p>
            <a:pPr marL="0" indent="0">
              <a:buNone/>
            </a:pPr>
            <a:r>
              <a:rPr lang="en-CA" sz="2400" dirty="0"/>
              <a:t>print(</a:t>
            </a:r>
            <a:r>
              <a:rPr lang="en-CA" sz="2400" dirty="0" err="1"/>
              <a:t>Current_date.strftime</a:t>
            </a:r>
            <a:r>
              <a:rPr lang="en-CA" sz="2400" dirty="0"/>
              <a:t>("%b %d, %Y     		   								%H:%M:%S"))</a:t>
            </a:r>
          </a:p>
          <a:p>
            <a:pPr marL="0" indent="0">
              <a:buNone/>
            </a:pPr>
            <a:r>
              <a:rPr lang="en-CA" dirty="0"/>
              <a:t>Output: </a:t>
            </a:r>
            <a:r>
              <a:rPr lang="en-CA" b="1" i="1" dirty="0"/>
              <a:t>Apr 12,2020 01:05:00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6092-7E88-4BB5-A672-330B33EC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34CB0-736C-46A8-BD92-98A3582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7BF1-F6D2-4AD9-8A1E-28475E27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" y="304271"/>
            <a:ext cx="7248144" cy="496702"/>
          </a:xfrm>
        </p:spPr>
        <p:txBody>
          <a:bodyPr/>
          <a:lstStyle/>
          <a:p>
            <a:r>
              <a:rPr lang="en-CA" dirty="0"/>
              <a:t>Some </a:t>
            </a:r>
            <a:r>
              <a:rPr lang="en-CA" dirty="0" err="1"/>
              <a:t>strftime</a:t>
            </a:r>
            <a:r>
              <a:rPr lang="en-CA" dirty="0"/>
              <a:t> ()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DD74-2D56-4057-AB18-3F6B15F6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8" y="890016"/>
            <a:ext cx="7181088" cy="3944112"/>
          </a:xfrm>
        </p:spPr>
        <p:txBody>
          <a:bodyPr/>
          <a:lstStyle/>
          <a:p>
            <a:r>
              <a:rPr lang="en-CA" b="1" dirty="0"/>
              <a:t>%a </a:t>
            </a:r>
            <a:r>
              <a:rPr lang="en-CA" dirty="0"/>
              <a:t>for abbreviated name of day</a:t>
            </a:r>
          </a:p>
          <a:p>
            <a:pPr lvl="1"/>
            <a:r>
              <a:rPr lang="en-CA" dirty="0"/>
              <a:t>Sun for Sunday</a:t>
            </a:r>
          </a:p>
          <a:p>
            <a:r>
              <a:rPr lang="en-CA" b="1" dirty="0"/>
              <a:t>%A </a:t>
            </a:r>
            <a:r>
              <a:rPr lang="en-CA" dirty="0"/>
              <a:t>for full name of day</a:t>
            </a:r>
          </a:p>
          <a:p>
            <a:pPr lvl="1"/>
            <a:r>
              <a:rPr lang="en-CA" dirty="0"/>
              <a:t>Sunday</a:t>
            </a:r>
          </a:p>
          <a:p>
            <a:r>
              <a:rPr lang="en-CA" b="1" dirty="0"/>
              <a:t>%d </a:t>
            </a:r>
            <a:r>
              <a:rPr lang="en-CA" dirty="0"/>
              <a:t>number of day in month</a:t>
            </a:r>
          </a:p>
          <a:p>
            <a:pPr lvl="1"/>
            <a:r>
              <a:rPr lang="en-CA" dirty="0"/>
              <a:t>12</a:t>
            </a:r>
          </a:p>
          <a:p>
            <a:pPr lvl="1"/>
            <a:r>
              <a:rPr lang="en-CA" dirty="0"/>
              <a:t>If number was less than 10 it would have 0#</a:t>
            </a:r>
          </a:p>
          <a:p>
            <a:pPr lvl="1"/>
            <a:r>
              <a:rPr lang="en-CA" dirty="0"/>
              <a:t>01 through 09,10,11,12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169F4-F532-4ABF-A3D7-464A6F94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19259-EE7A-41A7-B977-DE8DC02C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8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7BF1-F6D2-4AD9-8A1E-28475E27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" y="304271"/>
            <a:ext cx="7248144" cy="496702"/>
          </a:xfrm>
        </p:spPr>
        <p:txBody>
          <a:bodyPr/>
          <a:lstStyle/>
          <a:p>
            <a:r>
              <a:rPr lang="en-CA" dirty="0"/>
              <a:t>Some </a:t>
            </a:r>
            <a:r>
              <a:rPr lang="en-CA" dirty="0" err="1"/>
              <a:t>strftime</a:t>
            </a:r>
            <a:r>
              <a:rPr lang="en-CA" dirty="0"/>
              <a:t> ()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DD74-2D56-4057-AB18-3F6B15F6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64" y="920496"/>
            <a:ext cx="7181088" cy="3993531"/>
          </a:xfrm>
        </p:spPr>
        <p:txBody>
          <a:bodyPr/>
          <a:lstStyle/>
          <a:p>
            <a:r>
              <a:rPr lang="en-CA" dirty="0"/>
              <a:t>%b for abbreviated name of Month </a:t>
            </a:r>
          </a:p>
          <a:p>
            <a:pPr lvl="1"/>
            <a:r>
              <a:rPr lang="en-CA" dirty="0"/>
              <a:t>Apr for April</a:t>
            </a:r>
          </a:p>
          <a:p>
            <a:r>
              <a:rPr lang="en-CA" dirty="0"/>
              <a:t>%B for Full month name</a:t>
            </a:r>
          </a:p>
          <a:p>
            <a:pPr lvl="1"/>
            <a:r>
              <a:rPr lang="en-CA" dirty="0"/>
              <a:t>April</a:t>
            </a:r>
          </a:p>
          <a:p>
            <a:r>
              <a:rPr lang="en-CA" dirty="0"/>
              <a:t>%m is for number of Month</a:t>
            </a:r>
          </a:p>
          <a:p>
            <a:pPr lvl="1"/>
            <a:r>
              <a:rPr lang="en-CA" dirty="0"/>
              <a:t>04 for April</a:t>
            </a:r>
          </a:p>
          <a:p>
            <a:pPr lvl="1"/>
            <a:r>
              <a:rPr lang="en-CA" dirty="0"/>
              <a:t>Notice the small m</a:t>
            </a:r>
          </a:p>
          <a:p>
            <a:pPr lvl="1"/>
            <a:r>
              <a:rPr lang="en-CA" dirty="0"/>
              <a:t>Notice the 0 before the 4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DF04E-8AFC-4C8B-A5B7-7881833E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Fanshawe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F5BE8-4913-4A3B-85BB-010A580A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197"/>
      </p:ext>
    </p:extLst>
  </p:cSld>
  <p:clrMapOvr>
    <a:masterClrMapping/>
  </p:clrMapOvr>
</p:sld>
</file>

<file path=ppt/theme/theme1.xml><?xml version="1.0" encoding="utf-8"?>
<a:theme xmlns:a="http://schemas.openxmlformats.org/drawingml/2006/main" name="fanshawe2014ppt_4x3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C00000"/>
      </a:accent1>
      <a:accent2>
        <a:srgbClr val="FF0000"/>
      </a:accent2>
      <a:accent3>
        <a:srgbClr val="FF3300"/>
      </a:accent3>
      <a:accent4>
        <a:srgbClr val="CC3300"/>
      </a:accent4>
      <a:accent5>
        <a:srgbClr val="934B21"/>
      </a:accent5>
      <a:accent6>
        <a:srgbClr val="C69B7D"/>
      </a:accent6>
      <a:hlink>
        <a:srgbClr val="CC9900"/>
      </a:hlink>
      <a:folHlink>
        <a:srgbClr val="66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nshawe2014ppt_4x3" id="{622649FC-ACBD-4561-A47F-EB4E5848C2EF}" vid="{DC718C49-FA9C-40F1-8B7E-BF08DB040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tatus xmlns="http://schemas.microsoft.com/sharepoint/v3/fields">Not Started</_Status>
    <DocumentSetDescription xmlns="http://schemas.microsoft.com/sharepoint/v3" xsi:nil="true"/>
    <Document_x0020_Type xmlns="651148fe-da48-4f35-be19-3b69ed185328">Document Templates</Document_x0020_Type>
    <PublishingExpirationDate xmlns="http://schemas.microsoft.com/sharepoint/v3" xsi:nil="true"/>
    <PublishingStartDate xmlns="http://schemas.microsoft.com/sharepoint/v3" xsi:nil="true"/>
    <TaxCatchAll xmlns="4d5e0b08-e88c-4a1d-8128-ae65e535badc"/>
    <TaxKeywordTaxHTField xmlns="4d5e0b08-e88c-4a1d-8128-ae65e535badc">
      <Terms xmlns="http://schemas.microsoft.com/office/infopath/2007/PartnerControls"/>
    </TaxKeyword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C566623C169644B156AC3ED54F86AC" ma:contentTypeVersion="8" ma:contentTypeDescription="Create a new document." ma:contentTypeScope="" ma:versionID="5c4886da416d34d6f561337b9ad0f328">
  <xsd:schema xmlns:xsd="http://www.w3.org/2001/XMLSchema" xmlns:xs="http://www.w3.org/2001/XMLSchema" xmlns:p="http://schemas.microsoft.com/office/2006/metadata/properties" xmlns:ns1="http://schemas.microsoft.com/sharepoint/v3" xmlns:ns2="651148fe-da48-4f35-be19-3b69ed185328" xmlns:ns3="http://schemas.microsoft.com/sharepoint/v3/fields" xmlns:ns4="4d5e0b08-e88c-4a1d-8128-ae65e535badc" targetNamespace="http://schemas.microsoft.com/office/2006/metadata/properties" ma:root="true" ma:fieldsID="dc52fb006770c07a8ae311ff77a26a40" ns1:_="" ns2:_="" ns3:_="" ns4:_="">
    <xsd:import namespace="http://schemas.microsoft.com/sharepoint/v3"/>
    <xsd:import namespace="651148fe-da48-4f35-be19-3b69ed185328"/>
    <xsd:import namespace="http://schemas.microsoft.com/sharepoint/v3/fields"/>
    <xsd:import namespace="4d5e0b08-e88c-4a1d-8128-ae65e535bad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ocument_x0020_Type"/>
                <xsd:element ref="ns1:DocumentSetDescription" minOccurs="0"/>
                <xsd:element ref="ns3:_Status" minOccurs="0"/>
                <xsd:element ref="ns4:TaxKeywordTaxHTField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  <xsd:element name="DocumentSetDescription" ma:index="11" nillable="true" ma:displayName="Description" ma:description="A description of the Document Set" ma:internalName="DocumentSetDescription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48fe-da48-4f35-be19-3b69ed18532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0" ma:displayName="Document Type" ma:default="College Documents" ma:format="Dropdown" ma:indexed="true" ma:internalName="Document_x0020_Type">
      <xsd:simpleType>
        <xsd:restriction base="dms:Choice">
          <xsd:enumeration value="Academic Calendars"/>
          <xsd:enumeration value="Admissions"/>
          <xsd:enumeration value="College Documents"/>
          <xsd:enumeration value="Document Templates"/>
          <xsd:enumeration value="Emergency Plan"/>
          <xsd:enumeration value="Exceptions"/>
          <xsd:enumeration value="FAQs"/>
          <xsd:enumeration value="Forms"/>
          <xsd:enumeration value="Health &amp; Safety"/>
          <xsd:enumeration value="HR Documents"/>
          <xsd:enumeration value="Campus Maps"/>
          <xsd:enumeration value="Policies"/>
          <xsd:enumeration value="Presentations"/>
          <xsd:enumeration value="Schedule of Events"/>
          <xsd:enumeration value="Stored ElseWher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2" nillable="true" ma:displayName="Status" ma:default="Not Started" ma:format="Dropdown" ma:internalName="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  <xsd:enumeration value="Hidde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e0b08-e88c-4a1d-8128-ae65e535badc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5" nillable="true" ma:taxonomy="true" ma:internalName="TaxKeywordTaxHTField" ma:taxonomyFieldName="TaxKeyword" ma:displayName="Enterprise Keywords" ma:fieldId="{23f27201-bee3-471e-b2e7-b64fd8b7ca38}" ma:taxonomyMulti="true" ma:sspId="ab124dc4-d506-4ee1-ad1f-c58bf2564c9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85d82537-f4fa-412d-b553-b1be1c5b5223}" ma:internalName="TaxCatchAll" ma:showField="CatchAllData" ma:web="4d5e0b08-e88c-4a1d-8128-ae65e535ba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.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16DFA0-855A-4AEF-BA01-BA7861729BC5}">
  <ds:schemaRefs>
    <ds:schemaRef ds:uri="http://purl.org/dc/terms/"/>
    <ds:schemaRef ds:uri="4d5e0b08-e88c-4a1d-8128-ae65e535badc"/>
    <ds:schemaRef ds:uri="http://purl.org/dc/dcmitype/"/>
    <ds:schemaRef ds:uri="651148fe-da48-4f35-be19-3b69ed185328"/>
    <ds:schemaRef ds:uri="http://purl.org/dc/elements/1.1/"/>
    <ds:schemaRef ds:uri="http://schemas.microsoft.com/office/2006/documentManagement/types"/>
    <ds:schemaRef ds:uri="http://schemas.microsoft.com/sharepoint/v3/fields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2CE29B-2599-4638-A703-19577284C9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EE02CF-B481-478F-B174-FF8F069D76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51148fe-da48-4f35-be19-3b69ed185328"/>
    <ds:schemaRef ds:uri="http://schemas.microsoft.com/sharepoint/v3/fields"/>
    <ds:schemaRef ds:uri="4d5e0b08-e88c-4a1d-8128-ae65e535b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fanshawe2014ppt_4x3</Template>
  <TotalTime>628</TotalTime>
  <Words>3349</Words>
  <Application>Microsoft Office PowerPoint</Application>
  <PresentationFormat>Custom</PresentationFormat>
  <Paragraphs>817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fanshawe2014ppt_4x3</vt:lpstr>
      <vt:lpstr>Info-6079 Security Application</vt:lpstr>
      <vt:lpstr>Lecture preview </vt:lpstr>
      <vt:lpstr>Module datetime: </vt:lpstr>
      <vt:lpstr>datetime</vt:lpstr>
      <vt:lpstr>Getting current time</vt:lpstr>
      <vt:lpstr>Getting current date</vt:lpstr>
      <vt:lpstr>strftime() method</vt:lpstr>
      <vt:lpstr>Some strftime () options</vt:lpstr>
      <vt:lpstr>Some strftime () options</vt:lpstr>
      <vt:lpstr>Some strftime () options</vt:lpstr>
      <vt:lpstr>Some strftime () options</vt:lpstr>
      <vt:lpstr>Another option for splitting date and time</vt:lpstr>
      <vt:lpstr>Another option for splitting date and time</vt:lpstr>
      <vt:lpstr>timedelta() </vt:lpstr>
      <vt:lpstr>timedelta() </vt:lpstr>
      <vt:lpstr>timedelta() </vt:lpstr>
      <vt:lpstr>To add 1000 days to a date</vt:lpstr>
      <vt:lpstr>datetime module resources </vt:lpstr>
      <vt:lpstr>String formatting </vt:lpstr>
      <vt:lpstr>Simple string output</vt:lpstr>
      <vt:lpstr>Using format() function</vt:lpstr>
      <vt:lpstr>Using format() function</vt:lpstr>
      <vt:lpstr>Accessing arguments by name</vt:lpstr>
      <vt:lpstr>String formatting Numbers</vt:lpstr>
      <vt:lpstr>String formatting Numbers</vt:lpstr>
      <vt:lpstr>Handling decimal points in floats</vt:lpstr>
      <vt:lpstr>Handling Percentages</vt:lpstr>
      <vt:lpstr>Files</vt:lpstr>
      <vt:lpstr>files</vt:lpstr>
      <vt:lpstr>How does an OS locate a file? </vt:lpstr>
      <vt:lpstr>Case-sensitive in file names</vt:lpstr>
      <vt:lpstr>File names</vt:lpstr>
      <vt:lpstr>Solutions</vt:lpstr>
      <vt:lpstr>Use the open function </vt:lpstr>
      <vt:lpstr>Use the open() function </vt:lpstr>
      <vt:lpstr>Use the open() function </vt:lpstr>
      <vt:lpstr>open() examples </vt:lpstr>
      <vt:lpstr>open() examples </vt:lpstr>
    </vt:vector>
  </TitlesOfParts>
  <Company>Fanshawe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Boyce, Dayan</dc:creator>
  <cp:lastModifiedBy>Bruce Hansen</cp:lastModifiedBy>
  <cp:revision>750</cp:revision>
  <cp:lastPrinted>2020-10-02T15:50:35Z</cp:lastPrinted>
  <dcterms:created xsi:type="dcterms:W3CDTF">2014-06-25T17:43:24Z</dcterms:created>
  <dcterms:modified xsi:type="dcterms:W3CDTF">2023-01-18T16:20:26Z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0x0101003EC566623C169644B156AC3ED54F86AC</vt:lpwstr>
  </property>
</Properties>
</file>