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4"/>
  </p:sldMasterIdLst>
  <p:notesMasterIdLst>
    <p:notesMasterId r:id="rId39"/>
  </p:notesMasterIdLst>
  <p:sldIdLst>
    <p:sldId id="263" r:id="rId5"/>
    <p:sldId id="361" r:id="rId6"/>
    <p:sldId id="369" r:id="rId7"/>
    <p:sldId id="362" r:id="rId8"/>
    <p:sldId id="383" r:id="rId9"/>
    <p:sldId id="384" r:id="rId10"/>
    <p:sldId id="385" r:id="rId11"/>
    <p:sldId id="386" r:id="rId12"/>
    <p:sldId id="371" r:id="rId13"/>
    <p:sldId id="342" r:id="rId14"/>
    <p:sldId id="343" r:id="rId15"/>
    <p:sldId id="380" r:id="rId16"/>
    <p:sldId id="372" r:id="rId17"/>
    <p:sldId id="381" r:id="rId18"/>
    <p:sldId id="382" r:id="rId19"/>
    <p:sldId id="390" r:id="rId20"/>
    <p:sldId id="374" r:id="rId21"/>
    <p:sldId id="373" r:id="rId22"/>
    <p:sldId id="375" r:id="rId23"/>
    <p:sldId id="399" r:id="rId24"/>
    <p:sldId id="376" r:id="rId25"/>
    <p:sldId id="378" r:id="rId26"/>
    <p:sldId id="377" r:id="rId27"/>
    <p:sldId id="387" r:id="rId28"/>
    <p:sldId id="388" r:id="rId29"/>
    <p:sldId id="389" r:id="rId30"/>
    <p:sldId id="391" r:id="rId31"/>
    <p:sldId id="392" r:id="rId32"/>
    <p:sldId id="393" r:id="rId33"/>
    <p:sldId id="394" r:id="rId34"/>
    <p:sldId id="396" r:id="rId35"/>
    <p:sldId id="395" r:id="rId36"/>
    <p:sldId id="397" r:id="rId37"/>
    <p:sldId id="398" r:id="rId38"/>
  </p:sldIdLst>
  <p:sldSz cx="7620000" cy="5715000"/>
  <p:notesSz cx="7102475" cy="9388475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1E299A-4563-4DF6-A604-04214DC69F92}">
          <p14:sldIdLst>
            <p14:sldId id="263"/>
            <p14:sldId id="361"/>
            <p14:sldId id="369"/>
            <p14:sldId id="362"/>
            <p14:sldId id="383"/>
            <p14:sldId id="384"/>
            <p14:sldId id="385"/>
            <p14:sldId id="386"/>
            <p14:sldId id="371"/>
            <p14:sldId id="342"/>
            <p14:sldId id="343"/>
            <p14:sldId id="380"/>
            <p14:sldId id="372"/>
            <p14:sldId id="381"/>
            <p14:sldId id="382"/>
            <p14:sldId id="390"/>
            <p14:sldId id="374"/>
            <p14:sldId id="373"/>
            <p14:sldId id="375"/>
            <p14:sldId id="399"/>
            <p14:sldId id="376"/>
            <p14:sldId id="378"/>
            <p14:sldId id="377"/>
            <p14:sldId id="387"/>
            <p14:sldId id="388"/>
            <p14:sldId id="389"/>
            <p14:sldId id="391"/>
            <p14:sldId id="392"/>
            <p14:sldId id="393"/>
            <p14:sldId id="394"/>
            <p14:sldId id="396"/>
            <p14:sldId id="395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v" initials="S" lastIdx="2" clrIdx="0">
    <p:extLst>
      <p:ext uri="{19B8F6BF-5375-455C-9EA6-DF929625EA0E}">
        <p15:presenceInfo xmlns:p15="http://schemas.microsoft.com/office/powerpoint/2012/main" userId="St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6663" autoAdjust="0"/>
  </p:normalViewPr>
  <p:slideViewPr>
    <p:cSldViewPr snapToGrid="0">
      <p:cViewPr varScale="1">
        <p:scale>
          <a:sx n="149" d="100"/>
          <a:sy n="149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660EACA-C29E-40DA-AA13-EC90F5E1A2B4}" type="datetimeFigureOut">
              <a:rPr lang="en-CA" smtClean="0"/>
              <a:t>2021-09-28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5C5A4377-140A-47E1-95E7-D26E8D815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1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44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>
              <a:defRPr/>
            </a:pPr>
            <a:r>
              <a:rPr lang="en-CA" dirty="0"/>
              <a:t>The code written in your labs could be used in future code. If you use the keyword import and the file name without the extension .</a:t>
            </a:r>
            <a:r>
              <a:rPr lang="en-CA" dirty="0" err="1"/>
              <a:t>py</a:t>
            </a:r>
            <a:r>
              <a:rPr lang="en-CA" dirty="0"/>
              <a:t>. 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61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45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will use some of these and maybe others throughout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17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Good one to work with is </a:t>
            </a:r>
            <a:r>
              <a:rPr lang="en-CA" dirty="0" err="1"/>
              <a:t>ipaddress</a:t>
            </a:r>
            <a:r>
              <a:rPr lang="en-CA" dirty="0"/>
              <a:t>. Can help with IPv4 and IPv6 addresses.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36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707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10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124" y="1702988"/>
            <a:ext cx="5715000" cy="1367908"/>
          </a:xfrm>
        </p:spPr>
        <p:txBody>
          <a:bodyPr wrap="none" anchor="t">
            <a:normAutofit/>
          </a:bodyPr>
          <a:lstStyle>
            <a:lvl1pPr algn="r">
              <a:defRPr sz="3667" b="1" spc="-187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1124" y="3078646"/>
            <a:ext cx="5715000" cy="628354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4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822856"/>
            <a:ext cx="3857625" cy="406135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01" y="1714500"/>
            <a:ext cx="2282516" cy="317632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822856"/>
            <a:ext cx="3857625" cy="4061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01" y="1714500"/>
            <a:ext cx="2282516" cy="317632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1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2"/>
            <a:ext cx="6572250" cy="2945287"/>
          </a:xfrm>
        </p:spPr>
        <p:txBody>
          <a:bodyPr anchor="ctr"/>
          <a:lstStyle>
            <a:lvl1pPr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3647497"/>
            <a:ext cx="6571258" cy="1251522"/>
          </a:xfrm>
        </p:spPr>
        <p:txBody>
          <a:bodyPr anchor="ctr"/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9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82" y="304272"/>
            <a:ext cx="5814220" cy="2494087"/>
          </a:xfrm>
        </p:spPr>
        <p:txBody>
          <a:bodyPr anchor="ctr"/>
          <a:lstStyle>
            <a:lvl1pPr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5403" y="2804632"/>
            <a:ext cx="5470187" cy="457473"/>
          </a:xfrm>
        </p:spPr>
        <p:txBody>
          <a:bodyPr anchor="t">
            <a:normAutofit/>
          </a:bodyPr>
          <a:lstStyle>
            <a:lvl1pPr marL="0" indent="0" algn="r">
              <a:buNone/>
              <a:defRPr sz="875" i="1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3666647"/>
            <a:ext cx="6570265" cy="1241247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403" y="655688"/>
            <a:ext cx="381000" cy="487313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3633" y="2286000"/>
            <a:ext cx="381000" cy="487313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091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1860560"/>
            <a:ext cx="6572250" cy="2093196"/>
          </a:xfrm>
        </p:spPr>
        <p:txBody>
          <a:bodyPr anchor="b">
            <a:normAutofit/>
          </a:bodyPr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3963571"/>
            <a:ext cx="6571258" cy="950537"/>
          </a:xfrm>
        </p:spPr>
        <p:txBody>
          <a:bodyPr anchor="t"/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8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5801" y="1571625"/>
            <a:ext cx="1841792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8000" y="2143126"/>
            <a:ext cx="1829594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7498" y="1571625"/>
            <a:ext cx="183515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5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60901" y="2143126"/>
            <a:ext cx="1841747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93149" y="1571625"/>
            <a:ext cx="183257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500" b="0" dirty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893149" y="2143126"/>
            <a:ext cx="1832571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50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32553" y="3581253"/>
            <a:ext cx="1837532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32553" y="1880295"/>
            <a:ext cx="1837532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32553" y="4061471"/>
            <a:ext cx="1837532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55624" y="3581253"/>
            <a:ext cx="1831578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55623" y="1880295"/>
            <a:ext cx="1831578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54779" y="4061471"/>
            <a:ext cx="1834004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703" y="3581253"/>
            <a:ext cx="1832571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877702" y="1880295"/>
            <a:ext cx="1832571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77624" y="4061470"/>
            <a:ext cx="1834998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66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521354"/>
            <a:ext cx="6572250" cy="3850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48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4" y="304272"/>
            <a:ext cx="1643063" cy="5060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6" y="304272"/>
            <a:ext cx="4833938" cy="50606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2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0" y="1521354"/>
            <a:ext cx="6396125" cy="339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34083" y="1526892"/>
            <a:ext cx="5715000" cy="1367908"/>
          </a:xfrm>
        </p:spPr>
        <p:txBody>
          <a:bodyPr wrap="none" anchor="t">
            <a:normAutofit/>
          </a:bodyPr>
          <a:lstStyle>
            <a:lvl1pPr algn="l">
              <a:defRPr sz="3667" b="0" spc="-187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34083" y="842069"/>
            <a:ext cx="5715000" cy="62835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8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00" y="1521355"/>
            <a:ext cx="3140760" cy="3393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9900" y="1521355"/>
            <a:ext cx="3146225" cy="3393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5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00" y="1400969"/>
            <a:ext cx="3140760" cy="686593"/>
          </a:xfrm>
        </p:spPr>
        <p:txBody>
          <a:bodyPr anchor="b"/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00" y="2087563"/>
            <a:ext cx="3140760" cy="2827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9901" y="1400969"/>
            <a:ext cx="3147218" cy="6865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9901" y="2087563"/>
            <a:ext cx="3147218" cy="2827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46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929" y="302079"/>
            <a:ext cx="7420144" cy="461996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9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639300"/>
            <a:ext cx="6572250" cy="682796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867" y="822855"/>
            <a:ext cx="6572250" cy="2816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4322097"/>
            <a:ext cx="6571258" cy="568727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00" y="1521354"/>
            <a:ext cx="6396125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618" y="5296960"/>
            <a:ext cx="99172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5296960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9412" y="5296960"/>
            <a:ext cx="59671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42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l" defTabSz="571477" rtl="0" eaLnBrk="1" latinLnBrk="0" hangingPunct="1">
        <a:lnSpc>
          <a:spcPct val="90000"/>
        </a:lnSpc>
        <a:spcBef>
          <a:spcPct val="0"/>
        </a:spcBef>
        <a:buNone/>
        <a:defRPr sz="3667" b="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42869" indent="-142869" algn="l" defTabSz="571477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1pPr>
      <a:lvl2pPr marL="428608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2333" kern="1200">
          <a:solidFill>
            <a:schemeClr val="bg1"/>
          </a:solidFill>
          <a:latin typeface="+mn-lt"/>
          <a:ea typeface="+mn-ea"/>
          <a:cs typeface="+mn-cs"/>
        </a:defRPr>
      </a:lvl2pPr>
      <a:lvl3pPr marL="714346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000085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667" kern="1200">
          <a:solidFill>
            <a:schemeClr val="bg1"/>
          </a:solidFill>
          <a:latin typeface="+mn-lt"/>
          <a:ea typeface="+mn-ea"/>
          <a:cs typeface="+mn-cs"/>
        </a:defRPr>
      </a:lvl4pPr>
      <a:lvl5pPr marL="1285824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333" kern="1200">
          <a:solidFill>
            <a:schemeClr val="bg1"/>
          </a:solidFill>
          <a:latin typeface="+mn-lt"/>
          <a:ea typeface="+mn-ea"/>
          <a:cs typeface="+mn-cs"/>
        </a:defRPr>
      </a:lvl5pPr>
      <a:lvl6pPr marL="1571562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3499-21EC-4498-A907-0487BFFB8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448" y="752012"/>
            <a:ext cx="6181724" cy="1375658"/>
          </a:xfrm>
        </p:spPr>
        <p:txBody>
          <a:bodyPr>
            <a:normAutofit/>
          </a:bodyPr>
          <a:lstStyle/>
          <a:p>
            <a:r>
              <a:rPr lang="en-CA" dirty="0"/>
              <a:t>Info-6079 Security Application</a:t>
            </a:r>
            <a:br>
              <a:rPr lang="en-CA" dirty="0"/>
            </a:br>
            <a:r>
              <a:rPr lang="en-CA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400E-B15F-4C5A-8E8B-8DE6F3B91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916" y="3078646"/>
            <a:ext cx="5715000" cy="628354"/>
          </a:xfrm>
        </p:spPr>
        <p:txBody>
          <a:bodyPr>
            <a:normAutofit/>
          </a:bodyPr>
          <a:lstStyle/>
          <a:p>
            <a:r>
              <a:rPr lang="en-CA" sz="3600" b="1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16811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6F28-B772-49B2-89F7-AD01DA7F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6" y="413327"/>
            <a:ext cx="7168797" cy="517851"/>
          </a:xfrm>
        </p:spPr>
        <p:txBody>
          <a:bodyPr/>
          <a:lstStyle/>
          <a:p>
            <a:pPr algn="ctr"/>
            <a:r>
              <a:rPr lang="en-CA" sz="2800" dirty="0"/>
              <a:t>Some Modules provided by Python community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99ED9C-CD36-4B24-9FFE-AFF68EF09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6" y="1025175"/>
            <a:ext cx="7271268" cy="36747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0966E-AE54-415B-9907-5DCC5ECFCB46}"/>
              </a:ext>
            </a:extLst>
          </p:cNvPr>
          <p:cNvSpPr txBox="1"/>
          <p:nvPr/>
        </p:nvSpPr>
        <p:spPr>
          <a:xfrm>
            <a:off x="385894" y="4699932"/>
            <a:ext cx="501661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Source: </a:t>
            </a:r>
            <a:r>
              <a:rPr lang="en-CA" dirty="0">
                <a:hlinkClick r:id="rId4"/>
              </a:rPr>
              <a:t>https://docs.python.org/3/library/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6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6F28-B772-49B2-89F7-AD01DA7F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413327"/>
            <a:ext cx="7080308" cy="752743"/>
          </a:xfrm>
        </p:spPr>
        <p:txBody>
          <a:bodyPr/>
          <a:lstStyle/>
          <a:p>
            <a:pPr algn="ctr"/>
            <a:r>
              <a:rPr lang="en-CA" sz="2800" dirty="0"/>
              <a:t>Some Modules provided by Python community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50966E-AE54-415B-9907-5DCC5ECFCB46}"/>
              </a:ext>
            </a:extLst>
          </p:cNvPr>
          <p:cNvSpPr txBox="1"/>
          <p:nvPr/>
        </p:nvSpPr>
        <p:spPr>
          <a:xfrm>
            <a:off x="478173" y="4327609"/>
            <a:ext cx="501661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Source: </a:t>
            </a:r>
            <a:r>
              <a:rPr lang="en-CA" dirty="0">
                <a:hlinkClick r:id="rId2"/>
              </a:rPr>
              <a:t>https://docs.python.org/3/library/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43A3C-DA98-47A7-9BE0-8FC3DA797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3" y="1249960"/>
            <a:ext cx="6770074" cy="27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1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6F28-B772-49B2-89F7-AD01DA7F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413327"/>
            <a:ext cx="2857292" cy="1790611"/>
          </a:xfrm>
        </p:spPr>
        <p:txBody>
          <a:bodyPr/>
          <a:lstStyle/>
          <a:p>
            <a:pPr algn="ctr"/>
            <a:r>
              <a:rPr lang="en-CA" sz="2800" dirty="0"/>
              <a:t>Some Modules provided by Python community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50966E-AE54-415B-9907-5DCC5ECFCB46}"/>
              </a:ext>
            </a:extLst>
          </p:cNvPr>
          <p:cNvSpPr txBox="1"/>
          <p:nvPr/>
        </p:nvSpPr>
        <p:spPr>
          <a:xfrm>
            <a:off x="63957" y="4306276"/>
            <a:ext cx="2724255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Source: </a:t>
            </a:r>
            <a:r>
              <a:rPr lang="en-CA" dirty="0">
                <a:hlinkClick r:id="rId3"/>
              </a:rPr>
              <a:t>https://docs.python.org/3/library/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F8A45-25C6-4CA2-9C0C-8619DAA7F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428" y="492369"/>
            <a:ext cx="4417572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F80E-8757-4DF3-AC23-01AB02A1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" y="304271"/>
            <a:ext cx="7328263" cy="906462"/>
          </a:xfrm>
        </p:spPr>
        <p:txBody>
          <a:bodyPr/>
          <a:lstStyle/>
          <a:p>
            <a:r>
              <a:rPr lang="en-CA" sz="3200" dirty="0"/>
              <a:t>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9859-DEFF-4019-8159-5E4A317F0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" y="1210733"/>
            <a:ext cx="7153125" cy="3767667"/>
          </a:xfrm>
        </p:spPr>
        <p:txBody>
          <a:bodyPr>
            <a:noAutofit/>
          </a:bodyPr>
          <a:lstStyle/>
          <a:p>
            <a:r>
              <a:rPr lang="en-CA" sz="2750" b="1" dirty="0"/>
              <a:t>Sockets</a:t>
            </a:r>
          </a:p>
          <a:p>
            <a:pPr lvl="1"/>
            <a:r>
              <a:rPr lang="en-CA" sz="2416" dirty="0"/>
              <a:t> </a:t>
            </a:r>
            <a:r>
              <a:rPr lang="en-CA" sz="2066" dirty="0"/>
              <a:t>in lab re: sockets</a:t>
            </a:r>
          </a:p>
          <a:p>
            <a:r>
              <a:rPr lang="en-CA" sz="2750" b="1" dirty="0"/>
              <a:t>sqlite3 </a:t>
            </a:r>
          </a:p>
          <a:p>
            <a:pPr lvl="1"/>
            <a:r>
              <a:rPr lang="en-CA" sz="2400" dirty="0"/>
              <a:t>Used to connect to database</a:t>
            </a:r>
          </a:p>
          <a:p>
            <a:r>
              <a:rPr lang="en-CA" sz="2750" b="1" dirty="0"/>
              <a:t>random</a:t>
            </a:r>
          </a:p>
          <a:p>
            <a:pPr lvl="1"/>
            <a:r>
              <a:rPr lang="en-CA" sz="2400" dirty="0"/>
              <a:t>Used </a:t>
            </a:r>
            <a:r>
              <a:rPr lang="en-CA" sz="2400" dirty="0" err="1"/>
              <a:t>random.randint</a:t>
            </a:r>
            <a:r>
              <a:rPr lang="en-CA" sz="2400" dirty="0"/>
              <a:t> to get a random integer</a:t>
            </a:r>
          </a:p>
          <a:p>
            <a:r>
              <a:rPr lang="en-CA" sz="2750" b="1" dirty="0" err="1"/>
              <a:t>os</a:t>
            </a:r>
            <a:r>
              <a:rPr lang="en-CA" sz="2750" b="1" dirty="0"/>
              <a:t> </a:t>
            </a:r>
          </a:p>
          <a:p>
            <a:pPr lvl="1"/>
            <a:r>
              <a:rPr lang="en-CA" sz="2400" dirty="0"/>
              <a:t>check if a file exists </a:t>
            </a:r>
          </a:p>
        </p:txBody>
      </p:sp>
    </p:spTree>
    <p:extLst>
      <p:ext uri="{BB962C8B-B14F-4D97-AF65-F5344CB8AC3E}">
        <p14:creationId xmlns:p14="http://schemas.microsoft.com/office/powerpoint/2010/main" val="201735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6596-7824-4A76-B3FD-E50D526C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04271"/>
            <a:ext cx="6816725" cy="821796"/>
          </a:xfrm>
        </p:spPr>
        <p:txBody>
          <a:bodyPr/>
          <a:lstStyle/>
          <a:p>
            <a:r>
              <a:rPr lang="en-CA" sz="4000" dirty="0"/>
              <a:t>Resources for Module: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1DA7-608A-44B2-9C08-20C8B7B8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126068"/>
            <a:ext cx="6816725" cy="3787960"/>
          </a:xfrm>
        </p:spPr>
        <p:txBody>
          <a:bodyPr>
            <a:normAutofit/>
          </a:bodyPr>
          <a:lstStyle/>
          <a:p>
            <a:r>
              <a:rPr lang="en-CA" sz="2800" dirty="0">
                <a:hlinkClick r:id="rId3"/>
              </a:rPr>
              <a:t>https://docs.python.org/3/library/</a:t>
            </a:r>
            <a:endParaRPr lang="en-CA" sz="2800" dirty="0"/>
          </a:p>
          <a:p>
            <a:pPr lvl="1"/>
            <a:r>
              <a:rPr lang="en-CA" sz="2466" dirty="0"/>
              <a:t>Has a list of modules and descriptions of standard libraries that come with Python </a:t>
            </a:r>
          </a:p>
          <a:p>
            <a:pPr lvl="1"/>
            <a:endParaRPr lang="en-CA" sz="2466" dirty="0"/>
          </a:p>
          <a:p>
            <a:r>
              <a:rPr lang="en-CA" dirty="0">
                <a:hlinkClick r:id="rId4"/>
              </a:rPr>
              <a:t>https://pypi.org/</a:t>
            </a:r>
            <a:r>
              <a:rPr lang="en-CA" dirty="0"/>
              <a:t>   (Python Package Index)</a:t>
            </a:r>
          </a:p>
          <a:p>
            <a:pPr lvl="1"/>
            <a:r>
              <a:rPr lang="en-CA" dirty="0"/>
              <a:t>Has a software repository for Python </a:t>
            </a:r>
          </a:p>
          <a:p>
            <a:pPr lvl="1"/>
            <a:r>
              <a:rPr lang="en-CA" dirty="0"/>
              <a:t>Can help find and software that is shared by Python community</a:t>
            </a:r>
          </a:p>
        </p:txBody>
      </p:sp>
    </p:spTree>
    <p:extLst>
      <p:ext uri="{BB962C8B-B14F-4D97-AF65-F5344CB8AC3E}">
        <p14:creationId xmlns:p14="http://schemas.microsoft.com/office/powerpoint/2010/main" val="298307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6596-7824-4A76-B3FD-E50D526C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04271"/>
            <a:ext cx="6816725" cy="1101196"/>
          </a:xfrm>
        </p:spPr>
        <p:txBody>
          <a:bodyPr/>
          <a:lstStyle/>
          <a:p>
            <a:r>
              <a:rPr lang="en-CA" sz="4000" dirty="0"/>
              <a:t>Famous Non standard modules and packages: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1DA7-608A-44B2-9C08-20C8B7B8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540932"/>
            <a:ext cx="6816725" cy="337309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Other famous ones include (need to be downloaded and installed)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NumPy -  is the fundamental package for scientific computing with Python.</a:t>
            </a:r>
          </a:p>
          <a:p>
            <a:pPr lvl="1"/>
            <a:r>
              <a:rPr lang="en-CA" dirty="0"/>
              <a:t>Can be downloaded at NumPy.org</a:t>
            </a:r>
          </a:p>
          <a:p>
            <a:r>
              <a:rPr lang="en-CA" dirty="0"/>
              <a:t>Pandas – open source for data analysis</a:t>
            </a:r>
          </a:p>
          <a:p>
            <a:pPr lvl="1"/>
            <a:r>
              <a:rPr lang="en-CA" dirty="0"/>
              <a:t>Can be downloaded form: pandas.pydata.org</a:t>
            </a:r>
          </a:p>
        </p:txBody>
      </p:sp>
    </p:spTree>
    <p:extLst>
      <p:ext uri="{BB962C8B-B14F-4D97-AF65-F5344CB8AC3E}">
        <p14:creationId xmlns:p14="http://schemas.microsoft.com/office/powerpoint/2010/main" val="406821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6104-73AF-402F-9C14-D1F52859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304271"/>
            <a:ext cx="6852285" cy="935249"/>
          </a:xfrm>
        </p:spPr>
        <p:txBody>
          <a:bodyPr/>
          <a:lstStyle/>
          <a:p>
            <a:r>
              <a:rPr lang="en-CA" dirty="0"/>
              <a:t>Installing Modules/Packets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0E95-F9A7-4775-BF8D-94A15C9F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239520"/>
            <a:ext cx="6852285" cy="3674507"/>
          </a:xfrm>
        </p:spPr>
        <p:txBody>
          <a:bodyPr/>
          <a:lstStyle/>
          <a:p>
            <a:r>
              <a:rPr lang="en-CA" sz="2800" dirty="0"/>
              <a:t>Some modules and packets may need to be downloaded and installed on your device</a:t>
            </a:r>
          </a:p>
          <a:p>
            <a:r>
              <a:rPr lang="en-CA" sz="2800" dirty="0"/>
              <a:t>Python comes with inbuilt package management system , </a:t>
            </a:r>
            <a:r>
              <a:rPr lang="en-CA" sz="2800" b="1" i="1" dirty="0"/>
              <a:t>pip.</a:t>
            </a:r>
            <a:endParaRPr lang="en-CA" sz="2800" dirty="0"/>
          </a:p>
          <a:p>
            <a:pPr lvl="1"/>
            <a:r>
              <a:rPr lang="en-CA" sz="2466" dirty="0"/>
              <a:t>Can install, update, or delete all official packages</a:t>
            </a:r>
          </a:p>
          <a:p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419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82" y="1526892"/>
            <a:ext cx="6878553" cy="1367908"/>
          </a:xfrm>
        </p:spPr>
        <p:txBody>
          <a:bodyPr>
            <a:normAutofit/>
          </a:bodyPr>
          <a:lstStyle/>
          <a:p>
            <a:r>
              <a:rPr lang="en-CA" dirty="0"/>
              <a:t>How to use Modules and </a:t>
            </a:r>
            <a:br>
              <a:rPr lang="en-CA" dirty="0"/>
            </a:br>
            <a:r>
              <a:rPr lang="en-CA" dirty="0"/>
              <a:t>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949C-D6CA-41E1-8977-A8DDE2764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47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5A78-C6E0-4161-ABED-4B70A1E4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353158"/>
            <a:ext cx="7040880" cy="927002"/>
          </a:xfrm>
        </p:spPr>
        <p:txBody>
          <a:bodyPr/>
          <a:lstStyle/>
          <a:p>
            <a:r>
              <a:rPr lang="en-CA" sz="3200" b="1" dirty="0"/>
              <a:t>Using modules and packets: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1160-9466-4DAB-B87E-53B44E701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6" y="1280160"/>
            <a:ext cx="7040880" cy="3706707"/>
          </a:xfrm>
        </p:spPr>
        <p:txBody>
          <a:bodyPr>
            <a:normAutofit/>
          </a:bodyPr>
          <a:lstStyle/>
          <a:p>
            <a:r>
              <a:rPr lang="en-CA" sz="2600" dirty="0"/>
              <a:t>Need to use the keyword </a:t>
            </a:r>
            <a:r>
              <a:rPr lang="en-CA" sz="2600" b="1" dirty="0"/>
              <a:t>import</a:t>
            </a:r>
            <a:r>
              <a:rPr lang="en-CA" sz="2600" dirty="0"/>
              <a:t> and then give the name of the module, without the .</a:t>
            </a:r>
            <a:r>
              <a:rPr lang="en-CA" sz="2600" dirty="0" err="1"/>
              <a:t>py</a:t>
            </a:r>
            <a:r>
              <a:rPr lang="en-CA" sz="2600" dirty="0"/>
              <a:t> </a:t>
            </a:r>
            <a:r>
              <a:rPr lang="en-CA" sz="2400" dirty="0"/>
              <a:t>extension. </a:t>
            </a:r>
          </a:p>
          <a:p>
            <a:r>
              <a:rPr lang="en-CA" sz="2400" dirty="0"/>
              <a:t>Done at the beginning of the file.</a:t>
            </a:r>
          </a:p>
          <a:p>
            <a:r>
              <a:rPr lang="en-CA" sz="2400" dirty="0"/>
              <a:t>Three ways usually seen:</a:t>
            </a:r>
          </a:p>
          <a:p>
            <a:pPr marL="0" indent="0">
              <a:buNone/>
            </a:pPr>
            <a:endParaRPr lang="en-CA" sz="2400" dirty="0"/>
          </a:p>
          <a:p>
            <a:pPr marL="457200" indent="-457200">
              <a:buFont typeface="+mj-lt"/>
              <a:buAutoNum type="arabicParenR"/>
            </a:pPr>
            <a:r>
              <a:rPr lang="en-CA" sz="2400" i="1" dirty="0"/>
              <a:t>import </a:t>
            </a:r>
            <a:r>
              <a:rPr lang="en-CA" sz="2400" dirty="0" err="1"/>
              <a:t>ipaddress</a:t>
            </a:r>
            <a:r>
              <a:rPr lang="en-CA" sz="2400" dirty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CA" sz="2400" i="1" dirty="0"/>
              <a:t>import </a:t>
            </a:r>
            <a:r>
              <a:rPr lang="en-CA" sz="2400" dirty="0" err="1"/>
              <a:t>ipaddress</a:t>
            </a:r>
            <a:r>
              <a:rPr lang="en-CA" sz="2400" dirty="0"/>
              <a:t> </a:t>
            </a:r>
            <a:r>
              <a:rPr lang="en-CA" sz="2400" i="1" dirty="0"/>
              <a:t>as</a:t>
            </a:r>
            <a:r>
              <a:rPr lang="en-CA" sz="2400" dirty="0"/>
              <a:t> </a:t>
            </a:r>
            <a:r>
              <a:rPr lang="en-CA" sz="2400" dirty="0" err="1"/>
              <a:t>ip</a:t>
            </a:r>
            <a:endParaRPr lang="en-CA" sz="2400" dirty="0"/>
          </a:p>
          <a:p>
            <a:pPr marL="457200" indent="-457200">
              <a:buFont typeface="+mj-lt"/>
              <a:buAutoNum type="arabicParenR"/>
            </a:pPr>
            <a:r>
              <a:rPr lang="en-CA" sz="2400" i="1" dirty="0"/>
              <a:t>from</a:t>
            </a:r>
            <a:r>
              <a:rPr lang="en-CA" sz="2400" dirty="0"/>
              <a:t> </a:t>
            </a:r>
            <a:r>
              <a:rPr lang="en-CA" sz="2400" dirty="0" err="1"/>
              <a:t>ipaddress</a:t>
            </a:r>
            <a:r>
              <a:rPr lang="en-CA" sz="2400" dirty="0"/>
              <a:t> import IPv4Network</a:t>
            </a:r>
          </a:p>
          <a:p>
            <a:endParaRPr lang="en-CA" sz="2600" b="1" dirty="0"/>
          </a:p>
        </p:txBody>
      </p:sp>
    </p:spTree>
    <p:extLst>
      <p:ext uri="{BB962C8B-B14F-4D97-AF65-F5344CB8AC3E}">
        <p14:creationId xmlns:p14="http://schemas.microsoft.com/office/powerpoint/2010/main" val="241791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F60E-8E8D-40E7-828C-C5C08D51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85" y="304271"/>
            <a:ext cx="6799140" cy="555421"/>
          </a:xfrm>
        </p:spPr>
        <p:txBody>
          <a:bodyPr/>
          <a:lstStyle/>
          <a:p>
            <a:r>
              <a:rPr lang="en-CA" sz="2000" dirty="0"/>
              <a:t>Example 1: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26916-CECF-4C1E-9729-CF362865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859692"/>
            <a:ext cx="7096125" cy="4148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import module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#functions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network_info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strIP_address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subnet):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ip_sub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strIP_address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"/" + subnet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sub = ipaddress.IPv4Network(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ip_sub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sub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get_hosts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(subnet):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hostz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list(ipaddress.IPv4Network(subnet).hosts())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hostz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2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B29E-8EDD-4445-947A-F71AA236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39" y="304271"/>
            <a:ext cx="6739286" cy="632431"/>
          </a:xfrm>
        </p:spPr>
        <p:txBody>
          <a:bodyPr/>
          <a:lstStyle/>
          <a:p>
            <a:r>
              <a:rPr lang="en-CA" dirty="0"/>
              <a:t>Lecture will cover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5836-619C-4D51-B0FB-4630DCB6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40" y="1011044"/>
            <a:ext cx="6739286" cy="3902983"/>
          </a:xfrm>
        </p:spPr>
        <p:txBody>
          <a:bodyPr/>
          <a:lstStyle/>
          <a:p>
            <a:r>
              <a:rPr lang="en-CA" dirty="0"/>
              <a:t>What is a module?</a:t>
            </a:r>
          </a:p>
          <a:p>
            <a:r>
              <a:rPr lang="en-CA" dirty="0"/>
              <a:t>What is a package? </a:t>
            </a:r>
          </a:p>
          <a:p>
            <a:r>
              <a:rPr lang="en-CA" dirty="0"/>
              <a:t>Why use Modules or package?</a:t>
            </a:r>
          </a:p>
          <a:p>
            <a:r>
              <a:rPr lang="en-CA" dirty="0"/>
              <a:t>Ways of getting modules and packages</a:t>
            </a:r>
          </a:p>
          <a:p>
            <a:r>
              <a:rPr lang="en-CA" dirty="0"/>
              <a:t>Finding built modules and packages</a:t>
            </a:r>
          </a:p>
          <a:p>
            <a:r>
              <a:rPr lang="en-CA" dirty="0"/>
              <a:t>How to use Modules and package </a:t>
            </a:r>
          </a:p>
          <a:p>
            <a:r>
              <a:rPr lang="en-CA" dirty="0"/>
              <a:t>Write your own Modules and package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618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F60E-8E8D-40E7-828C-C5C08D51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85" y="304271"/>
            <a:ext cx="6799140" cy="555421"/>
          </a:xfrm>
        </p:spPr>
        <p:txBody>
          <a:bodyPr/>
          <a:lstStyle/>
          <a:p>
            <a:r>
              <a:rPr lang="en-CA" sz="2000" dirty="0"/>
              <a:t>Example 1 con’t: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26916-CECF-4C1E-9729-CF362865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6" y="570451"/>
            <a:ext cx="6572250" cy="502500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network_info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('10.10.0.0','24')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sub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print("Network ID : " 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sub.network_address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print("Broadcast : " 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sub.broadcast_address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print("Netmask : " 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sub.netmask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get_hosts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(sub)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print("Hosts : " , end=" ")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host: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host[-1]: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end=" ")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8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25F3-DE1F-4DDF-B6A6-C3BB66BC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62" y="304271"/>
            <a:ext cx="7041661" cy="496702"/>
          </a:xfrm>
        </p:spPr>
        <p:txBody>
          <a:bodyPr/>
          <a:lstStyle/>
          <a:p>
            <a:r>
              <a:rPr lang="en-CA" sz="2800" dirty="0"/>
              <a:t>Example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49A7-FD0F-4F91-A05D-87D8BC17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62" y="898768"/>
            <a:ext cx="6760063" cy="4015259"/>
          </a:xfrm>
        </p:spPr>
        <p:txBody>
          <a:bodyPr/>
          <a:lstStyle/>
          <a:p>
            <a:r>
              <a:rPr lang="en-CA" sz="2000" dirty="0"/>
              <a:t>Could provide a name that is easier for you to write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CB4224-39ED-476B-B5DD-1D0A7F879C4A}"/>
              </a:ext>
            </a:extLst>
          </p:cNvPr>
          <p:cNvSpPr/>
          <p:nvPr/>
        </p:nvSpPr>
        <p:spPr>
          <a:xfrm>
            <a:off x="1954635" y="1308144"/>
            <a:ext cx="5423088" cy="397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#   import module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import </a:t>
            </a:r>
            <a:r>
              <a:rPr lang="en-US" sz="1600" dirty="0" err="1">
                <a:solidFill>
                  <a:schemeClr val="bg1"/>
                </a:solidFill>
                <a:highlight>
                  <a:srgbClr val="FFFF00"/>
                </a:highlight>
              </a:rPr>
              <a:t>ipaddress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 as </a:t>
            </a:r>
            <a:r>
              <a:rPr lang="en-US" sz="1600" dirty="0" err="1">
                <a:solidFill>
                  <a:schemeClr val="bg1"/>
                </a:solidFill>
                <a:highlight>
                  <a:srgbClr val="FFFF00"/>
                </a:highlight>
              </a:rPr>
              <a:t>ip</a:t>
            </a:r>
            <a:endParaRPr lang="en-US" sz="1600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#functions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def </a:t>
            </a:r>
            <a:r>
              <a:rPr lang="en-US" sz="1600" dirty="0" err="1">
                <a:solidFill>
                  <a:schemeClr val="bg1"/>
                </a:solidFill>
              </a:rPr>
              <a:t>network_info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ip_address</a:t>
            </a:r>
            <a:r>
              <a:rPr lang="en-US" sz="1600" dirty="0">
                <a:solidFill>
                  <a:schemeClr val="bg1"/>
                </a:solidFill>
              </a:rPr>
              <a:t>, subnet):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ip_sub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ip_address</a:t>
            </a:r>
            <a:r>
              <a:rPr lang="en-US" sz="1600" dirty="0">
                <a:solidFill>
                  <a:schemeClr val="bg1"/>
                </a:solidFill>
              </a:rPr>
              <a:t> + "/" + subnet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#sub = ipaddress.IPv4Network(</a:t>
            </a:r>
            <a:r>
              <a:rPr lang="en-US" sz="1600" dirty="0" err="1">
                <a:solidFill>
                  <a:schemeClr val="bg1"/>
                </a:solidFill>
              </a:rPr>
              <a:t>ip_sub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    sub = ip.IPv4Network(</a:t>
            </a:r>
            <a:r>
              <a:rPr lang="en-US" sz="1600" dirty="0" err="1">
                <a:solidFill>
                  <a:schemeClr val="bg1"/>
                </a:solidFill>
                <a:highlight>
                  <a:srgbClr val="FFFF00"/>
                </a:highlight>
              </a:rPr>
              <a:t>ip_sub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return sub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def </a:t>
            </a:r>
            <a:r>
              <a:rPr lang="en-US" sz="1600" dirty="0" err="1">
                <a:solidFill>
                  <a:schemeClr val="bg1"/>
                </a:solidFill>
              </a:rPr>
              <a:t>get_hosts</a:t>
            </a:r>
            <a:r>
              <a:rPr lang="en-US" sz="1600" dirty="0">
                <a:solidFill>
                  <a:schemeClr val="bg1"/>
                </a:solidFill>
              </a:rPr>
              <a:t>(subnet):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#hosts = list(ipaddress.IPv4Network(subnet).hosts())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</a:rPr>
              <a:t>hosts = list(ip.IPv4Network(subnet).hosts())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return hosts</a:t>
            </a:r>
            <a:r>
              <a:rPr lang="en-US" dirty="0"/>
              <a:t>(ipaddress.IPv4Network(subnet).hosts())</a:t>
            </a:r>
          </a:p>
          <a:p>
            <a:r>
              <a:rPr lang="en-US" dirty="0"/>
              <a:t>    hosts = list(ip.IPv4Network(subnet).hosts())</a:t>
            </a:r>
          </a:p>
          <a:p>
            <a:r>
              <a:rPr lang="en-US" dirty="0"/>
              <a:t>    return hosts</a:t>
            </a:r>
          </a:p>
        </p:txBody>
      </p:sp>
    </p:spTree>
    <p:extLst>
      <p:ext uri="{BB962C8B-B14F-4D97-AF65-F5344CB8AC3E}">
        <p14:creationId xmlns:p14="http://schemas.microsoft.com/office/powerpoint/2010/main" val="199890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25F3-DE1F-4DDF-B6A6-C3BB66BC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62" y="304271"/>
            <a:ext cx="7041661" cy="496702"/>
          </a:xfrm>
        </p:spPr>
        <p:txBody>
          <a:bodyPr/>
          <a:lstStyle/>
          <a:p>
            <a:r>
              <a:rPr lang="en-CA" sz="2800" dirty="0"/>
              <a:t>Example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49A7-FD0F-4F91-A05D-87D8BC17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92" y="898768"/>
            <a:ext cx="7299570" cy="4173417"/>
          </a:xfrm>
        </p:spPr>
        <p:txBody>
          <a:bodyPr/>
          <a:lstStyle/>
          <a:p>
            <a:r>
              <a:rPr lang="en-CA" sz="2000" dirty="0"/>
              <a:t>Could call only functions you want from module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If you want all functions, put *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F35FF-4B6E-4490-9F83-A05704B11482}"/>
              </a:ext>
            </a:extLst>
          </p:cNvPr>
          <p:cNvSpPr/>
          <p:nvPr/>
        </p:nvSpPr>
        <p:spPr>
          <a:xfrm>
            <a:off x="1015068" y="1249421"/>
            <a:ext cx="6283354" cy="3117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import module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IPv4Network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#functions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network_info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ip_address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subnet):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ip_sub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ip_address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"/" + subnet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#sub = ipaddress.IPv4Network(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ip_sub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 = IPv4Network(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ip_sub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sub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get_hosts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(subnet):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#hosts = list(ipaddress.IPv4Network(subnet).hosts())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hosts = list(IPv4Network(subnet).hosts())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hosts</a:t>
            </a:r>
          </a:p>
        </p:txBody>
      </p:sp>
    </p:spTree>
    <p:extLst>
      <p:ext uri="{BB962C8B-B14F-4D97-AF65-F5344CB8AC3E}">
        <p14:creationId xmlns:p14="http://schemas.microsoft.com/office/powerpoint/2010/main" val="241136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64EB-644B-41D8-9B5F-54B54C2D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9" y="319901"/>
            <a:ext cx="6893577" cy="617944"/>
          </a:xfrm>
        </p:spPr>
        <p:txBody>
          <a:bodyPr/>
          <a:lstStyle/>
          <a:p>
            <a:r>
              <a:rPr lang="en-CA" dirty="0"/>
              <a:t>All 3 will output: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74F80-0FE7-43F0-9E08-5CF4846BC7CE}"/>
              </a:ext>
            </a:extLst>
          </p:cNvPr>
          <p:cNvSpPr/>
          <p:nvPr/>
        </p:nvSpPr>
        <p:spPr>
          <a:xfrm>
            <a:off x="125289" y="1609405"/>
            <a:ext cx="7231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10.10.0.0/24</a:t>
            </a:r>
          </a:p>
          <a:p>
            <a:r>
              <a:rPr lang="en-US" sz="2000" dirty="0">
                <a:solidFill>
                  <a:schemeClr val="bg1"/>
                </a:solidFill>
              </a:rPr>
              <a:t>Network ID :  10.10.0.0</a:t>
            </a:r>
          </a:p>
          <a:p>
            <a:r>
              <a:rPr lang="en-US" sz="2000" dirty="0">
                <a:solidFill>
                  <a:schemeClr val="bg1"/>
                </a:solidFill>
              </a:rPr>
              <a:t>Broadcast :  10.10.0.255</a:t>
            </a:r>
          </a:p>
          <a:p>
            <a:r>
              <a:rPr lang="en-US" sz="2000" dirty="0">
                <a:solidFill>
                  <a:schemeClr val="bg1"/>
                </a:solidFill>
              </a:rPr>
              <a:t>Netmask :  255.255.255.0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Hosts :  10.10.0.1, 10.10.0.2, 10.10.0.3, 10.10.0.4,  . . .,</a:t>
            </a:r>
          </a:p>
        </p:txBody>
      </p:sp>
    </p:spTree>
    <p:extLst>
      <p:ext uri="{BB962C8B-B14F-4D97-AF65-F5344CB8AC3E}">
        <p14:creationId xmlns:p14="http://schemas.microsoft.com/office/powerpoint/2010/main" val="644730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B03D-39B1-4429-83DF-EC88BD92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8" y="304271"/>
            <a:ext cx="7179732" cy="660929"/>
          </a:xfrm>
        </p:spPr>
        <p:txBody>
          <a:bodyPr/>
          <a:lstStyle/>
          <a:p>
            <a:r>
              <a:rPr lang="en-CA" dirty="0"/>
              <a:t>Example 3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816B-075A-4D65-A948-04D7D2C04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8" y="1075267"/>
            <a:ext cx="7179732" cy="3838760"/>
          </a:xfrm>
        </p:spPr>
        <p:txBody>
          <a:bodyPr>
            <a:normAutofit/>
          </a:bodyPr>
          <a:lstStyle/>
          <a:p>
            <a:r>
              <a:rPr lang="en-CA" sz="2800" dirty="0"/>
              <a:t>If you would like to have multiple functions from module put comma between them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i="1" dirty="0"/>
              <a:t>from </a:t>
            </a:r>
            <a:r>
              <a:rPr lang="en-CA" sz="2400" i="1" dirty="0" err="1"/>
              <a:t>ipaddress</a:t>
            </a:r>
            <a:r>
              <a:rPr lang="en-CA" sz="2400" i="1" dirty="0"/>
              <a:t> import IPv4Network, </a:t>
            </a:r>
            <a:r>
              <a:rPr lang="en-CA" sz="2400" i="1" dirty="0" err="1"/>
              <a:t>ip_network</a:t>
            </a:r>
            <a:endParaRPr lang="en-CA" sz="2400" i="1" dirty="0"/>
          </a:p>
          <a:p>
            <a:endParaRPr lang="en-CA" sz="2800" dirty="0"/>
          </a:p>
          <a:p>
            <a:r>
              <a:rPr lang="en-CA" sz="2800" dirty="0"/>
              <a:t>If you want all of the functions just put a *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i="1" dirty="0"/>
              <a:t>from </a:t>
            </a:r>
            <a:r>
              <a:rPr lang="en-CA" sz="2800" i="1" dirty="0" err="1"/>
              <a:t>ipaddress</a:t>
            </a:r>
            <a:r>
              <a:rPr lang="en-CA" sz="2800" i="1" dirty="0"/>
              <a:t> import *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7078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Write your own modules and</a:t>
            </a:r>
            <a:br>
              <a:rPr lang="en-CA"/>
            </a:br>
            <a:r>
              <a:rPr lang="en-CA"/>
              <a:t>Packages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949C-D6CA-41E1-8977-A8DDE2764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9629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5A78-C6E0-4161-ABED-4B70A1E4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353158"/>
            <a:ext cx="7040880" cy="927002"/>
          </a:xfrm>
        </p:spPr>
        <p:txBody>
          <a:bodyPr/>
          <a:lstStyle/>
          <a:p>
            <a:r>
              <a:rPr lang="en-CA" sz="3200" b="1" dirty="0"/>
              <a:t>Example for Module and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1160-9466-4DAB-B87E-53B44E701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6" y="1280160"/>
            <a:ext cx="7040880" cy="370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600" dirty="0"/>
              <a:t>We would like to have a reusable code for our login applications. </a:t>
            </a:r>
          </a:p>
          <a:p>
            <a:pPr marL="0" indent="0">
              <a:buNone/>
            </a:pPr>
            <a:endParaRPr lang="en-CA" sz="2600" dirty="0"/>
          </a:p>
          <a:p>
            <a:pPr marL="0" indent="0">
              <a:buNone/>
            </a:pPr>
            <a:r>
              <a:rPr lang="en-CA" sz="2600" dirty="0"/>
              <a:t>What do you think that should be in the code?</a:t>
            </a:r>
          </a:p>
          <a:p>
            <a:pPr marL="0" indent="0">
              <a:buNone/>
            </a:pPr>
            <a:endParaRPr lang="en-CA" sz="2600" dirty="0"/>
          </a:p>
          <a:p>
            <a:pPr marL="0" indent="0">
              <a:buNone/>
            </a:pPr>
            <a:r>
              <a:rPr lang="en-CA" sz="2600" dirty="0"/>
              <a:t>How should the code be divided into?</a:t>
            </a:r>
          </a:p>
          <a:p>
            <a:pPr marL="0" indent="0">
              <a:buNone/>
            </a:pPr>
            <a:r>
              <a:rPr lang="en-CA" sz="2600" dirty="0"/>
              <a:t>Modules </a:t>
            </a:r>
            <a:r>
              <a:rPr lang="en-CA" sz="2600" i="1" dirty="0"/>
              <a:t>User</a:t>
            </a:r>
            <a:r>
              <a:rPr lang="en-CA" sz="2600" dirty="0"/>
              <a:t> and </a:t>
            </a:r>
            <a:r>
              <a:rPr lang="en-CA" sz="2600" i="1" dirty="0"/>
              <a:t>Password</a:t>
            </a:r>
          </a:p>
          <a:p>
            <a:pPr marL="0" indent="0">
              <a:buNone/>
            </a:pPr>
            <a:r>
              <a:rPr lang="en-CA" sz="2600" dirty="0"/>
              <a:t>Package </a:t>
            </a:r>
            <a:r>
              <a:rPr lang="en-CA" sz="2600" i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171366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3E77-B082-4F5F-9A59-42C4FA74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304271"/>
            <a:ext cx="6596592" cy="496702"/>
          </a:xfrm>
        </p:spPr>
        <p:txBody>
          <a:bodyPr/>
          <a:lstStyle/>
          <a:p>
            <a:r>
              <a:rPr lang="en-CA" dirty="0"/>
              <a:t>Download zipped file from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881B-C040-4D2D-9690-7CA146D8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4" y="990600"/>
            <a:ext cx="6596592" cy="3923427"/>
          </a:xfrm>
        </p:spPr>
        <p:txBody>
          <a:bodyPr/>
          <a:lstStyle/>
          <a:p>
            <a:r>
              <a:rPr lang="en-CA" dirty="0"/>
              <a:t>Zipped file has the following </a:t>
            </a:r>
          </a:p>
          <a:p>
            <a:pPr lvl="1"/>
            <a:r>
              <a:rPr lang="en-CA" dirty="0"/>
              <a:t>using_login_package.py</a:t>
            </a:r>
          </a:p>
          <a:p>
            <a:pPr lvl="1"/>
            <a:r>
              <a:rPr lang="en-CA" dirty="0"/>
              <a:t>Folder Login</a:t>
            </a:r>
          </a:p>
          <a:p>
            <a:pPr lvl="2"/>
            <a:r>
              <a:rPr lang="en-CA" sz="2300" dirty="0"/>
              <a:t>__init__.py</a:t>
            </a:r>
          </a:p>
          <a:p>
            <a:pPr lvl="2"/>
            <a:r>
              <a:rPr lang="en-CA" sz="2300" dirty="0"/>
              <a:t>extra_code.py</a:t>
            </a:r>
          </a:p>
          <a:p>
            <a:pPr lvl="2"/>
            <a:r>
              <a:rPr lang="en-CA" sz="2300" dirty="0"/>
              <a:t>password.py</a:t>
            </a:r>
          </a:p>
          <a:p>
            <a:pPr lvl="2"/>
            <a:r>
              <a:rPr lang="en-CA" sz="2300" dirty="0"/>
              <a:t>User.py</a:t>
            </a:r>
          </a:p>
          <a:p>
            <a:endParaRPr lang="en-CA" dirty="0"/>
          </a:p>
          <a:p>
            <a:r>
              <a:rPr lang="en-CA" dirty="0"/>
              <a:t>Leave the pythons files in their folder</a:t>
            </a:r>
          </a:p>
        </p:txBody>
      </p:sp>
    </p:spTree>
    <p:extLst>
      <p:ext uri="{BB962C8B-B14F-4D97-AF65-F5344CB8AC3E}">
        <p14:creationId xmlns:p14="http://schemas.microsoft.com/office/powerpoint/2010/main" val="194592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3900-FB73-43FB-9C85-6EEDC52D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04271"/>
            <a:ext cx="6833658" cy="1067329"/>
          </a:xfrm>
        </p:spPr>
        <p:txBody>
          <a:bodyPr/>
          <a:lstStyle/>
          <a:p>
            <a:r>
              <a:rPr lang="en-CA" dirty="0"/>
              <a:t>User.py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F9F99-0509-44B8-8F0B-B739298E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123275"/>
            <a:ext cx="68008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31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C790-3E8C-4299-BFDC-99875D67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password.py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C69E9-4A88-41EA-A027-ABA17929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45" y="1408907"/>
            <a:ext cx="6541909" cy="31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4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 are Modules?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949C-D6CA-41E1-8977-A8DDE2764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703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3E27-2103-4BD1-9507-84ABB183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304271"/>
            <a:ext cx="6723592" cy="728662"/>
          </a:xfrm>
        </p:spPr>
        <p:txBody>
          <a:bodyPr/>
          <a:lstStyle/>
          <a:p>
            <a:r>
              <a:rPr lang="en-CA" dirty="0"/>
              <a:t>extra_code.py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640391-EF39-4B85-BAC1-A9F385B3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1" y="1610488"/>
            <a:ext cx="6723593" cy="173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65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B6D5-0943-4E3E-8AE6-1DCAF377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304271"/>
            <a:ext cx="6901392" cy="982662"/>
          </a:xfrm>
        </p:spPr>
        <p:txBody>
          <a:bodyPr/>
          <a:lstStyle/>
          <a:p>
            <a:r>
              <a:rPr lang="en-CA" dirty="0"/>
              <a:t>using_login_package.py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60421-148D-4121-8C07-10527925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9" y="1059028"/>
            <a:ext cx="6576968" cy="38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12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CE28-1FF6-436D-80BA-88535190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304271"/>
            <a:ext cx="6969125" cy="847196"/>
          </a:xfrm>
        </p:spPr>
        <p:txBody>
          <a:bodyPr/>
          <a:lstStyle/>
          <a:p>
            <a:r>
              <a:rPr lang="en-CA" dirty="0"/>
              <a:t>__init__.py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09D2F-74F5-4085-82CD-24A5A9C99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533525"/>
            <a:ext cx="5962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5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8F81-A5AA-4965-9F8B-571A16E3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CCC2-229B-4491-A8E8-C2F2F2DA8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12334"/>
            <a:ext cx="6715125" cy="3601694"/>
          </a:xfrm>
        </p:spPr>
        <p:txBody>
          <a:bodyPr/>
          <a:lstStyle/>
          <a:p>
            <a:r>
              <a:rPr lang="en-CA" dirty="0"/>
              <a:t>Logged in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Not Logged in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7D737-40D8-453F-962C-B25A686F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35" y="1087506"/>
            <a:ext cx="3419766" cy="1664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0EC8BC-48DD-4E2D-ABF9-2E6E9C4F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635" y="3163109"/>
            <a:ext cx="3419766" cy="17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F60C-21D7-45AC-B4B1-BFABE423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74A9-B310-40A2-977D-7198E159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6" y="1408908"/>
            <a:ext cx="6572250" cy="3505120"/>
          </a:xfrm>
        </p:spPr>
        <p:txBody>
          <a:bodyPr/>
          <a:lstStyle/>
          <a:p>
            <a:r>
              <a:rPr lang="en-CA" dirty="0"/>
              <a:t>Play with one of the module and see that it will affect </a:t>
            </a:r>
            <a:r>
              <a:rPr lang="en-CA" dirty="0" err="1"/>
              <a:t>using_login_package</a:t>
            </a:r>
            <a:r>
              <a:rPr lang="en-CA" dirty="0"/>
              <a:t> </a:t>
            </a:r>
          </a:p>
          <a:p>
            <a:endParaRPr lang="en-CA" dirty="0"/>
          </a:p>
          <a:p>
            <a:r>
              <a:rPr lang="en-CA" dirty="0"/>
              <a:t>Play with __init__.py by committing line 5</a:t>
            </a:r>
          </a:p>
          <a:p>
            <a:pPr lvl="1"/>
            <a:r>
              <a:rPr lang="en-CA" dirty="0"/>
              <a:t>from .</a:t>
            </a:r>
            <a:r>
              <a:rPr lang="en-CA" dirty="0" err="1"/>
              <a:t>extra_code</a:t>
            </a:r>
            <a:r>
              <a:rPr lang="en-CA" dirty="0"/>
              <a:t> import *</a:t>
            </a:r>
          </a:p>
          <a:p>
            <a:pPr lvl="1"/>
            <a:r>
              <a:rPr lang="en-CA" dirty="0"/>
              <a:t>Should get an error: </a:t>
            </a:r>
            <a:r>
              <a:rPr lang="en-CA" b="1" dirty="0"/>
              <a:t>module 'Login' has no attribute '</a:t>
            </a:r>
            <a:r>
              <a:rPr lang="en-CA" b="1" dirty="0" err="1"/>
              <a:t>extra_code</a:t>
            </a:r>
            <a:r>
              <a:rPr lang="en-CA" b="1" dirty="0"/>
              <a:t>'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561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D7E6-CCF5-495F-9B26-48C9B116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271"/>
            <a:ext cx="6791325" cy="496701"/>
          </a:xfrm>
        </p:spPr>
        <p:txBody>
          <a:bodyPr/>
          <a:lstStyle/>
          <a:p>
            <a:r>
              <a:rPr lang="en-CA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1769-F500-4147-ADEB-B0C374001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67" y="800973"/>
            <a:ext cx="7154333" cy="4113056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Module consists of Python code that has a specific goal or functionality. Like calculate a network range.</a:t>
            </a:r>
          </a:p>
          <a:p>
            <a:pPr marL="285739" lvl="1" indent="0">
              <a:buNone/>
            </a:pPr>
            <a:endParaRPr lang="en-CA" dirty="0"/>
          </a:p>
          <a:p>
            <a:r>
              <a:rPr lang="en-CA" dirty="0"/>
              <a:t>Could include, but not limited to:</a:t>
            </a:r>
          </a:p>
          <a:p>
            <a:pPr lvl="1"/>
            <a:r>
              <a:rPr lang="en-CA" dirty="0"/>
              <a:t>Functions, Variables, Classes, Runnable code</a:t>
            </a:r>
          </a:p>
          <a:p>
            <a:pPr lvl="1"/>
            <a:endParaRPr lang="en-CA" dirty="0"/>
          </a:p>
          <a:p>
            <a:r>
              <a:rPr lang="en-CA" dirty="0"/>
              <a:t>Modules help avoid collisions between global variable names. Meaning that a variable in a module is in the module and not in other modules. </a:t>
            </a:r>
          </a:p>
          <a:p>
            <a:pPr lvl="1"/>
            <a:endParaRPr lang="en-CA" dirty="0"/>
          </a:p>
          <a:p>
            <a:r>
              <a:rPr lang="en-CA" dirty="0"/>
              <a:t>Any Python file can be a module.</a:t>
            </a:r>
          </a:p>
          <a:p>
            <a:r>
              <a:rPr lang="en-CA" dirty="0"/>
              <a:t>You can use modules that are already made and provided with python</a:t>
            </a:r>
          </a:p>
          <a:p>
            <a:endParaRPr lang="en-CA" dirty="0"/>
          </a:p>
          <a:p>
            <a:r>
              <a:rPr lang="en-CA" dirty="0"/>
              <a:t>You can create your own code and save it as a python file, use the extension .</a:t>
            </a:r>
            <a:r>
              <a:rPr lang="en-CA" dirty="0" err="1"/>
              <a:t>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458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0999-72FE-43C4-AEBA-048E4DC01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 is a package?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C7E97-BAFA-45B1-906A-8206ECC18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1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4530-1C66-4429-8192-2318263A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04271"/>
            <a:ext cx="6918325" cy="496702"/>
          </a:xfrm>
        </p:spPr>
        <p:txBody>
          <a:bodyPr/>
          <a:lstStyle/>
          <a:p>
            <a:r>
              <a:rPr lang="en-CA" dirty="0"/>
              <a:t>Package: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19A7-081E-4B4F-AEAE-C5A5D1D7A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29148"/>
            <a:ext cx="7193059" cy="398488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package is a collection of modules in a directory.</a:t>
            </a:r>
          </a:p>
          <a:p>
            <a:pPr lvl="1"/>
            <a:r>
              <a:rPr lang="en-CA" dirty="0"/>
              <a:t>Could contain other packages in it as well</a:t>
            </a:r>
          </a:p>
          <a:p>
            <a:r>
              <a:rPr lang="en-CA" dirty="0"/>
              <a:t>Packages provide away to create a hierarchy structure within a names of modules.</a:t>
            </a:r>
          </a:p>
          <a:p>
            <a:pPr lvl="1"/>
            <a:r>
              <a:rPr lang="en-CA" dirty="0"/>
              <a:t>Using dot notation. . </a:t>
            </a:r>
          </a:p>
          <a:p>
            <a:r>
              <a:rPr lang="en-CA" dirty="0"/>
              <a:t>In the package, there has to be a file named __init__.py</a:t>
            </a:r>
          </a:p>
          <a:p>
            <a:pPr lvl="1"/>
            <a:r>
              <a:rPr lang="en-CA" dirty="0"/>
              <a:t>Could be empty or have code that controls how the module package exports modules.</a:t>
            </a:r>
          </a:p>
          <a:p>
            <a:pPr lvl="1"/>
            <a:r>
              <a:rPr lang="en-CA" dirty="0"/>
              <a:t>Will see later in the lecture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835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F0D9-0EB8-4400-9F6B-7328742F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304271"/>
            <a:ext cx="6825192" cy="1104636"/>
          </a:xfrm>
        </p:spPr>
        <p:txBody>
          <a:bodyPr/>
          <a:lstStyle/>
          <a:p>
            <a:r>
              <a:rPr lang="en-CA" dirty="0"/>
              <a:t>Why use Modules or packages.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1C02-481E-4F26-8E3D-A5FBB2C9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1261534"/>
            <a:ext cx="6825192" cy="365249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Allow coders to logically arrange their code into small building blocks. </a:t>
            </a:r>
          </a:p>
          <a:p>
            <a:r>
              <a:rPr lang="en-CA" dirty="0"/>
              <a:t>Modules and package could be reused in several applications without rewriting the same code over and over again.</a:t>
            </a:r>
          </a:p>
          <a:p>
            <a:r>
              <a:rPr lang="en-CA" dirty="0"/>
              <a:t>Modules already work don’t need to recreate the logic and code.</a:t>
            </a:r>
          </a:p>
          <a:p>
            <a:r>
              <a:rPr lang="en-CA" dirty="0"/>
              <a:t>If the code needs to be fixed or update. The change could be done in a single place and every code using the module will be updated.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82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21EC-7361-42E0-83D0-B536A21D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13266"/>
            <a:ext cx="7230533" cy="1095641"/>
          </a:xfrm>
        </p:spPr>
        <p:txBody>
          <a:bodyPr/>
          <a:lstStyle/>
          <a:p>
            <a:r>
              <a:rPr lang="en-CA" dirty="0"/>
              <a:t>Two ways of getting modules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AB8A4-C9D6-414F-9C71-96187323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7" y="1549400"/>
            <a:ext cx="7374465" cy="33646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Modules that are build by python community</a:t>
            </a:r>
          </a:p>
          <a:p>
            <a:pPr lvl="1"/>
            <a:r>
              <a:rPr lang="en-CA" dirty="0"/>
              <a:t>Some come with Python installation and/or with development environment</a:t>
            </a:r>
          </a:p>
          <a:p>
            <a:pPr lvl="1"/>
            <a:r>
              <a:rPr lang="en-CA" dirty="0"/>
              <a:t>Others you may need to download and 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Custom made</a:t>
            </a:r>
          </a:p>
          <a:p>
            <a:pPr lvl="1"/>
            <a:r>
              <a:rPr lang="en-CA" dirty="0"/>
              <a:t>Write by your self</a:t>
            </a:r>
          </a:p>
          <a:p>
            <a:pPr lvl="1"/>
            <a:r>
              <a:rPr lang="en-CA" dirty="0"/>
              <a:t>Written by a team member</a:t>
            </a:r>
          </a:p>
          <a:p>
            <a:pPr lvl="1"/>
            <a:r>
              <a:rPr lang="en-CA" dirty="0"/>
              <a:t>Getting someone to write for you</a:t>
            </a:r>
          </a:p>
        </p:txBody>
      </p:sp>
    </p:spTree>
    <p:extLst>
      <p:ext uri="{BB962C8B-B14F-4D97-AF65-F5344CB8AC3E}">
        <p14:creationId xmlns:p14="http://schemas.microsoft.com/office/powerpoint/2010/main" val="290113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53A-56B3-402B-B2A1-91E6E1EF2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Looking for build Modules</a:t>
            </a:r>
            <a:br>
              <a:rPr lang="en-CA" dirty="0"/>
            </a:br>
            <a:r>
              <a:rPr lang="en-CA" dirty="0"/>
              <a:t>and Packages?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D949C-D6CA-41E1-8977-A8DDE2764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512588"/>
      </p:ext>
    </p:extLst>
  </p:cSld>
  <p:clrMapOvr>
    <a:masterClrMapping/>
  </p:clrMapOvr>
</p:sld>
</file>

<file path=ppt/theme/theme1.xml><?xml version="1.0" encoding="utf-8"?>
<a:theme xmlns:a="http://schemas.openxmlformats.org/drawingml/2006/main" name="fanshawe2014ppt_4x3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C00000"/>
      </a:accent1>
      <a:accent2>
        <a:srgbClr val="FF0000"/>
      </a:accent2>
      <a:accent3>
        <a:srgbClr val="FF3300"/>
      </a:accent3>
      <a:accent4>
        <a:srgbClr val="CC3300"/>
      </a:accent4>
      <a:accent5>
        <a:srgbClr val="934B21"/>
      </a:accent5>
      <a:accent6>
        <a:srgbClr val="C69B7D"/>
      </a:accent6>
      <a:hlink>
        <a:srgbClr val="CC9900"/>
      </a:hlink>
      <a:folHlink>
        <a:srgbClr val="66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nshawe2014ppt_4x3" id="{622649FC-ACBD-4561-A47F-EB4E5848C2EF}" vid="{DC718C49-FA9C-40F1-8B7E-BF08DB040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C566623C169644B156AC3ED54F86AC" ma:contentTypeVersion="8" ma:contentTypeDescription="Create a new document." ma:contentTypeScope="" ma:versionID="5c4886da416d34d6f561337b9ad0f328">
  <xsd:schema xmlns:xsd="http://www.w3.org/2001/XMLSchema" xmlns:xs="http://www.w3.org/2001/XMLSchema" xmlns:p="http://schemas.microsoft.com/office/2006/metadata/properties" xmlns:ns1="http://schemas.microsoft.com/sharepoint/v3" xmlns:ns2="651148fe-da48-4f35-be19-3b69ed185328" xmlns:ns3="http://schemas.microsoft.com/sharepoint/v3/fields" xmlns:ns4="4d5e0b08-e88c-4a1d-8128-ae65e535badc" targetNamespace="http://schemas.microsoft.com/office/2006/metadata/properties" ma:root="true" ma:fieldsID="dc52fb006770c07a8ae311ff77a26a40" ns1:_="" ns2:_="" ns3:_="" ns4:_="">
    <xsd:import namespace="http://schemas.microsoft.com/sharepoint/v3"/>
    <xsd:import namespace="651148fe-da48-4f35-be19-3b69ed185328"/>
    <xsd:import namespace="http://schemas.microsoft.com/sharepoint/v3/fields"/>
    <xsd:import namespace="4d5e0b08-e88c-4a1d-8128-ae65e535bad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ocument_x0020_Type"/>
                <xsd:element ref="ns1:DocumentSetDescription" minOccurs="0"/>
                <xsd:element ref="ns3:_Status" minOccurs="0"/>
                <xsd:element ref="ns4:TaxKeywordTaxHTField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  <xsd:element name="DocumentSetDescription" ma:index="11" nillable="true" ma:displayName="Description" ma:description="A description of the Document Set" ma:internalName="DocumentSetDescription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48fe-da48-4f35-be19-3b69ed18532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0" ma:displayName="Document Type" ma:default="College Documents" ma:format="Dropdown" ma:indexed="true" ma:internalName="Document_x0020_Type">
      <xsd:simpleType>
        <xsd:restriction base="dms:Choice">
          <xsd:enumeration value="Academic Calendars"/>
          <xsd:enumeration value="Admissions"/>
          <xsd:enumeration value="College Documents"/>
          <xsd:enumeration value="Document Templates"/>
          <xsd:enumeration value="Emergency Plan"/>
          <xsd:enumeration value="Exceptions"/>
          <xsd:enumeration value="FAQs"/>
          <xsd:enumeration value="Forms"/>
          <xsd:enumeration value="Health &amp; Safety"/>
          <xsd:enumeration value="HR Documents"/>
          <xsd:enumeration value="Campus Maps"/>
          <xsd:enumeration value="Policies"/>
          <xsd:enumeration value="Presentations"/>
          <xsd:enumeration value="Schedule of Events"/>
          <xsd:enumeration value="Stored ElseWher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2" nillable="true" ma:displayName="Status" ma:default="Not Started" ma:format="Dropdown" ma:internalName="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  <xsd:enumeration value="Hidde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e0b08-e88c-4a1d-8128-ae65e535badc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5" nillable="true" ma:taxonomy="true" ma:internalName="TaxKeywordTaxHTField" ma:taxonomyFieldName="TaxKeyword" ma:displayName="Enterprise Keywords" ma:fieldId="{23f27201-bee3-471e-b2e7-b64fd8b7ca38}" ma:taxonomyMulti="true" ma:sspId="ab124dc4-d506-4ee1-ad1f-c58bf2564c9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85d82537-f4fa-412d-b553-b1be1c5b5223}" ma:internalName="TaxCatchAll" ma:showField="CatchAllData" ma:web="4d5e0b08-e88c-4a1d-8128-ae65e535ba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.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tatus xmlns="http://schemas.microsoft.com/sharepoint/v3/fields">Not Started</_Status>
    <DocumentSetDescription xmlns="http://schemas.microsoft.com/sharepoint/v3" xsi:nil="true"/>
    <Document_x0020_Type xmlns="651148fe-da48-4f35-be19-3b69ed185328">Document Templates</Document_x0020_Type>
    <PublishingExpirationDate xmlns="http://schemas.microsoft.com/sharepoint/v3" xsi:nil="true"/>
    <PublishingStartDate xmlns="http://schemas.microsoft.com/sharepoint/v3" xsi:nil="true"/>
    <TaxCatchAll xmlns="4d5e0b08-e88c-4a1d-8128-ae65e535badc"/>
    <TaxKeywordTaxHTField xmlns="4d5e0b08-e88c-4a1d-8128-ae65e535badc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EE02CF-B481-478F-B174-FF8F069D76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51148fe-da48-4f35-be19-3b69ed185328"/>
    <ds:schemaRef ds:uri="http://schemas.microsoft.com/sharepoint/v3/fields"/>
    <ds:schemaRef ds:uri="4d5e0b08-e88c-4a1d-8128-ae65e535b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16DFA0-855A-4AEF-BA01-BA7861729BC5}">
  <ds:schemaRefs>
    <ds:schemaRef ds:uri="http://www.w3.org/XML/1998/namespace"/>
    <ds:schemaRef ds:uri="http://schemas.microsoft.com/sharepoint/v3/fields"/>
    <ds:schemaRef ds:uri="http://schemas.microsoft.com/office/2006/documentManagement/types"/>
    <ds:schemaRef ds:uri="4d5e0b08-e88c-4a1d-8128-ae65e535badc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651148fe-da48-4f35-be19-3b69ed185328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B2CE29B-2599-4638-A703-19577284C9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fanshawe2014ppt_4x3</Template>
  <TotalTime>643</TotalTime>
  <Words>1383</Words>
  <Application>Microsoft Office PowerPoint</Application>
  <PresentationFormat>Custom</PresentationFormat>
  <Paragraphs>219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fanshawe2014ppt_4x3</vt:lpstr>
      <vt:lpstr>Info-6079 Security Application Week 4</vt:lpstr>
      <vt:lpstr>Lecture will cover </vt:lpstr>
      <vt:lpstr>What are Modules? </vt:lpstr>
      <vt:lpstr>Module</vt:lpstr>
      <vt:lpstr>What is a package? </vt:lpstr>
      <vt:lpstr>Package: </vt:lpstr>
      <vt:lpstr>Why use Modules or packages. </vt:lpstr>
      <vt:lpstr>Two ways of getting modules and packages</vt:lpstr>
      <vt:lpstr>Looking for build Modules and Packages? </vt:lpstr>
      <vt:lpstr>Some Modules provided by Python community </vt:lpstr>
      <vt:lpstr>Some Modules provided by Python community </vt:lpstr>
      <vt:lpstr>Some Modules provided by Python community </vt:lpstr>
      <vt:lpstr>MODULES used</vt:lpstr>
      <vt:lpstr>Resources for Module:</vt:lpstr>
      <vt:lpstr>Famous Non standard modules and packages:</vt:lpstr>
      <vt:lpstr>Installing Modules/Packets</vt:lpstr>
      <vt:lpstr>How to use Modules and  Packages</vt:lpstr>
      <vt:lpstr>Using modules and packets:</vt:lpstr>
      <vt:lpstr>Example 1:</vt:lpstr>
      <vt:lpstr>Example 1 con’t:</vt:lpstr>
      <vt:lpstr>Example 2:</vt:lpstr>
      <vt:lpstr>Example 3:</vt:lpstr>
      <vt:lpstr>All 3 will output:</vt:lpstr>
      <vt:lpstr>Example 3 options</vt:lpstr>
      <vt:lpstr>Write your own modules and Packages</vt:lpstr>
      <vt:lpstr>Example for Module and package</vt:lpstr>
      <vt:lpstr>Download zipped file from FOL</vt:lpstr>
      <vt:lpstr>User.py</vt:lpstr>
      <vt:lpstr>password.py</vt:lpstr>
      <vt:lpstr>extra_code.py</vt:lpstr>
      <vt:lpstr>using_login_package.py</vt:lpstr>
      <vt:lpstr>__init__.py</vt:lpstr>
      <vt:lpstr>Output</vt:lpstr>
      <vt:lpstr>Change code:</vt:lpstr>
    </vt:vector>
  </TitlesOfParts>
  <Company>Fanshawe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Boyce, Dayan</dc:creator>
  <cp:lastModifiedBy>Bruce Hansen</cp:lastModifiedBy>
  <cp:revision>449</cp:revision>
  <cp:lastPrinted>2020-06-18T14:02:16Z</cp:lastPrinted>
  <dcterms:created xsi:type="dcterms:W3CDTF">2014-06-25T17:43:24Z</dcterms:created>
  <dcterms:modified xsi:type="dcterms:W3CDTF">2021-09-28T15:48:22Z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0x0101003EC566623C169644B156AC3ED54F86AC</vt:lpwstr>
  </property>
</Properties>
</file>