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4"/>
  </p:sldMasterIdLst>
  <p:notesMasterIdLst>
    <p:notesMasterId r:id="rId33"/>
  </p:notesMasterIdLst>
  <p:sldIdLst>
    <p:sldId id="263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1" r:id="rId15"/>
    <p:sldId id="372" r:id="rId16"/>
    <p:sldId id="378" r:id="rId17"/>
    <p:sldId id="379" r:id="rId18"/>
    <p:sldId id="381" r:id="rId19"/>
    <p:sldId id="382" r:id="rId20"/>
    <p:sldId id="370" r:id="rId21"/>
    <p:sldId id="375" r:id="rId22"/>
    <p:sldId id="376" r:id="rId23"/>
    <p:sldId id="384" r:id="rId24"/>
    <p:sldId id="385" r:id="rId25"/>
    <p:sldId id="387" r:id="rId26"/>
    <p:sldId id="388" r:id="rId27"/>
    <p:sldId id="386" r:id="rId28"/>
    <p:sldId id="389" r:id="rId29"/>
    <p:sldId id="390" r:id="rId30"/>
    <p:sldId id="391" r:id="rId31"/>
    <p:sldId id="392" r:id="rId32"/>
  </p:sldIdLst>
  <p:sldSz cx="7620000" cy="571500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1E299A-4563-4DF6-A604-04214DC69F92}">
          <p14:sldIdLst>
            <p14:sldId id="263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1"/>
            <p14:sldId id="372"/>
            <p14:sldId id="378"/>
            <p14:sldId id="379"/>
            <p14:sldId id="381"/>
            <p14:sldId id="382"/>
            <p14:sldId id="370"/>
            <p14:sldId id="375"/>
            <p14:sldId id="376"/>
            <p14:sldId id="384"/>
            <p14:sldId id="385"/>
            <p14:sldId id="387"/>
            <p14:sldId id="388"/>
            <p14:sldId id="386"/>
            <p14:sldId id="389"/>
            <p14:sldId id="390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v" initials="S" lastIdx="2" clrIdx="0">
    <p:extLst>
      <p:ext uri="{19B8F6BF-5375-455C-9EA6-DF929625EA0E}">
        <p15:presenceInfo xmlns:p15="http://schemas.microsoft.com/office/powerpoint/2012/main" userId="Sta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65" autoAdjust="0"/>
    <p:restoredTop sz="95262" autoAdjust="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0EACA-C29E-40DA-AA13-EC90F5E1A2B4}" type="datetimeFigureOut">
              <a:rPr lang="en-CA" smtClean="0"/>
              <a:t>2022-10-03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A4377-140A-47E1-95E7-D26E8D815E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1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Import </a:t>
            </a:r>
            <a:r>
              <a:rPr lang="en-CA" dirty="0" err="1"/>
              <a:t>sqllite</a:t>
            </a:r>
            <a:endParaRPr lang="en-CA" dirty="0"/>
          </a:p>
          <a:p>
            <a:r>
              <a:rPr lang="en-CA" dirty="0"/>
              <a:t>Make a connection to database file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334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Is this the best way to do this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0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12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A4377-140A-47E1-95E7-D26E8D815E0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96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124" y="1702988"/>
            <a:ext cx="5715000" cy="1367908"/>
          </a:xfrm>
        </p:spPr>
        <p:txBody>
          <a:bodyPr wrap="none" anchor="t">
            <a:normAutofit/>
          </a:bodyPr>
          <a:lstStyle>
            <a:lvl1pPr algn="r">
              <a:defRPr sz="3667" b="1" spc="-187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1124" y="3078646"/>
            <a:ext cx="5715000" cy="628354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4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822856"/>
            <a:ext cx="3857625" cy="406135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01" y="1714500"/>
            <a:ext cx="2282516" cy="317632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2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822856"/>
            <a:ext cx="3857625" cy="4061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01" y="1714500"/>
            <a:ext cx="2282516" cy="317632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1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2"/>
            <a:ext cx="6572250" cy="2945287"/>
          </a:xfrm>
        </p:spPr>
        <p:txBody>
          <a:bodyPr anchor="ctr"/>
          <a:lstStyle>
            <a:lvl1pPr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3647497"/>
            <a:ext cx="6571258" cy="1251522"/>
          </a:xfrm>
        </p:spPr>
        <p:txBody>
          <a:bodyPr anchor="ctr"/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9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82" y="304272"/>
            <a:ext cx="5814220" cy="2494087"/>
          </a:xfrm>
        </p:spPr>
        <p:txBody>
          <a:bodyPr anchor="ctr"/>
          <a:lstStyle>
            <a:lvl1pPr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75403" y="2804632"/>
            <a:ext cx="5470187" cy="457473"/>
          </a:xfrm>
        </p:spPr>
        <p:txBody>
          <a:bodyPr anchor="t">
            <a:normAutofit/>
          </a:bodyPr>
          <a:lstStyle>
            <a:lvl1pPr marL="0" indent="0" algn="r">
              <a:buNone/>
              <a:defRPr sz="875" i="1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3666647"/>
            <a:ext cx="6570265" cy="1241247"/>
          </a:xfrm>
        </p:spPr>
        <p:txBody>
          <a:bodyPr anchor="ctr">
            <a:normAutofit/>
          </a:bodyPr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403" y="655688"/>
            <a:ext cx="381000" cy="487313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3633" y="2286000"/>
            <a:ext cx="381000" cy="487313"/>
          </a:xfrm>
          <a:prstGeom prst="rect">
            <a:avLst/>
          </a:prstGeom>
        </p:spPr>
        <p:txBody>
          <a:bodyPr vert="horz" lIns="57150" tIns="28575" rIns="57150" bIns="285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091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1860560"/>
            <a:ext cx="6572250" cy="2093196"/>
          </a:xfrm>
        </p:spPr>
        <p:txBody>
          <a:bodyPr anchor="b">
            <a:normAutofit/>
          </a:bodyPr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3963571"/>
            <a:ext cx="6571258" cy="950537"/>
          </a:xfrm>
        </p:spPr>
        <p:txBody>
          <a:bodyPr anchor="t"/>
          <a:lstStyle>
            <a:lvl1pPr marL="0" indent="0">
              <a:buNone/>
              <a:defRPr sz="1000"/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98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5801" y="1571625"/>
            <a:ext cx="1841792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8000" y="2143126"/>
            <a:ext cx="1829594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7498" y="1571625"/>
            <a:ext cx="1835151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5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60901" y="2143126"/>
            <a:ext cx="1841747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93149" y="1571625"/>
            <a:ext cx="1832571" cy="48021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500" b="0" dirty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893149" y="2143126"/>
            <a:ext cx="1832571" cy="2771775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50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32553" y="3581253"/>
            <a:ext cx="1837532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32553" y="1880295"/>
            <a:ext cx="1837532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32553" y="4061471"/>
            <a:ext cx="1837532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55624" y="3581253"/>
            <a:ext cx="1831578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55623" y="1880295"/>
            <a:ext cx="1831578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54779" y="4061471"/>
            <a:ext cx="1834004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7703" y="3581253"/>
            <a:ext cx="1832571" cy="48021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877702" y="1880295"/>
            <a:ext cx="1832571" cy="1270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77624" y="4061470"/>
            <a:ext cx="1834998" cy="549324"/>
          </a:xfrm>
        </p:spPr>
        <p:txBody>
          <a:bodyPr anchor="t">
            <a:normAutofit/>
          </a:bodyPr>
          <a:lstStyle>
            <a:lvl1pPr marL="0" indent="0">
              <a:buNone/>
              <a:defRPr sz="875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66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521354"/>
            <a:ext cx="6572250" cy="3850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48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4" y="304272"/>
            <a:ext cx="1643063" cy="5060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6" y="304272"/>
            <a:ext cx="4833938" cy="50606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2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0" y="1521354"/>
            <a:ext cx="6396125" cy="339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2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34083" y="1526892"/>
            <a:ext cx="5715000" cy="1367908"/>
          </a:xfrm>
        </p:spPr>
        <p:txBody>
          <a:bodyPr wrap="none" anchor="t">
            <a:normAutofit/>
          </a:bodyPr>
          <a:lstStyle>
            <a:lvl1pPr algn="l">
              <a:defRPr sz="3667" b="0" spc="-187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34083" y="842069"/>
            <a:ext cx="5715000" cy="62835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8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000" y="1521355"/>
            <a:ext cx="3140760" cy="3393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9900" y="1521355"/>
            <a:ext cx="3146225" cy="3393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5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1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00" y="1400969"/>
            <a:ext cx="3140760" cy="686593"/>
          </a:xfrm>
        </p:spPr>
        <p:txBody>
          <a:bodyPr anchor="b"/>
          <a:lstStyle>
            <a:lvl1pPr marL="0" indent="0">
              <a:buNone/>
              <a:defRPr sz="1500" b="0">
                <a:solidFill>
                  <a:schemeClr val="tx2">
                    <a:lumMod val="50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00" y="2087563"/>
            <a:ext cx="3140760" cy="2827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9901" y="1400969"/>
            <a:ext cx="3147218" cy="6865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9901" y="2087563"/>
            <a:ext cx="3147218" cy="2827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46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929" y="302079"/>
            <a:ext cx="7420144" cy="461996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9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639300"/>
            <a:ext cx="6572250" cy="682796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867" y="822855"/>
            <a:ext cx="6572250" cy="2816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85000"/>
                  </a:schemeClr>
                </a:solidFill>
              </a:defRPr>
            </a:lvl1pPr>
            <a:lvl2pPr marL="285739" indent="0">
              <a:buNone/>
              <a:defRPr sz="1750"/>
            </a:lvl2pPr>
            <a:lvl3pPr marL="571477" indent="0">
              <a:buNone/>
              <a:defRPr sz="1500"/>
            </a:lvl3pPr>
            <a:lvl4pPr marL="857216" indent="0">
              <a:buNone/>
              <a:defRPr sz="1250"/>
            </a:lvl4pPr>
            <a:lvl5pPr marL="1142954" indent="0">
              <a:buNone/>
              <a:defRPr sz="1250"/>
            </a:lvl5pPr>
            <a:lvl6pPr marL="1428693" indent="0">
              <a:buNone/>
              <a:defRPr sz="1250"/>
            </a:lvl6pPr>
            <a:lvl7pPr marL="1714431" indent="0">
              <a:buNone/>
              <a:defRPr sz="1250"/>
            </a:lvl7pPr>
            <a:lvl8pPr marL="2000170" indent="0">
              <a:buNone/>
              <a:defRPr sz="1250"/>
            </a:lvl8pPr>
            <a:lvl9pPr marL="2285909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9" y="4322097"/>
            <a:ext cx="6571258" cy="568727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285739" indent="0">
              <a:buNone/>
              <a:defRPr sz="875"/>
            </a:lvl2pPr>
            <a:lvl3pPr marL="571477" indent="0">
              <a:buNone/>
              <a:defRPr sz="750"/>
            </a:lvl3pPr>
            <a:lvl4pPr marL="857216" indent="0">
              <a:buNone/>
              <a:defRPr sz="625"/>
            </a:lvl4pPr>
            <a:lvl5pPr marL="1142954" indent="0">
              <a:buNone/>
              <a:defRPr sz="625"/>
            </a:lvl5pPr>
            <a:lvl6pPr marL="1428693" indent="0">
              <a:buNone/>
              <a:defRPr sz="625"/>
            </a:lvl6pPr>
            <a:lvl7pPr marL="1714431" indent="0">
              <a:buNone/>
              <a:defRPr sz="625"/>
            </a:lvl7pPr>
            <a:lvl8pPr marL="2000170" indent="0">
              <a:buNone/>
              <a:defRPr sz="625"/>
            </a:lvl8pPr>
            <a:lvl9pPr marL="2285909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00" y="1521354"/>
            <a:ext cx="6396125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618" y="5296960"/>
            <a:ext cx="99172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5296960"/>
            <a:ext cx="25717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9412" y="5296960"/>
            <a:ext cx="59671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42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l" defTabSz="571477" rtl="0" eaLnBrk="1" latinLnBrk="0" hangingPunct="1">
        <a:lnSpc>
          <a:spcPct val="90000"/>
        </a:lnSpc>
        <a:spcBef>
          <a:spcPct val="0"/>
        </a:spcBef>
        <a:buNone/>
        <a:defRPr sz="3667" b="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42869" indent="-142869" algn="l" defTabSz="571477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+mn-lt"/>
          <a:ea typeface="+mn-ea"/>
          <a:cs typeface="+mn-cs"/>
        </a:defRPr>
      </a:lvl1pPr>
      <a:lvl2pPr marL="428608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2333" kern="1200">
          <a:solidFill>
            <a:schemeClr val="bg1"/>
          </a:solidFill>
          <a:latin typeface="+mn-lt"/>
          <a:ea typeface="+mn-ea"/>
          <a:cs typeface="+mn-cs"/>
        </a:defRPr>
      </a:lvl2pPr>
      <a:lvl3pPr marL="714346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000085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667" kern="1200">
          <a:solidFill>
            <a:schemeClr val="bg1"/>
          </a:solidFill>
          <a:latin typeface="+mn-lt"/>
          <a:ea typeface="+mn-ea"/>
          <a:cs typeface="+mn-cs"/>
        </a:defRPr>
      </a:lvl4pPr>
      <a:lvl5pPr marL="1285824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333" kern="1200">
          <a:solidFill>
            <a:schemeClr val="bg1"/>
          </a:solidFill>
          <a:latin typeface="+mn-lt"/>
          <a:ea typeface="+mn-ea"/>
          <a:cs typeface="+mn-cs"/>
        </a:defRPr>
      </a:lvl5pPr>
      <a:lvl6pPr marL="1571562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icable.com/new/binary-fi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3499-21EC-4498-A907-0487BFFB8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02988"/>
            <a:ext cx="6181724" cy="742846"/>
          </a:xfrm>
        </p:spPr>
        <p:txBody>
          <a:bodyPr/>
          <a:lstStyle/>
          <a:p>
            <a:r>
              <a:rPr lang="en-CA" dirty="0"/>
              <a:t>Info-6079 Security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400E-B15F-4C5A-8E8B-8DE6F3B91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916" y="3078646"/>
            <a:ext cx="5715000" cy="628354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Working with Files</a:t>
            </a:r>
          </a:p>
          <a:p>
            <a:r>
              <a:rPr lang="en-CA" dirty="0"/>
              <a:t>Number Conversions</a:t>
            </a:r>
          </a:p>
        </p:txBody>
      </p:sp>
    </p:spTree>
    <p:extLst>
      <p:ext uri="{BB962C8B-B14F-4D97-AF65-F5344CB8AC3E}">
        <p14:creationId xmlns:p14="http://schemas.microsoft.com/office/powerpoint/2010/main" val="116811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D00E-839E-44E2-9101-CC053862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04271"/>
            <a:ext cx="6704239" cy="496702"/>
          </a:xfrm>
        </p:spPr>
        <p:txBody>
          <a:bodyPr/>
          <a:lstStyle/>
          <a:p>
            <a:r>
              <a:rPr lang="en-CA" dirty="0"/>
              <a:t>Mode – Addons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0315-6579-4325-80F5-9778E105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800974"/>
            <a:ext cx="6704239" cy="4113054"/>
          </a:xfrm>
        </p:spPr>
        <p:txBody>
          <a:bodyPr>
            <a:normAutofit/>
          </a:bodyPr>
          <a:lstStyle/>
          <a:p>
            <a:r>
              <a:rPr lang="en-CA" dirty="0"/>
              <a:t>‘t’ is used to deal with text files</a:t>
            </a:r>
          </a:p>
          <a:p>
            <a:pPr lvl="1"/>
            <a:r>
              <a:rPr lang="en-CA" dirty="0"/>
              <a:t>Is default if not specified</a:t>
            </a:r>
          </a:p>
          <a:p>
            <a:pPr lvl="1"/>
            <a:r>
              <a:rPr lang="en-CA" dirty="0"/>
              <a:t>Automatically decodes bytes from bytes to Unicode</a:t>
            </a:r>
          </a:p>
          <a:p>
            <a:pPr lvl="1"/>
            <a:r>
              <a:rPr lang="en-CA" dirty="0"/>
              <a:t>Example: ‘rt’ to read and ‘</a:t>
            </a:r>
            <a:r>
              <a:rPr lang="en-CA" dirty="0" err="1"/>
              <a:t>wt</a:t>
            </a:r>
            <a:r>
              <a:rPr lang="en-CA" dirty="0"/>
              <a:t>’ for write to text files</a:t>
            </a:r>
          </a:p>
          <a:p>
            <a:pPr marL="285739" lvl="1" indent="0">
              <a:buNone/>
            </a:pPr>
            <a:r>
              <a:rPr lang="en-CA" dirty="0"/>
              <a:t> </a:t>
            </a:r>
          </a:p>
          <a:p>
            <a:r>
              <a:rPr lang="en-CA" dirty="0"/>
              <a:t>‘b’ is used to deal with binary files</a:t>
            </a:r>
          </a:p>
          <a:p>
            <a:pPr lvl="1"/>
            <a:r>
              <a:rPr lang="en-CA" dirty="0"/>
              <a:t>‘</a:t>
            </a:r>
            <a:r>
              <a:rPr lang="en-CA" dirty="0" err="1"/>
              <a:t>rb</a:t>
            </a:r>
            <a:r>
              <a:rPr lang="en-CA" dirty="0"/>
              <a:t>’ for reading to byte files  </a:t>
            </a:r>
          </a:p>
          <a:p>
            <a:pPr lvl="1"/>
            <a:r>
              <a:rPr lang="en-CA" dirty="0"/>
              <a:t>‘</a:t>
            </a:r>
            <a:r>
              <a:rPr lang="en-CA" dirty="0" err="1"/>
              <a:t>wb</a:t>
            </a:r>
            <a:r>
              <a:rPr lang="en-CA" dirty="0"/>
              <a:t>’ for writing to byte files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471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08EE-2A7F-45E5-93F6-8033EC4D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86" y="304271"/>
            <a:ext cx="6818539" cy="626458"/>
          </a:xfrm>
        </p:spPr>
        <p:txBody>
          <a:bodyPr/>
          <a:lstStyle/>
          <a:p>
            <a:r>
              <a:rPr lang="en-CA" dirty="0"/>
              <a:t>What is a binary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0E8A-428F-45BF-84B7-D41D4E24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862361"/>
            <a:ext cx="7119390" cy="405166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file that stores data in binary format</a:t>
            </a:r>
          </a:p>
          <a:p>
            <a:r>
              <a:rPr lang="en-CA" dirty="0"/>
              <a:t>It readable by the computer but not humans, at least not easily. </a:t>
            </a:r>
          </a:p>
          <a:p>
            <a:r>
              <a:rPr lang="en-CA" dirty="0"/>
              <a:t>Example: </a:t>
            </a:r>
          </a:p>
          <a:p>
            <a:pPr lvl="1"/>
            <a:r>
              <a:rPr lang="en-CA" dirty="0"/>
              <a:t>Executables, </a:t>
            </a:r>
          </a:p>
          <a:p>
            <a:pPr lvl="1"/>
            <a:r>
              <a:rPr lang="en-CA" dirty="0"/>
              <a:t>Databases usually save their in data in binary files</a:t>
            </a:r>
          </a:p>
          <a:p>
            <a:pPr lvl="1"/>
            <a:r>
              <a:rPr lang="en-CA" dirty="0"/>
              <a:t>applications use binary to store generated data, </a:t>
            </a:r>
          </a:p>
          <a:p>
            <a:pPr lvl="1"/>
            <a:r>
              <a:rPr lang="en-CA" dirty="0"/>
              <a:t>media files </a:t>
            </a:r>
          </a:p>
          <a:p>
            <a:pPr lvl="1"/>
            <a:r>
              <a:rPr lang="en-CA" dirty="0"/>
              <a:t>Can find other examples at: </a:t>
            </a:r>
            <a:r>
              <a:rPr lang="en-CA" dirty="0">
                <a:hlinkClick r:id="rId2"/>
              </a:rPr>
              <a:t>https://simplicable.com/new/binary-file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760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7FC4-3968-442D-B645-93DE715A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63" y="304271"/>
            <a:ext cx="6821062" cy="496702"/>
          </a:xfrm>
        </p:spPr>
        <p:txBody>
          <a:bodyPr/>
          <a:lstStyle/>
          <a:p>
            <a:r>
              <a:rPr lang="en-CA" dirty="0"/>
              <a:t>How to use open()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B916-6A02-432F-BA3F-C0A82DCD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063" y="896983"/>
            <a:ext cx="6821062" cy="4017045"/>
          </a:xfrm>
        </p:spPr>
        <p:txBody>
          <a:bodyPr/>
          <a:lstStyle/>
          <a:p>
            <a:r>
              <a:rPr lang="en-CA" dirty="0"/>
              <a:t>First step is to connection to the file and save the connection to an object.</a:t>
            </a:r>
          </a:p>
          <a:p>
            <a:pPr lvl="1"/>
            <a:r>
              <a:rPr lang="en-CA" dirty="0"/>
              <a:t>Option 1: </a:t>
            </a:r>
            <a:r>
              <a:rPr lang="en-CA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object_name</a:t>
            </a:r>
            <a:r>
              <a:rPr lang="en-CA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open(path/file, mode)</a:t>
            </a:r>
          </a:p>
          <a:p>
            <a:pPr lvl="2"/>
            <a:r>
              <a:rPr lang="en-CA" dirty="0"/>
              <a:t>This would require you to close the connection with, </a:t>
            </a:r>
            <a:r>
              <a:rPr lang="en-CA" dirty="0" err="1"/>
              <a:t>object_name.close</a:t>
            </a:r>
            <a:r>
              <a:rPr lang="en-CA" dirty="0"/>
              <a:t>()</a:t>
            </a:r>
          </a:p>
          <a:p>
            <a:pPr lvl="2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81F50-1EAD-437A-93A8-578DE8BC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118" y="2675676"/>
            <a:ext cx="5056918" cy="24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0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7FC4-3968-442D-B645-93DE715A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63" y="304271"/>
            <a:ext cx="6821062" cy="496702"/>
          </a:xfrm>
        </p:spPr>
        <p:txBody>
          <a:bodyPr/>
          <a:lstStyle/>
          <a:p>
            <a:r>
              <a:rPr lang="en-CA" dirty="0"/>
              <a:t>How to use open()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B916-6A02-432F-BA3F-C0A82DCD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896983"/>
            <a:ext cx="7158446" cy="4017045"/>
          </a:xfrm>
        </p:spPr>
        <p:txBody>
          <a:bodyPr/>
          <a:lstStyle/>
          <a:p>
            <a:pPr lvl="1"/>
            <a:r>
              <a:rPr lang="en-CA" sz="2200" dirty="0"/>
              <a:t>Option 2: </a:t>
            </a:r>
            <a:r>
              <a:rPr lang="en-CA" sz="2200" dirty="0">
                <a:solidFill>
                  <a:schemeClr val="accent1"/>
                </a:solidFill>
              </a:rPr>
              <a:t>with open(path/file, mode) as </a:t>
            </a:r>
            <a:r>
              <a:rPr lang="en-CA" sz="2200" dirty="0" err="1">
                <a:solidFill>
                  <a:schemeClr val="accent1"/>
                </a:solidFill>
              </a:rPr>
              <a:t>objFile</a:t>
            </a:r>
            <a:endParaRPr lang="en-CA" sz="2200" dirty="0">
              <a:solidFill>
                <a:schemeClr val="accent1"/>
              </a:solidFill>
            </a:endParaRPr>
          </a:p>
          <a:p>
            <a:pPr lvl="1"/>
            <a:endParaRPr lang="en-CA" sz="2200" dirty="0"/>
          </a:p>
          <a:p>
            <a:pPr lvl="1"/>
            <a:endParaRPr lang="en-CA" sz="2200" dirty="0"/>
          </a:p>
          <a:p>
            <a:pPr lvl="1"/>
            <a:endParaRPr lang="en-CA" sz="2200" dirty="0"/>
          </a:p>
          <a:p>
            <a:pPr lvl="1"/>
            <a:endParaRPr lang="en-CA" sz="2200" dirty="0"/>
          </a:p>
          <a:p>
            <a:pPr lvl="1"/>
            <a:endParaRPr lang="en-CA" sz="2200" dirty="0"/>
          </a:p>
          <a:p>
            <a:pPr lvl="1"/>
            <a:endParaRPr lang="en-CA" sz="2200" dirty="0"/>
          </a:p>
          <a:p>
            <a:pPr lvl="1"/>
            <a:endParaRPr lang="en-CA" sz="2200" dirty="0"/>
          </a:p>
          <a:p>
            <a:pPr lvl="1"/>
            <a:r>
              <a:rPr lang="en-CA" sz="2200" dirty="0"/>
              <a:t>As you see you don’t need to close connection, it does it for you </a:t>
            </a:r>
          </a:p>
          <a:p>
            <a:pPr lvl="1"/>
            <a:r>
              <a:rPr lang="en-CA" sz="2200" dirty="0"/>
              <a:t>This is the recommended way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083218-1285-44EC-81B8-3A3615C2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90" y="1266613"/>
            <a:ext cx="3810217" cy="23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8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F272-1F22-4E8B-AEDB-7B444E8E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271"/>
            <a:ext cx="6791325" cy="557878"/>
          </a:xfrm>
        </p:spPr>
        <p:txBody>
          <a:bodyPr/>
          <a:lstStyle/>
          <a:p>
            <a:r>
              <a:rPr lang="en-CA" dirty="0"/>
              <a:t>Open()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C094-5B37-4FE6-838E-6787A727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2150"/>
            <a:ext cx="7149737" cy="4051878"/>
          </a:xfrm>
        </p:spPr>
        <p:txBody>
          <a:bodyPr>
            <a:normAutofit/>
          </a:bodyPr>
          <a:lstStyle/>
          <a:p>
            <a:r>
              <a:rPr lang="en-CA" dirty="0"/>
              <a:t>While there is a connection to the file we could use several methods:</a:t>
            </a:r>
          </a:p>
          <a:p>
            <a:endParaRPr lang="en-CA" dirty="0"/>
          </a:p>
          <a:p>
            <a:r>
              <a:rPr lang="en-CA" b="1" dirty="0"/>
              <a:t>read([size]) </a:t>
            </a:r>
            <a:r>
              <a:rPr lang="en-CA" dirty="0"/>
              <a:t>returns data from file as a string. </a:t>
            </a:r>
          </a:p>
          <a:p>
            <a:pPr lvl="1"/>
            <a:r>
              <a:rPr lang="en-CA" dirty="0"/>
              <a:t>Will read until end of file in size not set</a:t>
            </a:r>
          </a:p>
          <a:p>
            <a:r>
              <a:rPr lang="en-CA" b="1" dirty="0" err="1"/>
              <a:t>readline</a:t>
            </a:r>
            <a:r>
              <a:rPr lang="en-CA" b="1" dirty="0"/>
              <a:t>([size]) </a:t>
            </a:r>
            <a:r>
              <a:rPr lang="en-CA" dirty="0"/>
              <a:t>returns list of lines</a:t>
            </a:r>
          </a:p>
          <a:p>
            <a:pPr lvl="1"/>
            <a:r>
              <a:rPr lang="en-CA" dirty="0"/>
              <a:t>Will save lines in a list</a:t>
            </a:r>
          </a:p>
          <a:p>
            <a:pPr marL="0" indent="0">
              <a:buNone/>
            </a:pPr>
            <a:r>
              <a:rPr lang="en-CA" dirty="0"/>
              <a:t>***</a:t>
            </a:r>
            <a:r>
              <a:rPr lang="en-CA" b="1" i="1" dirty="0"/>
              <a:t>size</a:t>
            </a:r>
            <a:r>
              <a:rPr lang="en-CA" dirty="0"/>
              <a:t> argument states how many bytes to read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765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F272-1F22-4E8B-AEDB-7B444E8E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271"/>
            <a:ext cx="6791325" cy="557878"/>
          </a:xfrm>
        </p:spPr>
        <p:txBody>
          <a:bodyPr/>
          <a:lstStyle/>
          <a:p>
            <a:r>
              <a:rPr lang="en-CA" dirty="0"/>
              <a:t>Open()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C094-5B37-4FE6-838E-6787A727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2150"/>
            <a:ext cx="6791325" cy="4051878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write(str) </a:t>
            </a:r>
          </a:p>
          <a:p>
            <a:pPr lvl="1"/>
            <a:r>
              <a:rPr lang="en-CA" dirty="0"/>
              <a:t>Writes the str argument to file</a:t>
            </a:r>
          </a:p>
          <a:p>
            <a:r>
              <a:rPr lang="en-CA" dirty="0" err="1"/>
              <a:t>writeline</a:t>
            </a:r>
            <a:r>
              <a:rPr lang="en-CA" dirty="0"/>
              <a:t>(strings)</a:t>
            </a:r>
          </a:p>
          <a:p>
            <a:pPr lvl="1"/>
            <a:r>
              <a:rPr lang="en-CA" dirty="0"/>
              <a:t>Writes strings arguments to the file</a:t>
            </a:r>
          </a:p>
          <a:p>
            <a:r>
              <a:rPr lang="en-CA" dirty="0"/>
              <a:t>Close()</a:t>
            </a:r>
          </a:p>
          <a:p>
            <a:pPr lvl="1"/>
            <a:r>
              <a:rPr lang="en-CA" dirty="0"/>
              <a:t>Close handler</a:t>
            </a:r>
          </a:p>
          <a:p>
            <a:r>
              <a:rPr lang="en-CA" dirty="0"/>
              <a:t>Flush()</a:t>
            </a:r>
          </a:p>
          <a:p>
            <a:pPr lvl="1"/>
            <a:r>
              <a:rPr lang="en-CA" dirty="0"/>
              <a:t>Flush the </a:t>
            </a:r>
            <a:r>
              <a:rPr lang="en-CA" dirty="0" err="1"/>
              <a:t>interbak</a:t>
            </a:r>
            <a:r>
              <a:rPr lang="en-CA" dirty="0"/>
              <a:t> I/O buffer to disk</a:t>
            </a:r>
          </a:p>
          <a:p>
            <a:pPr marL="285739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529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F272-1F22-4E8B-AEDB-7B444E8E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271"/>
            <a:ext cx="6791325" cy="557878"/>
          </a:xfrm>
        </p:spPr>
        <p:txBody>
          <a:bodyPr/>
          <a:lstStyle/>
          <a:p>
            <a:r>
              <a:rPr lang="en-CA" dirty="0"/>
              <a:t>Open()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C094-5B37-4FE6-838E-6787A727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2150"/>
            <a:ext cx="6791325" cy="4051878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Seek(pos)</a:t>
            </a:r>
          </a:p>
          <a:p>
            <a:pPr lvl="1"/>
            <a:r>
              <a:rPr lang="en-CA" dirty="0"/>
              <a:t>Move to indicated file position</a:t>
            </a:r>
          </a:p>
          <a:p>
            <a:pPr lvl="1"/>
            <a:r>
              <a:rPr lang="en-CA" dirty="0"/>
              <a:t>pos is an integer that represents the byte in file</a:t>
            </a:r>
          </a:p>
          <a:p>
            <a:r>
              <a:rPr lang="en-CA" dirty="0"/>
              <a:t>Tell()</a:t>
            </a:r>
          </a:p>
          <a:p>
            <a:pPr lvl="1"/>
            <a:r>
              <a:rPr lang="en-CA" dirty="0"/>
              <a:t>Returns current file position as integer</a:t>
            </a:r>
          </a:p>
          <a:p>
            <a:r>
              <a:rPr lang="en-CA" dirty="0"/>
              <a:t>Closed()</a:t>
            </a:r>
          </a:p>
          <a:p>
            <a:pPr lvl="1"/>
            <a:r>
              <a:rPr lang="en-CA" dirty="0"/>
              <a:t>Returns True if file is closed </a:t>
            </a:r>
          </a:p>
        </p:txBody>
      </p:sp>
    </p:spTree>
    <p:extLst>
      <p:ext uri="{BB962C8B-B14F-4D97-AF65-F5344CB8AC3E}">
        <p14:creationId xmlns:p14="http://schemas.microsoft.com/office/powerpoint/2010/main" val="375718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9F37-C388-4AC2-A16C-B9D3AAB8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304271"/>
            <a:ext cx="6622596" cy="496702"/>
          </a:xfrm>
        </p:spPr>
        <p:txBody>
          <a:bodyPr/>
          <a:lstStyle/>
          <a:p>
            <a:r>
              <a:rPr lang="en-CA" dirty="0"/>
              <a:t>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742D-FD55-4F13-AE78-5B2C3BF9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30" y="800974"/>
            <a:ext cx="6622596" cy="4113054"/>
          </a:xfrm>
        </p:spPr>
        <p:txBody>
          <a:bodyPr/>
          <a:lstStyle/>
          <a:p>
            <a:r>
              <a:rPr lang="en-CA" dirty="0"/>
              <a:t> Code: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Output :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42725-B18E-4565-BDC9-1E2D6AF84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3" y="1257765"/>
            <a:ext cx="4385589" cy="2225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FC0D39-EBCF-40C1-9DFF-34AB010CF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59" y="3822474"/>
            <a:ext cx="929721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81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7E4D6F-5C7F-443F-9369-0C6A4D44E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3" y="374469"/>
            <a:ext cx="7401413" cy="46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4FD287-0999-4C94-9E01-D64B3AB9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29" y="1018903"/>
            <a:ext cx="7117119" cy="31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7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B29E-8EDD-4445-947A-F71AA236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39" y="304271"/>
            <a:ext cx="6739286" cy="632431"/>
          </a:xfrm>
        </p:spPr>
        <p:txBody>
          <a:bodyPr/>
          <a:lstStyle/>
          <a:p>
            <a:r>
              <a:rPr lang="en-CA" dirty="0"/>
              <a:t>Lecture will cover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5836-619C-4D51-B0FB-4630DCB6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40" y="1011044"/>
            <a:ext cx="6739286" cy="3902983"/>
          </a:xfrm>
        </p:spPr>
        <p:txBody>
          <a:bodyPr/>
          <a:lstStyle/>
          <a:p>
            <a:r>
              <a:rPr lang="en-CA" dirty="0"/>
              <a:t>What is a file</a:t>
            </a:r>
          </a:p>
          <a:p>
            <a:r>
              <a:rPr lang="en-CA" dirty="0"/>
              <a:t>File path</a:t>
            </a:r>
          </a:p>
          <a:p>
            <a:r>
              <a:rPr lang="en-CA" dirty="0"/>
              <a:t>Files in Python</a:t>
            </a:r>
          </a:p>
          <a:p>
            <a:r>
              <a:rPr lang="en-CA" dirty="0"/>
              <a:t>Interacting with file(s)</a:t>
            </a:r>
          </a:p>
          <a:p>
            <a:pPr lvl="1"/>
            <a:r>
              <a:rPr lang="en-CA" dirty="0"/>
              <a:t>Open() Function</a:t>
            </a:r>
          </a:p>
          <a:p>
            <a:r>
              <a:rPr lang="en-CA" dirty="0"/>
              <a:t>Converting decimal to binary and back</a:t>
            </a:r>
          </a:p>
        </p:txBody>
      </p:sp>
    </p:spTree>
    <p:extLst>
      <p:ext uri="{BB962C8B-B14F-4D97-AF65-F5344CB8AC3E}">
        <p14:creationId xmlns:p14="http://schemas.microsoft.com/office/powerpoint/2010/main" val="191618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6D80-D8F0-410D-9DEB-63419E9EF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083" y="1526892"/>
            <a:ext cx="6014763" cy="963759"/>
          </a:xfrm>
        </p:spPr>
        <p:txBody>
          <a:bodyPr>
            <a:normAutofit/>
          </a:bodyPr>
          <a:lstStyle/>
          <a:p>
            <a:r>
              <a:rPr lang="en-CA" dirty="0"/>
              <a:t>Converting from bin to decimal </a:t>
            </a:r>
          </a:p>
        </p:txBody>
      </p:sp>
    </p:spTree>
    <p:extLst>
      <p:ext uri="{BB962C8B-B14F-4D97-AF65-F5344CB8AC3E}">
        <p14:creationId xmlns:p14="http://schemas.microsoft.com/office/powerpoint/2010/main" val="229498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B0A2-0549-4A8F-8EFB-95D1B3C7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" y="304271"/>
            <a:ext cx="6895403" cy="595261"/>
          </a:xfrm>
        </p:spPr>
        <p:txBody>
          <a:bodyPr/>
          <a:lstStyle/>
          <a:p>
            <a:r>
              <a:rPr lang="en-CA" sz="3200" dirty="0"/>
              <a:t>Ways to convert to bin to decimal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A425-DDD0-4F09-B6D0-79533F37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62" y="899532"/>
            <a:ext cx="6895403" cy="4078868"/>
          </a:xfrm>
        </p:spPr>
        <p:txBody>
          <a:bodyPr>
            <a:normAutofit/>
          </a:bodyPr>
          <a:lstStyle/>
          <a:p>
            <a:r>
              <a:rPr lang="en-CA" dirty="0"/>
              <a:t>We have </a:t>
            </a:r>
            <a:r>
              <a:rPr lang="en-CA" dirty="0" err="1"/>
              <a:t>u_bin</a:t>
            </a:r>
            <a:r>
              <a:rPr lang="en-CA" dirty="0"/>
              <a:t> that holds “11010”</a:t>
            </a:r>
          </a:p>
          <a:p>
            <a:pPr lvl="1"/>
            <a:r>
              <a:rPr lang="en-CA" dirty="0"/>
              <a:t>It does not matter if it’s from user, file, or hard coded</a:t>
            </a:r>
          </a:p>
          <a:p>
            <a:r>
              <a:rPr lang="en-CA" dirty="0"/>
              <a:t>One way to convert is to loop through the string: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Is this the easiest way?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63BD8-CE08-43CF-B626-47BF707B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237" y="2431733"/>
            <a:ext cx="2245179" cy="224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7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6D80-D8F0-410D-9DEB-63419E9EF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083" y="1526892"/>
            <a:ext cx="5170031" cy="963759"/>
          </a:xfrm>
        </p:spPr>
        <p:txBody>
          <a:bodyPr>
            <a:normAutofit/>
          </a:bodyPr>
          <a:lstStyle/>
          <a:p>
            <a:r>
              <a:rPr lang="en-CA" dirty="0"/>
              <a:t>Int() option</a:t>
            </a:r>
          </a:p>
        </p:txBody>
      </p:sp>
    </p:spTree>
    <p:extLst>
      <p:ext uri="{BB962C8B-B14F-4D97-AF65-F5344CB8AC3E}">
        <p14:creationId xmlns:p14="http://schemas.microsoft.com/office/powerpoint/2010/main" val="1860385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B0A2-0549-4A8F-8EFB-95D1B3C7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" y="304271"/>
            <a:ext cx="6895403" cy="595261"/>
          </a:xfrm>
        </p:spPr>
        <p:txBody>
          <a:bodyPr/>
          <a:lstStyle/>
          <a:p>
            <a:r>
              <a:rPr lang="en-CA" sz="3200" dirty="0"/>
              <a:t>Int()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A425-DDD0-4F09-B6D0-79533F37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35" y="899532"/>
            <a:ext cx="6835930" cy="401449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Int() function takes 2 arguments</a:t>
            </a:r>
          </a:p>
          <a:p>
            <a:pPr lvl="1"/>
            <a:r>
              <a:rPr lang="en-CA" dirty="0"/>
              <a:t>Syntax is int(string, base)</a:t>
            </a:r>
          </a:p>
          <a:p>
            <a:pPr lvl="1"/>
            <a:r>
              <a:rPr lang="en-CA" dirty="0"/>
              <a:t>string</a:t>
            </a:r>
          </a:p>
          <a:p>
            <a:pPr lvl="1"/>
            <a:r>
              <a:rPr lang="en-CA" dirty="0"/>
              <a:t>Base, by default is base 10 or decimal.</a:t>
            </a:r>
          </a:p>
          <a:p>
            <a:pPr lvl="2"/>
            <a:r>
              <a:rPr lang="en-CA" dirty="0"/>
              <a:t>If you don’t put anything int() uses base 10</a:t>
            </a:r>
          </a:p>
          <a:p>
            <a:pPr lvl="2"/>
            <a:r>
              <a:rPr lang="en-CA" dirty="0"/>
              <a:t>So far in course we used based 10 </a:t>
            </a:r>
          </a:p>
          <a:p>
            <a:r>
              <a:rPr lang="en-CA" dirty="0"/>
              <a:t>Examples to get 2 </a:t>
            </a:r>
          </a:p>
          <a:p>
            <a:pPr lvl="1"/>
            <a:r>
              <a:rPr lang="en-CA" dirty="0"/>
              <a:t>int(“2”,10)</a:t>
            </a:r>
          </a:p>
          <a:p>
            <a:pPr lvl="1"/>
            <a:r>
              <a:rPr lang="en-CA" dirty="0"/>
              <a:t>Int(“2”)</a:t>
            </a:r>
          </a:p>
        </p:txBody>
      </p:sp>
    </p:spTree>
    <p:extLst>
      <p:ext uri="{BB962C8B-B14F-4D97-AF65-F5344CB8AC3E}">
        <p14:creationId xmlns:p14="http://schemas.microsoft.com/office/powerpoint/2010/main" val="2017882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B0A2-0549-4A8F-8EFB-95D1B3C7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" y="304271"/>
            <a:ext cx="6895403" cy="595261"/>
          </a:xfrm>
        </p:spPr>
        <p:txBody>
          <a:bodyPr/>
          <a:lstStyle/>
          <a:p>
            <a:r>
              <a:rPr lang="en-CA" sz="3200" dirty="0"/>
              <a:t>Init()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A425-DDD0-4F09-B6D0-79533F37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35" y="899532"/>
            <a:ext cx="6835930" cy="4014495"/>
          </a:xfrm>
        </p:spPr>
        <p:txBody>
          <a:bodyPr>
            <a:normAutofit/>
          </a:bodyPr>
          <a:lstStyle/>
          <a:p>
            <a:r>
              <a:rPr lang="en-CA" dirty="0"/>
              <a:t>Yes!!!! Put int(2) or int(2.2) will also work to get 2.</a:t>
            </a:r>
          </a:p>
          <a:p>
            <a:pPr lvl="1"/>
            <a:r>
              <a:rPr lang="en-CA" dirty="0"/>
              <a:t>This only works if you don’t put a base in</a:t>
            </a:r>
          </a:p>
          <a:p>
            <a:r>
              <a:rPr lang="en-CA" dirty="0"/>
              <a:t>This won’t work</a:t>
            </a:r>
          </a:p>
          <a:p>
            <a:pPr lvl="2"/>
            <a:r>
              <a:rPr lang="en-CA" dirty="0"/>
              <a:t>int(“2.2”,10)</a:t>
            </a:r>
          </a:p>
          <a:p>
            <a:pPr lvl="2"/>
            <a:r>
              <a:rPr lang="en-CA" dirty="0"/>
              <a:t>Int(2.2, 10)</a:t>
            </a:r>
          </a:p>
          <a:p>
            <a:pPr lvl="2"/>
            <a:endParaRPr lang="en-CA" dirty="0"/>
          </a:p>
          <a:p>
            <a:r>
              <a:rPr lang="en-CA" dirty="0"/>
              <a:t>What would happen if we put base 2 for binary and put a binary number as a string?</a:t>
            </a:r>
          </a:p>
        </p:txBody>
      </p:sp>
    </p:spTree>
    <p:extLst>
      <p:ext uri="{BB962C8B-B14F-4D97-AF65-F5344CB8AC3E}">
        <p14:creationId xmlns:p14="http://schemas.microsoft.com/office/powerpoint/2010/main" val="3061503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9F805A-187D-4CB8-96B1-05530306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92" y="672124"/>
            <a:ext cx="6846033" cy="4241904"/>
          </a:xfrm>
        </p:spPr>
        <p:txBody>
          <a:bodyPr/>
          <a:lstStyle/>
          <a:p>
            <a:r>
              <a:rPr lang="en-CA" dirty="0"/>
              <a:t>Code: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Output: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CDCDC9-1496-468C-9A24-285A3489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41" y="1283412"/>
            <a:ext cx="3594889" cy="1029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D6379D-7B30-4BDB-A4CB-31E12A753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" y="2959650"/>
            <a:ext cx="2976977" cy="6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44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1E68-90FB-412F-9F45-0D3DDD64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04271"/>
            <a:ext cx="6572250" cy="664837"/>
          </a:xfrm>
        </p:spPr>
        <p:txBody>
          <a:bodyPr/>
          <a:lstStyle/>
          <a:p>
            <a:r>
              <a:rPr lang="en-CA" dirty="0"/>
              <a:t>Revert decimal to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6D7E-C933-46DC-8A7C-51737A764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14" y="890954"/>
            <a:ext cx="6478711" cy="4023073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u_bin = bin(200)</a:t>
            </a:r>
          </a:p>
          <a:p>
            <a:pPr lvl="1"/>
            <a:r>
              <a:rPr lang="de-DE" dirty="0"/>
              <a:t>Saves string that 0b11001000</a:t>
            </a:r>
          </a:p>
          <a:p>
            <a:pPr lvl="1"/>
            <a:r>
              <a:rPr lang="de-DE" dirty="0"/>
              <a:t>The 0b (zero b) tells the system that we are dealing with a binary</a:t>
            </a:r>
          </a:p>
          <a:p>
            <a:r>
              <a:rPr lang="de-DE" dirty="0"/>
              <a:t>To print with out 0b we could do:</a:t>
            </a:r>
          </a:p>
          <a:p>
            <a:pPr lvl="1"/>
            <a:r>
              <a:rPr lang="de-DE" sz="2300" dirty="0"/>
              <a:t>print((u_bin[2:])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2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94B0-7BA7-41AC-BEAD-9D1D053A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23" y="304271"/>
            <a:ext cx="6728802" cy="571052"/>
          </a:xfrm>
        </p:spPr>
        <p:txBody>
          <a:bodyPr/>
          <a:lstStyle/>
          <a:p>
            <a:r>
              <a:rPr lang="en-CA" dirty="0"/>
              <a:t>Hex conversions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C1B2-6239-41FD-8BD3-C8FCC908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08" y="875324"/>
            <a:ext cx="6635017" cy="403870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Hex is base 16</a:t>
            </a:r>
          </a:p>
          <a:p>
            <a:r>
              <a:rPr lang="en-CA" dirty="0"/>
              <a:t>Used in IPv6 and RGB colors</a:t>
            </a:r>
          </a:p>
          <a:p>
            <a:endParaRPr lang="en-CA" dirty="0"/>
          </a:p>
          <a:p>
            <a:r>
              <a:rPr lang="en-CA" dirty="0"/>
              <a:t>Ex we have hex number:  5fb2</a:t>
            </a:r>
          </a:p>
          <a:p>
            <a:r>
              <a:rPr lang="en-CA" dirty="0"/>
              <a:t>Int(“5fb2”,16) will output 24498</a:t>
            </a:r>
          </a:p>
          <a:p>
            <a:r>
              <a:rPr lang="en-CA" dirty="0"/>
              <a:t>hex(24498) will output 0x5fb2</a:t>
            </a:r>
          </a:p>
          <a:p>
            <a:pPr lvl="1"/>
            <a:r>
              <a:rPr lang="en-CA" dirty="0"/>
              <a:t>Ox (zero and x) tells computer the next letters are hex</a:t>
            </a:r>
          </a:p>
          <a:p>
            <a:pPr lvl="1"/>
            <a:r>
              <a:rPr lang="en-CA" dirty="0" err="1"/>
              <a:t>hexn</a:t>
            </a:r>
            <a:r>
              <a:rPr lang="en-CA" dirty="0"/>
              <a:t> = hex(24498) </a:t>
            </a:r>
          </a:p>
          <a:p>
            <a:pPr lvl="1"/>
            <a:r>
              <a:rPr lang="de-DE" sz="2400" dirty="0"/>
              <a:t>print((hexn[2:]) will output 5fb2</a:t>
            </a:r>
            <a:endParaRPr lang="de-DE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2435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E7DB-EAE5-8C7C-91E3-B3EC5284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05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212F-CA64-8CB1-B5C4-8D5CA780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00" y="1602404"/>
            <a:ext cx="6396125" cy="1104637"/>
          </a:xfrm>
        </p:spPr>
        <p:txBody>
          <a:bodyPr/>
          <a:lstStyle/>
          <a:p>
            <a:r>
              <a:rPr lang="en-US" dirty="0"/>
              <a:t>Go through lab 5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D6520-5C6D-812D-7609-0CFBBC20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39" y="304271"/>
            <a:ext cx="3793216" cy="48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1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B29E-8EDD-4445-947A-F71AA236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39" y="304271"/>
            <a:ext cx="6739286" cy="632431"/>
          </a:xfrm>
        </p:spPr>
        <p:txBody>
          <a:bodyPr/>
          <a:lstStyle/>
          <a:p>
            <a:r>
              <a:rPr lang="en-CA" dirty="0"/>
              <a:t>What is a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5836-619C-4D51-B0FB-4630DCB6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40" y="1011044"/>
            <a:ext cx="6739286" cy="3902983"/>
          </a:xfrm>
        </p:spPr>
        <p:txBody>
          <a:bodyPr/>
          <a:lstStyle/>
          <a:p>
            <a:r>
              <a:rPr lang="en-CA" dirty="0"/>
              <a:t>In pure terms:</a:t>
            </a:r>
          </a:p>
          <a:p>
            <a:pPr lvl="1"/>
            <a:r>
              <a:rPr lang="en-CA" dirty="0"/>
              <a:t>A set of bytes used to store data. </a:t>
            </a:r>
          </a:p>
          <a:p>
            <a:pPr lvl="1"/>
            <a:endParaRPr lang="en-CA" dirty="0"/>
          </a:p>
          <a:p>
            <a:r>
              <a:rPr lang="en-CA" dirty="0"/>
              <a:t>Files can store data, information, settings, or commands used with a </a:t>
            </a:r>
            <a:r>
              <a:rPr lang="en-CA" b="1" dirty="0"/>
              <a:t>computer</a:t>
            </a:r>
            <a:r>
              <a:rPr lang="en-CA" dirty="0"/>
              <a:t> program</a:t>
            </a:r>
          </a:p>
        </p:txBody>
      </p:sp>
    </p:spTree>
    <p:extLst>
      <p:ext uri="{BB962C8B-B14F-4D97-AF65-F5344CB8AC3E}">
        <p14:creationId xmlns:p14="http://schemas.microsoft.com/office/powerpoint/2010/main" val="254241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05C8-B8BD-46B6-8479-C3936A47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9" y="304271"/>
            <a:ext cx="6532245" cy="625369"/>
          </a:xfrm>
        </p:spPr>
        <p:txBody>
          <a:bodyPr/>
          <a:lstStyle/>
          <a:p>
            <a:r>
              <a:rPr lang="en-CA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0110-B290-4882-861F-0E9D18C56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6" y="929640"/>
            <a:ext cx="6572249" cy="3984387"/>
          </a:xfrm>
        </p:spPr>
        <p:txBody>
          <a:bodyPr/>
          <a:lstStyle/>
          <a:p>
            <a:r>
              <a:rPr lang="en-CA" dirty="0"/>
              <a:t>When access a file in OS, we need to access it via file path.</a:t>
            </a:r>
          </a:p>
          <a:p>
            <a:r>
              <a:rPr lang="en-CA" dirty="0"/>
              <a:t>File paths are the locations of files in a strings format. </a:t>
            </a:r>
          </a:p>
        </p:txBody>
      </p:sp>
    </p:spTree>
    <p:extLst>
      <p:ext uri="{BB962C8B-B14F-4D97-AF65-F5344CB8AC3E}">
        <p14:creationId xmlns:p14="http://schemas.microsoft.com/office/powerpoint/2010/main" val="249592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D367-54FB-450F-8518-F1481FD4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3" y="304271"/>
            <a:ext cx="6690772" cy="496702"/>
          </a:xfrm>
        </p:spPr>
        <p:txBody>
          <a:bodyPr/>
          <a:lstStyle/>
          <a:p>
            <a:r>
              <a:rPr lang="en-CA" dirty="0"/>
              <a:t>3 major parts of a file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E47EC-D3EF-4D63-8CFC-CBFBB9A1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904972"/>
            <a:ext cx="6690773" cy="4009055"/>
          </a:xfrm>
        </p:spPr>
        <p:txBody>
          <a:bodyPr/>
          <a:lstStyle/>
          <a:p>
            <a:r>
              <a:rPr lang="en-CA" b="1" dirty="0"/>
              <a:t>Folder path</a:t>
            </a:r>
            <a:r>
              <a:rPr lang="en-CA" dirty="0"/>
              <a:t>: the file folder location on a file system. Sub folders are separated by slashes. Forward slash (/) for Unix and backslash(\) for windows</a:t>
            </a:r>
          </a:p>
          <a:p>
            <a:r>
              <a:rPr lang="en-CA" b="1" dirty="0"/>
              <a:t>File Name: </a:t>
            </a:r>
            <a:r>
              <a:rPr lang="en-CA" dirty="0"/>
              <a:t>the name of the file</a:t>
            </a:r>
          </a:p>
          <a:p>
            <a:r>
              <a:rPr lang="en-CA" b="1" dirty="0"/>
              <a:t>Extension</a:t>
            </a:r>
            <a:r>
              <a:rPr lang="en-CA" dirty="0"/>
              <a:t>: starting with period(.) used to indicate the file type. Example .</a:t>
            </a:r>
            <a:r>
              <a:rPr lang="en-CA" dirty="0" err="1"/>
              <a:t>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051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1E28-8C8C-4853-B3AC-8F6851D1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304271"/>
            <a:ext cx="6751351" cy="520188"/>
          </a:xfrm>
        </p:spPr>
        <p:txBody>
          <a:bodyPr/>
          <a:lstStyle/>
          <a:p>
            <a:r>
              <a:rPr lang="en-CA" dirty="0"/>
              <a:t>Files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B74C-B6E1-4B23-824F-34F2EC52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4" y="824459"/>
            <a:ext cx="6930452" cy="4257207"/>
          </a:xfrm>
        </p:spPr>
        <p:txBody>
          <a:bodyPr>
            <a:normAutofit/>
          </a:bodyPr>
          <a:lstStyle/>
          <a:p>
            <a:r>
              <a:rPr lang="en-CA" dirty="0"/>
              <a:t>Files follow into two categorize.</a:t>
            </a:r>
          </a:p>
          <a:p>
            <a:pPr lvl="1"/>
            <a:r>
              <a:rPr lang="en-CA" dirty="0"/>
              <a:t>Text </a:t>
            </a:r>
          </a:p>
          <a:p>
            <a:pPr lvl="1"/>
            <a:r>
              <a:rPr lang="en-CA" dirty="0"/>
              <a:t>binary</a:t>
            </a:r>
          </a:p>
          <a:p>
            <a:r>
              <a:rPr lang="en-CA" b="1" dirty="0"/>
              <a:t>Text files </a:t>
            </a:r>
            <a:r>
              <a:rPr lang="en-CA" dirty="0"/>
              <a:t>are structured as a sequence of lines. Each line include sequence of characters.</a:t>
            </a:r>
          </a:p>
          <a:p>
            <a:pPr lvl="1"/>
            <a:r>
              <a:rPr lang="en-CA" dirty="0"/>
              <a:t>Each line is terminated with special character called End of Line (EOL). Most common are comma (,) and newline. </a:t>
            </a:r>
          </a:p>
        </p:txBody>
      </p:sp>
    </p:spTree>
    <p:extLst>
      <p:ext uri="{BB962C8B-B14F-4D97-AF65-F5344CB8AC3E}">
        <p14:creationId xmlns:p14="http://schemas.microsoft.com/office/powerpoint/2010/main" val="377795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46B4-BC43-4FF0-B4EA-BE12B432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93" y="304271"/>
            <a:ext cx="6781332" cy="496702"/>
          </a:xfrm>
        </p:spPr>
        <p:txBody>
          <a:bodyPr/>
          <a:lstStyle/>
          <a:p>
            <a:r>
              <a:rPr lang="en-CA" dirty="0"/>
              <a:t>Files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466D-45F6-4B86-BE71-F1DCF3E11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94" y="1132764"/>
            <a:ext cx="6781332" cy="3781264"/>
          </a:xfrm>
        </p:spPr>
        <p:txBody>
          <a:bodyPr/>
          <a:lstStyle/>
          <a:p>
            <a:r>
              <a:rPr lang="en-CA" b="1" dirty="0"/>
              <a:t>Binary file</a:t>
            </a:r>
            <a:r>
              <a:rPr lang="en-CA" dirty="0"/>
              <a:t>: can only be processed by application that know or understand file’s structure. </a:t>
            </a:r>
          </a:p>
          <a:p>
            <a:endParaRPr lang="en-CA" dirty="0"/>
          </a:p>
          <a:p>
            <a:r>
              <a:rPr lang="en-CA" dirty="0"/>
              <a:t>These files must be applications that can read and interpret binary </a:t>
            </a:r>
          </a:p>
        </p:txBody>
      </p:sp>
    </p:spTree>
    <p:extLst>
      <p:ext uri="{BB962C8B-B14F-4D97-AF65-F5344CB8AC3E}">
        <p14:creationId xmlns:p14="http://schemas.microsoft.com/office/powerpoint/2010/main" val="326021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C5F1-9C31-416A-BFBE-2423FFD3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3" y="304271"/>
            <a:ext cx="6796322" cy="625119"/>
          </a:xfrm>
        </p:spPr>
        <p:txBody>
          <a:bodyPr/>
          <a:lstStyle/>
          <a:p>
            <a:r>
              <a:rPr lang="en-CA" dirty="0"/>
              <a:t>Open()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582F-D897-40A1-A960-3C9FF349C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4" y="929390"/>
            <a:ext cx="6796322" cy="3984637"/>
          </a:xfrm>
        </p:spPr>
        <p:txBody>
          <a:bodyPr/>
          <a:lstStyle/>
          <a:p>
            <a:r>
              <a:rPr lang="en-CA" dirty="0"/>
              <a:t>To read or write to a file in Python, we use open() function</a:t>
            </a:r>
          </a:p>
          <a:p>
            <a:pPr lvl="1"/>
            <a:r>
              <a:rPr lang="en-CA" dirty="0"/>
              <a:t>We give it 2 arguments: filename and mode</a:t>
            </a:r>
          </a:p>
          <a:p>
            <a:pPr lvl="1"/>
            <a:r>
              <a:rPr lang="en-CA" b="1" dirty="0"/>
              <a:t>Filename</a:t>
            </a:r>
            <a:r>
              <a:rPr lang="en-CA" dirty="0"/>
              <a:t> is the name of the file, includes path if not in the same folder</a:t>
            </a:r>
          </a:p>
          <a:p>
            <a:pPr lvl="1"/>
            <a:r>
              <a:rPr lang="en-CA" dirty="0"/>
              <a:t>Mode: tells the interpreter and developer how are we going to interact with the file</a:t>
            </a:r>
          </a:p>
          <a:p>
            <a:r>
              <a:rPr lang="en-CA" dirty="0"/>
              <a:t>Open() returns a file object a</a:t>
            </a:r>
          </a:p>
          <a:p>
            <a:endParaRPr lang="en-CA" dirty="0"/>
          </a:p>
          <a:p>
            <a:r>
              <a:rPr lang="en-CA" dirty="0" err="1">
                <a:solidFill>
                  <a:srgbClr val="FF0000"/>
                </a:solidFill>
              </a:rPr>
              <a:t>objFile</a:t>
            </a:r>
            <a:r>
              <a:rPr lang="en-CA" dirty="0">
                <a:solidFill>
                  <a:srgbClr val="FF0000"/>
                </a:solidFill>
              </a:rPr>
              <a:t> = (“filename”, “mode”)</a:t>
            </a:r>
          </a:p>
        </p:txBody>
      </p:sp>
    </p:spTree>
    <p:extLst>
      <p:ext uri="{BB962C8B-B14F-4D97-AF65-F5344CB8AC3E}">
        <p14:creationId xmlns:p14="http://schemas.microsoft.com/office/powerpoint/2010/main" val="149298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FAE6-79F5-42A9-B9FD-4ED39DE6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7" y="304271"/>
            <a:ext cx="6720568" cy="626458"/>
          </a:xfrm>
        </p:spPr>
        <p:txBody>
          <a:bodyPr/>
          <a:lstStyle/>
          <a:p>
            <a:r>
              <a:rPr lang="en-CA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B446-FEB9-4245-B4AE-4A6BF919B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57" y="930730"/>
            <a:ext cx="6720569" cy="3983298"/>
          </a:xfrm>
        </p:spPr>
        <p:txBody>
          <a:bodyPr>
            <a:normAutofit/>
          </a:bodyPr>
          <a:lstStyle/>
          <a:p>
            <a:r>
              <a:rPr lang="en-CA" dirty="0"/>
              <a:t>‘</a:t>
            </a:r>
            <a:r>
              <a:rPr lang="en-CA" b="1" i="1" dirty="0"/>
              <a:t>r</a:t>
            </a:r>
            <a:r>
              <a:rPr lang="en-CA" dirty="0"/>
              <a:t>’ – Read-only; default option</a:t>
            </a:r>
          </a:p>
          <a:p>
            <a:r>
              <a:rPr lang="en-CA" dirty="0"/>
              <a:t>‘</a:t>
            </a:r>
            <a:r>
              <a:rPr lang="en-CA" b="1" i="1" dirty="0"/>
              <a:t>w</a:t>
            </a:r>
            <a:r>
              <a:rPr lang="en-CA" dirty="0"/>
              <a:t>’ – Write-only; creates a new file</a:t>
            </a:r>
          </a:p>
          <a:p>
            <a:pPr lvl="1"/>
            <a:r>
              <a:rPr lang="en-CA" b="1" i="1" u="sng" dirty="0"/>
              <a:t>Erases</a:t>
            </a:r>
            <a:r>
              <a:rPr lang="en-CA" dirty="0"/>
              <a:t> file if it exists in the path </a:t>
            </a:r>
          </a:p>
          <a:p>
            <a:r>
              <a:rPr lang="en-CA" b="1" i="1" dirty="0"/>
              <a:t>‘x’ </a:t>
            </a:r>
            <a:r>
              <a:rPr lang="en-CA" dirty="0"/>
              <a:t>– Write-only; creates a new file</a:t>
            </a:r>
          </a:p>
          <a:p>
            <a:pPr lvl="1"/>
            <a:r>
              <a:rPr lang="en-CA" b="1" i="1" u="sng" dirty="0"/>
              <a:t>Fails</a:t>
            </a:r>
            <a:r>
              <a:rPr lang="en-CA" dirty="0"/>
              <a:t> if the file exists in the path</a:t>
            </a:r>
          </a:p>
          <a:p>
            <a:r>
              <a:rPr lang="en-CA" dirty="0"/>
              <a:t>‘</a:t>
            </a:r>
            <a:r>
              <a:rPr lang="en-CA" b="1" i="1" dirty="0"/>
              <a:t>a</a:t>
            </a:r>
            <a:r>
              <a:rPr lang="en-CA" dirty="0"/>
              <a:t>’ – Appends to existing file; creates a file if it does not exist </a:t>
            </a:r>
          </a:p>
          <a:p>
            <a:r>
              <a:rPr lang="en-CA" dirty="0"/>
              <a:t>‘</a:t>
            </a:r>
            <a:r>
              <a:rPr lang="en-CA" b="1" i="1" dirty="0"/>
              <a:t>r+</a:t>
            </a:r>
            <a:r>
              <a:rPr lang="en-CA" dirty="0"/>
              <a:t>’ – Read and Write mode</a:t>
            </a:r>
          </a:p>
        </p:txBody>
      </p:sp>
    </p:spTree>
    <p:extLst>
      <p:ext uri="{BB962C8B-B14F-4D97-AF65-F5344CB8AC3E}">
        <p14:creationId xmlns:p14="http://schemas.microsoft.com/office/powerpoint/2010/main" val="1064857094"/>
      </p:ext>
    </p:extLst>
  </p:cSld>
  <p:clrMapOvr>
    <a:masterClrMapping/>
  </p:clrMapOvr>
</p:sld>
</file>

<file path=ppt/theme/theme1.xml><?xml version="1.0" encoding="utf-8"?>
<a:theme xmlns:a="http://schemas.openxmlformats.org/drawingml/2006/main" name="fanshawe2014ppt_4x3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C00000"/>
      </a:accent1>
      <a:accent2>
        <a:srgbClr val="FF0000"/>
      </a:accent2>
      <a:accent3>
        <a:srgbClr val="FF3300"/>
      </a:accent3>
      <a:accent4>
        <a:srgbClr val="CC3300"/>
      </a:accent4>
      <a:accent5>
        <a:srgbClr val="934B21"/>
      </a:accent5>
      <a:accent6>
        <a:srgbClr val="C69B7D"/>
      </a:accent6>
      <a:hlink>
        <a:srgbClr val="CC9900"/>
      </a:hlink>
      <a:folHlink>
        <a:srgbClr val="6600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nshawe2014ppt_4x3" id="{622649FC-ACBD-4561-A47F-EB4E5848C2EF}" vid="{DC718C49-FA9C-40F1-8B7E-BF08DB040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tatus xmlns="http://schemas.microsoft.com/sharepoint/v3/fields">Not Started</_Status>
    <DocumentSetDescription xmlns="http://schemas.microsoft.com/sharepoint/v3" xsi:nil="true"/>
    <Document_x0020_Type xmlns="651148fe-da48-4f35-be19-3b69ed185328">Document Templates</Document_x0020_Type>
    <PublishingExpirationDate xmlns="http://schemas.microsoft.com/sharepoint/v3" xsi:nil="true"/>
    <PublishingStartDate xmlns="http://schemas.microsoft.com/sharepoint/v3" xsi:nil="true"/>
    <TaxCatchAll xmlns="4d5e0b08-e88c-4a1d-8128-ae65e535badc"/>
    <TaxKeywordTaxHTField xmlns="4d5e0b08-e88c-4a1d-8128-ae65e535badc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C566623C169644B156AC3ED54F86AC" ma:contentTypeVersion="8" ma:contentTypeDescription="Create a new document." ma:contentTypeScope="" ma:versionID="5c4886da416d34d6f561337b9ad0f328">
  <xsd:schema xmlns:xsd="http://www.w3.org/2001/XMLSchema" xmlns:xs="http://www.w3.org/2001/XMLSchema" xmlns:p="http://schemas.microsoft.com/office/2006/metadata/properties" xmlns:ns1="http://schemas.microsoft.com/sharepoint/v3" xmlns:ns2="651148fe-da48-4f35-be19-3b69ed185328" xmlns:ns3="http://schemas.microsoft.com/sharepoint/v3/fields" xmlns:ns4="4d5e0b08-e88c-4a1d-8128-ae65e535badc" targetNamespace="http://schemas.microsoft.com/office/2006/metadata/properties" ma:root="true" ma:fieldsID="dc52fb006770c07a8ae311ff77a26a40" ns1:_="" ns2:_="" ns3:_="" ns4:_="">
    <xsd:import namespace="http://schemas.microsoft.com/sharepoint/v3"/>
    <xsd:import namespace="651148fe-da48-4f35-be19-3b69ed185328"/>
    <xsd:import namespace="http://schemas.microsoft.com/sharepoint/v3/fields"/>
    <xsd:import namespace="4d5e0b08-e88c-4a1d-8128-ae65e535bad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ocument_x0020_Type"/>
                <xsd:element ref="ns1:DocumentSetDescription" minOccurs="0"/>
                <xsd:element ref="ns3:_Status" minOccurs="0"/>
                <xsd:element ref="ns4:TaxKeywordTaxHTField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  <xsd:element name="DocumentSetDescription" ma:index="11" nillable="true" ma:displayName="Description" ma:description="A description of the Document Set" ma:internalName="DocumentSetDescription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48fe-da48-4f35-be19-3b69ed185328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0" ma:displayName="Document Type" ma:default="College Documents" ma:format="Dropdown" ma:indexed="true" ma:internalName="Document_x0020_Type">
      <xsd:simpleType>
        <xsd:restriction base="dms:Choice">
          <xsd:enumeration value="Academic Calendars"/>
          <xsd:enumeration value="Admissions"/>
          <xsd:enumeration value="College Documents"/>
          <xsd:enumeration value="Document Templates"/>
          <xsd:enumeration value="Emergency Plan"/>
          <xsd:enumeration value="Exceptions"/>
          <xsd:enumeration value="FAQs"/>
          <xsd:enumeration value="Forms"/>
          <xsd:enumeration value="Health &amp; Safety"/>
          <xsd:enumeration value="HR Documents"/>
          <xsd:enumeration value="Campus Maps"/>
          <xsd:enumeration value="Policies"/>
          <xsd:enumeration value="Presentations"/>
          <xsd:enumeration value="Schedule of Events"/>
          <xsd:enumeration value="Stored ElseWher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12" nillable="true" ma:displayName="Status" ma:default="Not Started" ma:format="Dropdown" ma:internalName="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  <xsd:enumeration value="Hidde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e0b08-e88c-4a1d-8128-ae65e535badc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5" nillable="true" ma:taxonomy="true" ma:internalName="TaxKeywordTaxHTField" ma:taxonomyFieldName="TaxKeyword" ma:displayName="Enterprise Keywords" ma:fieldId="{23f27201-bee3-471e-b2e7-b64fd8b7ca38}" ma:taxonomyMulti="true" ma:sspId="ab124dc4-d506-4ee1-ad1f-c58bf2564c9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hidden="true" ma:list="{85d82537-f4fa-412d-b553-b1be1c5b5223}" ma:internalName="TaxCatchAll" ma:showField="CatchAllData" ma:web="4d5e0b08-e88c-4a1d-8128-ae65e535ba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.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16DFA0-855A-4AEF-BA01-BA7861729BC5}">
  <ds:schemaRefs>
    <ds:schemaRef ds:uri="http://purl.org/dc/elements/1.1/"/>
    <ds:schemaRef ds:uri="4d5e0b08-e88c-4a1d-8128-ae65e535badc"/>
    <ds:schemaRef ds:uri="http://schemas.microsoft.com/sharepoint/v3/fields"/>
    <ds:schemaRef ds:uri="http://schemas.microsoft.com/office/infopath/2007/PartnerControls"/>
    <ds:schemaRef ds:uri="http://schemas.openxmlformats.org/package/2006/metadata/core-properties"/>
    <ds:schemaRef ds:uri="651148fe-da48-4f35-be19-3b69ed185328"/>
    <ds:schemaRef ds:uri="http://schemas.microsoft.com/office/2006/documentManagement/types"/>
    <ds:schemaRef ds:uri="http://purl.org/dc/dcmitype/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EE02CF-B481-478F-B174-FF8F069D76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51148fe-da48-4f35-be19-3b69ed185328"/>
    <ds:schemaRef ds:uri="http://schemas.microsoft.com/sharepoint/v3/fields"/>
    <ds:schemaRef ds:uri="4d5e0b08-e88c-4a1d-8128-ae65e535b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2CE29B-2599-4638-A703-19577284C9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fanshawe2014ppt_4x3</Template>
  <TotalTime>552</TotalTime>
  <Words>1084</Words>
  <Application>Microsoft Office PowerPoint</Application>
  <PresentationFormat>Custom</PresentationFormat>
  <Paragraphs>177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fanshawe2014ppt_4x3</vt:lpstr>
      <vt:lpstr>Info-6079 Security Application</vt:lpstr>
      <vt:lpstr>Lecture will cover </vt:lpstr>
      <vt:lpstr>What is a file?</vt:lpstr>
      <vt:lpstr>File Paths</vt:lpstr>
      <vt:lpstr>3 major parts of a file are:</vt:lpstr>
      <vt:lpstr>Files in Python</vt:lpstr>
      <vt:lpstr>Files in Python</vt:lpstr>
      <vt:lpstr>Open() Function </vt:lpstr>
      <vt:lpstr>Mode</vt:lpstr>
      <vt:lpstr>Mode – Addons</vt:lpstr>
      <vt:lpstr>What is a binary file?</vt:lpstr>
      <vt:lpstr>How to use open() function</vt:lpstr>
      <vt:lpstr>How to use open() function</vt:lpstr>
      <vt:lpstr>Open() methods:</vt:lpstr>
      <vt:lpstr>Open() methods:</vt:lpstr>
      <vt:lpstr>Open() methods:</vt:lpstr>
      <vt:lpstr>Example: </vt:lpstr>
      <vt:lpstr>PowerPoint Presentation</vt:lpstr>
      <vt:lpstr>PowerPoint Presentation</vt:lpstr>
      <vt:lpstr>Converting from bin to decimal </vt:lpstr>
      <vt:lpstr>Ways to convert to bin to decimal </vt:lpstr>
      <vt:lpstr>Int() option</vt:lpstr>
      <vt:lpstr>Int() basics</vt:lpstr>
      <vt:lpstr>Init() basics</vt:lpstr>
      <vt:lpstr>PowerPoint Presentation</vt:lpstr>
      <vt:lpstr>Revert decimal to bin</vt:lpstr>
      <vt:lpstr>Hex conversions </vt:lpstr>
      <vt:lpstr>LAB 05 </vt:lpstr>
    </vt:vector>
  </TitlesOfParts>
  <Company>Fanshawe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Boyce, Dayan</dc:creator>
  <cp:lastModifiedBy>Bruce</cp:lastModifiedBy>
  <cp:revision>363</cp:revision>
  <dcterms:created xsi:type="dcterms:W3CDTF">2014-06-25T17:43:24Z</dcterms:created>
  <dcterms:modified xsi:type="dcterms:W3CDTF">2022-10-03T20:02:12Z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0x0101003EC566623C169644B156AC3ED54F86AC</vt:lpwstr>
  </property>
</Properties>
</file>