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4"/>
  </p:sldMasterIdLst>
  <p:notesMasterIdLst>
    <p:notesMasterId r:id="rId24"/>
  </p:notesMasterIdLst>
  <p:handoutMasterIdLst>
    <p:handoutMasterId r:id="rId25"/>
  </p:handoutMasterIdLst>
  <p:sldIdLst>
    <p:sldId id="263" r:id="rId5"/>
    <p:sldId id="337" r:id="rId6"/>
    <p:sldId id="310" r:id="rId7"/>
    <p:sldId id="311" r:id="rId8"/>
    <p:sldId id="303" r:id="rId9"/>
    <p:sldId id="304" r:id="rId10"/>
    <p:sldId id="305" r:id="rId11"/>
    <p:sldId id="312" r:id="rId12"/>
    <p:sldId id="325" r:id="rId13"/>
    <p:sldId id="326" r:id="rId14"/>
    <p:sldId id="327" r:id="rId15"/>
    <p:sldId id="330" r:id="rId16"/>
    <p:sldId id="329" r:id="rId17"/>
    <p:sldId id="328" r:id="rId18"/>
    <p:sldId id="331" r:id="rId19"/>
    <p:sldId id="332" r:id="rId20"/>
    <p:sldId id="333" r:id="rId21"/>
    <p:sldId id="334" r:id="rId22"/>
    <p:sldId id="335" r:id="rId23"/>
  </p:sldIdLst>
  <p:sldSz cx="7620000" cy="5715000"/>
  <p:notesSz cx="7102475" cy="9388475"/>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v" initials="S" lastIdx="1" clrIdx="0">
    <p:extLst>
      <p:ext uri="{19B8F6BF-5375-455C-9EA6-DF929625EA0E}">
        <p15:presenceInfo xmlns:p15="http://schemas.microsoft.com/office/powerpoint/2012/main" userId="Sta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30" autoAdjust="0"/>
    <p:restoredTop sz="96727" autoAdjust="0"/>
  </p:normalViewPr>
  <p:slideViewPr>
    <p:cSldViewPr snapToGrid="0">
      <p:cViewPr varScale="1">
        <p:scale>
          <a:sx n="129" d="100"/>
          <a:sy n="129" d="100"/>
        </p:scale>
        <p:origin x="1074" y="126"/>
      </p:cViewPr>
      <p:guideLst/>
    </p:cSldViewPr>
  </p:slideViewPr>
  <p:notesTextViewPr>
    <p:cViewPr>
      <p:scale>
        <a:sx n="1" d="1"/>
        <a:sy n="1" d="1"/>
      </p:scale>
      <p:origin x="0" y="0"/>
    </p:cViewPr>
  </p:notesTextViewPr>
  <p:notesViewPr>
    <p:cSldViewPr snapToGrid="0">
      <p:cViewPr varScale="1">
        <p:scale>
          <a:sx n="91" d="100"/>
          <a:sy n="91" d="100"/>
        </p:scale>
        <p:origin x="360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A57AF3-1B17-4AE8-B815-F3C5906DC7E8}"/>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DA114528-0031-4D58-9897-F5B4E7A19F8C}"/>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12476A1D-DCCA-4EC2-8847-7F53CF3F8E59}" type="datetime1">
              <a:rPr lang="en-CA" smtClean="0"/>
              <a:t>2023-06-13</a:t>
            </a:fld>
            <a:endParaRPr lang="en-US"/>
          </a:p>
        </p:txBody>
      </p:sp>
      <p:sp>
        <p:nvSpPr>
          <p:cNvPr id="4" name="Footer Placeholder 3">
            <a:extLst>
              <a:ext uri="{FF2B5EF4-FFF2-40B4-BE49-F238E27FC236}">
                <a16:creationId xmlns:a16="http://schemas.microsoft.com/office/drawing/2014/main" id="{D0DBC272-413E-466D-8A7A-B2A851E4F08C}"/>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65D334-331A-4A8B-9634-085F43542E9B}"/>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B81F3C1B-1668-419F-8E01-A58E3EAD4B94}" type="slidenum">
              <a:rPr lang="en-US" smtClean="0"/>
              <a:t>‹#›</a:t>
            </a:fld>
            <a:endParaRPr lang="en-US"/>
          </a:p>
        </p:txBody>
      </p:sp>
    </p:spTree>
    <p:extLst>
      <p:ext uri="{BB962C8B-B14F-4D97-AF65-F5344CB8AC3E}">
        <p14:creationId xmlns:p14="http://schemas.microsoft.com/office/powerpoint/2010/main" val="148080022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118A685F-9809-4E70-A41F-C268AB282601}" type="datetime1">
              <a:rPr lang="en-CA" smtClean="0"/>
              <a:t>2023-06-13</a:t>
            </a:fld>
            <a:endParaRPr lang="en-CA"/>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n-CA"/>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CA"/>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5C5A4377-140A-47E1-95E7-D26E8D815E0C}" type="slidenum">
              <a:rPr lang="en-CA" smtClean="0"/>
              <a:t>‹#›</a:t>
            </a:fld>
            <a:endParaRPr lang="en-CA"/>
          </a:p>
        </p:txBody>
      </p:sp>
    </p:spTree>
    <p:extLst>
      <p:ext uri="{BB962C8B-B14F-4D97-AF65-F5344CB8AC3E}">
        <p14:creationId xmlns:p14="http://schemas.microsoft.com/office/powerpoint/2010/main" val="3070102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nter-process_communic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s.python.org/2/howto/sockets.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iki.python.org/moin/TcpCommunication" TargetMode="External"/><Relationship Id="rId4" Type="http://schemas.openxmlformats.org/officeDocument/2006/relationships/hyperlink" Target="https://wiki.python.org/moin/UdpCommunic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1</a:t>
            </a:fld>
            <a:endParaRPr lang="en-CA"/>
          </a:p>
        </p:txBody>
      </p:sp>
      <p:sp>
        <p:nvSpPr>
          <p:cNvPr id="5" name="Date Placeholder 4">
            <a:extLst>
              <a:ext uri="{FF2B5EF4-FFF2-40B4-BE49-F238E27FC236}">
                <a16:creationId xmlns:a16="http://schemas.microsoft.com/office/drawing/2014/main" id="{D1A3EE83-1A7D-499F-BA50-0B94318DEC6C}"/>
              </a:ext>
            </a:extLst>
          </p:cNvPr>
          <p:cNvSpPr>
            <a:spLocks noGrp="1"/>
          </p:cNvSpPr>
          <p:nvPr>
            <p:ph type="dt" idx="1"/>
          </p:nvPr>
        </p:nvSpPr>
        <p:spPr/>
        <p:txBody>
          <a:bodyPr/>
          <a:lstStyle/>
          <a:p>
            <a:fld id="{88CBEE8B-E8AA-44E3-BC38-A8D09EEFF2AF}" type="datetime1">
              <a:rPr lang="en-CA" smtClean="0"/>
              <a:t>2023-06-13</a:t>
            </a:fld>
            <a:endParaRPr lang="en-CA"/>
          </a:p>
        </p:txBody>
      </p:sp>
    </p:spTree>
    <p:extLst>
      <p:ext uri="{BB962C8B-B14F-4D97-AF65-F5344CB8AC3E}">
        <p14:creationId xmlns:p14="http://schemas.microsoft.com/office/powerpoint/2010/main" val="288031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Sockets and the socket API are used to send messages across a network. </a:t>
            </a:r>
          </a:p>
          <a:p>
            <a:endParaRPr lang="en-US" sz="1600" dirty="0"/>
          </a:p>
          <a:p>
            <a:r>
              <a:rPr lang="en-US" sz="1600" dirty="0"/>
              <a:t>They provide a form of </a:t>
            </a:r>
            <a:r>
              <a:rPr lang="en-US" sz="1600" dirty="0">
                <a:hlinkClick r:id="rId3"/>
              </a:rPr>
              <a:t>inter-process communication (IPC)</a:t>
            </a:r>
            <a:r>
              <a:rPr lang="en-US" sz="1600" dirty="0"/>
              <a:t>. </a:t>
            </a:r>
          </a:p>
          <a:p>
            <a:endParaRPr lang="en-US" sz="1600" dirty="0"/>
          </a:p>
          <a:p>
            <a:r>
              <a:rPr lang="en-US" sz="1600" dirty="0"/>
              <a:t>The network can be a logical, local network to the computer, or one that’s physically connected to an external network, with its own connections to other networks. </a:t>
            </a:r>
          </a:p>
          <a:p>
            <a:endParaRPr lang="en-US" sz="1600" dirty="0"/>
          </a:p>
          <a:p>
            <a:r>
              <a:rPr lang="en-US" sz="1600" dirty="0"/>
              <a:t>The obvious example is the Internet, which you connect to via your ISP.</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3</a:t>
            </a:fld>
            <a:endParaRPr lang="en-CA"/>
          </a:p>
        </p:txBody>
      </p:sp>
      <p:sp>
        <p:nvSpPr>
          <p:cNvPr id="5" name="Date Placeholder 4">
            <a:extLst>
              <a:ext uri="{FF2B5EF4-FFF2-40B4-BE49-F238E27FC236}">
                <a16:creationId xmlns:a16="http://schemas.microsoft.com/office/drawing/2014/main" id="{357D6A5E-B21D-4228-82D8-84BD9E561BFA}"/>
              </a:ext>
            </a:extLst>
          </p:cNvPr>
          <p:cNvSpPr>
            <a:spLocks noGrp="1"/>
          </p:cNvSpPr>
          <p:nvPr>
            <p:ph type="dt" idx="1"/>
          </p:nvPr>
        </p:nvSpPr>
        <p:spPr/>
        <p:txBody>
          <a:bodyPr/>
          <a:lstStyle/>
          <a:p>
            <a:fld id="{0B3356EA-AB81-4E4D-8785-28CFF2F89CB1}" type="datetime1">
              <a:rPr lang="en-CA" smtClean="0"/>
              <a:t>2023-06-13</a:t>
            </a:fld>
            <a:endParaRPr lang="en-CA"/>
          </a:p>
        </p:txBody>
      </p:sp>
    </p:spTree>
    <p:extLst>
      <p:ext uri="{BB962C8B-B14F-4D97-AF65-F5344CB8AC3E}">
        <p14:creationId xmlns:p14="http://schemas.microsoft.com/office/powerpoint/2010/main" val="289361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4</a:t>
            </a:fld>
            <a:endParaRPr lang="en-CA"/>
          </a:p>
        </p:txBody>
      </p:sp>
      <p:sp>
        <p:nvSpPr>
          <p:cNvPr id="5" name="Date Placeholder 4">
            <a:extLst>
              <a:ext uri="{FF2B5EF4-FFF2-40B4-BE49-F238E27FC236}">
                <a16:creationId xmlns:a16="http://schemas.microsoft.com/office/drawing/2014/main" id="{1EFF25FF-7A5F-40AC-B04D-D4A7A6648EAF}"/>
              </a:ext>
            </a:extLst>
          </p:cNvPr>
          <p:cNvSpPr>
            <a:spLocks noGrp="1"/>
          </p:cNvSpPr>
          <p:nvPr>
            <p:ph type="dt" idx="1"/>
          </p:nvPr>
        </p:nvSpPr>
        <p:spPr/>
        <p:txBody>
          <a:bodyPr/>
          <a:lstStyle/>
          <a:p>
            <a:fld id="{FD1D3AEC-B6EA-4426-A3E6-A32A4C61514C}" type="datetime1">
              <a:rPr lang="en-CA" smtClean="0"/>
              <a:t>2023-06-13</a:t>
            </a:fld>
            <a:endParaRPr lang="en-CA"/>
          </a:p>
        </p:txBody>
      </p:sp>
    </p:spTree>
    <p:extLst>
      <p:ext uri="{BB962C8B-B14F-4D97-AF65-F5344CB8AC3E}">
        <p14:creationId xmlns:p14="http://schemas.microsoft.com/office/powerpoint/2010/main" val="370574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600" dirty="0"/>
              <a:t>• Each endpoint is a running program</a:t>
            </a:r>
          </a:p>
          <a:p>
            <a:endParaRPr lang="en-CA" sz="1600" dirty="0"/>
          </a:p>
          <a:p>
            <a:r>
              <a:rPr lang="en-CA" sz="1600" dirty="0"/>
              <a:t>• Servers wait for incoming connections and </a:t>
            </a:r>
            <a:r>
              <a:rPr lang="fr-FR" sz="1600" dirty="0"/>
              <a:t>provides a service (e.g., web, mail, etc.)</a:t>
            </a:r>
          </a:p>
          <a:p>
            <a:endParaRPr lang="fr-FR" sz="1600" dirty="0"/>
          </a:p>
          <a:p>
            <a:r>
              <a:rPr lang="en-CA" sz="1600" dirty="0"/>
              <a:t>• Clients make connections to servers</a:t>
            </a:r>
          </a:p>
        </p:txBody>
      </p:sp>
      <p:sp>
        <p:nvSpPr>
          <p:cNvPr id="4" name="Slide Number Placeholder 3"/>
          <p:cNvSpPr>
            <a:spLocks noGrp="1"/>
          </p:cNvSpPr>
          <p:nvPr>
            <p:ph type="sldNum" sz="quarter" idx="5"/>
          </p:nvPr>
        </p:nvSpPr>
        <p:spPr/>
        <p:txBody>
          <a:bodyPr/>
          <a:lstStyle/>
          <a:p>
            <a:fld id="{5C5A4377-140A-47E1-95E7-D26E8D815E0C}" type="slidenum">
              <a:rPr lang="en-CA" smtClean="0"/>
              <a:t>5</a:t>
            </a:fld>
            <a:endParaRPr lang="en-CA"/>
          </a:p>
        </p:txBody>
      </p:sp>
      <p:sp>
        <p:nvSpPr>
          <p:cNvPr id="5" name="Date Placeholder 4">
            <a:extLst>
              <a:ext uri="{FF2B5EF4-FFF2-40B4-BE49-F238E27FC236}">
                <a16:creationId xmlns:a16="http://schemas.microsoft.com/office/drawing/2014/main" id="{DEEC5FAF-D049-4993-B273-CBF29376A0CC}"/>
              </a:ext>
            </a:extLst>
          </p:cNvPr>
          <p:cNvSpPr>
            <a:spLocks noGrp="1"/>
          </p:cNvSpPr>
          <p:nvPr>
            <p:ph type="dt" idx="1"/>
          </p:nvPr>
        </p:nvSpPr>
        <p:spPr/>
        <p:txBody>
          <a:bodyPr/>
          <a:lstStyle/>
          <a:p>
            <a:fld id="{6B19C690-E0D3-43E6-94E3-DE400728A801}" type="datetime1">
              <a:rPr lang="en-CA" smtClean="0"/>
              <a:t>2023-06-13</a:t>
            </a:fld>
            <a:endParaRPr lang="en-CA"/>
          </a:p>
        </p:txBody>
      </p:sp>
    </p:spTree>
    <p:extLst>
      <p:ext uri="{BB962C8B-B14F-4D97-AF65-F5344CB8AC3E}">
        <p14:creationId xmlns:p14="http://schemas.microsoft.com/office/powerpoint/2010/main" val="399663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06400"/>
            <a:ext cx="4224337" cy="3168650"/>
          </a:xfrm>
        </p:spPr>
      </p:sp>
      <p:sp>
        <p:nvSpPr>
          <p:cNvPr id="3" name="Notes Placeholder 2"/>
          <p:cNvSpPr>
            <a:spLocks noGrp="1"/>
          </p:cNvSpPr>
          <p:nvPr>
            <p:ph type="body" idx="1"/>
          </p:nvPr>
        </p:nvSpPr>
        <p:spPr>
          <a:xfrm>
            <a:off x="710248" y="3766059"/>
            <a:ext cx="5681980" cy="5216560"/>
          </a:xfrm>
        </p:spPr>
        <p:txBody>
          <a:bodyPr/>
          <a:lstStyle/>
          <a:p>
            <a:endParaRPr lang="en-US" sz="1600" dirty="0"/>
          </a:p>
          <a:p>
            <a:r>
              <a:rPr lang="en-US" sz="1600" dirty="0"/>
              <a:t>When you bind a server to a port to listen for incoming connections, you need to specify the port. A lot of services have a "standard" port which they run on by default, e.g. HTTP: 80, HTTPS: 443, SSH: 22. This is so clients know which port to send data to when they connect (if something is on a random port, the client can't connect).</a:t>
            </a:r>
          </a:p>
          <a:p>
            <a:endParaRPr lang="en-US" sz="1600" dirty="0"/>
          </a:p>
          <a:p>
            <a:r>
              <a:rPr lang="en-US" sz="1600" dirty="0"/>
              <a:t>If you want to have the OS pick a port for you when you bind, you can bind to port zero. You can then find out what port you were assigned by using </a:t>
            </a:r>
            <a:r>
              <a:rPr lang="en-US" sz="1600" dirty="0" err="1"/>
              <a:t>getsockname</a:t>
            </a:r>
            <a:r>
              <a:rPr lang="en-US" sz="1600" dirty="0"/>
              <a:t>. Example:</a:t>
            </a:r>
          </a:p>
          <a:p>
            <a:r>
              <a:rPr lang="en-US" sz="1600" dirty="0"/>
              <a:t>&gt;&gt;&gt; s = </a:t>
            </a:r>
            <a:r>
              <a:rPr lang="en-US" sz="1600" dirty="0" err="1"/>
              <a:t>socket.socket</a:t>
            </a:r>
            <a:r>
              <a:rPr lang="en-US" sz="1600" dirty="0"/>
              <a:t>(</a:t>
            </a:r>
            <a:r>
              <a:rPr lang="en-US" sz="1600" dirty="0" err="1"/>
              <a:t>socket.AF_INET</a:t>
            </a:r>
            <a:r>
              <a:rPr lang="en-US" sz="1600" dirty="0"/>
              <a:t>, </a:t>
            </a:r>
            <a:r>
              <a:rPr lang="en-US" sz="1600" dirty="0" err="1"/>
              <a:t>socket.SOCK_DGRAM</a:t>
            </a:r>
            <a:r>
              <a:rPr lang="en-US" sz="1600" dirty="0"/>
              <a:t>) &gt;&gt;&gt; </a:t>
            </a:r>
            <a:r>
              <a:rPr lang="en-US" sz="1600" dirty="0" err="1"/>
              <a:t>s.bind</a:t>
            </a:r>
            <a:r>
              <a:rPr lang="en-US" sz="1600" dirty="0"/>
              <a:t>(('127.0.0.1', 0)) &gt;&gt;&gt; </a:t>
            </a:r>
            <a:r>
              <a:rPr lang="en-US" sz="1600" dirty="0" err="1"/>
              <a:t>s.getsockname</a:t>
            </a:r>
            <a:r>
              <a:rPr lang="en-US" sz="1600" dirty="0"/>
              <a:t>() ('127.0.0.1', 42171) </a:t>
            </a:r>
          </a:p>
          <a:p>
            <a:r>
              <a:rPr lang="en-US" sz="1600" dirty="0"/>
              <a:t>Port numbers are a short int (16 bits), so their range is 0-65535. </a:t>
            </a:r>
          </a:p>
          <a:p>
            <a:r>
              <a:rPr lang="en-US" sz="1600" dirty="0"/>
              <a:t>Ports below 1000 are usually reserved for "known" services, like those mentioned above, and services serving on them usually need to be run as root.</a:t>
            </a:r>
          </a:p>
          <a:p>
            <a:endParaRPr lang="en-US" sz="1600" dirty="0"/>
          </a:p>
        </p:txBody>
      </p:sp>
      <p:sp>
        <p:nvSpPr>
          <p:cNvPr id="4" name="Slide Number Placeholder 3"/>
          <p:cNvSpPr>
            <a:spLocks noGrp="1"/>
          </p:cNvSpPr>
          <p:nvPr>
            <p:ph type="sldNum" sz="quarter" idx="5"/>
          </p:nvPr>
        </p:nvSpPr>
        <p:spPr/>
        <p:txBody>
          <a:bodyPr/>
          <a:lstStyle/>
          <a:p>
            <a:fld id="{5C5A4377-140A-47E1-95E7-D26E8D815E0C}" type="slidenum">
              <a:rPr lang="en-CA" smtClean="0"/>
              <a:t>6</a:t>
            </a:fld>
            <a:endParaRPr lang="en-CA"/>
          </a:p>
        </p:txBody>
      </p:sp>
      <p:sp>
        <p:nvSpPr>
          <p:cNvPr id="5" name="Date Placeholder 4">
            <a:extLst>
              <a:ext uri="{FF2B5EF4-FFF2-40B4-BE49-F238E27FC236}">
                <a16:creationId xmlns:a16="http://schemas.microsoft.com/office/drawing/2014/main" id="{449B4A45-E146-4F78-B5D5-FA18D6FA6187}"/>
              </a:ext>
            </a:extLst>
          </p:cNvPr>
          <p:cNvSpPr>
            <a:spLocks noGrp="1"/>
          </p:cNvSpPr>
          <p:nvPr>
            <p:ph type="dt" idx="1"/>
          </p:nvPr>
        </p:nvSpPr>
        <p:spPr/>
        <p:txBody>
          <a:bodyPr/>
          <a:lstStyle/>
          <a:p>
            <a:fld id="{A0FBAE1D-A1DE-41DE-867A-304911C362B8}" type="datetime1">
              <a:rPr lang="en-CA" smtClean="0"/>
              <a:t>2023-06-13</a:t>
            </a:fld>
            <a:endParaRPr lang="en-CA"/>
          </a:p>
        </p:txBody>
      </p:sp>
    </p:spTree>
    <p:extLst>
      <p:ext uri="{BB962C8B-B14F-4D97-AF65-F5344CB8AC3E}">
        <p14:creationId xmlns:p14="http://schemas.microsoft.com/office/powerpoint/2010/main" val="3108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2463" y="288925"/>
            <a:ext cx="4225925" cy="3168650"/>
          </a:xfrm>
        </p:spPr>
      </p:sp>
      <p:sp>
        <p:nvSpPr>
          <p:cNvPr id="3" name="Notes Placeholder 2"/>
          <p:cNvSpPr>
            <a:spLocks noGrp="1"/>
          </p:cNvSpPr>
          <p:nvPr>
            <p:ph type="body" idx="1"/>
          </p:nvPr>
        </p:nvSpPr>
        <p:spPr>
          <a:xfrm>
            <a:off x="710248" y="3606028"/>
            <a:ext cx="5681980" cy="5120987"/>
          </a:xfrm>
        </p:spPr>
        <p:txBody>
          <a:bodyPr/>
          <a:lstStyle/>
          <a:p>
            <a:r>
              <a:rPr lang="en-US" sz="1600" b="1" dirty="0"/>
              <a:t>Properties of UDP:</a:t>
            </a:r>
          </a:p>
          <a:p>
            <a:r>
              <a:rPr lang="en-US" sz="1600" dirty="0"/>
              <a:t>The UDP does not provide guaranteed delivery of message packets. If for some issue in a network if a packet is lost it could be lost forever.</a:t>
            </a:r>
          </a:p>
          <a:p>
            <a:endParaRPr lang="en-US" sz="1600" dirty="0"/>
          </a:p>
          <a:p>
            <a:r>
              <a:rPr lang="en-US" sz="1600" dirty="0"/>
              <a:t>Since there is no guarantee of assured delivery of messages, UDP is considered an unreliable protocol.</a:t>
            </a:r>
          </a:p>
          <a:p>
            <a:endParaRPr lang="en-US" sz="1600" dirty="0"/>
          </a:p>
          <a:p>
            <a:r>
              <a:rPr lang="en-US" sz="1600" dirty="0"/>
              <a:t>The underlying mechanisms that implement UDP involve no connection-based communication. There is no streaming of data between a UDP server or and an UDP Client.</a:t>
            </a:r>
          </a:p>
          <a:p>
            <a:endParaRPr lang="en-US" sz="1600" dirty="0"/>
          </a:p>
          <a:p>
            <a:r>
              <a:rPr lang="en-US" sz="1600" dirty="0"/>
              <a:t>An UDP client can send "n" number of distinct packets to an UDP server and it could also receive "n" number of distinct packets as replies from the UDP server.</a:t>
            </a:r>
          </a:p>
          <a:p>
            <a:endParaRPr lang="en-US" sz="1600" dirty="0"/>
          </a:p>
          <a:p>
            <a:r>
              <a:rPr lang="en-US" sz="1600" dirty="0"/>
              <a:t>Since UDP is connectionless protocol the overhead involved in UDP is less compared to a connection based protocol like TCP.</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7</a:t>
            </a:fld>
            <a:endParaRPr lang="en-CA"/>
          </a:p>
        </p:txBody>
      </p:sp>
      <p:sp>
        <p:nvSpPr>
          <p:cNvPr id="5" name="Date Placeholder 4">
            <a:extLst>
              <a:ext uri="{FF2B5EF4-FFF2-40B4-BE49-F238E27FC236}">
                <a16:creationId xmlns:a16="http://schemas.microsoft.com/office/drawing/2014/main" id="{7CE6A7EF-5198-4173-9F03-C88A222BD721}"/>
              </a:ext>
            </a:extLst>
          </p:cNvPr>
          <p:cNvSpPr>
            <a:spLocks noGrp="1"/>
          </p:cNvSpPr>
          <p:nvPr>
            <p:ph type="dt" idx="1"/>
          </p:nvPr>
        </p:nvSpPr>
        <p:spPr/>
        <p:txBody>
          <a:bodyPr/>
          <a:lstStyle/>
          <a:p>
            <a:fld id="{D1135888-DCE6-40DA-B7F8-2EBCE1B4AE24}" type="datetime1">
              <a:rPr lang="en-CA" smtClean="0"/>
              <a:t>2023-06-13</a:t>
            </a:fld>
            <a:endParaRPr lang="en-CA"/>
          </a:p>
        </p:txBody>
      </p:sp>
    </p:spTree>
    <p:extLst>
      <p:ext uri="{BB962C8B-B14F-4D97-AF65-F5344CB8AC3E}">
        <p14:creationId xmlns:p14="http://schemas.microsoft.com/office/powerpoint/2010/main" val="2514262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341313"/>
            <a:ext cx="4224337" cy="3168650"/>
          </a:xfrm>
        </p:spPr>
      </p:sp>
      <p:sp>
        <p:nvSpPr>
          <p:cNvPr id="3" name="Notes Placeholder 2"/>
          <p:cNvSpPr>
            <a:spLocks noGrp="1"/>
          </p:cNvSpPr>
          <p:nvPr>
            <p:ph type="body" idx="1"/>
          </p:nvPr>
        </p:nvSpPr>
        <p:spPr>
          <a:xfrm>
            <a:off x="710248" y="3648703"/>
            <a:ext cx="5681980" cy="4566213"/>
          </a:xfrm>
        </p:spPr>
        <p:txBody>
          <a:bodyPr/>
          <a:lstStyle/>
          <a:p>
            <a:r>
              <a:rPr lang="en-US" sz="1600" dirty="0"/>
              <a:t>The second argument determines the socket type; </a:t>
            </a:r>
            <a:r>
              <a:rPr lang="en-US" sz="1600" dirty="0" err="1"/>
              <a:t>socket.SOCK_DGRAM</a:t>
            </a:r>
            <a:r>
              <a:rPr lang="en-US" sz="1600" dirty="0"/>
              <a:t> is UDP, </a:t>
            </a:r>
            <a:r>
              <a:rPr lang="en-US" sz="1600" dirty="0" err="1"/>
              <a:t>socket.SOCK_STREAM</a:t>
            </a:r>
            <a:r>
              <a:rPr lang="en-US" sz="1600" dirty="0"/>
              <a:t> is a TCP socket. This all provided you are using a AF_INET or AF_INET6 socket family.</a:t>
            </a:r>
          </a:p>
          <a:p>
            <a:endParaRPr lang="en-US" sz="1600" dirty="0"/>
          </a:p>
          <a:p>
            <a:r>
              <a:rPr lang="en-US" sz="1600" dirty="0"/>
              <a:t>Before you continue, perhaps you wanted to go and read the </a:t>
            </a:r>
            <a:r>
              <a:rPr lang="en-US" sz="1600" dirty="0">
                <a:hlinkClick r:id="rId3"/>
              </a:rPr>
              <a:t>Python socket programming HOWTO</a:t>
            </a:r>
            <a:r>
              <a:rPr lang="en-US" sz="1600" dirty="0"/>
              <a:t>, as well as other socket programming tutorials. The difference between UDP and TCP sockets is rather big, but the differences translate across programming languages.</a:t>
            </a:r>
          </a:p>
          <a:p>
            <a:endParaRPr lang="en-US" sz="1600" dirty="0"/>
          </a:p>
          <a:p>
            <a:r>
              <a:rPr lang="en-US" sz="1600" dirty="0"/>
              <a:t>Some information on sockets on the Python Wiki:</a:t>
            </a:r>
          </a:p>
          <a:p>
            <a:r>
              <a:rPr lang="en-US" sz="1600" dirty="0">
                <a:hlinkClick r:id="rId4"/>
              </a:rPr>
              <a:t>UDP Communication</a:t>
            </a:r>
            <a:endParaRPr lang="en-US" sz="1600" dirty="0"/>
          </a:p>
          <a:p>
            <a:r>
              <a:rPr lang="en-US" dirty="0">
                <a:hlinkClick r:id="rId5"/>
              </a:rPr>
              <a:t>TCP Communication</a:t>
            </a:r>
            <a:endParaRPr lang="en-US" dirty="0"/>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8</a:t>
            </a:fld>
            <a:endParaRPr lang="en-CA"/>
          </a:p>
        </p:txBody>
      </p:sp>
      <p:sp>
        <p:nvSpPr>
          <p:cNvPr id="5" name="Date Placeholder 4">
            <a:extLst>
              <a:ext uri="{FF2B5EF4-FFF2-40B4-BE49-F238E27FC236}">
                <a16:creationId xmlns:a16="http://schemas.microsoft.com/office/drawing/2014/main" id="{88D9557F-E522-4B6D-9AC3-D5FA0D606774}"/>
              </a:ext>
            </a:extLst>
          </p:cNvPr>
          <p:cNvSpPr>
            <a:spLocks noGrp="1"/>
          </p:cNvSpPr>
          <p:nvPr>
            <p:ph type="dt" idx="1"/>
          </p:nvPr>
        </p:nvSpPr>
        <p:spPr/>
        <p:txBody>
          <a:bodyPr/>
          <a:lstStyle/>
          <a:p>
            <a:fld id="{B910F858-BD36-45A9-A3FF-AB4D7477802E}" type="datetime1">
              <a:rPr lang="en-CA" smtClean="0"/>
              <a:t>2023-06-13</a:t>
            </a:fld>
            <a:endParaRPr lang="en-CA"/>
          </a:p>
        </p:txBody>
      </p:sp>
    </p:spTree>
    <p:extLst>
      <p:ext uri="{BB962C8B-B14F-4D97-AF65-F5344CB8AC3E}">
        <p14:creationId xmlns:p14="http://schemas.microsoft.com/office/powerpoint/2010/main" val="364246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CA" sz="1600" dirty="0"/>
              <a:t>Could use TCP_server.py and TCP_client2.py for in class prestation Run them two separate Command Prompts. </a:t>
            </a:r>
          </a:p>
          <a:p>
            <a:pPr defTabSz="942289">
              <a:defRPr/>
            </a:pPr>
            <a:endParaRPr lang="en-CA" sz="1600" dirty="0"/>
          </a:p>
          <a:p>
            <a:pPr defTabSz="942289">
              <a:defRPr/>
            </a:pPr>
            <a:r>
              <a:rPr lang="en-CA" sz="1600" dirty="0"/>
              <a:t>Start with </a:t>
            </a:r>
            <a:r>
              <a:rPr lang="en-CA" sz="1600" dirty="0" err="1"/>
              <a:t>TCP_server</a:t>
            </a:r>
            <a:r>
              <a:rPr lang="en-CA" sz="1600" dirty="0"/>
              <a:t> and then TCP_client2.</a:t>
            </a:r>
          </a:p>
          <a:p>
            <a:pPr defTabSz="942289">
              <a:defRPr/>
            </a:pPr>
            <a:endParaRPr lang="en-CA" sz="1600" dirty="0"/>
          </a:p>
          <a:p>
            <a:pPr defTabSz="942289">
              <a:defRPr/>
            </a:pPr>
            <a:r>
              <a:rPr lang="en-CA" sz="1600" dirty="0"/>
              <a:t>If you are using two machines make sure that the IP address is set in the TCP_client2 in the </a:t>
            </a:r>
            <a:r>
              <a:rPr lang="en-CA" sz="1600" dirty="0" err="1"/>
              <a:t>target_host</a:t>
            </a:r>
            <a:r>
              <a:rPr lang="en-CA" sz="1600" dirty="0"/>
              <a:t>. </a:t>
            </a:r>
          </a:p>
          <a:p>
            <a:pPr defTabSz="942289">
              <a:defRPr/>
            </a:pPr>
            <a:endParaRPr lang="en-CA" sz="1600" dirty="0"/>
          </a:p>
          <a:p>
            <a:pPr defTabSz="942289">
              <a:defRPr/>
            </a:pPr>
            <a:r>
              <a:rPr lang="en-CA" sz="1600" dirty="0"/>
              <a:t>Currently it is set for 127.0.0.1 </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9</a:t>
            </a:fld>
            <a:endParaRPr lang="en-CA"/>
          </a:p>
        </p:txBody>
      </p:sp>
      <p:sp>
        <p:nvSpPr>
          <p:cNvPr id="5" name="Date Placeholder 4">
            <a:extLst>
              <a:ext uri="{FF2B5EF4-FFF2-40B4-BE49-F238E27FC236}">
                <a16:creationId xmlns:a16="http://schemas.microsoft.com/office/drawing/2014/main" id="{2A6BEB81-445D-4FEE-B28D-FD533762A4C1}"/>
              </a:ext>
            </a:extLst>
          </p:cNvPr>
          <p:cNvSpPr>
            <a:spLocks noGrp="1"/>
          </p:cNvSpPr>
          <p:nvPr>
            <p:ph type="dt" idx="1"/>
          </p:nvPr>
        </p:nvSpPr>
        <p:spPr/>
        <p:txBody>
          <a:bodyPr/>
          <a:lstStyle/>
          <a:p>
            <a:fld id="{C50B7E98-06A5-4B70-8690-BD2ABCF6712D}" type="datetime1">
              <a:rPr lang="en-CA" smtClean="0"/>
              <a:t>2023-06-13</a:t>
            </a:fld>
            <a:endParaRPr lang="en-CA"/>
          </a:p>
        </p:txBody>
      </p:sp>
    </p:spTree>
    <p:extLst>
      <p:ext uri="{BB962C8B-B14F-4D97-AF65-F5344CB8AC3E}">
        <p14:creationId xmlns:p14="http://schemas.microsoft.com/office/powerpoint/2010/main" val="1967112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1124" y="1702988"/>
            <a:ext cx="5715000" cy="1367908"/>
          </a:xfrm>
        </p:spPr>
        <p:txBody>
          <a:bodyPr wrap="none" anchor="t">
            <a:normAutofit/>
          </a:bodyPr>
          <a:lstStyle>
            <a:lvl1pPr algn="r">
              <a:defRPr sz="3667" b="1"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81124" y="3078646"/>
            <a:ext cx="5715000" cy="628354"/>
          </a:xfrm>
        </p:spPr>
        <p:txBody>
          <a:bodyPr anchor="b">
            <a:normAutofit/>
          </a:bodyPr>
          <a:lstStyle>
            <a:lvl1pPr marL="0" indent="0" algn="r">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322144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39493" y="822856"/>
            <a:ext cx="3857625" cy="4061354"/>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42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239493" y="822856"/>
            <a:ext cx="3857625" cy="40613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51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2"/>
            <a:ext cx="6572250" cy="2945287"/>
          </a:xfrm>
        </p:spPr>
        <p:txBody>
          <a:bodyPr anchor="ctr"/>
          <a:lstStyle>
            <a:lvl1pPr>
              <a:defRPr sz="2667" b="1"/>
            </a:lvl1pPr>
          </a:lstStyle>
          <a:p>
            <a:r>
              <a:rPr lang="en-US"/>
              <a:t>Click to edit Master title style</a:t>
            </a:r>
            <a:endParaRPr lang="en-US" dirty="0"/>
          </a:p>
        </p:txBody>
      </p:sp>
      <p:sp>
        <p:nvSpPr>
          <p:cNvPr id="4" name="Text Placeholder 3"/>
          <p:cNvSpPr>
            <a:spLocks noGrp="1"/>
          </p:cNvSpPr>
          <p:nvPr>
            <p:ph type="body" sz="half" idx="2"/>
          </p:nvPr>
        </p:nvSpPr>
        <p:spPr>
          <a:xfrm>
            <a:off x="524869" y="3647497"/>
            <a:ext cx="6571258" cy="1251522"/>
          </a:xfrm>
        </p:spPr>
        <p:txBody>
          <a:bodyPr anchor="ct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219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882" y="304272"/>
            <a:ext cx="5814220" cy="2494087"/>
          </a:xfrm>
        </p:spPr>
        <p:txBody>
          <a:bodyPr anchor="ctr"/>
          <a:lstStyle>
            <a:lvl1pPr>
              <a:defRPr sz="2667" b="1"/>
            </a:lvl1pPr>
          </a:lstStyle>
          <a:p>
            <a:r>
              <a:rPr lang="en-US"/>
              <a:t>Click to edit Master title style</a:t>
            </a:r>
            <a:endParaRPr lang="en-US" dirty="0"/>
          </a:p>
        </p:txBody>
      </p:sp>
      <p:sp>
        <p:nvSpPr>
          <p:cNvPr id="12" name="Text Placeholder 3"/>
          <p:cNvSpPr>
            <a:spLocks noGrp="1"/>
          </p:cNvSpPr>
          <p:nvPr>
            <p:ph type="body" sz="half" idx="13"/>
          </p:nvPr>
        </p:nvSpPr>
        <p:spPr>
          <a:xfrm>
            <a:off x="1075403" y="2804632"/>
            <a:ext cx="5470187" cy="457473"/>
          </a:xfrm>
        </p:spPr>
        <p:txBody>
          <a:bodyPr anchor="t">
            <a:normAutofit/>
          </a:bodyPr>
          <a:lstStyle>
            <a:lvl1pPr marL="0" indent="0" algn="r">
              <a:buNone/>
              <a:defRPr sz="875" i="1">
                <a:solidFill>
                  <a:schemeClr val="tx2">
                    <a:lumMod val="50000"/>
                  </a:schemeClr>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4" name="Text Placeholder 3"/>
          <p:cNvSpPr>
            <a:spLocks noGrp="1"/>
          </p:cNvSpPr>
          <p:nvPr>
            <p:ph type="body" sz="half" idx="2"/>
          </p:nvPr>
        </p:nvSpPr>
        <p:spPr>
          <a:xfrm>
            <a:off x="524868" y="3666647"/>
            <a:ext cx="6570265" cy="1241247"/>
          </a:xfrm>
        </p:spPr>
        <p:txBody>
          <a:bodyPr anchor="ctr">
            <a:normAutofit/>
          </a:bodyP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694403" y="655688"/>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000" dirty="0">
                <a:solidFill>
                  <a:schemeClr val="tx1"/>
                </a:solidFill>
                <a:effectLst/>
              </a:rPr>
              <a:t>“</a:t>
            </a:r>
          </a:p>
        </p:txBody>
      </p:sp>
      <p:sp>
        <p:nvSpPr>
          <p:cNvPr id="10" name="TextBox 9"/>
          <p:cNvSpPr txBox="1"/>
          <p:nvPr/>
        </p:nvSpPr>
        <p:spPr>
          <a:xfrm>
            <a:off x="6523633" y="2286000"/>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000" dirty="0">
                <a:solidFill>
                  <a:schemeClr val="tx1"/>
                </a:solidFill>
                <a:effectLst/>
              </a:rPr>
              <a:t>”</a:t>
            </a:r>
          </a:p>
        </p:txBody>
      </p:sp>
    </p:spTree>
    <p:extLst>
      <p:ext uri="{BB962C8B-B14F-4D97-AF65-F5344CB8AC3E}">
        <p14:creationId xmlns:p14="http://schemas.microsoft.com/office/powerpoint/2010/main" val="883091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24867" y="1860560"/>
            <a:ext cx="6572250" cy="2093196"/>
          </a:xfrm>
        </p:spPr>
        <p:txBody>
          <a:bodyPr anchor="b">
            <a:normAutofit/>
          </a:bodyPr>
          <a:lstStyle>
            <a:lvl1pPr>
              <a:defRPr sz="3375"/>
            </a:lvl1pPr>
          </a:lstStyle>
          <a:p>
            <a:r>
              <a:rPr lang="en-US"/>
              <a:t>Click to edit Master title style</a:t>
            </a:r>
            <a:endParaRPr lang="en-US" dirty="0"/>
          </a:p>
        </p:txBody>
      </p:sp>
      <p:sp>
        <p:nvSpPr>
          <p:cNvPr id="4" name="Text Placeholder 3"/>
          <p:cNvSpPr>
            <a:spLocks noGrp="1"/>
          </p:cNvSpPr>
          <p:nvPr>
            <p:ph type="body" sz="half" idx="2"/>
          </p:nvPr>
        </p:nvSpPr>
        <p:spPr>
          <a:xfrm>
            <a:off x="524869" y="3963571"/>
            <a:ext cx="6571258" cy="950537"/>
          </a:xfrm>
        </p:spPr>
        <p:txBody>
          <a:bodyPr anchor="t"/>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89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7" name="Text Placeholder 2"/>
          <p:cNvSpPr>
            <a:spLocks noGrp="1"/>
          </p:cNvSpPr>
          <p:nvPr>
            <p:ph type="body" idx="1"/>
          </p:nvPr>
        </p:nvSpPr>
        <p:spPr>
          <a:xfrm>
            <a:off x="835801" y="1571625"/>
            <a:ext cx="184179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8" name="Text Placeholder 3"/>
          <p:cNvSpPr>
            <a:spLocks noGrp="1"/>
          </p:cNvSpPr>
          <p:nvPr>
            <p:ph type="body" sz="half" idx="15"/>
          </p:nvPr>
        </p:nvSpPr>
        <p:spPr>
          <a:xfrm>
            <a:off x="848000" y="2143126"/>
            <a:ext cx="1829594"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9" name="Text Placeholder 4"/>
          <p:cNvSpPr>
            <a:spLocks noGrp="1"/>
          </p:cNvSpPr>
          <p:nvPr>
            <p:ph type="body" sz="quarter" idx="3"/>
          </p:nvPr>
        </p:nvSpPr>
        <p:spPr>
          <a:xfrm>
            <a:off x="2867498" y="1571625"/>
            <a:ext cx="1835151" cy="480218"/>
          </a:xfrm>
        </p:spPr>
        <p:txBody>
          <a:bodyPr vert="horz" lIns="91440" tIns="45720" rIns="91440" bIns="45720" rtlCol="0" anchor="b">
            <a:no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2860901" y="2143126"/>
            <a:ext cx="1841747"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11" name="Text Placeholder 4"/>
          <p:cNvSpPr>
            <a:spLocks noGrp="1"/>
          </p:cNvSpPr>
          <p:nvPr>
            <p:ph type="body" sz="quarter" idx="13"/>
          </p:nvPr>
        </p:nvSpPr>
        <p:spPr>
          <a:xfrm>
            <a:off x="4893149" y="1571625"/>
            <a:ext cx="1832571" cy="480218"/>
          </a:xfrm>
        </p:spPr>
        <p:txBody>
          <a:bodyPr vert="horz" lIns="91440" tIns="45720" rIns="91440" bIns="45720" rtlCol="0" anchor="b">
            <a:noAutofit/>
          </a:bodyPr>
          <a:lstStyle>
            <a:lvl1pPr>
              <a:buNone/>
              <a:defRPr lang="en-US" sz="1500" b="0" dirty="0">
                <a:solidFill>
                  <a:schemeClr val="tx2">
                    <a:lumMod val="50000"/>
                  </a:schemeClr>
                </a:soli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4893149" y="2143126"/>
            <a:ext cx="1832571"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6550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32553" y="3581253"/>
            <a:ext cx="183753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0" name="Picture Placeholder 2"/>
          <p:cNvSpPr>
            <a:spLocks noGrp="1" noChangeAspect="1"/>
          </p:cNvSpPr>
          <p:nvPr>
            <p:ph type="pic" idx="15"/>
          </p:nvPr>
        </p:nvSpPr>
        <p:spPr>
          <a:xfrm>
            <a:off x="832553" y="1880295"/>
            <a:ext cx="1837532"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1" name="Text Placeholder 3"/>
          <p:cNvSpPr>
            <a:spLocks noGrp="1"/>
          </p:cNvSpPr>
          <p:nvPr>
            <p:ph type="body" sz="half" idx="18"/>
          </p:nvPr>
        </p:nvSpPr>
        <p:spPr>
          <a:xfrm>
            <a:off x="832553" y="4061471"/>
            <a:ext cx="1837532"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2" name="Text Placeholder 4"/>
          <p:cNvSpPr>
            <a:spLocks noGrp="1"/>
          </p:cNvSpPr>
          <p:nvPr>
            <p:ph type="body" sz="quarter" idx="3"/>
          </p:nvPr>
        </p:nvSpPr>
        <p:spPr>
          <a:xfrm>
            <a:off x="2855624" y="3581253"/>
            <a:ext cx="1831578"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3" name="Picture Placeholder 2"/>
          <p:cNvSpPr>
            <a:spLocks noGrp="1" noChangeAspect="1"/>
          </p:cNvSpPr>
          <p:nvPr>
            <p:ph type="pic" idx="21"/>
          </p:nvPr>
        </p:nvSpPr>
        <p:spPr>
          <a:xfrm>
            <a:off x="2855623" y="1880295"/>
            <a:ext cx="1831578"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4" name="Text Placeholder 3"/>
          <p:cNvSpPr>
            <a:spLocks noGrp="1"/>
          </p:cNvSpPr>
          <p:nvPr>
            <p:ph type="body" sz="half" idx="19"/>
          </p:nvPr>
        </p:nvSpPr>
        <p:spPr>
          <a:xfrm>
            <a:off x="2854779" y="4061471"/>
            <a:ext cx="1834004"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5" name="Text Placeholder 4"/>
          <p:cNvSpPr>
            <a:spLocks noGrp="1"/>
          </p:cNvSpPr>
          <p:nvPr>
            <p:ph type="body" sz="quarter" idx="13"/>
          </p:nvPr>
        </p:nvSpPr>
        <p:spPr>
          <a:xfrm>
            <a:off x="4877703" y="3581253"/>
            <a:ext cx="1832571"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6" name="Picture Placeholder 2"/>
          <p:cNvSpPr>
            <a:spLocks noGrp="1" noChangeAspect="1"/>
          </p:cNvSpPr>
          <p:nvPr>
            <p:ph type="pic" idx="22"/>
          </p:nvPr>
        </p:nvSpPr>
        <p:spPr>
          <a:xfrm>
            <a:off x="4877702" y="1880295"/>
            <a:ext cx="1832571"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7" name="Text Placeholder 3"/>
          <p:cNvSpPr>
            <a:spLocks noGrp="1"/>
          </p:cNvSpPr>
          <p:nvPr>
            <p:ph type="body" sz="half" idx="20"/>
          </p:nvPr>
        </p:nvSpPr>
        <p:spPr>
          <a:xfrm>
            <a:off x="4877624" y="4061470"/>
            <a:ext cx="1834998"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166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23875" y="1521354"/>
            <a:ext cx="6572250" cy="38507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948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3064" y="304272"/>
            <a:ext cx="1643063" cy="50606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3876" y="304272"/>
            <a:ext cx="4833938" cy="50606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72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00000" y="1521354"/>
            <a:ext cx="6396125" cy="339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12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34083" y="1526892"/>
            <a:ext cx="5715000" cy="1367908"/>
          </a:xfrm>
        </p:spPr>
        <p:txBody>
          <a:bodyPr wrap="none" anchor="t">
            <a:normAutofit/>
          </a:bodyPr>
          <a:lstStyle>
            <a:lvl1pPr algn="l">
              <a:defRPr sz="3667" b="0"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534083" y="842069"/>
            <a:ext cx="5715000" cy="628354"/>
          </a:xfrm>
        </p:spPr>
        <p:txBody>
          <a:bodyPr anchor="b">
            <a:normAutofit/>
          </a:bodyPr>
          <a:lstStyle>
            <a:lvl1pPr marL="0" indent="0" algn="l">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17228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0000" y="1521355"/>
            <a:ext cx="3140760" cy="3393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49900" y="1521355"/>
            <a:ext cx="3146225" cy="33935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55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1"/>
            <a:ext cx="657225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00000" y="1400969"/>
            <a:ext cx="3140760" cy="686593"/>
          </a:xfrm>
        </p:spPr>
        <p:txBody>
          <a:bodyPr anchor="b"/>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700000" y="2087563"/>
            <a:ext cx="3140760"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49901" y="1400969"/>
            <a:ext cx="3147218" cy="686593"/>
          </a:xfrm>
        </p:spPr>
        <p:txBody>
          <a:bodyPr vert="horz" lIns="91440" tIns="45720" rIns="91440" bIns="45720" rtlCol="0" anchor="b">
            <a:norm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3949901" y="2087563"/>
            <a:ext cx="3147218"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61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87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46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ictur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9929" y="302079"/>
            <a:ext cx="7420144" cy="4619965"/>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69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639300"/>
            <a:ext cx="6572250" cy="682796"/>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867" y="822855"/>
            <a:ext cx="6572250" cy="2816446"/>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524869" y="4322097"/>
            <a:ext cx="6571258" cy="568727"/>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5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304271"/>
            <a:ext cx="6572250" cy="11046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700000" y="1521354"/>
            <a:ext cx="6396125"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00618" y="5296960"/>
            <a:ext cx="991721" cy="304271"/>
          </a:xfrm>
          <a:prstGeom prst="rect">
            <a:avLst/>
          </a:prstGeom>
        </p:spPr>
        <p:txBody>
          <a:bodyPr vert="horz" lIns="91440" tIns="45720" rIns="91440" bIns="45720" rtlCol="0" anchor="ctr"/>
          <a:lstStyle>
            <a:lvl1pPr algn="l">
              <a:defRPr sz="750">
                <a:solidFill>
                  <a:schemeClr val="tx1">
                    <a:lumMod val="85000"/>
                  </a:schemeClr>
                </a:solidFill>
              </a:defRPr>
            </a:lvl1p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3"/>
          </p:nvPr>
        </p:nvSpPr>
        <p:spPr>
          <a:xfrm>
            <a:off x="3810000" y="5296960"/>
            <a:ext cx="2571750" cy="304271"/>
          </a:xfrm>
          <a:prstGeom prst="rect">
            <a:avLst/>
          </a:prstGeom>
        </p:spPr>
        <p:txBody>
          <a:bodyPr vert="horz" lIns="91440" tIns="45720" rIns="91440" bIns="45720" rtlCol="0" anchor="ctr"/>
          <a:lstStyle>
            <a:lvl1pPr algn="ctr">
              <a:defRPr sz="75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6499412" y="5296960"/>
            <a:ext cx="596713" cy="304271"/>
          </a:xfrm>
          <a:prstGeom prst="rect">
            <a:avLst/>
          </a:prstGeom>
        </p:spPr>
        <p:txBody>
          <a:bodyPr vert="horz" lIns="91440" tIns="45720" rIns="91440" bIns="45720" rtlCol="0" anchor="ctr"/>
          <a:lstStyle>
            <a:lvl1pPr algn="r">
              <a:defRPr sz="750">
                <a:solidFill>
                  <a:schemeClr val="tx1">
                    <a:lumMod val="8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74204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571477" rtl="0" eaLnBrk="1" latinLnBrk="0" hangingPunct="1">
        <a:lnSpc>
          <a:spcPct val="90000"/>
        </a:lnSpc>
        <a:spcBef>
          <a:spcPct val="0"/>
        </a:spcBef>
        <a:buNone/>
        <a:defRPr sz="3667" b="0" kern="1200">
          <a:solidFill>
            <a:schemeClr val="tx2">
              <a:lumMod val="50000"/>
            </a:schemeClr>
          </a:solidFill>
          <a:latin typeface="+mj-lt"/>
          <a:ea typeface="+mj-ea"/>
          <a:cs typeface="+mj-cs"/>
        </a:defRPr>
      </a:lvl1pPr>
    </p:titleStyle>
    <p:body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477" rtl="0" eaLnBrk="1" latinLnBrk="0" hangingPunct="1">
        <a:defRPr sz="1125" kern="1200">
          <a:solidFill>
            <a:schemeClr val="tx1"/>
          </a:solidFill>
          <a:latin typeface="+mn-lt"/>
          <a:ea typeface="+mn-ea"/>
          <a:cs typeface="+mn-cs"/>
        </a:defRPr>
      </a:lvl1pPr>
      <a:lvl2pPr marL="285739" algn="l" defTabSz="571477" rtl="0" eaLnBrk="1" latinLnBrk="0" hangingPunct="1">
        <a:defRPr sz="1125" kern="1200">
          <a:solidFill>
            <a:schemeClr val="tx1"/>
          </a:solidFill>
          <a:latin typeface="+mn-lt"/>
          <a:ea typeface="+mn-ea"/>
          <a:cs typeface="+mn-cs"/>
        </a:defRPr>
      </a:lvl2pPr>
      <a:lvl3pPr marL="571477" algn="l" defTabSz="571477" rtl="0" eaLnBrk="1" latinLnBrk="0" hangingPunct="1">
        <a:defRPr sz="1125" kern="1200">
          <a:solidFill>
            <a:schemeClr val="tx1"/>
          </a:solidFill>
          <a:latin typeface="+mn-lt"/>
          <a:ea typeface="+mn-ea"/>
          <a:cs typeface="+mn-cs"/>
        </a:defRPr>
      </a:lvl3pPr>
      <a:lvl4pPr marL="857216" algn="l" defTabSz="571477" rtl="0" eaLnBrk="1" latinLnBrk="0" hangingPunct="1">
        <a:defRPr sz="1125" kern="1200">
          <a:solidFill>
            <a:schemeClr val="tx1"/>
          </a:solidFill>
          <a:latin typeface="+mn-lt"/>
          <a:ea typeface="+mn-ea"/>
          <a:cs typeface="+mn-cs"/>
        </a:defRPr>
      </a:lvl4pPr>
      <a:lvl5pPr marL="1142954" algn="l" defTabSz="571477" rtl="0" eaLnBrk="1" latinLnBrk="0" hangingPunct="1">
        <a:defRPr sz="1125" kern="1200">
          <a:solidFill>
            <a:schemeClr val="tx1"/>
          </a:solidFill>
          <a:latin typeface="+mn-lt"/>
          <a:ea typeface="+mn-ea"/>
          <a:cs typeface="+mn-cs"/>
        </a:defRPr>
      </a:lvl5pPr>
      <a:lvl6pPr marL="1428693" algn="l" defTabSz="571477" rtl="0" eaLnBrk="1" latinLnBrk="0" hangingPunct="1">
        <a:defRPr sz="1125" kern="1200">
          <a:solidFill>
            <a:schemeClr val="tx1"/>
          </a:solidFill>
          <a:latin typeface="+mn-lt"/>
          <a:ea typeface="+mn-ea"/>
          <a:cs typeface="+mn-cs"/>
        </a:defRPr>
      </a:lvl6pPr>
      <a:lvl7pPr marL="1714431" algn="l" defTabSz="571477" rtl="0" eaLnBrk="1" latinLnBrk="0" hangingPunct="1">
        <a:defRPr sz="1125" kern="1200">
          <a:solidFill>
            <a:schemeClr val="tx1"/>
          </a:solidFill>
          <a:latin typeface="+mn-lt"/>
          <a:ea typeface="+mn-ea"/>
          <a:cs typeface="+mn-cs"/>
        </a:defRPr>
      </a:lvl7pPr>
      <a:lvl8pPr marL="2000170" algn="l" defTabSz="571477" rtl="0" eaLnBrk="1" latinLnBrk="0" hangingPunct="1">
        <a:defRPr sz="1125" kern="1200">
          <a:solidFill>
            <a:schemeClr val="tx1"/>
          </a:solidFill>
          <a:latin typeface="+mn-lt"/>
          <a:ea typeface="+mn-ea"/>
          <a:cs typeface="+mn-cs"/>
        </a:defRPr>
      </a:lvl8pPr>
      <a:lvl9pPr marL="2285909" algn="l" defTabSz="571477"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nter-process_commun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tutorial/networking/sockets/defini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tutorial/networking/sockets/definitio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fanshaweonline.c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3499-21EC-4498-A907-0487BFFB8FE9}"/>
              </a:ext>
            </a:extLst>
          </p:cNvPr>
          <p:cNvSpPr>
            <a:spLocks noGrp="1"/>
          </p:cNvSpPr>
          <p:nvPr>
            <p:ph type="ctrTitle"/>
          </p:nvPr>
        </p:nvSpPr>
        <p:spPr>
          <a:xfrm>
            <a:off x="718240" y="626309"/>
            <a:ext cx="6181724" cy="742846"/>
          </a:xfrm>
        </p:spPr>
        <p:txBody>
          <a:bodyPr/>
          <a:lstStyle/>
          <a:p>
            <a:r>
              <a:rPr lang="en-CA" dirty="0"/>
              <a:t>Info-6079 Security Application</a:t>
            </a:r>
          </a:p>
        </p:txBody>
      </p:sp>
      <p:sp>
        <p:nvSpPr>
          <p:cNvPr id="3" name="Subtitle 2">
            <a:extLst>
              <a:ext uri="{FF2B5EF4-FFF2-40B4-BE49-F238E27FC236}">
                <a16:creationId xmlns:a16="http://schemas.microsoft.com/office/drawing/2014/main" id="{D588400E-B15F-4C5A-8E8B-8DE6F3B91BDE}"/>
              </a:ext>
            </a:extLst>
          </p:cNvPr>
          <p:cNvSpPr>
            <a:spLocks noGrp="1"/>
          </p:cNvSpPr>
          <p:nvPr>
            <p:ph type="subTitle" idx="1"/>
          </p:nvPr>
        </p:nvSpPr>
        <p:spPr>
          <a:xfrm>
            <a:off x="152400" y="1555758"/>
            <a:ext cx="7293429" cy="1745003"/>
          </a:xfrm>
        </p:spPr>
        <p:txBody>
          <a:bodyPr>
            <a:normAutofit/>
          </a:bodyPr>
          <a:lstStyle/>
          <a:p>
            <a:pPr algn="ctr"/>
            <a:r>
              <a:rPr lang="en-CA" sz="6600" b="1" dirty="0">
                <a:solidFill>
                  <a:srgbClr val="0000FF"/>
                </a:solidFill>
                <a:latin typeface="Arial Rounded MT Bold" panose="020F0704030504030204" pitchFamily="34" charset="0"/>
                <a:cs typeface="Aharoni" panose="02010803020104030203" pitchFamily="2" charset="-79"/>
              </a:rPr>
              <a:t>Week 7</a:t>
            </a:r>
          </a:p>
          <a:p>
            <a:pPr algn="ctr"/>
            <a:r>
              <a:rPr lang="en-CA" sz="4000" b="1" dirty="0">
                <a:solidFill>
                  <a:schemeClr val="tx1"/>
                </a:solidFill>
                <a:latin typeface="Arial Rounded MT Bold" panose="020F0704030504030204" pitchFamily="34" charset="0"/>
                <a:cs typeface="Aharoni" panose="02010803020104030203" pitchFamily="2" charset="-79"/>
              </a:rPr>
              <a:t>Exceptions, Debug</a:t>
            </a:r>
          </a:p>
        </p:txBody>
      </p:sp>
      <p:sp>
        <p:nvSpPr>
          <p:cNvPr id="4" name="TextBox 3">
            <a:extLst>
              <a:ext uri="{FF2B5EF4-FFF2-40B4-BE49-F238E27FC236}">
                <a16:creationId xmlns:a16="http://schemas.microsoft.com/office/drawing/2014/main" id="{318B369E-20B0-408C-8F65-423DF974C715}"/>
              </a:ext>
            </a:extLst>
          </p:cNvPr>
          <p:cNvSpPr txBox="1"/>
          <p:nvPr/>
        </p:nvSpPr>
        <p:spPr>
          <a:xfrm>
            <a:off x="219325" y="4455658"/>
            <a:ext cx="2341180" cy="261610"/>
          </a:xfrm>
          <a:prstGeom prst="rect">
            <a:avLst/>
          </a:prstGeom>
          <a:noFill/>
        </p:spPr>
        <p:txBody>
          <a:bodyPr wrap="square" rtlCol="0">
            <a:spAutoFit/>
          </a:bodyPr>
          <a:lstStyle/>
          <a:p>
            <a:r>
              <a:rPr lang="en-US" sz="1050" dirty="0"/>
              <a:t>Updated  JUNE  2023</a:t>
            </a:r>
          </a:p>
        </p:txBody>
      </p:sp>
      <p:sp>
        <p:nvSpPr>
          <p:cNvPr id="5" name="Rectangle 4">
            <a:extLst>
              <a:ext uri="{FF2B5EF4-FFF2-40B4-BE49-F238E27FC236}">
                <a16:creationId xmlns:a16="http://schemas.microsoft.com/office/drawing/2014/main" id="{3258CB1E-30D1-B416-3105-8AC964CBD064}"/>
              </a:ext>
            </a:extLst>
          </p:cNvPr>
          <p:cNvSpPr/>
          <p:nvPr/>
        </p:nvSpPr>
        <p:spPr>
          <a:xfrm>
            <a:off x="2165317" y="1577543"/>
            <a:ext cx="3165996" cy="1938992"/>
          </a:xfrm>
          <a:prstGeom prst="rect">
            <a:avLst/>
          </a:prstGeom>
          <a:noFill/>
        </p:spPr>
        <p:txBody>
          <a:bodyPr wrap="none" lIns="91440" tIns="45720" rIns="91440" bIns="45720">
            <a:spAutoFit/>
          </a:bodyPr>
          <a:lstStyle/>
          <a:p>
            <a:pPr algn="ctr"/>
            <a:r>
              <a:rPr lang="en-CA" sz="6600" b="1" dirty="0">
                <a:latin typeface="Arial Rounded MT Bold" panose="020F0704030504030204" pitchFamily="34" charset="0"/>
                <a:cs typeface="Aharoni" panose="02010803020104030203" pitchFamily="2" charset="-79"/>
              </a:rPr>
              <a:t>Week 7</a:t>
            </a: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6811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p:txBody>
          <a:bodyPr/>
          <a:lstStyle/>
          <a:p>
            <a:r>
              <a:rPr lang="en-US" dirty="0"/>
              <a:t>Exceptions</a:t>
            </a:r>
            <a:endParaRPr lang="en-CA" dirty="0"/>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p:txBody>
          <a:bodyPr/>
          <a:lstStyle/>
          <a:p>
            <a:pPr marL="0" marR="0" indent="0">
              <a:lnSpc>
                <a:spcPct val="107000"/>
              </a:lnSpc>
              <a:spcBef>
                <a:spcPts val="0"/>
              </a:spcBef>
              <a:spcAft>
                <a:spcPts val="0"/>
              </a:spcAft>
              <a:buNone/>
            </a:pPr>
            <a:r>
              <a:rPr lang="en-CA" sz="2400" b="1" dirty="0">
                <a:effectLst/>
                <a:latin typeface="Posterama" panose="020B0504020200020000" pitchFamily="34" charset="0"/>
                <a:ea typeface="Calibri" panose="020F0502020204030204" pitchFamily="34" charset="0"/>
                <a:cs typeface="Times New Roman" panose="02020603050405020304" pitchFamily="18" charset="0"/>
              </a:rPr>
              <a:t>What is an exception?</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p>
            <a:pPr marL="141288" marR="0" indent="-141288">
              <a:lnSpc>
                <a:spcPct val="107000"/>
              </a:lnSpc>
              <a:spcBef>
                <a:spcPts val="0"/>
              </a:spcBef>
              <a:spcAft>
                <a:spcPts val="0"/>
              </a:spcAft>
            </a:pPr>
            <a:r>
              <a:rPr lang="en-CA" sz="2400" dirty="0">
                <a:effectLst/>
                <a:latin typeface="Posterama" panose="020B0504020200020000" pitchFamily="34" charset="0"/>
                <a:ea typeface="Calibri" panose="020F0502020204030204" pitchFamily="34" charset="0"/>
                <a:cs typeface="Times New Roman" panose="02020603050405020304" pitchFamily="18" charset="0"/>
              </a:rPr>
              <a:t>An exception is a condition that arises during the execution of a program. </a:t>
            </a:r>
          </a:p>
          <a:p>
            <a:pPr marL="141288" marR="0" indent="-141288">
              <a:lnSpc>
                <a:spcPct val="107000"/>
              </a:lnSpc>
              <a:spcBef>
                <a:spcPts val="0"/>
              </a:spcBef>
              <a:spcAft>
                <a:spcPts val="0"/>
              </a:spcAft>
            </a:pPr>
            <a:r>
              <a:rPr lang="en-CA" sz="2400" dirty="0">
                <a:effectLst/>
                <a:latin typeface="Posterama" panose="020B0504020200020000" pitchFamily="34" charset="0"/>
                <a:ea typeface="Calibri" panose="020F0502020204030204" pitchFamily="34" charset="0"/>
                <a:cs typeface="Times New Roman" panose="02020603050405020304" pitchFamily="18" charset="0"/>
              </a:rPr>
              <a:t>It is a signal that something unexpected happened. </a:t>
            </a:r>
          </a:p>
          <a:p>
            <a:pPr marL="141288" marR="0" indent="-141288">
              <a:lnSpc>
                <a:spcPct val="107000"/>
              </a:lnSpc>
              <a:spcBef>
                <a:spcPts val="0"/>
              </a:spcBef>
              <a:spcAft>
                <a:spcPts val="0"/>
              </a:spcAft>
            </a:pPr>
            <a:r>
              <a:rPr lang="en-CA" sz="2400" dirty="0">
                <a:effectLst/>
                <a:latin typeface="Posterama" panose="020B0504020200020000" pitchFamily="34" charset="0"/>
                <a:ea typeface="Calibri" panose="020F0502020204030204" pitchFamily="34" charset="0"/>
                <a:cs typeface="Times New Roman" panose="02020603050405020304" pitchFamily="18" charset="0"/>
              </a:rPr>
              <a:t>Python represents exceptions by an object of a certain type.</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89857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p:txBody>
          <a:bodyPr/>
          <a:lstStyle/>
          <a:p>
            <a:r>
              <a:rPr lang="en-US" dirty="0"/>
              <a:t>Exceptions</a:t>
            </a:r>
            <a:endParaRPr lang="en-CA" dirty="0"/>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a:xfrm>
            <a:off x="523876" y="1286108"/>
            <a:ext cx="6572250" cy="3627920"/>
          </a:xfrm>
        </p:spPr>
        <p:txBody>
          <a:bodyPr>
            <a:normAutofit/>
          </a:bodyPr>
          <a:lstStyle/>
          <a:p>
            <a:pPr marL="141288" marR="0" indent="-141288">
              <a:lnSpc>
                <a:spcPct val="107000"/>
              </a:lnSpc>
              <a:spcBef>
                <a:spcPts val="0"/>
              </a:spcBef>
              <a:spcAft>
                <a:spcPts val="0"/>
              </a:spcAft>
            </a:pPr>
            <a:r>
              <a:rPr lang="en-CA" sz="2400" dirty="0">
                <a:effectLst/>
                <a:latin typeface="Posterama" panose="020B0504020200020000" pitchFamily="34" charset="0"/>
                <a:ea typeface="Calibri" panose="020F0502020204030204" pitchFamily="34" charset="0"/>
                <a:cs typeface="Times New Roman" panose="02020603050405020304" pitchFamily="18" charset="0"/>
              </a:rPr>
              <a:t>In Python, all built-in, non-system-exiting exceptions are derived from the Exception class. </a:t>
            </a:r>
          </a:p>
          <a:p>
            <a:pPr marL="141288" marR="0" indent="-141288">
              <a:lnSpc>
                <a:spcPct val="107000"/>
              </a:lnSpc>
              <a:spcBef>
                <a:spcPts val="0"/>
              </a:spcBef>
              <a:spcAft>
                <a:spcPts val="0"/>
              </a:spcAft>
            </a:pPr>
            <a:r>
              <a:rPr lang="en-CA" sz="2400" dirty="0">
                <a:effectLst/>
                <a:latin typeface="Posterama" panose="020B0504020200020000" pitchFamily="34" charset="0"/>
                <a:ea typeface="Calibri" panose="020F0502020204030204" pitchFamily="34" charset="0"/>
                <a:cs typeface="Times New Roman" panose="02020603050405020304" pitchFamily="18" charset="0"/>
              </a:rPr>
              <a:t>Exceptions have their own, descriptive names. </a:t>
            </a:r>
          </a:p>
          <a:p>
            <a:pPr marL="141288" marR="0" indent="-141288">
              <a:lnSpc>
                <a:spcPct val="107000"/>
              </a:lnSpc>
              <a:spcBef>
                <a:spcPts val="0"/>
              </a:spcBef>
              <a:spcAft>
                <a:spcPts val="0"/>
              </a:spcAft>
            </a:pPr>
            <a:r>
              <a:rPr lang="en-CA" sz="2400" dirty="0">
                <a:effectLst/>
                <a:latin typeface="Posterama" panose="020B0504020200020000" pitchFamily="34" charset="0"/>
                <a:ea typeface="Calibri" panose="020F0502020204030204" pitchFamily="34" charset="0"/>
                <a:cs typeface="Times New Roman" panose="02020603050405020304" pitchFamily="18" charset="0"/>
              </a:rPr>
              <a:t>For example, if you try to divide a number by zero, you will get a </a:t>
            </a:r>
            <a:r>
              <a:rPr lang="en-CA" sz="2400" dirty="0" err="1">
                <a:solidFill>
                  <a:schemeClr val="accent1"/>
                </a:solidFill>
                <a:effectLst/>
                <a:latin typeface="Posterama" panose="020B0504020200020000" pitchFamily="34" charset="0"/>
                <a:ea typeface="Calibri" panose="020F0502020204030204" pitchFamily="34" charset="0"/>
                <a:cs typeface="Times New Roman" panose="02020603050405020304" pitchFamily="18" charset="0"/>
              </a:rPr>
              <a:t>ZeroDivisionError</a:t>
            </a:r>
            <a:r>
              <a:rPr lang="en-CA" sz="2400" dirty="0">
                <a:latin typeface="Posterama" panose="020B0504020200020000" pitchFamily="34" charset="0"/>
                <a:ea typeface="Calibri" panose="020F0502020204030204" pitchFamily="34" charset="0"/>
                <a:cs typeface="Times New Roman" panose="02020603050405020304" pitchFamily="18" charset="0"/>
              </a:rPr>
              <a:t> </a:t>
            </a:r>
            <a:r>
              <a:rPr lang="en-CA" sz="2400" dirty="0">
                <a:effectLst/>
                <a:latin typeface="Posterama" panose="020B0504020200020000" pitchFamily="34" charset="0"/>
                <a:ea typeface="Calibri" panose="020F0502020204030204" pitchFamily="34" charset="0"/>
                <a:cs typeface="Times New Roman" panose="02020603050405020304" pitchFamily="18" charset="0"/>
              </a:rPr>
              <a:t>exception, which is also a subclass of the Exception class.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88024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p:txBody>
          <a:bodyPr/>
          <a:lstStyle/>
          <a:p>
            <a:r>
              <a:rPr lang="en-US" dirty="0"/>
              <a:t>Exceptions</a:t>
            </a:r>
            <a:endParaRPr lang="en-CA" dirty="0"/>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a:xfrm>
            <a:off x="523876" y="1286108"/>
            <a:ext cx="6572250" cy="3627920"/>
          </a:xfrm>
        </p:spPr>
        <p:txBody>
          <a:bodyPr>
            <a:normAutofit/>
          </a:bodyPr>
          <a:lstStyle/>
          <a:p>
            <a:pPr marL="0" marR="0" indent="0">
              <a:lnSpc>
                <a:spcPct val="107000"/>
              </a:lnSpc>
              <a:spcBef>
                <a:spcPts val="0"/>
              </a:spcBef>
              <a:spcAft>
                <a:spcPts val="0"/>
              </a:spcAft>
              <a:buNone/>
            </a:pPr>
            <a:r>
              <a:rPr lang="en-CA" sz="1800" dirty="0">
                <a:effectLst/>
                <a:latin typeface="Posterama" panose="020B0504020200020000" pitchFamily="34" charset="0"/>
                <a:ea typeface="Calibri" panose="020F0502020204030204" pitchFamily="34" charset="0"/>
                <a:cs typeface="Times New Roman" panose="02020603050405020304" pitchFamily="18" charset="0"/>
              </a:rPr>
              <a:t>Here’s a small excerpt from this hierarchy, just to illustrate: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2400" b="1" dirty="0" err="1">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BaseException</a:t>
            </a:r>
            <a:b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br>
            <a: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 +-- </a:t>
            </a:r>
            <a:r>
              <a:rPr lang="en-CA" sz="2400" b="1" dirty="0" err="1">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SystemExit</a:t>
            </a:r>
            <a:b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br>
            <a: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 +-- </a:t>
            </a:r>
            <a:r>
              <a:rPr lang="en-CA" sz="2400" b="1" dirty="0" err="1">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KeyboardInterrupt</a:t>
            </a:r>
            <a:b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br>
            <a: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 +-- Exception</a:t>
            </a:r>
            <a:b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br>
            <a: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      +-- </a:t>
            </a:r>
            <a:r>
              <a:rPr lang="en-CA" sz="2400" b="1" dirty="0" err="1">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ArithmeticError</a:t>
            </a:r>
            <a:b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br>
            <a: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      |    +-- </a:t>
            </a:r>
            <a:r>
              <a:rPr lang="en-CA" sz="2400" b="1" dirty="0" err="1">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FloatingPointError</a:t>
            </a:r>
            <a:b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br>
            <a: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      |    +-- </a:t>
            </a:r>
            <a:r>
              <a:rPr lang="en-CA" sz="2400" b="1" dirty="0" err="1">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OverflowError</a:t>
            </a:r>
            <a:b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br>
            <a:r>
              <a:rPr lang="en-CA" sz="2400" b="1" dirty="0">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      |    +-- </a:t>
            </a:r>
            <a:r>
              <a:rPr lang="en-CA" sz="2400" b="1" dirty="0" err="1">
                <a:solidFill>
                  <a:schemeClr val="bg2"/>
                </a:solidFill>
                <a:effectLst/>
                <a:latin typeface="Courier New" panose="02070309020205020404" pitchFamily="49" charset="0"/>
                <a:ea typeface="Calibri" panose="020F0502020204030204" pitchFamily="34" charset="0"/>
                <a:cs typeface="Courier New" panose="02070309020205020404" pitchFamily="49" charset="0"/>
              </a:rPr>
              <a:t>ZeroDivisionError</a:t>
            </a:r>
            <a:endParaRPr lang="en-CA" sz="3200" b="1" dirty="0">
              <a:solidFill>
                <a:schemeClr val="bg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600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a:xfrm>
            <a:off x="223024" y="304271"/>
            <a:ext cx="6873101" cy="1104636"/>
          </a:xfrm>
        </p:spPr>
        <p:txBody>
          <a:bodyPr/>
          <a:lstStyle/>
          <a:p>
            <a:pPr marL="0" marR="0" indent="0">
              <a:lnSpc>
                <a:spcPct val="107000"/>
              </a:lnSpc>
              <a:spcBef>
                <a:spcPts val="0"/>
              </a:spcBef>
              <a:spcAft>
                <a:spcPts val="0"/>
              </a:spcAft>
              <a:buNone/>
            </a:pPr>
            <a:r>
              <a:rPr lang="en-CA" sz="4000" dirty="0">
                <a:effectLst/>
                <a:latin typeface="Posterama" panose="020B0504020200020000" pitchFamily="34" charset="0"/>
                <a:ea typeface="Calibri" panose="020F0502020204030204" pitchFamily="34" charset="0"/>
                <a:cs typeface="Times New Roman" panose="02020603050405020304" pitchFamily="18" charset="0"/>
              </a:rPr>
              <a:t>Python Try – Except</a:t>
            </a:r>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a:xfrm>
            <a:off x="148683" y="1286108"/>
            <a:ext cx="7248293" cy="3627920"/>
          </a:xfrm>
        </p:spPr>
        <p:txBody>
          <a:bodyPr>
            <a:normAutofit/>
          </a:bodyPr>
          <a:lstStyle/>
          <a:p>
            <a:pPr marL="0" marR="0" indent="0">
              <a:lnSpc>
                <a:spcPct val="107000"/>
              </a:lnSpc>
              <a:spcBef>
                <a:spcPts val="0"/>
              </a:spcBef>
              <a:spcAft>
                <a:spcPts val="0"/>
              </a:spcAft>
              <a:buNone/>
            </a:pPr>
            <a:r>
              <a:rPr lang="en-CA" sz="1600" b="1" dirty="0">
                <a:solidFill>
                  <a:schemeClr val="accent1">
                    <a:lumMod val="75000"/>
                  </a:schemeClr>
                </a:solidFill>
                <a:latin typeface="Courier New" panose="02070309020205020404" pitchFamily="49" charset="0"/>
                <a:cs typeface="Courier New" panose="02070309020205020404" pitchFamily="49" charset="0"/>
              </a:rPr>
              <a:t>Try:</a:t>
            </a:r>
          </a:p>
          <a:p>
            <a:pPr marL="0" marR="0" indent="0">
              <a:lnSpc>
                <a:spcPct val="107000"/>
              </a:lnSpc>
              <a:spcBef>
                <a:spcPts val="0"/>
              </a:spcBef>
              <a:spcAft>
                <a:spcPts val="0"/>
              </a:spcAft>
              <a:buNone/>
            </a:pPr>
            <a:r>
              <a:rPr lang="en-CA" sz="1600" b="1" dirty="0">
                <a:solidFill>
                  <a:srgbClr val="002060"/>
                </a:solidFill>
                <a:latin typeface="Courier New" panose="02070309020205020404" pitchFamily="49" charset="0"/>
                <a:cs typeface="Courier New" panose="02070309020205020404" pitchFamily="49" charset="0"/>
              </a:rPr>
              <a:t>	</a:t>
            </a:r>
            <a:r>
              <a:rPr lang="en-CA" sz="1600" b="1" dirty="0">
                <a:effectLst/>
                <a:latin typeface="Courier New" panose="02070309020205020404" pitchFamily="49" charset="0"/>
                <a:ea typeface="Calibri" panose="020F0502020204030204" pitchFamily="34" charset="0"/>
                <a:cs typeface="Courier New" panose="02070309020205020404" pitchFamily="49" charset="0"/>
              </a:rPr>
              <a:t>try to run this code</a:t>
            </a:r>
          </a:p>
          <a:p>
            <a:pPr marL="0" marR="0" indent="0">
              <a:lnSpc>
                <a:spcPct val="107000"/>
              </a:lnSpc>
              <a:spcBef>
                <a:spcPts val="0"/>
              </a:spcBef>
              <a:spcAft>
                <a:spcPts val="0"/>
              </a:spcAft>
              <a:buNone/>
            </a:pPr>
            <a:r>
              <a:rPr lang="en-CA" sz="1600" b="1" dirty="0">
                <a:latin typeface="Courier New" panose="02070309020205020404" pitchFamily="49" charset="0"/>
                <a:ea typeface="Calibri" panose="020F0502020204030204" pitchFamily="34" charset="0"/>
                <a:cs typeface="Courier New" panose="02070309020205020404" pitchFamily="49" charset="0"/>
              </a:rPr>
              <a:t>				</a:t>
            </a:r>
            <a:r>
              <a:rPr lang="en-CA" sz="1600" b="1" dirty="0">
                <a:effectLst/>
                <a:latin typeface="Courier New" panose="02070309020205020404" pitchFamily="49" charset="0"/>
                <a:ea typeface="Calibri" panose="020F0502020204030204" pitchFamily="34" charset="0"/>
                <a:cs typeface="Courier New" panose="02070309020205020404" pitchFamily="49" charset="0"/>
              </a:rPr>
              <a:t>but an exception might occur.</a:t>
            </a:r>
          </a:p>
          <a:p>
            <a:pPr marL="0" marR="0" indent="0">
              <a:lnSpc>
                <a:spcPct val="107000"/>
              </a:lnSpc>
              <a:spcBef>
                <a:spcPts val="0"/>
              </a:spcBef>
              <a:spcAft>
                <a:spcPts val="0"/>
              </a:spcAft>
              <a:buNone/>
            </a:pPr>
            <a:endParaRPr lang="en-CA" sz="1600" b="1" dirty="0">
              <a:solidFill>
                <a:srgbClr val="002060"/>
              </a:solidFill>
              <a:latin typeface="Courier New" panose="02070309020205020404" pitchFamily="49" charset="0"/>
              <a:cs typeface="Courier New" panose="02070309020205020404" pitchFamily="49" charset="0"/>
            </a:endParaRPr>
          </a:p>
          <a:p>
            <a:pPr marL="0" marR="0" indent="0">
              <a:lnSpc>
                <a:spcPct val="107000"/>
              </a:lnSpc>
              <a:spcBef>
                <a:spcPts val="0"/>
              </a:spcBef>
              <a:spcAft>
                <a:spcPts val="0"/>
              </a:spcAft>
              <a:buNone/>
            </a:pPr>
            <a:r>
              <a:rPr lang="en-CA" sz="1600" b="1" dirty="0">
                <a:solidFill>
                  <a:schemeClr val="accent1">
                    <a:lumMod val="75000"/>
                  </a:schemeClr>
                </a:solidFill>
                <a:latin typeface="Courier New" panose="02070309020205020404" pitchFamily="49" charset="0"/>
                <a:cs typeface="Courier New" panose="02070309020205020404" pitchFamily="49" charset="0"/>
              </a:rPr>
              <a:t>Except:</a:t>
            </a:r>
          </a:p>
          <a:p>
            <a:pPr marL="0" marR="0" indent="0">
              <a:lnSpc>
                <a:spcPct val="107000"/>
              </a:lnSpc>
              <a:spcBef>
                <a:spcPts val="0"/>
              </a:spcBef>
              <a:spcAft>
                <a:spcPts val="0"/>
              </a:spcAft>
              <a:buNone/>
            </a:pPr>
            <a:r>
              <a:rPr lang="en-CA" sz="1600" b="1" dirty="0">
                <a:solidFill>
                  <a:srgbClr val="002060"/>
                </a:solidFill>
                <a:latin typeface="Courier New" panose="02070309020205020404" pitchFamily="49" charset="0"/>
                <a:cs typeface="Courier New" panose="02070309020205020404" pitchFamily="49" charset="0"/>
              </a:rPr>
              <a:t>	Handle the exception properly</a:t>
            </a:r>
          </a:p>
          <a:p>
            <a:pPr marL="0" marR="0" indent="0">
              <a:lnSpc>
                <a:spcPct val="107000"/>
              </a:lnSpc>
              <a:spcBef>
                <a:spcPts val="0"/>
              </a:spcBef>
              <a:spcAft>
                <a:spcPts val="0"/>
              </a:spcAft>
              <a:buNone/>
            </a:pPr>
            <a:endParaRPr lang="en-CA" sz="1600" b="1" dirty="0">
              <a:solidFill>
                <a:srgbClr val="002060"/>
              </a:solidFill>
              <a:latin typeface="Courier New" panose="02070309020205020404" pitchFamily="49" charset="0"/>
              <a:cs typeface="Courier New" panose="02070309020205020404" pitchFamily="49" charset="0"/>
            </a:endParaRPr>
          </a:p>
          <a:p>
            <a:pPr marL="0" marR="0" indent="0">
              <a:lnSpc>
                <a:spcPct val="107000"/>
              </a:lnSpc>
              <a:spcBef>
                <a:spcPts val="0"/>
              </a:spcBef>
              <a:spcAft>
                <a:spcPts val="0"/>
              </a:spcAft>
              <a:buNone/>
            </a:pPr>
            <a:r>
              <a:rPr lang="en-CA" sz="1600" b="1" dirty="0">
                <a:solidFill>
                  <a:schemeClr val="accent1">
                    <a:lumMod val="75000"/>
                  </a:schemeClr>
                </a:solidFill>
                <a:latin typeface="Courier New" panose="02070309020205020404" pitchFamily="49" charset="0"/>
                <a:cs typeface="Courier New" panose="02070309020205020404" pitchFamily="49" charset="0"/>
              </a:rPr>
              <a:t>Else:</a:t>
            </a:r>
          </a:p>
          <a:p>
            <a:pPr marL="0" marR="0" indent="0">
              <a:lnSpc>
                <a:spcPct val="107000"/>
              </a:lnSpc>
              <a:spcBef>
                <a:spcPts val="0"/>
              </a:spcBef>
              <a:spcAft>
                <a:spcPts val="0"/>
              </a:spcAft>
              <a:buNone/>
            </a:pPr>
            <a:r>
              <a:rPr lang="en-CA" sz="1600" b="1" dirty="0">
                <a:solidFill>
                  <a:srgbClr val="002060"/>
                </a:solidFill>
                <a:latin typeface="Courier New" panose="02070309020205020404" pitchFamily="49" charset="0"/>
                <a:cs typeface="Courier New" panose="02070309020205020404" pitchFamily="49" charset="0"/>
              </a:rPr>
              <a:t>	only occurs when there are no exception</a:t>
            </a:r>
          </a:p>
          <a:p>
            <a:pPr marL="0" marR="0" indent="0">
              <a:lnSpc>
                <a:spcPct val="107000"/>
              </a:lnSpc>
              <a:spcBef>
                <a:spcPts val="0"/>
              </a:spcBef>
              <a:spcAft>
                <a:spcPts val="0"/>
              </a:spcAft>
              <a:buNone/>
            </a:pPr>
            <a:endParaRPr lang="en-CA" sz="1600" b="1" dirty="0">
              <a:solidFill>
                <a:srgbClr val="002060"/>
              </a:solidFill>
              <a:latin typeface="Courier New" panose="02070309020205020404" pitchFamily="49" charset="0"/>
              <a:cs typeface="Courier New" panose="02070309020205020404" pitchFamily="49" charset="0"/>
            </a:endParaRPr>
          </a:p>
          <a:p>
            <a:pPr marL="0" marR="0" indent="0">
              <a:lnSpc>
                <a:spcPct val="107000"/>
              </a:lnSpc>
              <a:spcBef>
                <a:spcPts val="0"/>
              </a:spcBef>
              <a:spcAft>
                <a:spcPts val="0"/>
              </a:spcAft>
              <a:buNone/>
            </a:pPr>
            <a:r>
              <a:rPr lang="en-CA" sz="1600" b="1" dirty="0">
                <a:solidFill>
                  <a:schemeClr val="accent1">
                    <a:lumMod val="75000"/>
                  </a:schemeClr>
                </a:solidFill>
                <a:latin typeface="Courier New" panose="02070309020205020404" pitchFamily="49" charset="0"/>
                <a:cs typeface="Courier New" panose="02070309020205020404" pitchFamily="49" charset="0"/>
              </a:rPr>
              <a:t>Finally:</a:t>
            </a:r>
          </a:p>
          <a:p>
            <a:pPr marL="0" marR="0" indent="0">
              <a:lnSpc>
                <a:spcPct val="107000"/>
              </a:lnSpc>
              <a:spcBef>
                <a:spcPts val="0"/>
              </a:spcBef>
              <a:spcAft>
                <a:spcPts val="0"/>
              </a:spcAft>
              <a:buNone/>
            </a:pPr>
            <a:r>
              <a:rPr lang="en-CA" sz="1600" b="1" dirty="0">
                <a:solidFill>
                  <a:srgbClr val="002060"/>
                </a:solidFill>
                <a:latin typeface="Courier New" panose="02070309020205020404" pitchFamily="49" charset="0"/>
                <a:cs typeface="Courier New" panose="02070309020205020404" pitchFamily="49" charset="0"/>
              </a:rPr>
              <a:t>	always run this code</a:t>
            </a:r>
          </a:p>
        </p:txBody>
      </p:sp>
    </p:spTree>
    <p:extLst>
      <p:ext uri="{BB962C8B-B14F-4D97-AF65-F5344CB8AC3E}">
        <p14:creationId xmlns:p14="http://schemas.microsoft.com/office/powerpoint/2010/main" val="141164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a:xfrm>
            <a:off x="523875" y="304271"/>
            <a:ext cx="6925332" cy="1104636"/>
          </a:xfrm>
        </p:spPr>
        <p:txBody>
          <a:bodyPr/>
          <a:lstStyle/>
          <a:p>
            <a:r>
              <a:rPr lang="en-US" dirty="0">
                <a:solidFill>
                  <a:schemeClr val="bg1"/>
                </a:solidFill>
              </a:rPr>
              <a:t>Catching Exceptions: examples</a:t>
            </a:r>
            <a:endParaRPr lang="en-CA" dirty="0">
              <a:solidFill>
                <a:schemeClr val="bg1"/>
              </a:solidFill>
            </a:endParaRPr>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a:xfrm>
            <a:off x="523876" y="1286108"/>
            <a:ext cx="6572250" cy="3627920"/>
          </a:xfrm>
        </p:spPr>
        <p:txBody>
          <a:bodyPr>
            <a:normAutofit/>
          </a:bodyPr>
          <a:lstStyle/>
          <a:p>
            <a:pPr marL="0" marR="0" indent="0">
              <a:lnSpc>
                <a:spcPct val="107000"/>
              </a:lnSpc>
              <a:spcBef>
                <a:spcPts val="0"/>
              </a:spcBef>
              <a:spcAft>
                <a:spcPts val="0"/>
              </a:spcAft>
              <a:buNone/>
            </a:pPr>
            <a:r>
              <a:rPr lang="en-CA" sz="2400" dirty="0">
                <a:effectLst/>
                <a:latin typeface="Arial Nova" panose="020B0504020202020204" pitchFamily="34" charset="0"/>
                <a:ea typeface="Calibri" panose="020F0502020204030204" pitchFamily="34" charset="0"/>
              </a:rPr>
              <a:t>we can catch an exception by using the </a:t>
            </a:r>
            <a:r>
              <a:rPr lang="en-CA" sz="2400" b="1" dirty="0">
                <a:solidFill>
                  <a:schemeClr val="accent1">
                    <a:lumMod val="75000"/>
                  </a:schemeClr>
                </a:solidFill>
                <a:effectLst/>
                <a:latin typeface="Arial Nova" panose="020B0504020202020204" pitchFamily="34" charset="0"/>
                <a:ea typeface="Calibri" panose="020F0502020204030204" pitchFamily="34" charset="0"/>
              </a:rPr>
              <a:t>try</a:t>
            </a:r>
            <a:r>
              <a:rPr lang="en-CA" sz="2400" dirty="0">
                <a:effectLst/>
                <a:latin typeface="Arial Nova" panose="020B0504020202020204" pitchFamily="34" charset="0"/>
                <a:ea typeface="Calibri" panose="020F0502020204030204" pitchFamily="34" charset="0"/>
              </a:rPr>
              <a:t> and </a:t>
            </a:r>
            <a:r>
              <a:rPr lang="en-CA" sz="2400" b="1" dirty="0">
                <a:solidFill>
                  <a:schemeClr val="accent1">
                    <a:lumMod val="75000"/>
                  </a:schemeClr>
                </a:solidFill>
                <a:effectLst/>
                <a:latin typeface="Arial Nova" panose="020B0504020202020204" pitchFamily="34" charset="0"/>
                <a:ea typeface="Calibri" panose="020F0502020204030204" pitchFamily="34" charset="0"/>
              </a:rPr>
              <a:t>except</a:t>
            </a:r>
            <a:r>
              <a:rPr lang="en-CA" sz="2400" dirty="0">
                <a:effectLst/>
                <a:latin typeface="Arial Nova" panose="020B0504020202020204" pitchFamily="34" charset="0"/>
                <a:ea typeface="Calibri" panose="020F0502020204030204" pitchFamily="34" charset="0"/>
              </a:rPr>
              <a:t> keywords.</a:t>
            </a:r>
          </a:p>
          <a:p>
            <a:pPr marL="0" marR="0" indent="0">
              <a:lnSpc>
                <a:spcPct val="107000"/>
              </a:lnSpc>
              <a:spcBef>
                <a:spcPts val="0"/>
              </a:spcBef>
              <a:spcAft>
                <a:spcPts val="0"/>
              </a:spcAft>
              <a:buNone/>
            </a:pPr>
            <a:endParaRPr lang="en-CA" sz="2400" dirty="0">
              <a:latin typeface="Arial Nova" panose="020B0504020202020204" pitchFamily="34" charset="0"/>
              <a:ea typeface="Calibri" panose="020F0502020204030204" pitchFamily="34" charset="0"/>
            </a:endParaRPr>
          </a:p>
          <a:p>
            <a:pPr marL="0" marR="0" indent="0">
              <a:lnSpc>
                <a:spcPct val="107000"/>
              </a:lnSpc>
              <a:spcBef>
                <a:spcPts val="0"/>
              </a:spcBef>
              <a:spcAft>
                <a:spcPts val="0"/>
              </a:spcAft>
              <a:buNone/>
            </a:pPr>
            <a:r>
              <a:rPr lang="en-CA" sz="2400" dirty="0">
                <a:effectLst/>
                <a:latin typeface="Arial Nova" panose="020B0504020202020204" pitchFamily="34" charset="0"/>
                <a:ea typeface="Calibri" panose="020F0502020204030204" pitchFamily="34" charset="0"/>
              </a:rPr>
              <a:t>When an </a:t>
            </a:r>
            <a:r>
              <a:rPr lang="en-CA" sz="2400" dirty="0">
                <a:solidFill>
                  <a:schemeClr val="accent1">
                    <a:lumMod val="75000"/>
                  </a:schemeClr>
                </a:solidFill>
                <a:effectLst/>
                <a:latin typeface="Arial Nova" panose="020B0504020202020204" pitchFamily="34" charset="0"/>
                <a:ea typeface="Calibri" panose="020F0502020204030204" pitchFamily="34" charset="0"/>
              </a:rPr>
              <a:t>exception</a:t>
            </a:r>
            <a:r>
              <a:rPr lang="en-CA" sz="2400" dirty="0">
                <a:effectLst/>
                <a:latin typeface="Arial Nova" panose="020B0504020202020204" pitchFamily="34" charset="0"/>
                <a:ea typeface="Calibri" panose="020F0502020204030204" pitchFamily="34" charset="0"/>
              </a:rPr>
              <a:t> occurs while we are inside the </a:t>
            </a:r>
            <a:r>
              <a:rPr lang="en-CA" sz="2400" dirty="0">
                <a:solidFill>
                  <a:schemeClr val="accent1">
                    <a:lumMod val="75000"/>
                  </a:schemeClr>
                </a:solidFill>
                <a:effectLst/>
                <a:latin typeface="Arial Nova" panose="020B0504020202020204" pitchFamily="34" charset="0"/>
                <a:ea typeface="Calibri" panose="020F0502020204030204" pitchFamily="34" charset="0"/>
              </a:rPr>
              <a:t>try block</a:t>
            </a:r>
            <a:r>
              <a:rPr lang="en-CA" sz="2400" dirty="0">
                <a:effectLst/>
                <a:latin typeface="Arial Nova" panose="020B0504020202020204" pitchFamily="34" charset="0"/>
                <a:ea typeface="Calibri" panose="020F0502020204030204" pitchFamily="34" charset="0"/>
              </a:rPr>
              <a:t>, the code in the </a:t>
            </a:r>
            <a:r>
              <a:rPr lang="en-CA" sz="2400" dirty="0">
                <a:solidFill>
                  <a:schemeClr val="accent1">
                    <a:lumMod val="75000"/>
                  </a:schemeClr>
                </a:solidFill>
                <a:effectLst/>
                <a:latin typeface="Arial Nova" panose="020B0504020202020204" pitchFamily="34" charset="0"/>
                <a:ea typeface="Calibri" panose="020F0502020204030204" pitchFamily="34" charset="0"/>
              </a:rPr>
              <a:t>except block </a:t>
            </a:r>
            <a:r>
              <a:rPr lang="en-CA" sz="2400" dirty="0">
                <a:effectLst/>
                <a:latin typeface="Arial Nova" panose="020B0504020202020204" pitchFamily="34" charset="0"/>
                <a:ea typeface="Calibri" panose="020F0502020204030204" pitchFamily="34" charset="0"/>
              </a:rPr>
              <a:t>is executed. </a:t>
            </a:r>
          </a:p>
          <a:p>
            <a:pPr marL="0" marR="0" indent="0">
              <a:lnSpc>
                <a:spcPct val="107000"/>
              </a:lnSpc>
              <a:spcBef>
                <a:spcPts val="0"/>
              </a:spcBef>
              <a:spcAft>
                <a:spcPts val="0"/>
              </a:spcAft>
              <a:buNone/>
            </a:pPr>
            <a:endParaRPr lang="en-CA" sz="2400" b="1" dirty="0">
              <a:solidFill>
                <a:schemeClr val="bg2"/>
              </a:solidFill>
              <a:latin typeface="Arial Nova" panose="020B0504020202020204" pitchFamily="34" charset="0"/>
              <a:cs typeface="Courier New" panose="02070309020205020404" pitchFamily="49" charset="0"/>
            </a:endParaRPr>
          </a:p>
          <a:p>
            <a:pPr marL="0" marR="0" indent="0">
              <a:lnSpc>
                <a:spcPct val="107000"/>
              </a:lnSpc>
              <a:spcBef>
                <a:spcPts val="0"/>
              </a:spcBef>
              <a:spcAft>
                <a:spcPts val="0"/>
              </a:spcAft>
              <a:buNone/>
            </a:pPr>
            <a:r>
              <a:rPr lang="en-CA" sz="2400" b="1" dirty="0">
                <a:solidFill>
                  <a:schemeClr val="bg2"/>
                </a:solidFill>
                <a:latin typeface="Arial Nova" panose="020B0504020202020204" pitchFamily="34" charset="0"/>
                <a:cs typeface="Courier New" panose="02070309020205020404" pitchFamily="49" charset="0"/>
              </a:rPr>
              <a:t>Example  </a:t>
            </a:r>
            <a:r>
              <a:rPr lang="en-CA" sz="2400" b="1" dirty="0">
                <a:solidFill>
                  <a:srgbClr val="0070C0"/>
                </a:solidFill>
                <a:latin typeface="Courier New" panose="02070309020205020404" pitchFamily="49" charset="0"/>
                <a:cs typeface="Courier New" panose="02070309020205020404" pitchFamily="49" charset="0"/>
              </a:rPr>
              <a:t>Exception_example01.py</a:t>
            </a:r>
            <a:endParaRPr lang="en-CA" sz="40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9531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a:xfrm>
            <a:off x="523875" y="304271"/>
            <a:ext cx="6925332" cy="1104636"/>
          </a:xfrm>
        </p:spPr>
        <p:txBody>
          <a:bodyPr/>
          <a:lstStyle/>
          <a:p>
            <a:r>
              <a:rPr lang="en-US" dirty="0">
                <a:solidFill>
                  <a:schemeClr val="bg1"/>
                </a:solidFill>
              </a:rPr>
              <a:t>Catching Exceptions: examples</a:t>
            </a:r>
            <a:endParaRPr lang="en-CA" dirty="0">
              <a:solidFill>
                <a:schemeClr val="bg1"/>
              </a:solidFill>
            </a:endParaRPr>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a:xfrm>
            <a:off x="523876" y="1286108"/>
            <a:ext cx="6572250" cy="3627920"/>
          </a:xfrm>
        </p:spPr>
        <p:txBody>
          <a:bodyPr>
            <a:normAutofit/>
          </a:bodyPr>
          <a:lstStyle/>
          <a:p>
            <a:pPr marL="0" marR="0" indent="0">
              <a:lnSpc>
                <a:spcPct val="107000"/>
              </a:lnSpc>
              <a:spcBef>
                <a:spcPts val="0"/>
              </a:spcBef>
              <a:spcAft>
                <a:spcPts val="0"/>
              </a:spcAft>
              <a:buNone/>
            </a:pPr>
            <a:r>
              <a:rPr lang="en-CA" sz="2400" b="1" dirty="0">
                <a:solidFill>
                  <a:schemeClr val="bg2"/>
                </a:solidFill>
                <a:latin typeface="Arial Nova" panose="020B0504020202020204" pitchFamily="34" charset="0"/>
                <a:cs typeface="Courier New" panose="02070309020205020404" pitchFamily="49" charset="0"/>
              </a:rPr>
              <a:t>Example  </a:t>
            </a:r>
            <a:r>
              <a:rPr lang="en-CA" sz="2400" b="1" dirty="0">
                <a:solidFill>
                  <a:srgbClr val="0070C0"/>
                </a:solidFill>
                <a:latin typeface="Courier New" panose="02070309020205020404" pitchFamily="49" charset="0"/>
                <a:cs typeface="Courier New" panose="02070309020205020404" pitchFamily="49" charset="0"/>
              </a:rPr>
              <a:t>Exception_example02.py</a:t>
            </a:r>
          </a:p>
          <a:p>
            <a:pPr marL="0" marR="0" indent="0">
              <a:lnSpc>
                <a:spcPct val="107000"/>
              </a:lnSpc>
              <a:spcBef>
                <a:spcPts val="0"/>
              </a:spcBef>
              <a:spcAft>
                <a:spcPts val="0"/>
              </a:spcAft>
              <a:buNone/>
            </a:pPr>
            <a:endParaRPr lang="en-CA" sz="2400" b="1" dirty="0">
              <a:solidFill>
                <a:srgbClr val="0070C0"/>
              </a:solidFill>
              <a:latin typeface="Courier New" panose="02070309020205020404" pitchFamily="49" charset="0"/>
              <a:cs typeface="Courier New" panose="02070309020205020404" pitchFamily="49" charset="0"/>
            </a:endParaRPr>
          </a:p>
          <a:p>
            <a:pPr marL="141288" marR="0" indent="-141288">
              <a:lnSpc>
                <a:spcPct val="107000"/>
              </a:lnSpc>
              <a:spcBef>
                <a:spcPts val="0"/>
              </a:spcBef>
              <a:spcAft>
                <a:spcPts val="0"/>
              </a:spcAft>
            </a:pPr>
            <a:r>
              <a:rPr lang="en-CA" sz="2000" dirty="0">
                <a:effectLst/>
                <a:latin typeface="Posterama" panose="020B0504020200020000" pitchFamily="34" charset="0"/>
                <a:ea typeface="Calibri" panose="020F0502020204030204" pitchFamily="34" charset="0"/>
                <a:cs typeface="Times New Roman" panose="02020603050405020304" pitchFamily="18" charset="0"/>
              </a:rPr>
              <a:t>In the first case, the file is not found. You should get this output:</a:t>
            </a:r>
          </a:p>
          <a:p>
            <a:pPr marL="0" marR="0" indent="0">
              <a:lnSpc>
                <a:spcPct val="107000"/>
              </a:lnSpc>
              <a:spcBef>
                <a:spcPts val="0"/>
              </a:spcBef>
              <a:spcAft>
                <a:spcPts val="0"/>
              </a:spcAft>
              <a:buNone/>
            </a:pPr>
            <a:r>
              <a:rPr lang="en-US" sz="1800" b="1" dirty="0">
                <a:effectLst/>
                <a:latin typeface="Courier New" panose="02070309020205020404" pitchFamily="49" charset="0"/>
                <a:ea typeface="Calibri" panose="020F0502020204030204" pitchFamily="34" charset="0"/>
                <a:cs typeface="Courier New" panose="02070309020205020404" pitchFamily="49" charset="0"/>
              </a:rPr>
              <a:t>An </a:t>
            </a:r>
            <a:r>
              <a:rPr lang="en-US" sz="1800" b="1" dirty="0" err="1">
                <a:effectLst/>
                <a:latin typeface="Courier New" panose="02070309020205020404" pitchFamily="49" charset="0"/>
                <a:ea typeface="Calibri" panose="020F0502020204030204" pitchFamily="34" charset="0"/>
                <a:cs typeface="Courier New" panose="02070309020205020404" pitchFamily="49" charset="0"/>
              </a:rPr>
              <a:t>IOerror</a:t>
            </a:r>
            <a:r>
              <a:rPr lang="en-US" sz="1800" b="1" dirty="0">
                <a:effectLst/>
                <a:latin typeface="Courier New" panose="02070309020205020404" pitchFamily="49" charset="0"/>
                <a:ea typeface="Calibri" panose="020F0502020204030204" pitchFamily="34" charset="0"/>
                <a:cs typeface="Courier New" panose="02070309020205020404" pitchFamily="49" charset="0"/>
              </a:rPr>
              <a:t> occurred: [</a:t>
            </a:r>
            <a:r>
              <a:rPr lang="en-US" sz="1800" b="1" dirty="0" err="1">
                <a:effectLst/>
                <a:latin typeface="Courier New" panose="02070309020205020404" pitchFamily="49" charset="0"/>
                <a:ea typeface="Calibri" panose="020F0502020204030204" pitchFamily="34" charset="0"/>
                <a:cs typeface="Courier New" panose="02070309020205020404" pitchFamily="49" charset="0"/>
              </a:rPr>
              <a:t>Errno</a:t>
            </a:r>
            <a:r>
              <a:rPr lang="en-US" sz="1800" b="1" dirty="0">
                <a:effectLst/>
                <a:latin typeface="Courier New" panose="02070309020205020404" pitchFamily="49" charset="0"/>
                <a:ea typeface="Calibri" panose="020F0502020204030204" pitchFamily="34" charset="0"/>
                <a:cs typeface="Courier New" panose="02070309020205020404" pitchFamily="49" charset="0"/>
              </a:rPr>
              <a:t> 2] No such file or directory: 'not_here.txt’</a:t>
            </a:r>
          </a:p>
          <a:p>
            <a:pPr marL="0" marR="0" indent="0">
              <a:lnSpc>
                <a:spcPct val="107000"/>
              </a:lnSpc>
              <a:spcBef>
                <a:spcPts val="0"/>
              </a:spcBef>
              <a:spcAft>
                <a:spcPts val="0"/>
              </a:spcAft>
              <a:buNone/>
            </a:pPr>
            <a:endParaRPr lang="en-CA" sz="36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497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a:xfrm>
            <a:off x="523875" y="304271"/>
            <a:ext cx="6925332" cy="1104636"/>
          </a:xfrm>
        </p:spPr>
        <p:txBody>
          <a:bodyPr/>
          <a:lstStyle/>
          <a:p>
            <a:r>
              <a:rPr lang="en-US" dirty="0">
                <a:solidFill>
                  <a:schemeClr val="bg1"/>
                </a:solidFill>
              </a:rPr>
              <a:t>Catching Exceptions: examples</a:t>
            </a:r>
            <a:endParaRPr lang="en-CA" dirty="0">
              <a:solidFill>
                <a:schemeClr val="bg1"/>
              </a:solidFill>
            </a:endParaRPr>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a:xfrm>
            <a:off x="523875" y="1230928"/>
            <a:ext cx="6572250" cy="3627920"/>
          </a:xfrm>
        </p:spPr>
        <p:txBody>
          <a:bodyPr>
            <a:normAutofit/>
          </a:bodyPr>
          <a:lstStyle/>
          <a:p>
            <a:pPr marL="0" marR="0" indent="0">
              <a:lnSpc>
                <a:spcPct val="107000"/>
              </a:lnSpc>
              <a:spcBef>
                <a:spcPts val="0"/>
              </a:spcBef>
              <a:spcAft>
                <a:spcPts val="0"/>
              </a:spcAft>
              <a:buNone/>
            </a:pPr>
            <a:r>
              <a:rPr lang="en-CA" sz="2400" b="1" dirty="0">
                <a:solidFill>
                  <a:schemeClr val="bg2"/>
                </a:solidFill>
                <a:latin typeface="Arial Nova" panose="020B0504020202020204" pitchFamily="34" charset="0"/>
                <a:cs typeface="Courier New" panose="02070309020205020404" pitchFamily="49" charset="0"/>
              </a:rPr>
              <a:t>Example  </a:t>
            </a:r>
            <a:r>
              <a:rPr lang="en-CA" sz="2400" b="1" dirty="0">
                <a:solidFill>
                  <a:srgbClr val="0070C0"/>
                </a:solidFill>
                <a:latin typeface="Courier New" panose="02070309020205020404" pitchFamily="49" charset="0"/>
                <a:cs typeface="Courier New" panose="02070309020205020404" pitchFamily="49" charset="0"/>
              </a:rPr>
              <a:t>Exception_example02.py</a:t>
            </a:r>
          </a:p>
          <a:p>
            <a:pPr marL="0" marR="0" indent="0">
              <a:lnSpc>
                <a:spcPct val="107000"/>
              </a:lnSpc>
              <a:spcBef>
                <a:spcPts val="0"/>
              </a:spcBef>
              <a:spcAft>
                <a:spcPts val="0"/>
              </a:spcAft>
              <a:buNone/>
            </a:pPr>
            <a:endParaRPr lang="en-CA" sz="2400" b="1" dirty="0">
              <a:solidFill>
                <a:srgbClr val="0070C0"/>
              </a:solidFill>
              <a:latin typeface="Courier New" panose="02070309020205020404" pitchFamily="49" charset="0"/>
              <a:cs typeface="Courier New" panose="02070309020205020404" pitchFamily="49" charset="0"/>
            </a:endParaRPr>
          </a:p>
          <a:p>
            <a:pPr marL="117475" marR="0" indent="-117475">
              <a:lnSpc>
                <a:spcPct val="107000"/>
              </a:lnSpc>
              <a:spcBef>
                <a:spcPts val="0"/>
              </a:spcBef>
              <a:spcAft>
                <a:spcPts val="0"/>
              </a:spcAft>
            </a:pPr>
            <a:r>
              <a:rPr lang="en-US" sz="1800" dirty="0">
                <a:latin typeface="Posterama" panose="020B0504020200020000" pitchFamily="34" charset="0"/>
                <a:cs typeface="Times New Roman" panose="02020603050405020304" pitchFamily="18" charset="0"/>
              </a:rPr>
              <a:t>Create the file</a:t>
            </a:r>
          </a:p>
          <a:p>
            <a:pPr marL="117475" marR="0" indent="-117475">
              <a:lnSpc>
                <a:spcPct val="107000"/>
              </a:lnSpc>
              <a:spcBef>
                <a:spcPts val="0"/>
              </a:spcBef>
              <a:spcAft>
                <a:spcPts val="0"/>
              </a:spcAft>
            </a:pPr>
            <a:r>
              <a:rPr lang="en-CA" sz="1800" dirty="0">
                <a:effectLst/>
                <a:latin typeface="Posterama" panose="020B0504020200020000" pitchFamily="34" charset="0"/>
                <a:ea typeface="Calibri" panose="020F0502020204030204" pitchFamily="34" charset="0"/>
                <a:cs typeface="Times New Roman" panose="02020603050405020304" pitchFamily="18" charset="0"/>
              </a:rPr>
              <a:t>In the second case, after creating the file, an error will still occur. </a:t>
            </a:r>
          </a:p>
          <a:p>
            <a:pPr marL="117475" marR="0" indent="-117475">
              <a:lnSpc>
                <a:spcPct val="107000"/>
              </a:lnSpc>
              <a:spcBef>
                <a:spcPts val="0"/>
              </a:spcBef>
              <a:spcAft>
                <a:spcPts val="0"/>
              </a:spcAft>
            </a:pPr>
            <a:r>
              <a:rPr lang="en-CA" sz="1800" dirty="0">
                <a:effectLst/>
                <a:latin typeface="Posterama" panose="020B0504020200020000" pitchFamily="34" charset="0"/>
                <a:ea typeface="Calibri" panose="020F0502020204030204" pitchFamily="34" charset="0"/>
                <a:cs typeface="Times New Roman" panose="02020603050405020304" pitchFamily="18" charset="0"/>
              </a:rPr>
              <a:t>This time because we’re trying to write to a file that is</a:t>
            </a:r>
          </a:p>
          <a:p>
            <a:pPr marL="117475" marR="0" indent="-117475">
              <a:lnSpc>
                <a:spcPct val="107000"/>
              </a:lnSpc>
              <a:spcBef>
                <a:spcPts val="0"/>
              </a:spcBef>
              <a:spcAft>
                <a:spcPts val="0"/>
              </a:spcAft>
              <a:buNone/>
            </a:pPr>
            <a:r>
              <a:rPr lang="en-CA" sz="1800" dirty="0">
                <a:latin typeface="Posterama" panose="020B0504020200020000" pitchFamily="34" charset="0"/>
                <a:ea typeface="Calibri" panose="020F0502020204030204" pitchFamily="34" charset="0"/>
                <a:cs typeface="Times New Roman" panose="02020603050405020304" pitchFamily="18" charset="0"/>
              </a:rPr>
              <a:t>  </a:t>
            </a:r>
            <a:r>
              <a:rPr lang="en-CA" sz="1800" dirty="0">
                <a:effectLst/>
                <a:latin typeface="Posterama" panose="020B0504020200020000" pitchFamily="34" charset="0"/>
                <a:ea typeface="Calibri" panose="020F0502020204030204" pitchFamily="34" charset="0"/>
                <a:cs typeface="Times New Roman" panose="02020603050405020304" pitchFamily="18" charset="0"/>
              </a:rPr>
              <a:t>opened in read-only mode. </a:t>
            </a:r>
          </a:p>
          <a:p>
            <a:pPr marL="117475" marR="0" indent="-117475">
              <a:lnSpc>
                <a:spcPct val="107000"/>
              </a:lnSpc>
              <a:spcBef>
                <a:spcPts val="0"/>
              </a:spcBef>
              <a:spcAft>
                <a:spcPts val="0"/>
              </a:spcAft>
            </a:pPr>
            <a:r>
              <a:rPr lang="en-CA" sz="1800" dirty="0">
                <a:effectLst/>
                <a:latin typeface="Posterama" panose="020B0504020200020000" pitchFamily="34" charset="0"/>
                <a:ea typeface="Calibri" panose="020F0502020204030204" pitchFamily="34" charset="0"/>
                <a:cs typeface="Times New Roman" panose="02020603050405020304" pitchFamily="18" charset="0"/>
              </a:rPr>
              <a:t>The error should look like this: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CA" sz="1800" dirty="0">
                <a:effectLst/>
                <a:latin typeface="Posterama" panose="020B0504020200020000" pitchFamily="34" charset="0"/>
                <a:ea typeface="Calibri" panose="020F0502020204030204" pitchFamily="34" charset="0"/>
                <a:cs typeface="Times New Roman" panose="02020603050405020304" pitchFamily="18" charset="0"/>
              </a:rPr>
              <a:t>		An error occurred: not writable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41288" marR="0" indent="-141288">
              <a:lnSpc>
                <a:spcPct val="107000"/>
              </a:lnSpc>
              <a:spcBef>
                <a:spcPts val="0"/>
              </a:spcBef>
              <a:spcAft>
                <a:spcPts val="0"/>
              </a:spcAft>
            </a:pPr>
            <a:endParaRPr lang="en-US" sz="1800" b="1"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endParaRPr lang="en-CA" sz="36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710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a:xfrm>
            <a:off x="523875" y="304271"/>
            <a:ext cx="6925332" cy="1104636"/>
          </a:xfrm>
        </p:spPr>
        <p:txBody>
          <a:bodyPr/>
          <a:lstStyle/>
          <a:p>
            <a:r>
              <a:rPr lang="en-US" dirty="0">
                <a:solidFill>
                  <a:schemeClr val="bg1"/>
                </a:solidFill>
              </a:rPr>
              <a:t>Catching Exceptions</a:t>
            </a:r>
            <a:endParaRPr lang="en-CA" dirty="0">
              <a:solidFill>
                <a:schemeClr val="bg1"/>
              </a:solidFill>
            </a:endParaRPr>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a:xfrm>
            <a:off x="523874" y="1230928"/>
            <a:ext cx="6925331" cy="3627920"/>
          </a:xfrm>
        </p:spPr>
        <p:txBody>
          <a:bodyPr>
            <a:normAutofit lnSpcReduction="10000"/>
          </a:bodyPr>
          <a:lstStyle/>
          <a:p>
            <a:pPr marL="0" marR="0" indent="0">
              <a:lnSpc>
                <a:spcPct val="107000"/>
              </a:lnSpc>
              <a:spcBef>
                <a:spcPts val="0"/>
              </a:spcBef>
              <a:spcAft>
                <a:spcPts val="0"/>
              </a:spcAft>
              <a:buNone/>
            </a:pPr>
            <a:r>
              <a:rPr lang="en-US" sz="2000" b="1" dirty="0">
                <a:solidFill>
                  <a:schemeClr val="accent1"/>
                </a:solidFill>
                <a:latin typeface="Posterama" panose="020B0504020200020000" pitchFamily="34" charset="0"/>
                <a:cs typeface="Times New Roman" panose="02020603050405020304" pitchFamily="18" charset="0"/>
              </a:rPr>
              <a:t>The finally block</a:t>
            </a:r>
          </a:p>
          <a:p>
            <a:pPr marL="0" marR="0" indent="0">
              <a:lnSpc>
                <a:spcPct val="107000"/>
              </a:lnSpc>
              <a:spcBef>
                <a:spcPts val="0"/>
              </a:spcBef>
              <a:spcAft>
                <a:spcPts val="0"/>
              </a:spcAft>
              <a:buNone/>
            </a:pPr>
            <a:endParaRPr lang="en-CA" sz="1800" dirty="0">
              <a:effectLst/>
              <a:latin typeface="Posterama" panose="020B0504020200020000" pitchFamily="34" charset="0"/>
              <a:ea typeface="Calibri" panose="020F0502020204030204" pitchFamily="34" charset="0"/>
            </a:endParaRPr>
          </a:p>
          <a:p>
            <a:pPr>
              <a:lnSpc>
                <a:spcPct val="107000"/>
              </a:lnSpc>
              <a:spcBef>
                <a:spcPts val="0"/>
              </a:spcBef>
            </a:pPr>
            <a:r>
              <a:rPr lang="en-CA" sz="1800" dirty="0">
                <a:effectLst/>
                <a:latin typeface="Posterama" panose="020B0504020200020000" pitchFamily="34" charset="0"/>
                <a:ea typeface="Calibri" panose="020F0502020204030204" pitchFamily="34" charset="0"/>
              </a:rPr>
              <a:t>The finally block is executed regardless of whether an exception occurs or not. </a:t>
            </a:r>
          </a:p>
          <a:p>
            <a:pPr marL="0" marR="0" indent="0">
              <a:lnSpc>
                <a:spcPct val="107000"/>
              </a:lnSpc>
              <a:spcBef>
                <a:spcPts val="0"/>
              </a:spcBef>
              <a:spcAft>
                <a:spcPts val="0"/>
              </a:spcAft>
              <a:buNone/>
            </a:pPr>
            <a:endParaRPr lang="en-CA" sz="1800" dirty="0">
              <a:effectLst/>
              <a:latin typeface="Posterama" panose="020B0504020200020000" pitchFamily="34" charset="0"/>
              <a:ea typeface="Calibri" panose="020F0502020204030204" pitchFamily="34" charset="0"/>
            </a:endParaRPr>
          </a:p>
          <a:p>
            <a:pPr marL="117475" marR="0" indent="-117475">
              <a:lnSpc>
                <a:spcPct val="107000"/>
              </a:lnSpc>
              <a:spcBef>
                <a:spcPts val="0"/>
              </a:spcBef>
              <a:spcAft>
                <a:spcPts val="0"/>
              </a:spcAft>
            </a:pPr>
            <a:r>
              <a:rPr lang="en-CA" sz="1800" dirty="0">
                <a:effectLst/>
                <a:latin typeface="Posterama" panose="020B0504020200020000" pitchFamily="34" charset="0"/>
                <a:ea typeface="Calibri" panose="020F0502020204030204" pitchFamily="34" charset="0"/>
              </a:rPr>
              <a:t>Finally blocks are useful, for example, when you want to close a file or a network connection regardless of what happens. </a:t>
            </a:r>
          </a:p>
          <a:p>
            <a:pPr marL="117475" marR="0" indent="-117475">
              <a:lnSpc>
                <a:spcPct val="107000"/>
              </a:lnSpc>
              <a:spcBef>
                <a:spcPts val="0"/>
              </a:spcBef>
              <a:spcAft>
                <a:spcPts val="0"/>
              </a:spcAft>
            </a:pPr>
            <a:endParaRPr lang="en-CA" sz="1800" dirty="0">
              <a:effectLst/>
              <a:latin typeface="Posterama" panose="020B0504020200020000" pitchFamily="34" charset="0"/>
              <a:ea typeface="Calibri" panose="020F0502020204030204" pitchFamily="34" charset="0"/>
            </a:endParaRPr>
          </a:p>
          <a:p>
            <a:pPr marL="117475" marR="0" indent="-117475">
              <a:lnSpc>
                <a:spcPct val="107000"/>
              </a:lnSpc>
              <a:spcBef>
                <a:spcPts val="0"/>
              </a:spcBef>
              <a:spcAft>
                <a:spcPts val="0"/>
              </a:spcAft>
            </a:pPr>
            <a:r>
              <a:rPr lang="en-CA" sz="1800" dirty="0">
                <a:effectLst/>
                <a:latin typeface="Posterama" panose="020B0504020200020000" pitchFamily="34" charset="0"/>
                <a:ea typeface="Calibri" panose="020F0502020204030204" pitchFamily="34" charset="0"/>
              </a:rPr>
              <a:t>After all, you want to clean up resources to prevent memory leaks</a:t>
            </a:r>
            <a:endParaRPr lang="en-US" sz="1800" b="1" dirty="0">
              <a:effectLst/>
              <a:latin typeface="Courier New" panose="02070309020205020404" pitchFamily="49" charset="0"/>
              <a:ea typeface="Calibri" panose="020F0502020204030204" pitchFamily="34" charset="0"/>
              <a:cs typeface="Courier New" panose="02070309020205020404" pitchFamily="49" charset="0"/>
            </a:endParaRPr>
          </a:p>
          <a:p>
            <a:pPr marL="141288" marR="0" indent="-141288">
              <a:lnSpc>
                <a:spcPct val="107000"/>
              </a:lnSpc>
              <a:spcBef>
                <a:spcPts val="0"/>
              </a:spcBef>
              <a:spcAft>
                <a:spcPts val="0"/>
              </a:spcAft>
            </a:pPr>
            <a:endParaRPr lang="en-US" sz="1800" b="1" dirty="0">
              <a:effectLst/>
              <a:latin typeface="Courier New" panose="02070309020205020404" pitchFamily="49" charset="0"/>
              <a:ea typeface="Calibri" panose="020F0502020204030204" pitchFamily="34" charset="0"/>
              <a:cs typeface="Courier New" panose="02070309020205020404" pitchFamily="49" charset="0"/>
            </a:endParaRPr>
          </a:p>
          <a:p>
            <a:pPr marL="141288" marR="0" indent="-141288">
              <a:lnSpc>
                <a:spcPct val="107000"/>
              </a:lnSpc>
              <a:spcBef>
                <a:spcPts val="0"/>
              </a:spcBef>
              <a:spcAft>
                <a:spcPts val="0"/>
              </a:spcAft>
            </a:pPr>
            <a:endParaRPr lang="en-US" sz="1800" b="1" dirty="0">
              <a:effectLst/>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ts val="0"/>
              </a:spcBef>
              <a:buNone/>
            </a:pPr>
            <a:r>
              <a:rPr lang="en-CA" sz="1800" b="1" dirty="0">
                <a:solidFill>
                  <a:schemeClr val="bg2"/>
                </a:solidFill>
                <a:latin typeface="Arial Nova" panose="020B0504020202020204" pitchFamily="34" charset="0"/>
                <a:cs typeface="Courier New" panose="02070309020205020404" pitchFamily="49" charset="0"/>
              </a:rPr>
              <a:t>Example  </a:t>
            </a:r>
            <a:r>
              <a:rPr lang="en-CA" sz="1800" b="1" dirty="0">
                <a:solidFill>
                  <a:srgbClr val="0070C0"/>
                </a:solidFill>
                <a:latin typeface="Courier New" panose="02070309020205020404" pitchFamily="49" charset="0"/>
                <a:cs typeface="Courier New" panose="02070309020205020404" pitchFamily="49" charset="0"/>
              </a:rPr>
              <a:t>Exception_example03.py</a:t>
            </a:r>
          </a:p>
          <a:p>
            <a:pPr marL="0" marR="0" indent="0">
              <a:lnSpc>
                <a:spcPct val="107000"/>
              </a:lnSpc>
              <a:spcBef>
                <a:spcPts val="0"/>
              </a:spcBef>
              <a:spcAft>
                <a:spcPts val="0"/>
              </a:spcAft>
              <a:buNone/>
            </a:pPr>
            <a:endParaRPr lang="en-CA" sz="36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599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a:xfrm>
            <a:off x="523875" y="304271"/>
            <a:ext cx="6925332" cy="688957"/>
          </a:xfrm>
        </p:spPr>
        <p:txBody>
          <a:bodyPr/>
          <a:lstStyle/>
          <a:p>
            <a:r>
              <a:rPr lang="en-US" dirty="0">
                <a:solidFill>
                  <a:schemeClr val="bg1"/>
                </a:solidFill>
              </a:rPr>
              <a:t>Catching Exceptions</a:t>
            </a:r>
            <a:endParaRPr lang="en-CA" dirty="0">
              <a:solidFill>
                <a:schemeClr val="bg1"/>
              </a:solidFill>
            </a:endParaRPr>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a:xfrm>
            <a:off x="523874" y="993228"/>
            <a:ext cx="6925331" cy="3865620"/>
          </a:xfrm>
        </p:spPr>
        <p:txBody>
          <a:bodyPr>
            <a:normAutofit/>
          </a:bodyPr>
          <a:lstStyle/>
          <a:p>
            <a:pPr marL="173038" marR="0" indent="-173038">
              <a:lnSpc>
                <a:spcPct val="107000"/>
              </a:lnSpc>
              <a:spcBef>
                <a:spcPts val="0"/>
              </a:spcBef>
              <a:spcAft>
                <a:spcPts val="0"/>
              </a:spcAft>
              <a:buNone/>
            </a:pPr>
            <a:r>
              <a:rPr lang="en-US" sz="2000" b="1" dirty="0">
                <a:solidFill>
                  <a:schemeClr val="accent1"/>
                </a:solidFill>
                <a:latin typeface="Posterama" panose="020B0504020200020000" pitchFamily="34" charset="0"/>
                <a:cs typeface="Times New Roman" panose="02020603050405020304" pitchFamily="18" charset="0"/>
              </a:rPr>
              <a:t>The else block</a:t>
            </a:r>
          </a:p>
          <a:p>
            <a:pPr marL="173038" marR="0" indent="-173038">
              <a:lnSpc>
                <a:spcPct val="107000"/>
              </a:lnSpc>
              <a:spcBef>
                <a:spcPts val="0"/>
              </a:spcBef>
              <a:spcAft>
                <a:spcPts val="0"/>
              </a:spcAft>
              <a:buNone/>
            </a:pPr>
            <a:endParaRPr lang="en-CA" sz="1800" dirty="0">
              <a:effectLst/>
              <a:latin typeface="Posterama" panose="020B0504020200020000" pitchFamily="34" charset="0"/>
              <a:ea typeface="Calibri" panose="020F0502020204030204" pitchFamily="34" charset="0"/>
            </a:endParaRPr>
          </a:p>
          <a:p>
            <a:pPr marL="173038" marR="0" indent="-173038">
              <a:lnSpc>
                <a:spcPct val="107000"/>
              </a:lnSpc>
              <a:spcBef>
                <a:spcPts val="0"/>
              </a:spcBef>
              <a:spcAft>
                <a:spcPts val="0"/>
              </a:spcAft>
            </a:pPr>
            <a:r>
              <a:rPr lang="en-CA" sz="1800" dirty="0">
                <a:effectLst/>
                <a:latin typeface="Posterama" panose="020B0504020200020000" pitchFamily="34" charset="0"/>
                <a:ea typeface="Calibri" panose="020F0502020204030204" pitchFamily="34" charset="0"/>
                <a:cs typeface="Times New Roman" panose="02020603050405020304" pitchFamily="18" charset="0"/>
              </a:rPr>
              <a:t>The else block is executed only when no exception occurs. </a:t>
            </a:r>
          </a:p>
          <a:p>
            <a:pPr marL="173038" marR="0" indent="-173038">
              <a:lnSpc>
                <a:spcPct val="107000"/>
              </a:lnSpc>
              <a:spcBef>
                <a:spcPts val="0"/>
              </a:spcBef>
              <a:spcAft>
                <a:spcPts val="0"/>
              </a:spcAft>
            </a:pPr>
            <a:r>
              <a:rPr lang="en-CA" sz="1800" dirty="0">
                <a:effectLst/>
                <a:latin typeface="Posterama" panose="020B0504020200020000" pitchFamily="34" charset="0"/>
                <a:ea typeface="Calibri" panose="020F0502020204030204" pitchFamily="34" charset="0"/>
                <a:cs typeface="Times New Roman" panose="02020603050405020304" pitchFamily="18" charset="0"/>
              </a:rPr>
              <a:t>So it differs from the finally block since finally is executed even if an exception occurs.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73038" marR="0" indent="-173038">
              <a:lnSpc>
                <a:spcPct val="107000"/>
              </a:lnSpc>
              <a:spcBef>
                <a:spcPts val="0"/>
              </a:spcBef>
              <a:spcAft>
                <a:spcPts val="0"/>
              </a:spcAft>
            </a:pPr>
            <a:r>
              <a:rPr lang="en-CA" sz="1800" dirty="0">
                <a:effectLst/>
                <a:latin typeface="Posterama" panose="020B0504020200020000" pitchFamily="34" charset="0"/>
                <a:ea typeface="Calibri" panose="020F0502020204030204" pitchFamily="34" charset="0"/>
                <a:cs typeface="Times New Roman" panose="02020603050405020304" pitchFamily="18" charset="0"/>
              </a:rPr>
              <a:t>When should you use the else block? And why shouldn't you just add extra code to the try block? </a:t>
            </a:r>
          </a:p>
          <a:p>
            <a:pPr marL="173038" marR="0" indent="-173038">
              <a:lnSpc>
                <a:spcPct val="107000"/>
              </a:lnSpc>
              <a:spcBef>
                <a:spcPts val="0"/>
              </a:spcBef>
              <a:spcAft>
                <a:spcPts val="0"/>
              </a:spcAft>
            </a:pPr>
            <a:r>
              <a:rPr lang="en-CA" sz="1800" dirty="0">
                <a:effectLst/>
                <a:latin typeface="Posterama" panose="020B0504020200020000" pitchFamily="34" charset="0"/>
                <a:ea typeface="Calibri" panose="020F0502020204030204" pitchFamily="34" charset="0"/>
                <a:cs typeface="Times New Roman" panose="02020603050405020304" pitchFamily="18" charset="0"/>
              </a:rPr>
              <a:t>According to the Python manual, the use of the else clause is better than adding additional code to the try clause. </a:t>
            </a:r>
          </a:p>
          <a:p>
            <a:pPr marL="173038" marR="0" indent="-173038">
              <a:lnSpc>
                <a:spcPct val="107000"/>
              </a:lnSpc>
              <a:spcBef>
                <a:spcPts val="0"/>
              </a:spcBef>
              <a:spcAft>
                <a:spcPts val="0"/>
              </a:spcAft>
            </a:pPr>
            <a:r>
              <a:rPr lang="en-CA" sz="1800" dirty="0">
                <a:solidFill>
                  <a:schemeClr val="accent1"/>
                </a:solidFill>
                <a:effectLst/>
                <a:latin typeface="Posterama" panose="020B0504020200020000" pitchFamily="34" charset="0"/>
                <a:ea typeface="Calibri" panose="020F0502020204030204" pitchFamily="34" charset="0"/>
                <a:cs typeface="Times New Roman" panose="02020603050405020304" pitchFamily="18" charset="0"/>
              </a:rPr>
              <a:t>But why? </a:t>
            </a:r>
            <a:r>
              <a:rPr lang="en-CA" sz="1800" dirty="0">
                <a:solidFill>
                  <a:srgbClr val="0070C0"/>
                </a:solidFill>
                <a:effectLst/>
                <a:latin typeface="Posterama" panose="020B0504020200020000" pitchFamily="34" charset="0"/>
                <a:ea typeface="Calibri" panose="020F0502020204030204" pitchFamily="34" charset="0"/>
                <a:cs typeface="Times New Roman" panose="02020603050405020304" pitchFamily="18" charset="0"/>
              </a:rPr>
              <a:t>The reasoning is that it avoids accidentally catching an exception that wasn’t raised by the code being protected by the try and except statements in the first place. </a:t>
            </a:r>
            <a:endParaRPr lang="en-CA" sz="36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684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6FE2-5428-4573-7E40-8275FBF0BA87}"/>
              </a:ext>
            </a:extLst>
          </p:cNvPr>
          <p:cNvSpPr>
            <a:spLocks noGrp="1"/>
          </p:cNvSpPr>
          <p:nvPr>
            <p:ph type="title"/>
          </p:nvPr>
        </p:nvSpPr>
        <p:spPr>
          <a:xfrm>
            <a:off x="523875" y="304271"/>
            <a:ext cx="6925332" cy="688957"/>
          </a:xfrm>
        </p:spPr>
        <p:txBody>
          <a:bodyPr/>
          <a:lstStyle/>
          <a:p>
            <a:r>
              <a:rPr lang="en-US" dirty="0">
                <a:solidFill>
                  <a:schemeClr val="bg1"/>
                </a:solidFill>
              </a:rPr>
              <a:t>Exceptions: Best Practices</a:t>
            </a:r>
            <a:endParaRPr lang="en-CA" dirty="0">
              <a:solidFill>
                <a:schemeClr val="bg1"/>
              </a:solidFill>
            </a:endParaRPr>
          </a:p>
        </p:txBody>
      </p:sp>
      <p:sp>
        <p:nvSpPr>
          <p:cNvPr id="3" name="Content Placeholder 2">
            <a:extLst>
              <a:ext uri="{FF2B5EF4-FFF2-40B4-BE49-F238E27FC236}">
                <a16:creationId xmlns:a16="http://schemas.microsoft.com/office/drawing/2014/main" id="{96554314-4B07-6EF4-2DE0-5A1BD95D7229}"/>
              </a:ext>
            </a:extLst>
          </p:cNvPr>
          <p:cNvSpPr>
            <a:spLocks noGrp="1"/>
          </p:cNvSpPr>
          <p:nvPr>
            <p:ph idx="1"/>
          </p:nvPr>
        </p:nvSpPr>
        <p:spPr>
          <a:xfrm>
            <a:off x="523874" y="993228"/>
            <a:ext cx="6925331" cy="3865620"/>
          </a:xfrm>
        </p:spPr>
        <p:txBody>
          <a:bodyPr>
            <a:normAutofit fontScale="70000" lnSpcReduction="20000"/>
          </a:bodyPr>
          <a:lstStyle/>
          <a:p>
            <a:pPr marL="0" marR="0" indent="0">
              <a:lnSpc>
                <a:spcPct val="107000"/>
              </a:lnSpc>
              <a:spcBef>
                <a:spcPts val="0"/>
              </a:spcBef>
              <a:spcAft>
                <a:spcPts val="0"/>
              </a:spcAft>
              <a:buNone/>
            </a:pPr>
            <a:r>
              <a:rPr lang="en-CA" sz="2600" dirty="0">
                <a:effectLst/>
                <a:latin typeface="Posterama" panose="020B0504020200020000" pitchFamily="34" charset="0"/>
                <a:ea typeface="Calibri" panose="020F0502020204030204" pitchFamily="34" charset="0"/>
                <a:cs typeface="Times New Roman" panose="02020603050405020304" pitchFamily="18" charset="0"/>
              </a:rPr>
              <a:t>don’t use a blank except block. By this, I mean something like:</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0"/>
              </a:spcAft>
              <a:buNone/>
            </a:pPr>
            <a:r>
              <a:rPr lang="en-CA" sz="1800" b="1" dirty="0">
                <a:solidFill>
                  <a:srgbClr val="002060"/>
                </a:solidFill>
                <a:effectLst/>
                <a:latin typeface="Courier New" panose="02070309020205020404" pitchFamily="49" charset="0"/>
                <a:ea typeface="Calibri" panose="020F0502020204030204" pitchFamily="34" charset="0"/>
                <a:cs typeface="Times New Roman" panose="02020603050405020304" pitchFamily="18" charset="0"/>
              </a:rPr>
              <a:t>try:</a:t>
            </a:r>
            <a:br>
              <a:rPr lang="en-CA" sz="1800" b="1" dirty="0">
                <a:solidFill>
                  <a:srgbClr val="002060"/>
                </a:solidFill>
                <a:effectLst/>
                <a:latin typeface="Courier New" panose="02070309020205020404" pitchFamily="49" charset="0"/>
                <a:ea typeface="Calibri" panose="020F0502020204030204" pitchFamily="34" charset="0"/>
                <a:cs typeface="Times New Roman" panose="02020603050405020304" pitchFamily="18" charset="0"/>
              </a:rPr>
            </a:br>
            <a:r>
              <a:rPr lang="en-CA" sz="1800" b="1" dirty="0">
                <a:solidFill>
                  <a:srgbClr val="002060"/>
                </a:solidFill>
                <a:effectLst/>
                <a:latin typeface="Courier New" panose="02070309020205020404" pitchFamily="49" charset="0"/>
                <a:ea typeface="Calibri" panose="020F0502020204030204" pitchFamily="34" charset="0"/>
                <a:cs typeface="Times New Roman" panose="02020603050405020304" pitchFamily="18" charset="0"/>
              </a:rPr>
              <a:t>    ...</a:t>
            </a:r>
            <a:br>
              <a:rPr lang="en-CA" sz="1800" b="1" dirty="0">
                <a:solidFill>
                  <a:srgbClr val="002060"/>
                </a:solidFill>
                <a:effectLst/>
                <a:latin typeface="Courier New" panose="02070309020205020404" pitchFamily="49" charset="0"/>
                <a:ea typeface="Calibri" panose="020F0502020204030204" pitchFamily="34" charset="0"/>
                <a:cs typeface="Times New Roman" panose="02020603050405020304" pitchFamily="18" charset="0"/>
              </a:rPr>
            </a:br>
            <a:r>
              <a:rPr lang="en-CA" sz="1800" b="1" dirty="0">
                <a:solidFill>
                  <a:srgbClr val="002060"/>
                </a:solidFill>
                <a:effectLst/>
                <a:latin typeface="Courier New" panose="02070309020205020404" pitchFamily="49" charset="0"/>
                <a:ea typeface="Calibri" panose="020F0502020204030204" pitchFamily="34" charset="0"/>
                <a:cs typeface="Times New Roman" panose="02020603050405020304" pitchFamily="18" charset="0"/>
              </a:rPr>
              <a:t>except:</a:t>
            </a:r>
            <a:br>
              <a:rPr lang="en-CA" sz="1800" b="1" dirty="0">
                <a:solidFill>
                  <a:srgbClr val="002060"/>
                </a:solidFill>
                <a:effectLst/>
                <a:latin typeface="Courier New" panose="02070309020205020404" pitchFamily="49" charset="0"/>
                <a:ea typeface="Calibri" panose="020F0502020204030204" pitchFamily="34" charset="0"/>
                <a:cs typeface="Times New Roman" panose="02020603050405020304" pitchFamily="18" charset="0"/>
              </a:rPr>
            </a:br>
            <a:r>
              <a:rPr lang="en-CA" sz="1800" b="1" dirty="0">
                <a:solidFill>
                  <a:srgbClr val="002060"/>
                </a:solidFill>
                <a:effectLst/>
                <a:latin typeface="Courier New" panose="02070309020205020404" pitchFamily="49" charset="0"/>
                <a:ea typeface="Calibri" panose="020F0502020204030204" pitchFamily="34" charset="0"/>
                <a:cs typeface="Times New Roman" panose="02020603050405020304" pitchFamily="18" charset="0"/>
              </a:rPr>
              <a:t>    print("An error occurred")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CA" sz="1800" b="1" dirty="0">
                <a:solidFill>
                  <a:srgbClr val="00206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CA" sz="2100" dirty="0">
                <a:effectLst/>
                <a:latin typeface="Posterama" panose="020B0504020200020000" pitchFamily="34" charset="0"/>
                <a:ea typeface="Calibri" panose="020F0502020204030204" pitchFamily="34" charset="0"/>
                <a:cs typeface="Times New Roman" panose="02020603050405020304" pitchFamily="18" charset="0"/>
              </a:rPr>
              <a:t>All exceptions, including system exceptions, inherit from a class called </a:t>
            </a:r>
            <a:r>
              <a:rPr lang="en-CA" sz="2100" dirty="0" err="1">
                <a:effectLst/>
                <a:latin typeface="Posterama" panose="020B0504020200020000" pitchFamily="34" charset="0"/>
                <a:ea typeface="Calibri" panose="020F0502020204030204" pitchFamily="34" charset="0"/>
                <a:cs typeface="Times New Roman" panose="02020603050405020304" pitchFamily="18" charset="0"/>
              </a:rPr>
              <a:t>BaseException</a:t>
            </a:r>
            <a:r>
              <a:rPr lang="en-CA" sz="2100" dirty="0">
                <a:effectLst/>
                <a:latin typeface="Posterama" panose="020B0504020200020000" pitchFamily="34" charset="0"/>
                <a:ea typeface="Calibri" panose="020F0502020204030204" pitchFamily="34" charset="0"/>
                <a:cs typeface="Times New Roman" panose="02020603050405020304" pitchFamily="18" charset="0"/>
              </a:rPr>
              <a:t>. If an except clause mentions a particular class, that clause also handles any exception classes derived from that class. An empty except is equivalent to except </a:t>
            </a:r>
            <a:r>
              <a:rPr lang="en-CA" sz="2100" dirty="0" err="1">
                <a:effectLst/>
                <a:latin typeface="Posterama" panose="020B0504020200020000" pitchFamily="34" charset="0"/>
                <a:ea typeface="Calibri" panose="020F0502020204030204" pitchFamily="34" charset="0"/>
                <a:cs typeface="Times New Roman" panose="02020603050405020304" pitchFamily="18" charset="0"/>
              </a:rPr>
              <a:t>BaseException</a:t>
            </a:r>
            <a:r>
              <a:rPr lang="en-CA" sz="2100" dirty="0">
                <a:effectLst/>
                <a:latin typeface="Posterama" panose="020B0504020200020000" pitchFamily="34" charset="0"/>
                <a:ea typeface="Calibri" panose="020F0502020204030204" pitchFamily="34" charset="0"/>
                <a:cs typeface="Times New Roman" panose="02020603050405020304" pitchFamily="18" charset="0"/>
              </a:rPr>
              <a:t>, hence it will catch </a:t>
            </a:r>
            <a:r>
              <a:rPr lang="en-CA" sz="2100" i="1" dirty="0">
                <a:effectLst/>
                <a:latin typeface="Posterama" panose="020B0504020200020000" pitchFamily="34" charset="0"/>
                <a:ea typeface="Calibri" panose="020F0502020204030204" pitchFamily="34" charset="0"/>
                <a:cs typeface="Times New Roman" panose="02020603050405020304" pitchFamily="18" charset="0"/>
              </a:rPr>
              <a:t>all</a:t>
            </a:r>
            <a:r>
              <a:rPr lang="en-CA" sz="2100" dirty="0">
                <a:effectLst/>
                <a:latin typeface="Posterama" panose="020B0504020200020000" pitchFamily="34" charset="0"/>
                <a:ea typeface="Calibri" panose="020F0502020204030204" pitchFamily="34" charset="0"/>
                <a:cs typeface="Times New Roman" panose="02020603050405020304" pitchFamily="18" charset="0"/>
              </a:rPr>
              <a:t> possible exceptions.</a:t>
            </a:r>
            <a:endParaRPr lang="en-CA"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CA" sz="2100" dirty="0">
              <a:effectLst/>
              <a:latin typeface="Posterama" panose="020B0504020200020000"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CA" sz="2100" dirty="0">
                <a:effectLst/>
                <a:latin typeface="Posterama" panose="020B0504020200020000" pitchFamily="34" charset="0"/>
                <a:ea typeface="Calibri" panose="020F0502020204030204" pitchFamily="34" charset="0"/>
                <a:cs typeface="Times New Roman" panose="02020603050405020304" pitchFamily="18" charset="0"/>
              </a:rPr>
              <a:t>So although the syntax is allowed, it is not recommended. E.g., you’ll also catch </a:t>
            </a:r>
            <a:r>
              <a:rPr lang="en-CA" sz="2100" dirty="0" err="1">
                <a:effectLst/>
                <a:latin typeface="Posterama" panose="020B0504020200020000" pitchFamily="34" charset="0"/>
                <a:ea typeface="Calibri" panose="020F0502020204030204" pitchFamily="34" charset="0"/>
                <a:cs typeface="Times New Roman" panose="02020603050405020304" pitchFamily="18" charset="0"/>
              </a:rPr>
              <a:t>KeyboardInterrupt</a:t>
            </a:r>
            <a:r>
              <a:rPr lang="en-CA" sz="2100" dirty="0">
                <a:effectLst/>
                <a:latin typeface="Posterama" panose="020B0504020200020000" pitchFamily="34" charset="0"/>
                <a:ea typeface="Calibri" panose="020F0502020204030204" pitchFamily="34" charset="0"/>
                <a:cs typeface="Times New Roman" panose="02020603050405020304" pitchFamily="18" charset="0"/>
              </a:rPr>
              <a:t> and </a:t>
            </a:r>
            <a:r>
              <a:rPr lang="en-CA" sz="2100" dirty="0" err="1">
                <a:effectLst/>
                <a:latin typeface="Posterama" panose="020B0504020200020000" pitchFamily="34" charset="0"/>
                <a:ea typeface="Calibri" panose="020F0502020204030204" pitchFamily="34" charset="0"/>
                <a:cs typeface="Times New Roman" panose="02020603050405020304" pitchFamily="18" charset="0"/>
              </a:rPr>
              <a:t>SystemExit</a:t>
            </a:r>
            <a:r>
              <a:rPr lang="en-CA" sz="2100" dirty="0">
                <a:effectLst/>
                <a:latin typeface="Posterama" panose="020B0504020200020000" pitchFamily="34" charset="0"/>
                <a:ea typeface="Calibri" panose="020F0502020204030204" pitchFamily="34" charset="0"/>
                <a:cs typeface="Times New Roman" panose="02020603050405020304" pitchFamily="18" charset="0"/>
              </a:rPr>
              <a:t> exceptions, which will prevent your program from exiting. Instead, use a try block with a list of explicit exceptions which you know you can handle. Or, if you really need to, catch the Exception base class to handle almost all the regular exceptions, but not the system ones.</a:t>
            </a:r>
            <a:endParaRPr lang="en-CA"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808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2347-33E5-4F67-3EAC-DD2814A7755C}"/>
              </a:ext>
            </a:extLst>
          </p:cNvPr>
          <p:cNvSpPr>
            <a:spLocks noGrp="1"/>
          </p:cNvSpPr>
          <p:nvPr>
            <p:ph type="title"/>
          </p:nvPr>
        </p:nvSpPr>
        <p:spPr>
          <a:xfrm>
            <a:off x="232229" y="304271"/>
            <a:ext cx="6863896" cy="1104636"/>
          </a:xfrm>
        </p:spPr>
        <p:txBody>
          <a:bodyPr/>
          <a:lstStyle/>
          <a:p>
            <a:r>
              <a:rPr lang="en-US" sz="4400" b="1" dirty="0">
                <a:solidFill>
                  <a:schemeClr val="bg1"/>
                </a:solidFill>
              </a:rPr>
              <a:t>SOCKET Introduction</a:t>
            </a:r>
          </a:p>
        </p:txBody>
      </p:sp>
      <p:sp>
        <p:nvSpPr>
          <p:cNvPr id="3" name="Content Placeholder 2">
            <a:extLst>
              <a:ext uri="{FF2B5EF4-FFF2-40B4-BE49-F238E27FC236}">
                <a16:creationId xmlns:a16="http://schemas.microsoft.com/office/drawing/2014/main" id="{CF2AB52B-A426-8EFB-F4AE-120BDF2AA013}"/>
              </a:ext>
            </a:extLst>
          </p:cNvPr>
          <p:cNvSpPr>
            <a:spLocks noGrp="1"/>
          </p:cNvSpPr>
          <p:nvPr>
            <p:ph idx="1"/>
          </p:nvPr>
        </p:nvSpPr>
        <p:spPr>
          <a:xfrm>
            <a:off x="232229" y="1270000"/>
            <a:ext cx="7191827" cy="3644027"/>
          </a:xfrm>
        </p:spPr>
        <p:txBody>
          <a:bodyPr>
            <a:normAutofit fontScale="92500" lnSpcReduction="10000"/>
          </a:bodyPr>
          <a:lstStyle/>
          <a:p>
            <a:r>
              <a:rPr lang="en-US" b="0" i="0" dirty="0">
                <a:solidFill>
                  <a:srgbClr val="222222"/>
                </a:solidFill>
                <a:effectLst/>
                <a:latin typeface="source sans pro" panose="020B0503030403020204" pitchFamily="34" charset="0"/>
              </a:rPr>
              <a:t>Sockets and the socket API are used to send messages across a network.</a:t>
            </a:r>
          </a:p>
          <a:p>
            <a:r>
              <a:rPr lang="en-US" b="0" i="0" dirty="0">
                <a:solidFill>
                  <a:srgbClr val="222222"/>
                </a:solidFill>
                <a:effectLst/>
                <a:latin typeface="source sans pro" panose="020B0503030403020204" pitchFamily="34" charset="0"/>
              </a:rPr>
              <a:t>They provide a form of </a:t>
            </a:r>
            <a:r>
              <a:rPr lang="en-US" b="0" i="0" u="none" strike="noStrike" dirty="0">
                <a:solidFill>
                  <a:srgbClr val="619CCD"/>
                </a:solidFill>
                <a:effectLst/>
                <a:latin typeface="source sans pro" panose="020B0503030403020204" pitchFamily="34" charset="0"/>
                <a:hlinkClick r:id="rId2"/>
              </a:rPr>
              <a:t>inter-process communication (IPC)</a:t>
            </a:r>
            <a:r>
              <a:rPr lang="en-US" b="0" i="0" dirty="0">
                <a:solidFill>
                  <a:srgbClr val="222222"/>
                </a:solidFill>
                <a:effectLst/>
                <a:latin typeface="source sans pro" panose="020B0503030403020204" pitchFamily="34" charset="0"/>
              </a:rPr>
              <a:t>. </a:t>
            </a:r>
          </a:p>
          <a:p>
            <a:r>
              <a:rPr lang="en-US" b="0" i="0" dirty="0">
                <a:solidFill>
                  <a:srgbClr val="222222"/>
                </a:solidFill>
                <a:effectLst/>
                <a:latin typeface="source sans pro" panose="020B0503030403020204" pitchFamily="34" charset="0"/>
              </a:rPr>
              <a:t>The network can be a logical, local network to the computer, or one that’s physically connected to an external network, with its own connections to other networks. </a:t>
            </a:r>
          </a:p>
          <a:p>
            <a:r>
              <a:rPr lang="en-US" b="0" i="0" dirty="0">
                <a:solidFill>
                  <a:srgbClr val="222222"/>
                </a:solidFill>
                <a:effectLst/>
                <a:latin typeface="source sans pro" panose="020B0503030403020204" pitchFamily="34" charset="0"/>
              </a:rPr>
              <a:t>The obvious example is the Internet, which you connect to via your ISP.</a:t>
            </a:r>
            <a:endParaRPr lang="en-US" dirty="0"/>
          </a:p>
        </p:txBody>
      </p:sp>
    </p:spTree>
    <p:extLst>
      <p:ext uri="{BB962C8B-B14F-4D97-AF65-F5344CB8AC3E}">
        <p14:creationId xmlns:p14="http://schemas.microsoft.com/office/powerpoint/2010/main" val="176571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141E-807F-44C8-8019-D89C57899EC6}"/>
              </a:ext>
            </a:extLst>
          </p:cNvPr>
          <p:cNvSpPr>
            <a:spLocks noGrp="1"/>
          </p:cNvSpPr>
          <p:nvPr>
            <p:ph type="title"/>
          </p:nvPr>
        </p:nvSpPr>
        <p:spPr>
          <a:xfrm>
            <a:off x="394283" y="304271"/>
            <a:ext cx="6701842" cy="694019"/>
          </a:xfrm>
        </p:spPr>
        <p:txBody>
          <a:bodyPr/>
          <a:lstStyle/>
          <a:p>
            <a:r>
              <a:rPr lang="en-CA" sz="4000" dirty="0"/>
              <a:t>What</a:t>
            </a:r>
            <a:r>
              <a:rPr lang="en-CA" dirty="0"/>
              <a:t> is a Socket? </a:t>
            </a:r>
            <a:r>
              <a:rPr lang="en-CA" sz="1600" dirty="0"/>
              <a:t>(within Networking)</a:t>
            </a:r>
            <a:endParaRPr lang="en-CA" dirty="0"/>
          </a:p>
        </p:txBody>
      </p:sp>
      <p:sp>
        <p:nvSpPr>
          <p:cNvPr id="3" name="Content Placeholder 2">
            <a:extLst>
              <a:ext uri="{FF2B5EF4-FFF2-40B4-BE49-F238E27FC236}">
                <a16:creationId xmlns:a16="http://schemas.microsoft.com/office/drawing/2014/main" id="{3387B07E-42FB-4C7B-B641-E8375CA20FE4}"/>
              </a:ext>
            </a:extLst>
          </p:cNvPr>
          <p:cNvSpPr>
            <a:spLocks noGrp="1"/>
          </p:cNvSpPr>
          <p:nvPr>
            <p:ph idx="1"/>
          </p:nvPr>
        </p:nvSpPr>
        <p:spPr>
          <a:xfrm>
            <a:off x="394283" y="880844"/>
            <a:ext cx="6701843" cy="4033183"/>
          </a:xfrm>
        </p:spPr>
        <p:txBody>
          <a:bodyPr>
            <a:normAutofit/>
          </a:bodyPr>
          <a:lstStyle/>
          <a:p>
            <a:endParaRPr lang="en-CA" dirty="0"/>
          </a:p>
          <a:p>
            <a:r>
              <a:rPr lang="en-CA" dirty="0"/>
              <a:t>“A </a:t>
            </a:r>
            <a:r>
              <a:rPr lang="en-CA" i="1" dirty="0">
                <a:solidFill>
                  <a:schemeClr val="accent1"/>
                </a:solidFill>
              </a:rPr>
              <a:t>socket</a:t>
            </a:r>
            <a:r>
              <a:rPr lang="en-CA" dirty="0"/>
              <a:t> is one endpoint of a two-way communication link between two programs running on the network. </a:t>
            </a:r>
          </a:p>
          <a:p>
            <a:r>
              <a:rPr lang="en-CA" dirty="0"/>
              <a:t>A </a:t>
            </a:r>
            <a:r>
              <a:rPr lang="en-CA" i="1" dirty="0">
                <a:solidFill>
                  <a:schemeClr val="accent1"/>
                </a:solidFill>
              </a:rPr>
              <a:t>socket</a:t>
            </a:r>
            <a:r>
              <a:rPr lang="en-CA" dirty="0"/>
              <a:t> is bound to a port number so that the TCP layer can identify the application that data is destined to be sent to.”</a:t>
            </a:r>
          </a:p>
          <a:p>
            <a:pPr marL="0" indent="0">
              <a:buNone/>
            </a:pPr>
            <a:endParaRPr lang="en-CA" dirty="0"/>
          </a:p>
          <a:p>
            <a:endParaRPr lang="en-CA" dirty="0"/>
          </a:p>
          <a:p>
            <a:r>
              <a:rPr lang="en-CA" sz="1400" dirty="0"/>
              <a:t>Source: </a:t>
            </a:r>
            <a:r>
              <a:rPr lang="en-CA" sz="1400" dirty="0">
                <a:hlinkClick r:id="rId3"/>
              </a:rPr>
              <a:t>https://docs.oracle.com/javase/tutorial/networking/sockets/definition.html</a:t>
            </a:r>
            <a:endParaRPr lang="en-CA" sz="1400" dirty="0"/>
          </a:p>
          <a:p>
            <a:endParaRPr lang="en-CA" dirty="0"/>
          </a:p>
        </p:txBody>
      </p:sp>
    </p:spTree>
    <p:extLst>
      <p:ext uri="{BB962C8B-B14F-4D97-AF65-F5344CB8AC3E}">
        <p14:creationId xmlns:p14="http://schemas.microsoft.com/office/powerpoint/2010/main" val="3211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284B-1A02-4F82-92B9-151E7EB37D41}"/>
              </a:ext>
            </a:extLst>
          </p:cNvPr>
          <p:cNvSpPr>
            <a:spLocks noGrp="1"/>
          </p:cNvSpPr>
          <p:nvPr>
            <p:ph type="title"/>
          </p:nvPr>
        </p:nvSpPr>
        <p:spPr>
          <a:xfrm>
            <a:off x="327171" y="304271"/>
            <a:ext cx="6768954" cy="626907"/>
          </a:xfrm>
        </p:spPr>
        <p:txBody>
          <a:bodyPr/>
          <a:lstStyle/>
          <a:p>
            <a:r>
              <a:rPr lang="en-CA" dirty="0"/>
              <a:t>What is an Endpoint? </a:t>
            </a:r>
            <a:r>
              <a:rPr lang="en-CA" sz="1600" dirty="0"/>
              <a:t>(within Networking)</a:t>
            </a:r>
          </a:p>
        </p:txBody>
      </p:sp>
      <p:sp>
        <p:nvSpPr>
          <p:cNvPr id="3" name="Content Placeholder 2">
            <a:extLst>
              <a:ext uri="{FF2B5EF4-FFF2-40B4-BE49-F238E27FC236}">
                <a16:creationId xmlns:a16="http://schemas.microsoft.com/office/drawing/2014/main" id="{D521AEAA-5EED-44CB-A832-C03EEEE0FE71}"/>
              </a:ext>
            </a:extLst>
          </p:cNvPr>
          <p:cNvSpPr>
            <a:spLocks noGrp="1"/>
          </p:cNvSpPr>
          <p:nvPr>
            <p:ph idx="1"/>
          </p:nvPr>
        </p:nvSpPr>
        <p:spPr>
          <a:xfrm>
            <a:off x="327172" y="1103586"/>
            <a:ext cx="6768954" cy="3810441"/>
          </a:xfrm>
        </p:spPr>
        <p:txBody>
          <a:bodyPr>
            <a:normAutofit lnSpcReduction="10000"/>
          </a:bodyPr>
          <a:lstStyle/>
          <a:p>
            <a:r>
              <a:rPr lang="en-CA" dirty="0"/>
              <a:t>“Endpoint is a combination of an IP address and a port number.”</a:t>
            </a:r>
          </a:p>
          <a:p>
            <a:r>
              <a:rPr lang="en-CA" dirty="0"/>
              <a:t>“Every TCP connection can be uniquely identified by its two endpoints. </a:t>
            </a:r>
          </a:p>
          <a:p>
            <a:r>
              <a:rPr lang="en-CA" dirty="0"/>
              <a:t>That way you can have multiple connections between your host and the server.”</a:t>
            </a:r>
          </a:p>
          <a:p>
            <a:pPr marL="0" indent="0">
              <a:buNone/>
            </a:pPr>
            <a:endParaRPr lang="en-CA" sz="1400" dirty="0"/>
          </a:p>
          <a:p>
            <a:endParaRPr lang="en-CA" sz="1400" dirty="0"/>
          </a:p>
          <a:p>
            <a:endParaRPr lang="en-CA" sz="1400" dirty="0"/>
          </a:p>
          <a:p>
            <a:r>
              <a:rPr lang="en-CA" sz="1400" dirty="0"/>
              <a:t>Source: </a:t>
            </a:r>
            <a:r>
              <a:rPr lang="en-CA" sz="1400" dirty="0">
                <a:hlinkClick r:id="rId3"/>
              </a:rPr>
              <a:t>https://docs.oracle.com/javase/tutorial/networking/sockets/definition.html</a:t>
            </a:r>
            <a:endParaRPr lang="en-CA" sz="1400" dirty="0"/>
          </a:p>
          <a:p>
            <a:endParaRPr lang="en-CA" dirty="0"/>
          </a:p>
          <a:p>
            <a:endParaRPr lang="en-CA" dirty="0"/>
          </a:p>
        </p:txBody>
      </p:sp>
    </p:spTree>
    <p:extLst>
      <p:ext uri="{BB962C8B-B14F-4D97-AF65-F5344CB8AC3E}">
        <p14:creationId xmlns:p14="http://schemas.microsoft.com/office/powerpoint/2010/main" val="50674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6A3E-8628-42FD-B8CC-FCD9BBE435B0}"/>
              </a:ext>
            </a:extLst>
          </p:cNvPr>
          <p:cNvSpPr>
            <a:spLocks noGrp="1"/>
          </p:cNvSpPr>
          <p:nvPr>
            <p:ph type="title"/>
          </p:nvPr>
        </p:nvSpPr>
        <p:spPr>
          <a:xfrm>
            <a:off x="523875" y="304271"/>
            <a:ext cx="6572250" cy="576573"/>
          </a:xfrm>
        </p:spPr>
        <p:txBody>
          <a:bodyPr/>
          <a:lstStyle/>
          <a:p>
            <a:r>
              <a:rPr lang="en-CA" dirty="0"/>
              <a:t>Endpoint </a:t>
            </a:r>
          </a:p>
        </p:txBody>
      </p:sp>
      <p:sp>
        <p:nvSpPr>
          <p:cNvPr id="3" name="Content Placeholder 2">
            <a:extLst>
              <a:ext uri="{FF2B5EF4-FFF2-40B4-BE49-F238E27FC236}">
                <a16:creationId xmlns:a16="http://schemas.microsoft.com/office/drawing/2014/main" id="{D668BB86-7D38-43F8-A64E-C0E944A83B40}"/>
              </a:ext>
            </a:extLst>
          </p:cNvPr>
          <p:cNvSpPr>
            <a:spLocks noGrp="1"/>
          </p:cNvSpPr>
          <p:nvPr>
            <p:ph idx="1"/>
          </p:nvPr>
        </p:nvSpPr>
        <p:spPr>
          <a:xfrm>
            <a:off x="523875" y="880844"/>
            <a:ext cx="6572251" cy="4033184"/>
          </a:xfrm>
        </p:spPr>
        <p:txBody>
          <a:bodyPr>
            <a:normAutofit/>
          </a:bodyPr>
          <a:lstStyle/>
          <a:p>
            <a:r>
              <a:rPr lang="en-CA" dirty="0"/>
              <a:t>Endpoint representation looks like:</a:t>
            </a:r>
          </a:p>
          <a:p>
            <a:pPr lvl="1"/>
            <a:r>
              <a:rPr lang="en-CA" dirty="0"/>
              <a:t>("www.fanshawec.ca",80) </a:t>
            </a:r>
          </a:p>
          <a:p>
            <a:pPr lvl="2"/>
            <a:r>
              <a:rPr lang="en-CA" dirty="0"/>
              <a:t>HTTP Web.</a:t>
            </a:r>
          </a:p>
          <a:p>
            <a:pPr lvl="1"/>
            <a:r>
              <a:rPr lang="en-CA" dirty="0"/>
              <a:t>(“35.182.27.197”,443)</a:t>
            </a:r>
          </a:p>
          <a:p>
            <a:pPr lvl="2"/>
            <a:r>
              <a:rPr lang="en-CA" dirty="0"/>
              <a:t>HTTPS, secure web, for fanshaweonline.ca </a:t>
            </a:r>
          </a:p>
          <a:p>
            <a:pPr lvl="2"/>
            <a:r>
              <a:rPr lang="en-CA" dirty="0"/>
              <a:t>Could use </a:t>
            </a:r>
            <a:r>
              <a:rPr lang="en-CA" dirty="0">
                <a:hlinkClick r:id="rId3"/>
              </a:rPr>
              <a:t>www.fanshaweonline.ca</a:t>
            </a:r>
            <a:endParaRPr lang="en-CA" dirty="0"/>
          </a:p>
          <a:p>
            <a:pPr lvl="1"/>
            <a:r>
              <a:rPr lang="en-CA" dirty="0"/>
              <a:t>If Fanshawec.ca had a FTP:</a:t>
            </a:r>
          </a:p>
          <a:p>
            <a:pPr lvl="2"/>
            <a:r>
              <a:rPr lang="en-CA" dirty="0"/>
              <a:t>("www.fanshawec.ca",21) </a:t>
            </a:r>
          </a:p>
          <a:p>
            <a:pPr marL="0" indent="0">
              <a:buNone/>
            </a:pPr>
            <a:endParaRPr lang="en-CA" dirty="0"/>
          </a:p>
          <a:p>
            <a:endParaRPr lang="en-CA" dirty="0"/>
          </a:p>
          <a:p>
            <a:endParaRPr lang="en-CA" dirty="0"/>
          </a:p>
          <a:p>
            <a:endParaRPr lang="en-CA" dirty="0"/>
          </a:p>
        </p:txBody>
      </p:sp>
    </p:spTree>
    <p:extLst>
      <p:ext uri="{BB962C8B-B14F-4D97-AF65-F5344CB8AC3E}">
        <p14:creationId xmlns:p14="http://schemas.microsoft.com/office/powerpoint/2010/main" val="308099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7364-A94C-411C-B94A-AF471CF34D50}"/>
              </a:ext>
            </a:extLst>
          </p:cNvPr>
          <p:cNvSpPr>
            <a:spLocks noGrp="1"/>
          </p:cNvSpPr>
          <p:nvPr>
            <p:ph type="title"/>
          </p:nvPr>
        </p:nvSpPr>
        <p:spPr>
          <a:xfrm>
            <a:off x="530351" y="304271"/>
            <a:ext cx="6565773" cy="496702"/>
          </a:xfrm>
        </p:spPr>
        <p:txBody>
          <a:bodyPr/>
          <a:lstStyle/>
          <a:p>
            <a:r>
              <a:rPr lang="en-CA" dirty="0"/>
              <a:t>Standard Ports</a:t>
            </a:r>
          </a:p>
        </p:txBody>
      </p:sp>
      <p:sp>
        <p:nvSpPr>
          <p:cNvPr id="3" name="Content Placeholder 2">
            <a:extLst>
              <a:ext uri="{FF2B5EF4-FFF2-40B4-BE49-F238E27FC236}">
                <a16:creationId xmlns:a16="http://schemas.microsoft.com/office/drawing/2014/main" id="{43E21F09-36AD-4008-85AD-542FB56DBDD1}"/>
              </a:ext>
            </a:extLst>
          </p:cNvPr>
          <p:cNvSpPr>
            <a:spLocks noGrp="1"/>
          </p:cNvSpPr>
          <p:nvPr>
            <p:ph idx="1"/>
          </p:nvPr>
        </p:nvSpPr>
        <p:spPr>
          <a:xfrm>
            <a:off x="530352" y="800974"/>
            <a:ext cx="6565774" cy="4113054"/>
          </a:xfrm>
        </p:spPr>
        <p:txBody>
          <a:bodyPr/>
          <a:lstStyle/>
          <a:p>
            <a:r>
              <a:rPr lang="en-CA" dirty="0"/>
              <a:t>21 FTP</a:t>
            </a:r>
          </a:p>
          <a:p>
            <a:r>
              <a:rPr lang="en-CA" dirty="0"/>
              <a:t>22 SSH</a:t>
            </a:r>
          </a:p>
          <a:p>
            <a:r>
              <a:rPr lang="en-CA" dirty="0"/>
              <a:t>23 Telnet</a:t>
            </a:r>
          </a:p>
          <a:p>
            <a:r>
              <a:rPr lang="en-CA" dirty="0"/>
              <a:t>25 SMTP (Mail)</a:t>
            </a:r>
          </a:p>
          <a:p>
            <a:r>
              <a:rPr lang="en-CA" dirty="0"/>
              <a:t>80 HTTP (Web)</a:t>
            </a:r>
          </a:p>
          <a:p>
            <a:r>
              <a:rPr lang="en-CA" dirty="0"/>
              <a:t>110 POP3 (Mail)</a:t>
            </a:r>
          </a:p>
          <a:p>
            <a:r>
              <a:rPr lang="en-CA" dirty="0"/>
              <a:t>119 NNTP (News)</a:t>
            </a:r>
          </a:p>
          <a:p>
            <a:r>
              <a:rPr lang="en-CA" dirty="0"/>
              <a:t>443 HTTPS (web)</a:t>
            </a:r>
          </a:p>
          <a:p>
            <a:r>
              <a:rPr lang="en-CA" dirty="0"/>
              <a:t>And others</a:t>
            </a:r>
          </a:p>
        </p:txBody>
      </p:sp>
    </p:spTree>
    <p:extLst>
      <p:ext uri="{BB962C8B-B14F-4D97-AF65-F5344CB8AC3E}">
        <p14:creationId xmlns:p14="http://schemas.microsoft.com/office/powerpoint/2010/main" val="43008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C52F-FEE8-49A8-88E9-3D12C9C8EAB8}"/>
              </a:ext>
            </a:extLst>
          </p:cNvPr>
          <p:cNvSpPr>
            <a:spLocks noGrp="1"/>
          </p:cNvSpPr>
          <p:nvPr>
            <p:ph type="title"/>
          </p:nvPr>
        </p:nvSpPr>
        <p:spPr>
          <a:xfrm>
            <a:off x="533399" y="304271"/>
            <a:ext cx="6562725" cy="572029"/>
          </a:xfrm>
        </p:spPr>
        <p:txBody>
          <a:bodyPr/>
          <a:lstStyle/>
          <a:p>
            <a:r>
              <a:rPr lang="en-CA" dirty="0"/>
              <a:t>Data Transport</a:t>
            </a:r>
          </a:p>
        </p:txBody>
      </p:sp>
      <p:sp>
        <p:nvSpPr>
          <p:cNvPr id="3" name="Content Placeholder 2">
            <a:extLst>
              <a:ext uri="{FF2B5EF4-FFF2-40B4-BE49-F238E27FC236}">
                <a16:creationId xmlns:a16="http://schemas.microsoft.com/office/drawing/2014/main" id="{AEAF7C93-EEDE-4430-9043-C07EE7E03858}"/>
              </a:ext>
            </a:extLst>
          </p:cNvPr>
          <p:cNvSpPr>
            <a:spLocks noGrp="1"/>
          </p:cNvSpPr>
          <p:nvPr>
            <p:ph idx="1"/>
          </p:nvPr>
        </p:nvSpPr>
        <p:spPr>
          <a:xfrm>
            <a:off x="523876" y="876300"/>
            <a:ext cx="6836085" cy="4037727"/>
          </a:xfrm>
        </p:spPr>
        <p:txBody>
          <a:bodyPr/>
          <a:lstStyle/>
          <a:p>
            <a:r>
              <a:rPr lang="en-CA" dirty="0"/>
              <a:t>Two, 2, types:</a:t>
            </a:r>
          </a:p>
          <a:p>
            <a:pPr lvl="1"/>
            <a:r>
              <a:rPr lang="en-CA" dirty="0"/>
              <a:t>TCP – establish connection </a:t>
            </a:r>
          </a:p>
          <a:p>
            <a:pPr lvl="1"/>
            <a:r>
              <a:rPr lang="en-CA" dirty="0"/>
              <a:t>UDP – connectionless connection</a:t>
            </a:r>
          </a:p>
          <a:p>
            <a:endParaRPr lang="en-CA" dirty="0"/>
          </a:p>
          <a:p>
            <a:r>
              <a:rPr lang="en-CA" dirty="0"/>
              <a:t>Data transport – bits move back and forth between two(2) endpoints. </a:t>
            </a:r>
          </a:p>
          <a:p>
            <a:endParaRPr lang="en-CA" dirty="0"/>
          </a:p>
          <a:p>
            <a:endParaRPr lang="en-CA" dirty="0"/>
          </a:p>
        </p:txBody>
      </p:sp>
    </p:spTree>
    <p:extLst>
      <p:ext uri="{BB962C8B-B14F-4D97-AF65-F5344CB8AC3E}">
        <p14:creationId xmlns:p14="http://schemas.microsoft.com/office/powerpoint/2010/main" val="306338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052A-18EC-418D-8625-158840CA3E66}"/>
              </a:ext>
            </a:extLst>
          </p:cNvPr>
          <p:cNvSpPr>
            <a:spLocks noGrp="1"/>
          </p:cNvSpPr>
          <p:nvPr>
            <p:ph type="title"/>
          </p:nvPr>
        </p:nvSpPr>
        <p:spPr>
          <a:xfrm>
            <a:off x="218114" y="304271"/>
            <a:ext cx="7139031" cy="777909"/>
          </a:xfrm>
        </p:spPr>
        <p:txBody>
          <a:bodyPr/>
          <a:lstStyle/>
          <a:p>
            <a:r>
              <a:rPr lang="en-CA" sz="3200" dirty="0"/>
              <a:t>How does this information help us?</a:t>
            </a:r>
          </a:p>
        </p:txBody>
      </p:sp>
      <p:sp>
        <p:nvSpPr>
          <p:cNvPr id="3" name="Content Placeholder 2">
            <a:extLst>
              <a:ext uri="{FF2B5EF4-FFF2-40B4-BE49-F238E27FC236}">
                <a16:creationId xmlns:a16="http://schemas.microsoft.com/office/drawing/2014/main" id="{8DB566F4-E7D4-4613-869B-0466880F6AFE}"/>
              </a:ext>
            </a:extLst>
          </p:cNvPr>
          <p:cNvSpPr>
            <a:spLocks noGrp="1"/>
          </p:cNvSpPr>
          <p:nvPr>
            <p:ph idx="1"/>
          </p:nvPr>
        </p:nvSpPr>
        <p:spPr>
          <a:xfrm>
            <a:off x="218114" y="1082180"/>
            <a:ext cx="7183772" cy="3831847"/>
          </a:xfrm>
        </p:spPr>
        <p:txBody>
          <a:bodyPr/>
          <a:lstStyle/>
          <a:p>
            <a:r>
              <a:rPr lang="en-CA" dirty="0"/>
              <a:t>When writing a program or application that is running over a network, including the Internet</a:t>
            </a:r>
          </a:p>
          <a:p>
            <a:r>
              <a:rPr lang="en-CA" dirty="0"/>
              <a:t>write code that will create sockets that would allow to connect two endpoints and allow them to communicate.</a:t>
            </a:r>
          </a:p>
        </p:txBody>
      </p:sp>
    </p:spTree>
    <p:extLst>
      <p:ext uri="{BB962C8B-B14F-4D97-AF65-F5344CB8AC3E}">
        <p14:creationId xmlns:p14="http://schemas.microsoft.com/office/powerpoint/2010/main" val="139875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3499-21EC-4498-A907-0487BFFB8FE9}"/>
              </a:ext>
            </a:extLst>
          </p:cNvPr>
          <p:cNvSpPr>
            <a:spLocks noGrp="1"/>
          </p:cNvSpPr>
          <p:nvPr>
            <p:ph type="ctrTitle"/>
          </p:nvPr>
        </p:nvSpPr>
        <p:spPr>
          <a:xfrm>
            <a:off x="914400" y="1702988"/>
            <a:ext cx="6181724" cy="742846"/>
          </a:xfrm>
        </p:spPr>
        <p:txBody>
          <a:bodyPr>
            <a:normAutofit fontScale="90000"/>
          </a:bodyPr>
          <a:lstStyle/>
          <a:p>
            <a:r>
              <a:rPr lang="en-CA" dirty="0"/>
              <a:t>Python Exceptions</a:t>
            </a:r>
            <a:br>
              <a:rPr lang="en-CA" dirty="0"/>
            </a:br>
            <a:endParaRPr lang="en-CA" dirty="0"/>
          </a:p>
        </p:txBody>
      </p:sp>
    </p:spTree>
    <p:extLst>
      <p:ext uri="{BB962C8B-B14F-4D97-AF65-F5344CB8AC3E}">
        <p14:creationId xmlns:p14="http://schemas.microsoft.com/office/powerpoint/2010/main" val="2940891756"/>
      </p:ext>
    </p:extLst>
  </p:cSld>
  <p:clrMapOvr>
    <a:masterClrMapping/>
  </p:clrMapOvr>
</p:sld>
</file>

<file path=ppt/theme/theme1.xml><?xml version="1.0" encoding="utf-8"?>
<a:theme xmlns:a="http://schemas.openxmlformats.org/drawingml/2006/main" name="fanshawe2014ppt_4x3">
  <a:themeElements>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2014ppt_4x3" id="{622649FC-ACBD-4561-A47F-EB4E5848C2EF}" vid="{DC718C49-FA9C-40F1-8B7E-BF08DB040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566623C169644B156AC3ED54F86AC" ma:contentTypeVersion="8" ma:contentTypeDescription="Create a new document." ma:contentTypeScope="" ma:versionID="5c4886da416d34d6f561337b9ad0f328">
  <xsd:schema xmlns:xsd="http://www.w3.org/2001/XMLSchema" xmlns:xs="http://www.w3.org/2001/XMLSchema" xmlns:p="http://schemas.microsoft.com/office/2006/metadata/properties" xmlns:ns1="http://schemas.microsoft.com/sharepoint/v3" xmlns:ns2="651148fe-da48-4f35-be19-3b69ed185328" xmlns:ns3="http://schemas.microsoft.com/sharepoint/v3/fields" xmlns:ns4="4d5e0b08-e88c-4a1d-8128-ae65e535badc" targetNamespace="http://schemas.microsoft.com/office/2006/metadata/properties" ma:root="true" ma:fieldsID="dc52fb006770c07a8ae311ff77a26a40" ns1:_="" ns2:_="" ns3:_="" ns4:_="">
    <xsd:import namespace="http://schemas.microsoft.com/sharepoint/v3"/>
    <xsd:import namespace="651148fe-da48-4f35-be19-3b69ed185328"/>
    <xsd:import namespace="http://schemas.microsoft.com/sharepoint/v3/fields"/>
    <xsd:import namespace="4d5e0b08-e88c-4a1d-8128-ae65e535badc"/>
    <xsd:element name="properties">
      <xsd:complexType>
        <xsd:sequence>
          <xsd:element name="documentManagement">
            <xsd:complexType>
              <xsd:all>
                <xsd:element ref="ns1:PublishingStartDate" minOccurs="0"/>
                <xsd:element ref="ns1:PublishingExpirationDate" minOccurs="0"/>
                <xsd:element ref="ns2:Document_x0020_Type"/>
                <xsd:element ref="ns1:DocumentSetDescription" minOccurs="0"/>
                <xsd:element ref="ns3:_Status" minOccurs="0"/>
                <xsd:element ref="ns4:TaxKeywordTaxHTField"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element name="DocumentSetDescription" ma:index="11" nillable="true" ma:displayName="Description" ma:description="A description of the Document Set" ma:internalName="DocumentSetDescription"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1148fe-da48-4f35-be19-3b69ed185328" elementFormDefault="qualified">
    <xsd:import namespace="http://schemas.microsoft.com/office/2006/documentManagement/types"/>
    <xsd:import namespace="http://schemas.microsoft.com/office/infopath/2007/PartnerControls"/>
    <xsd:element name="Document_x0020_Type" ma:index="10" ma:displayName="Document Type" ma:default="College Documents" ma:format="Dropdown" ma:indexed="true" ma:internalName="Document_x0020_Type">
      <xsd:simpleType>
        <xsd:restriction base="dms:Choice">
          <xsd:enumeration value="Academic Calendars"/>
          <xsd:enumeration value="Admissions"/>
          <xsd:enumeration value="College Documents"/>
          <xsd:enumeration value="Document Templates"/>
          <xsd:enumeration value="Emergency Plan"/>
          <xsd:enumeration value="Exceptions"/>
          <xsd:enumeration value="FAQs"/>
          <xsd:enumeration value="Forms"/>
          <xsd:enumeration value="Health &amp; Safety"/>
          <xsd:enumeration value="HR Documents"/>
          <xsd:enumeration value="Campus Maps"/>
          <xsd:enumeration value="Policies"/>
          <xsd:enumeration value="Presentations"/>
          <xsd:enumeration value="Schedule of Events"/>
          <xsd:enumeration value="Stored ElseWher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2" nillable="true" ma:displayName="Status" ma:default="Not Started" ma:format="Dropdown" ma:internalName="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enumeration value="Hidde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4d5e0b08-e88c-4a1d-8128-ae65e535badc" elementFormDefault="qualified">
    <xsd:import namespace="http://schemas.microsoft.com/office/2006/documentManagement/types"/>
    <xsd:import namespace="http://schemas.microsoft.com/office/infopath/2007/PartnerControls"/>
    <xsd:element name="TaxKeywordTaxHTField" ma:index="15" nillable="true" ma:taxonomy="true" ma:internalName="TaxKeywordTaxHTField" ma:taxonomyFieldName="TaxKeyword" ma:displayName="Enterprise Keywords" ma:fieldId="{23f27201-bee3-471e-b2e7-b64fd8b7ca38}" ma:taxonomyMulti="true" ma:sspId="ab124dc4-d506-4ee1-ad1f-c58bf2564c95" ma:termSetId="00000000-0000-0000-0000-000000000000" ma:anchorId="00000000-0000-0000-0000-000000000000" ma:open="true" ma:isKeyword="true">
      <xsd:complexType>
        <xsd:sequence>
          <xsd:element ref="pc:Terms" minOccurs="0" maxOccurs="1"/>
        </xsd:sequence>
      </xsd:complexType>
    </xsd:element>
    <xsd:element name="TaxCatchAll" ma:index="16" nillable="true" ma:displayName="Taxonomy Catch All Column" ma:hidden="true" ma:list="{85d82537-f4fa-412d-b553-b1be1c5b5223}" ma:internalName="TaxCatchAll" ma:showField="CatchAllData" ma:web="4d5e0b08-e88c-4a1d-8128-ae65e535ba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Status xmlns="http://schemas.microsoft.com/sharepoint/v3/fields">Not Started</_Status>
    <DocumentSetDescription xmlns="http://schemas.microsoft.com/sharepoint/v3" xsi:nil="true"/>
    <Document_x0020_Type xmlns="651148fe-da48-4f35-be19-3b69ed185328">Document Templates</Document_x0020_Type>
    <PublishingExpirationDate xmlns="http://schemas.microsoft.com/sharepoint/v3" xsi:nil="true"/>
    <PublishingStartDate xmlns="http://schemas.microsoft.com/sharepoint/v3" xsi:nil="true"/>
    <TaxCatchAll xmlns="4d5e0b08-e88c-4a1d-8128-ae65e535badc"/>
    <TaxKeywordTaxHTField xmlns="4d5e0b08-e88c-4a1d-8128-ae65e535badc">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EE02CF-B481-478F-B174-FF8F069D7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51148fe-da48-4f35-be19-3b69ed185328"/>
    <ds:schemaRef ds:uri="http://schemas.microsoft.com/sharepoint/v3/fields"/>
    <ds:schemaRef ds:uri="4d5e0b08-e88c-4a1d-8128-ae65e535ba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16DFA0-855A-4AEF-BA01-BA7861729BC5}">
  <ds:schemaRefs>
    <ds:schemaRef ds:uri="651148fe-da48-4f35-be19-3b69ed185328"/>
    <ds:schemaRef ds:uri="http://schemas.microsoft.com/office/infopath/2007/PartnerControls"/>
    <ds:schemaRef ds:uri="http://purl.org/dc/dcmitype/"/>
    <ds:schemaRef ds:uri="http://schemas.microsoft.com/sharepoint/v3"/>
    <ds:schemaRef ds:uri="4d5e0b08-e88c-4a1d-8128-ae65e535badc"/>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schemas.microsoft.com/sharepoint/v3/fields"/>
    <ds:schemaRef ds:uri="http://www.w3.org/XML/1998/namespace"/>
    <ds:schemaRef ds:uri="http://purl.org/dc/terms/"/>
  </ds:schemaRefs>
</ds:datastoreItem>
</file>

<file path=customXml/itemProps3.xml><?xml version="1.0" encoding="utf-8"?>
<ds:datastoreItem xmlns:ds="http://schemas.openxmlformats.org/officeDocument/2006/customXml" ds:itemID="{6B2CE29B-2599-4638-A703-19577284C9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fanshawe2014ppt_4x3</Template>
  <TotalTime>6950</TotalTime>
  <Words>1698</Words>
  <Application>Microsoft Office PowerPoint</Application>
  <PresentationFormat>Custom</PresentationFormat>
  <Paragraphs>187</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Nova</vt:lpstr>
      <vt:lpstr>Arial Rounded MT Bold</vt:lpstr>
      <vt:lpstr>Calibri</vt:lpstr>
      <vt:lpstr>Courier New</vt:lpstr>
      <vt:lpstr>Posterama</vt:lpstr>
      <vt:lpstr>source sans pro</vt:lpstr>
      <vt:lpstr>fanshawe2014ppt_4x3</vt:lpstr>
      <vt:lpstr>Info-6079 Security Application</vt:lpstr>
      <vt:lpstr>SOCKET Introduction</vt:lpstr>
      <vt:lpstr>What is a Socket? (within Networking)</vt:lpstr>
      <vt:lpstr>What is an Endpoint? (within Networking)</vt:lpstr>
      <vt:lpstr>Endpoint </vt:lpstr>
      <vt:lpstr>Standard Ports</vt:lpstr>
      <vt:lpstr>Data Transport</vt:lpstr>
      <vt:lpstr>How does this information help us?</vt:lpstr>
      <vt:lpstr>Python Exceptions </vt:lpstr>
      <vt:lpstr>Exceptions</vt:lpstr>
      <vt:lpstr>Exceptions</vt:lpstr>
      <vt:lpstr>Exceptions</vt:lpstr>
      <vt:lpstr>Python Try – Except</vt:lpstr>
      <vt:lpstr>Catching Exceptions: examples</vt:lpstr>
      <vt:lpstr>Catching Exceptions: examples</vt:lpstr>
      <vt:lpstr>Catching Exceptions: examples</vt:lpstr>
      <vt:lpstr>Catching Exceptions</vt:lpstr>
      <vt:lpstr>Catching Exceptions</vt:lpstr>
      <vt:lpstr>Exceptions: Best Practices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Boyce, Dayan</dc:creator>
  <cp:lastModifiedBy>Bruce Hansen</cp:lastModifiedBy>
  <cp:revision>273</cp:revision>
  <cp:lastPrinted>2020-05-25T19:37:13Z</cp:lastPrinted>
  <dcterms:created xsi:type="dcterms:W3CDTF">2014-06-25T17:43:24Z</dcterms:created>
  <dcterms:modified xsi:type="dcterms:W3CDTF">2023-06-13T21:39:31Z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0x0101003EC566623C169644B156AC3ED54F86AC</vt:lpwstr>
  </property>
</Properties>
</file>