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259" r:id="rId8"/>
    <p:sldId id="270" r:id="rId9"/>
    <p:sldId id="271" r:id="rId10"/>
    <p:sldId id="260" r:id="rId11"/>
    <p:sldId id="272" r:id="rId12"/>
    <p:sldId id="261" r:id="rId13"/>
    <p:sldId id="273" r:id="rId14"/>
    <p:sldId id="278" r:id="rId15"/>
    <p:sldId id="262" r:id="rId16"/>
    <p:sldId id="274" r:id="rId17"/>
    <p:sldId id="263" r:id="rId18"/>
    <p:sldId id="275" r:id="rId19"/>
    <p:sldId id="264" r:id="rId20"/>
    <p:sldId id="26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2023-03-11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426666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2023-03-11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12873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2023-03-11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179112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2023-03-11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92222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B2A22-1FDF-4EA3-AA19-32ABA3FB58C8}" type="datetimeFigureOut">
              <a:rPr lang="en-CA" smtClean="0"/>
              <a:t>2023-03-11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73501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06AB2A22-1FDF-4EA3-AA19-32ABA3FB58C8}" type="datetimeFigureOut">
              <a:rPr lang="en-CA" smtClean="0"/>
              <a:t>2023-03-11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53112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06AB2A22-1FDF-4EA3-AA19-32ABA3FB58C8}" type="datetimeFigureOut">
              <a:rPr lang="en-CA" smtClean="0"/>
              <a:t>2023-03-11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72414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06AB2A22-1FDF-4EA3-AA19-32ABA3FB58C8}" type="datetimeFigureOut">
              <a:rPr lang="en-CA" smtClean="0"/>
              <a:t>2023-03-11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38858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B2A22-1FDF-4EA3-AA19-32ABA3FB58C8}" type="datetimeFigureOut">
              <a:rPr lang="en-CA" smtClean="0"/>
              <a:t>2023-03-11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29964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B2A22-1FDF-4EA3-AA19-32ABA3FB58C8}" type="datetimeFigureOut">
              <a:rPr lang="en-CA" smtClean="0"/>
              <a:t>2023-03-11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91200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B2A22-1FDF-4EA3-AA19-32ABA3FB58C8}" type="datetimeFigureOut">
              <a:rPr lang="en-CA" smtClean="0"/>
              <a:t>2023-03-11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57396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B2A22-1FDF-4EA3-AA19-32ABA3FB58C8}" type="datetimeFigureOut">
              <a:rPr lang="en-CA" smtClean="0"/>
              <a:t>2023-03-11</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95A94-6097-46D9-9353-47FFC27A794F}" type="slidenum">
              <a:rPr lang="en-CA" smtClean="0"/>
              <a:t>‹#›</a:t>
            </a:fld>
            <a:endParaRPr lang="en-CA"/>
          </a:p>
        </p:txBody>
      </p:sp>
    </p:spTree>
    <p:extLst>
      <p:ext uri="{BB962C8B-B14F-4D97-AF65-F5344CB8AC3E}">
        <p14:creationId xmlns:p14="http://schemas.microsoft.com/office/powerpoint/2010/main" val="2315311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INFO6003 Lab-07</a:t>
            </a:r>
            <a:endParaRPr lang="en-CA" sz="1400" dirty="0"/>
          </a:p>
        </p:txBody>
      </p:sp>
      <p:sp>
        <p:nvSpPr>
          <p:cNvPr id="3" name="Subtitle 2"/>
          <p:cNvSpPr>
            <a:spLocks noGrp="1"/>
          </p:cNvSpPr>
          <p:nvPr>
            <p:ph type="subTitle" idx="1"/>
          </p:nvPr>
        </p:nvSpPr>
        <p:spPr/>
        <p:txBody>
          <a:bodyPr/>
          <a:lstStyle/>
          <a:p>
            <a:r>
              <a:rPr lang="en-CA" dirty="0"/>
              <a:t>Gihan Shamike Liyanage</a:t>
            </a:r>
          </a:p>
          <a:p>
            <a:r>
              <a:rPr lang="en-CA" dirty="0"/>
              <a:t>1142109</a:t>
            </a:r>
          </a:p>
        </p:txBody>
      </p:sp>
    </p:spTree>
    <p:extLst>
      <p:ext uri="{BB962C8B-B14F-4D97-AF65-F5344CB8AC3E}">
        <p14:creationId xmlns:p14="http://schemas.microsoft.com/office/powerpoint/2010/main" val="3729291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Slide #4</a:t>
            </a:r>
            <a:endParaRPr lang="en-CA" dirty="0"/>
          </a:p>
        </p:txBody>
      </p:sp>
      <p:pic>
        <p:nvPicPr>
          <p:cNvPr id="4" name="Picture 3" descr="Graphical user interface, application&#10;&#10;Description automatically generated">
            <a:extLst>
              <a:ext uri="{FF2B5EF4-FFF2-40B4-BE49-F238E27FC236}">
                <a16:creationId xmlns:a16="http://schemas.microsoft.com/office/drawing/2014/main" id="{A16DDAF7-6220-2D04-D451-4AC4C43B9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46" y="1752600"/>
            <a:ext cx="8563708" cy="4373739"/>
          </a:xfrm>
          <a:prstGeom prst="rect">
            <a:avLst/>
          </a:prstGeom>
        </p:spPr>
      </p:pic>
    </p:spTree>
    <p:extLst>
      <p:ext uri="{BB962C8B-B14F-4D97-AF65-F5344CB8AC3E}">
        <p14:creationId xmlns:p14="http://schemas.microsoft.com/office/powerpoint/2010/main" val="316497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Slide #4</a:t>
            </a:r>
            <a:endParaRPr lang="en-CA" dirty="0"/>
          </a:p>
        </p:txBody>
      </p:sp>
      <p:pic>
        <p:nvPicPr>
          <p:cNvPr id="5" name="Picture 4" descr="A screenshot of a computer&#10;&#10;Description automatically generated">
            <a:extLst>
              <a:ext uri="{FF2B5EF4-FFF2-40B4-BE49-F238E27FC236}">
                <a16:creationId xmlns:a16="http://schemas.microsoft.com/office/drawing/2014/main" id="{5F015A58-EEDF-A817-BE76-049AF1ABE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28800"/>
            <a:ext cx="8458200" cy="4128140"/>
          </a:xfrm>
          <a:prstGeom prst="rect">
            <a:avLst/>
          </a:prstGeom>
        </p:spPr>
      </p:pic>
    </p:spTree>
    <p:extLst>
      <p:ext uri="{BB962C8B-B14F-4D97-AF65-F5344CB8AC3E}">
        <p14:creationId xmlns:p14="http://schemas.microsoft.com/office/powerpoint/2010/main" val="383317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#5</a:t>
            </a:r>
          </a:p>
        </p:txBody>
      </p:sp>
      <p:pic>
        <p:nvPicPr>
          <p:cNvPr id="4" name="Picture 3" descr="Graphical user interface, application&#10;&#10;Description automatically generated">
            <a:extLst>
              <a:ext uri="{FF2B5EF4-FFF2-40B4-BE49-F238E27FC236}">
                <a16:creationId xmlns:a16="http://schemas.microsoft.com/office/drawing/2014/main" id="{F7F9E4FE-C02B-7E5C-439E-24086A492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752600"/>
            <a:ext cx="8458200" cy="4662702"/>
          </a:xfrm>
          <a:prstGeom prst="rect">
            <a:avLst/>
          </a:prstGeom>
        </p:spPr>
      </p:pic>
    </p:spTree>
    <p:extLst>
      <p:ext uri="{BB962C8B-B14F-4D97-AF65-F5344CB8AC3E}">
        <p14:creationId xmlns:p14="http://schemas.microsoft.com/office/powerpoint/2010/main" val="48236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#5</a:t>
            </a:r>
          </a:p>
        </p:txBody>
      </p:sp>
      <p:pic>
        <p:nvPicPr>
          <p:cNvPr id="5" name="Picture 4" descr="Graphical user interface, application&#10;&#10;Description automatically generated">
            <a:extLst>
              <a:ext uri="{FF2B5EF4-FFF2-40B4-BE49-F238E27FC236}">
                <a16:creationId xmlns:a16="http://schemas.microsoft.com/office/drawing/2014/main" id="{EC08C842-BB29-A602-F4DD-166D2B11D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76400"/>
            <a:ext cx="8534400" cy="4554473"/>
          </a:xfrm>
          <a:prstGeom prst="rect">
            <a:avLst/>
          </a:prstGeom>
        </p:spPr>
      </p:pic>
    </p:spTree>
    <p:extLst>
      <p:ext uri="{BB962C8B-B14F-4D97-AF65-F5344CB8AC3E}">
        <p14:creationId xmlns:p14="http://schemas.microsoft.com/office/powerpoint/2010/main" val="3995118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9BF28D-7EFC-E8A3-123C-872D0785C026}"/>
              </a:ext>
            </a:extLst>
          </p:cNvPr>
          <p:cNvSpPr txBox="1"/>
          <p:nvPr/>
        </p:nvSpPr>
        <p:spPr>
          <a:xfrm>
            <a:off x="457200" y="457200"/>
            <a:ext cx="8153400" cy="3323987"/>
          </a:xfrm>
          <a:prstGeom prst="rect">
            <a:avLst/>
          </a:prstGeom>
          <a:noFill/>
        </p:spPr>
        <p:txBody>
          <a:bodyPr wrap="square" rtlCol="0">
            <a:spAutoFit/>
          </a:bodyPr>
          <a:lstStyle/>
          <a:p>
            <a:r>
              <a:rPr lang="en-US" sz="2800" dirty="0"/>
              <a:t>Tell why Deny is not good to use.</a:t>
            </a:r>
          </a:p>
          <a:p>
            <a:endParaRPr lang="en-US" sz="1400" dirty="0"/>
          </a:p>
          <a:p>
            <a:r>
              <a:rPr lang="en-US" sz="1400" dirty="0"/>
              <a:t>Denying access can create complications and issues, such as:</a:t>
            </a:r>
          </a:p>
          <a:p>
            <a:endParaRPr lang="en-US" sz="1400" dirty="0"/>
          </a:p>
          <a:p>
            <a:pPr marL="285750" indent="-285750">
              <a:buFont typeface="Arial" panose="020B0604020202020204" pitchFamily="34" charset="0"/>
              <a:buChar char="•"/>
            </a:pPr>
            <a:r>
              <a:rPr lang="en-US" sz="1400" dirty="0"/>
              <a:t>Increased administrative overhead: If you deny access to a user or group, you may need to manually adjust permissions for each individual file or folder that you want them to have access to. This can be time-consuming and create additional administrative overhead.</a:t>
            </a:r>
          </a:p>
          <a:p>
            <a:endParaRPr lang="en-US" sz="1400" dirty="0"/>
          </a:p>
          <a:p>
            <a:pPr marL="285750" indent="-285750">
              <a:buFont typeface="Arial" panose="020B0604020202020204" pitchFamily="34" charset="0"/>
              <a:buChar char="•"/>
            </a:pPr>
            <a:r>
              <a:rPr lang="en-US" sz="1400" dirty="0"/>
              <a:t>Difficulty collaborating: If you deny access to a user or group that needs access to a file or folder for collaboration, it can impede productivity and hinder teamwork.</a:t>
            </a:r>
          </a:p>
          <a:p>
            <a:endParaRPr lang="en-US" sz="1400" dirty="0"/>
          </a:p>
          <a:p>
            <a:pPr marL="285750" indent="-285750">
              <a:buFont typeface="Arial" panose="020B0604020202020204" pitchFamily="34" charset="0"/>
              <a:buChar char="•"/>
            </a:pPr>
            <a:r>
              <a:rPr lang="en-US" sz="1400" dirty="0"/>
              <a:t>Risk of data loss: If you deny access to a user or group that needs access to a file or folder, they may find alternative methods of accessing the data, such as copying it to an external drive or emailing it to themselves. This can increase the risk of data loss or data breaches.</a:t>
            </a:r>
          </a:p>
        </p:txBody>
      </p:sp>
    </p:spTree>
    <p:extLst>
      <p:ext uri="{BB962C8B-B14F-4D97-AF65-F5344CB8AC3E}">
        <p14:creationId xmlns:p14="http://schemas.microsoft.com/office/powerpoint/2010/main" val="327551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#6</a:t>
            </a:r>
          </a:p>
        </p:txBody>
      </p:sp>
      <p:pic>
        <p:nvPicPr>
          <p:cNvPr id="4" name="Picture 3" descr="A picture containing text, screenshot, monitor&#10;&#10;Description automatically generated">
            <a:extLst>
              <a:ext uri="{FF2B5EF4-FFF2-40B4-BE49-F238E27FC236}">
                <a16:creationId xmlns:a16="http://schemas.microsoft.com/office/drawing/2014/main" id="{E88FFC28-71AB-B598-647C-F4663AB81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828800"/>
            <a:ext cx="8610600" cy="4530376"/>
          </a:xfrm>
          <a:prstGeom prst="rect">
            <a:avLst/>
          </a:prstGeom>
        </p:spPr>
      </p:pic>
    </p:spTree>
    <p:extLst>
      <p:ext uri="{BB962C8B-B14F-4D97-AF65-F5344CB8AC3E}">
        <p14:creationId xmlns:p14="http://schemas.microsoft.com/office/powerpoint/2010/main" val="3168291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#6</a:t>
            </a:r>
          </a:p>
        </p:txBody>
      </p:sp>
      <p:pic>
        <p:nvPicPr>
          <p:cNvPr id="5" name="Picture 4" descr="Graphical user interface, application&#10;&#10;Description automatically generated">
            <a:extLst>
              <a:ext uri="{FF2B5EF4-FFF2-40B4-BE49-F238E27FC236}">
                <a16:creationId xmlns:a16="http://schemas.microsoft.com/office/drawing/2014/main" id="{70DEB562-2A25-8A4D-0FDA-CA28931DE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14" y="1426782"/>
            <a:ext cx="8566172" cy="4906962"/>
          </a:xfrm>
          <a:prstGeom prst="rect">
            <a:avLst/>
          </a:prstGeom>
        </p:spPr>
      </p:pic>
    </p:spTree>
    <p:extLst>
      <p:ext uri="{BB962C8B-B14F-4D97-AF65-F5344CB8AC3E}">
        <p14:creationId xmlns:p14="http://schemas.microsoft.com/office/powerpoint/2010/main" val="134156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#7</a:t>
            </a:r>
          </a:p>
        </p:txBody>
      </p:sp>
      <p:pic>
        <p:nvPicPr>
          <p:cNvPr id="4" name="Picture 3" descr="A computer screen capture&#10;&#10;Description automatically generated with medium confidence">
            <a:extLst>
              <a:ext uri="{FF2B5EF4-FFF2-40B4-BE49-F238E27FC236}">
                <a16:creationId xmlns:a16="http://schemas.microsoft.com/office/drawing/2014/main" id="{938749FC-8D60-4964-3B6C-CD86F7C52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26" y="1600200"/>
            <a:ext cx="8363347" cy="4648200"/>
          </a:xfrm>
          <a:prstGeom prst="rect">
            <a:avLst/>
          </a:prstGeom>
        </p:spPr>
      </p:pic>
    </p:spTree>
    <p:extLst>
      <p:ext uri="{BB962C8B-B14F-4D97-AF65-F5344CB8AC3E}">
        <p14:creationId xmlns:p14="http://schemas.microsoft.com/office/powerpoint/2010/main" val="417567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#7</a:t>
            </a:r>
          </a:p>
        </p:txBody>
      </p:sp>
      <p:pic>
        <p:nvPicPr>
          <p:cNvPr id="4" name="Picture 3" descr="A screenshot of a computer&#10;&#10;Description automatically generated">
            <a:extLst>
              <a:ext uri="{FF2B5EF4-FFF2-40B4-BE49-F238E27FC236}">
                <a16:creationId xmlns:a16="http://schemas.microsoft.com/office/drawing/2014/main" id="{00AE44A4-7950-86D9-ACC6-C7C210C18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46" y="1600200"/>
            <a:ext cx="8639908" cy="4824967"/>
          </a:xfrm>
          <a:prstGeom prst="rect">
            <a:avLst/>
          </a:prstGeom>
        </p:spPr>
      </p:pic>
    </p:spTree>
    <p:extLst>
      <p:ext uri="{BB962C8B-B14F-4D97-AF65-F5344CB8AC3E}">
        <p14:creationId xmlns:p14="http://schemas.microsoft.com/office/powerpoint/2010/main" val="2560768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#7</a:t>
            </a:r>
          </a:p>
        </p:txBody>
      </p:sp>
      <p:pic>
        <p:nvPicPr>
          <p:cNvPr id="4" name="Picture 3" descr="A screenshot of a computer&#10;&#10;Description automatically generated">
            <a:extLst>
              <a:ext uri="{FF2B5EF4-FFF2-40B4-BE49-F238E27FC236}">
                <a16:creationId xmlns:a16="http://schemas.microsoft.com/office/drawing/2014/main" id="{750962D7-F644-A4E9-33D3-058117470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48" y="1565673"/>
            <a:ext cx="8531352" cy="5017689"/>
          </a:xfrm>
          <a:prstGeom prst="rect">
            <a:avLst/>
          </a:prstGeom>
        </p:spPr>
      </p:pic>
    </p:spTree>
    <p:extLst>
      <p:ext uri="{BB962C8B-B14F-4D97-AF65-F5344CB8AC3E}">
        <p14:creationId xmlns:p14="http://schemas.microsoft.com/office/powerpoint/2010/main" val="64224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#1</a:t>
            </a:r>
          </a:p>
        </p:txBody>
      </p:sp>
      <p:pic>
        <p:nvPicPr>
          <p:cNvPr id="4" name="Picture 3" descr="Graphical user interface, application&#10;&#10;Description automatically generated">
            <a:extLst>
              <a:ext uri="{FF2B5EF4-FFF2-40B4-BE49-F238E27FC236}">
                <a16:creationId xmlns:a16="http://schemas.microsoft.com/office/drawing/2014/main" id="{D68B60BB-005F-3698-55BC-3028FE93F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905000"/>
            <a:ext cx="8610600" cy="4335791"/>
          </a:xfrm>
          <a:prstGeom prst="rect">
            <a:avLst/>
          </a:prstGeom>
        </p:spPr>
      </p:pic>
    </p:spTree>
    <p:extLst>
      <p:ext uri="{BB962C8B-B14F-4D97-AF65-F5344CB8AC3E}">
        <p14:creationId xmlns:p14="http://schemas.microsoft.com/office/powerpoint/2010/main" val="202417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#7</a:t>
            </a:r>
          </a:p>
        </p:txBody>
      </p:sp>
      <p:pic>
        <p:nvPicPr>
          <p:cNvPr id="4" name="Picture 3" descr="A computer screen with a blue background&#10;&#10;Description automatically generated with low confidence">
            <a:extLst>
              <a:ext uri="{FF2B5EF4-FFF2-40B4-BE49-F238E27FC236}">
                <a16:creationId xmlns:a16="http://schemas.microsoft.com/office/drawing/2014/main" id="{73478F59-1956-0BFF-C7B9-DFF4611F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83" y="1442022"/>
            <a:ext cx="8654633" cy="5029200"/>
          </a:xfrm>
          <a:prstGeom prst="rect">
            <a:avLst/>
          </a:prstGeom>
        </p:spPr>
      </p:pic>
    </p:spTree>
    <p:extLst>
      <p:ext uri="{BB962C8B-B14F-4D97-AF65-F5344CB8AC3E}">
        <p14:creationId xmlns:p14="http://schemas.microsoft.com/office/powerpoint/2010/main" val="2419913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323927-6AF2-B77B-176B-783C4024BD1D}"/>
              </a:ext>
            </a:extLst>
          </p:cNvPr>
          <p:cNvSpPr txBox="1"/>
          <p:nvPr/>
        </p:nvSpPr>
        <p:spPr>
          <a:xfrm>
            <a:off x="152400" y="228600"/>
            <a:ext cx="8763000" cy="5262979"/>
          </a:xfrm>
          <a:prstGeom prst="rect">
            <a:avLst/>
          </a:prstGeom>
          <a:noFill/>
        </p:spPr>
        <p:txBody>
          <a:bodyPr wrap="square" rtlCol="0">
            <a:spAutoFit/>
          </a:bodyPr>
          <a:lstStyle/>
          <a:p>
            <a:pPr algn="l"/>
            <a:r>
              <a:rPr lang="en-US" sz="1400" b="0" i="0" dirty="0">
                <a:solidFill>
                  <a:srgbClr val="000000"/>
                </a:solidFill>
                <a:effectLst/>
                <a:latin typeface="Times New Roman" panose="02020603050405020304" pitchFamily="18" charset="0"/>
              </a:rPr>
              <a:t>The share permissions are meant for accessing folders over the network, they will not apply for users that log on locally.</a:t>
            </a:r>
          </a:p>
          <a:p>
            <a:pPr algn="l"/>
            <a:r>
              <a:rPr lang="en-US" sz="1400" b="0" i="0" dirty="0">
                <a:solidFill>
                  <a:srgbClr val="000000"/>
                </a:solidFill>
                <a:effectLst/>
                <a:latin typeface="Times New Roman" panose="02020603050405020304" pitchFamily="18" charset="0"/>
              </a:rPr>
              <a:t>They are only applied to the shared folders and are less granular than NTFS permissions, this is why we normally use the NTFS permissions to control folders, sub folders and files.</a:t>
            </a:r>
          </a:p>
          <a:p>
            <a:pPr algn="l"/>
            <a:r>
              <a:rPr lang="en-US" sz="1400" b="0" i="0" dirty="0">
                <a:solidFill>
                  <a:srgbClr val="000000"/>
                </a:solidFill>
                <a:effectLst/>
                <a:latin typeface="Times New Roman" panose="02020603050405020304" pitchFamily="18" charset="0"/>
              </a:rPr>
              <a:t>The most important thing to remember about NTFS permissions and share permissions is the manner in which they combine to regulate access.</a:t>
            </a:r>
          </a:p>
          <a:p>
            <a:pPr algn="l"/>
            <a:r>
              <a:rPr lang="en-US" sz="1400" b="0" i="0" dirty="0">
                <a:solidFill>
                  <a:srgbClr val="000000"/>
                </a:solidFill>
                <a:effectLst/>
                <a:latin typeface="Times New Roman" panose="02020603050405020304" pitchFamily="18" charset="0"/>
              </a:rPr>
              <a:t>The rules for determining a user's level of access to a particular file are as follows:</a:t>
            </a:r>
          </a:p>
          <a:p>
            <a:pPr algn="l"/>
            <a:endParaRPr lang="en-US" sz="1400" b="0" i="0" dirty="0">
              <a:solidFill>
                <a:srgbClr val="000000"/>
              </a:solidFill>
              <a:effectLst/>
              <a:latin typeface="Times New Roman" panose="02020603050405020304" pitchFamily="18" charset="0"/>
            </a:endParaRP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If the file is accessed locally, only the NTFS permissions are used to determine the user's level of access.</a:t>
            </a:r>
          </a:p>
          <a:p>
            <a:pPr algn="l"/>
            <a:endParaRPr lang="en-US" sz="1400" b="0" i="0" dirty="0">
              <a:solidFill>
                <a:srgbClr val="000000"/>
              </a:solidFill>
              <a:effectLst/>
              <a:latin typeface="Times New Roman" panose="02020603050405020304" pitchFamily="18" charset="0"/>
            </a:endParaRP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If the file is accessed through a share, NTFS and share permissions are both used, and the most restrictive permission applies. For example, if the share permissions on the shared folder grant the user Read access and the NTFS permissions grant the user Modify access, the user's effective permission level is Read when accessing the share remotely and Modify when accessing the folder locally.</a:t>
            </a:r>
          </a:p>
          <a:p>
            <a:pPr algn="l"/>
            <a:endParaRPr lang="en-US" sz="1400" b="0" i="0" dirty="0">
              <a:solidFill>
                <a:srgbClr val="000000"/>
              </a:solidFill>
              <a:effectLst/>
              <a:latin typeface="Times New Roman" panose="02020603050405020304" pitchFamily="18" charset="0"/>
            </a:endParaRP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A user's individual permissions combine additively with the permissions of the groups that the user is a member of. If a user has Read access to a file, but the user is a member of a group that has Modify access to the same file, the user's effective permission level is Modify.</a:t>
            </a:r>
          </a:p>
          <a:p>
            <a:pPr algn="l"/>
            <a:endParaRPr lang="en-US" sz="1400" b="0" i="0" dirty="0">
              <a:solidFill>
                <a:srgbClr val="000000"/>
              </a:solidFill>
              <a:effectLst/>
              <a:latin typeface="Times New Roman" panose="02020603050405020304" pitchFamily="18" charset="0"/>
            </a:endParaRP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Permissions assigned directly to a particular file or folder (explicit permissions) take precedence over permissions inherited from a parent folder (inherited permissions).</a:t>
            </a:r>
          </a:p>
          <a:p>
            <a:pPr algn="l"/>
            <a:endParaRPr lang="en-US" sz="1400" b="0" i="0" dirty="0">
              <a:solidFill>
                <a:srgbClr val="000000"/>
              </a:solidFill>
              <a:effectLst/>
              <a:latin typeface="Times New Roman" panose="02020603050405020304" pitchFamily="18" charset="0"/>
            </a:endParaRP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Explicit Deny permissions take precedence over explicit Allow permissions, but because of the previous rule, explicit Allow permissions take precedence over inherited Deny permissions.</a:t>
            </a:r>
          </a:p>
          <a:p>
            <a:endParaRPr lang="en-US" sz="1400" dirty="0"/>
          </a:p>
        </p:txBody>
      </p:sp>
    </p:spTree>
    <p:extLst>
      <p:ext uri="{BB962C8B-B14F-4D97-AF65-F5344CB8AC3E}">
        <p14:creationId xmlns:p14="http://schemas.microsoft.com/office/powerpoint/2010/main" val="68772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F740240-A917-4B61-1858-2AB62E6BB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
            <a:ext cx="2857500" cy="1781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C7CA31-366D-6BC4-59A9-CEBDA5D6AC1D}"/>
              </a:ext>
            </a:extLst>
          </p:cNvPr>
          <p:cNvSpPr txBox="1"/>
          <p:nvPr/>
        </p:nvSpPr>
        <p:spPr>
          <a:xfrm>
            <a:off x="342900" y="2590800"/>
            <a:ext cx="8458200" cy="3970318"/>
          </a:xfrm>
          <a:prstGeom prst="rect">
            <a:avLst/>
          </a:prstGeom>
          <a:noFill/>
        </p:spPr>
        <p:txBody>
          <a:bodyPr wrap="square" rtlCol="0">
            <a:spAutoFit/>
          </a:bodyPr>
          <a:lstStyle/>
          <a:p>
            <a:pPr algn="l"/>
            <a:r>
              <a:rPr lang="en-US" sz="1400" b="0" i="0" dirty="0">
                <a:solidFill>
                  <a:srgbClr val="000000"/>
                </a:solidFill>
                <a:effectLst/>
                <a:latin typeface="Times New Roman" panose="02020603050405020304" pitchFamily="18" charset="0"/>
              </a:rPr>
              <a:t>Let’s say that the share permissions on </a:t>
            </a:r>
            <a:r>
              <a:rPr lang="en-US" sz="1400" b="1" i="0" dirty="0" err="1">
                <a:solidFill>
                  <a:srgbClr val="000000"/>
                </a:solidFill>
                <a:effectLst/>
                <a:latin typeface="Times New Roman" panose="02020603050405020304" pitchFamily="18" charset="0"/>
              </a:rPr>
              <a:t>ShareA</a:t>
            </a:r>
            <a:r>
              <a:rPr lang="en-US" sz="1400" b="1" i="0" dirty="0">
                <a:solidFill>
                  <a:srgbClr val="000000"/>
                </a:solidFill>
                <a:effectLst/>
                <a:latin typeface="Times New Roman" panose="02020603050405020304" pitchFamily="18" charset="0"/>
              </a:rPr>
              <a:t> </a:t>
            </a:r>
            <a:r>
              <a:rPr lang="en-US" sz="1400" b="0" i="0" dirty="0">
                <a:solidFill>
                  <a:srgbClr val="000000"/>
                </a:solidFill>
                <a:effectLst/>
                <a:latin typeface="Times New Roman" panose="02020603050405020304" pitchFamily="18" charset="0"/>
              </a:rPr>
              <a:t>are set to everyone </a:t>
            </a:r>
            <a:r>
              <a:rPr lang="en-US" sz="1400" b="0" i="0" u="sng" dirty="0">
                <a:solidFill>
                  <a:srgbClr val="585858"/>
                </a:solidFill>
                <a:effectLst/>
                <a:latin typeface="Times New Roman" panose="02020603050405020304" pitchFamily="18" charset="0"/>
              </a:rPr>
              <a:t>read</a:t>
            </a:r>
            <a:r>
              <a:rPr lang="en-US" sz="1400" b="0" i="0" dirty="0">
                <a:solidFill>
                  <a:srgbClr val="000000"/>
                </a:solidFill>
                <a:effectLst/>
                <a:latin typeface="Times New Roman" panose="02020603050405020304" pitchFamily="18" charset="0"/>
              </a:rPr>
              <a:t>, and the share permissions on </a:t>
            </a:r>
            <a:r>
              <a:rPr lang="en-US" sz="1400" b="1" i="0" dirty="0" err="1">
                <a:solidFill>
                  <a:srgbClr val="000000"/>
                </a:solidFill>
                <a:effectLst/>
                <a:latin typeface="Times New Roman" panose="02020603050405020304" pitchFamily="18" charset="0"/>
              </a:rPr>
              <a:t>ShareC</a:t>
            </a:r>
            <a:r>
              <a:rPr lang="en-US" sz="1400" b="0" i="0" dirty="0">
                <a:solidFill>
                  <a:srgbClr val="000000"/>
                </a:solidFill>
                <a:effectLst/>
                <a:latin typeface="Times New Roman" panose="02020603050405020304" pitchFamily="18" charset="0"/>
              </a:rPr>
              <a:t> are set to everyone </a:t>
            </a:r>
            <a:r>
              <a:rPr lang="en-US" sz="1400" b="0" i="0" u="sng" dirty="0">
                <a:solidFill>
                  <a:srgbClr val="585858"/>
                </a:solidFill>
                <a:effectLst/>
                <a:latin typeface="Times New Roman" panose="02020603050405020304" pitchFamily="18" charset="0"/>
              </a:rPr>
              <a:t>read</a:t>
            </a:r>
            <a:r>
              <a:rPr lang="en-US" sz="1400" b="0" i="0" dirty="0">
                <a:solidFill>
                  <a:srgbClr val="000000"/>
                </a:solidFill>
                <a:effectLst/>
                <a:latin typeface="Times New Roman" panose="02020603050405020304" pitchFamily="18" charset="0"/>
              </a:rPr>
              <a:t> + </a:t>
            </a:r>
            <a:r>
              <a:rPr lang="en-US" sz="1400" b="0" i="0" u="sng" dirty="0">
                <a:solidFill>
                  <a:srgbClr val="585858"/>
                </a:solidFill>
                <a:effectLst/>
                <a:latin typeface="Times New Roman" panose="02020603050405020304" pitchFamily="18" charset="0"/>
              </a:rPr>
              <a:t>write</a:t>
            </a:r>
            <a:r>
              <a:rPr lang="en-US" sz="1400" b="0" i="0" dirty="0">
                <a:solidFill>
                  <a:srgbClr val="000000"/>
                </a:solidFill>
                <a:effectLst/>
                <a:latin typeface="Times New Roman" panose="02020603050405020304" pitchFamily="18" charset="0"/>
              </a:rPr>
              <a:t>.</a:t>
            </a:r>
          </a:p>
          <a:p>
            <a:pPr algn="l"/>
            <a:r>
              <a:rPr lang="en-US" sz="1400" b="0" i="0" dirty="0">
                <a:solidFill>
                  <a:srgbClr val="000000"/>
                </a:solidFill>
                <a:effectLst/>
                <a:latin typeface="Times New Roman" panose="02020603050405020304" pitchFamily="18" charset="0"/>
              </a:rPr>
              <a:t>Let’s also assume that NTFS permissions on all files are open to everyone.</a:t>
            </a:r>
            <a:br>
              <a:rPr lang="en-US" sz="1400" b="0" i="0" dirty="0">
                <a:solidFill>
                  <a:srgbClr val="000000"/>
                </a:solidFill>
                <a:effectLst/>
                <a:latin typeface="Times New Roman" panose="02020603050405020304" pitchFamily="18" charset="0"/>
              </a:rPr>
            </a:br>
            <a:r>
              <a:rPr lang="en-US" sz="1400" b="0" i="0" dirty="0">
                <a:solidFill>
                  <a:srgbClr val="000000"/>
                </a:solidFill>
                <a:effectLst/>
                <a:latin typeface="Times New Roman" panose="02020603050405020304" pitchFamily="18" charset="0"/>
              </a:rPr>
              <a:t>When you access a share over the network, you typically either “map a drive,” or type an address into windows explorer.</a:t>
            </a:r>
          </a:p>
          <a:p>
            <a:pPr algn="l"/>
            <a:r>
              <a:rPr lang="en-US" sz="1400" b="0" i="0" dirty="0">
                <a:solidFill>
                  <a:srgbClr val="000000"/>
                </a:solidFill>
                <a:effectLst/>
                <a:latin typeface="Times New Roman" panose="02020603050405020304" pitchFamily="18" charset="0"/>
              </a:rPr>
              <a:t>Either way, you’re accessing a share via what’s known as a UNC path, which looks like this:</a:t>
            </a:r>
            <a:br>
              <a:rPr lang="en-US" sz="1400" b="0" i="0" dirty="0">
                <a:solidFill>
                  <a:srgbClr val="000000"/>
                </a:solidFill>
                <a:effectLst/>
                <a:latin typeface="Times New Roman" panose="02020603050405020304" pitchFamily="18" charset="0"/>
              </a:rPr>
            </a:br>
            <a:br>
              <a:rPr lang="en-US" sz="1400" b="0" i="0" dirty="0">
                <a:solidFill>
                  <a:srgbClr val="000000"/>
                </a:solidFill>
                <a:effectLst/>
                <a:latin typeface="Times New Roman" panose="02020603050405020304" pitchFamily="18" charset="0"/>
              </a:rPr>
            </a:br>
            <a:r>
              <a:rPr lang="en-US" sz="1400" b="1" i="0" dirty="0">
                <a:solidFill>
                  <a:srgbClr val="000000"/>
                </a:solidFill>
                <a:effectLst/>
                <a:latin typeface="Times New Roman" panose="02020603050405020304" pitchFamily="18" charset="0"/>
              </a:rPr>
              <a:t>\\[ServerName]\[Sharename]\[folders]\[files]</a:t>
            </a:r>
            <a:br>
              <a:rPr lang="en-US" sz="1400" b="0" i="0" dirty="0">
                <a:solidFill>
                  <a:srgbClr val="000000"/>
                </a:solidFill>
                <a:effectLst/>
                <a:latin typeface="Times New Roman" panose="02020603050405020304" pitchFamily="18" charset="0"/>
              </a:rPr>
            </a:br>
            <a:br>
              <a:rPr lang="en-US" sz="1400" b="0" i="0" dirty="0">
                <a:solidFill>
                  <a:srgbClr val="000000"/>
                </a:solidFill>
                <a:effectLst/>
                <a:latin typeface="Times New Roman" panose="02020603050405020304" pitchFamily="18" charset="0"/>
              </a:rPr>
            </a:br>
            <a:r>
              <a:rPr lang="en-US" sz="1400" b="0" i="0" dirty="0">
                <a:solidFill>
                  <a:srgbClr val="000000"/>
                </a:solidFill>
                <a:effectLst/>
                <a:latin typeface="Times New Roman" panose="02020603050405020304" pitchFamily="18" charset="0"/>
              </a:rPr>
              <a:t>So, if you want to create or look at some files in folder </a:t>
            </a:r>
            <a:r>
              <a:rPr lang="en-US" sz="1400" b="1" i="0" dirty="0">
                <a:solidFill>
                  <a:srgbClr val="000000"/>
                </a:solidFill>
                <a:effectLst/>
                <a:latin typeface="Times New Roman" panose="02020603050405020304" pitchFamily="18" charset="0"/>
              </a:rPr>
              <a:t>C</a:t>
            </a:r>
            <a:r>
              <a:rPr lang="en-US" sz="1400" b="0" i="0" dirty="0">
                <a:solidFill>
                  <a:srgbClr val="000000"/>
                </a:solidFill>
                <a:effectLst/>
                <a:latin typeface="Times New Roman" panose="02020603050405020304" pitchFamily="18" charset="0"/>
              </a:rPr>
              <a:t>, you can access them in two (2) ways:</a:t>
            </a:r>
            <a:br>
              <a:rPr lang="en-US" sz="1400" b="0" i="0" dirty="0">
                <a:solidFill>
                  <a:srgbClr val="000000"/>
                </a:solidFill>
                <a:effectLst/>
                <a:latin typeface="Times New Roman" panose="02020603050405020304" pitchFamily="18" charset="0"/>
              </a:rPr>
            </a:br>
            <a:br>
              <a:rPr lang="en-US" sz="1400" b="0" i="0" dirty="0">
                <a:solidFill>
                  <a:srgbClr val="000000"/>
                </a:solidFill>
                <a:effectLst/>
                <a:latin typeface="Times New Roman" panose="02020603050405020304" pitchFamily="18" charset="0"/>
              </a:rPr>
            </a:br>
            <a:endParaRPr lang="en-US" sz="1400" b="0" i="0" dirty="0">
              <a:solidFill>
                <a:srgbClr val="000000"/>
              </a:solidFill>
              <a:effectLst/>
              <a:latin typeface="Times New Roman" panose="02020603050405020304" pitchFamily="18" charset="0"/>
            </a:endParaRPr>
          </a:p>
          <a:p>
            <a:pPr algn="l">
              <a:buFont typeface="+mj-lt"/>
              <a:buAutoNum type="arabicPeriod"/>
            </a:pPr>
            <a:r>
              <a:rPr lang="en-US" sz="1400" b="1" i="0" dirty="0">
                <a:solidFill>
                  <a:srgbClr val="000000"/>
                </a:solidFill>
                <a:effectLst/>
                <a:latin typeface="Times New Roman" panose="02020603050405020304" pitchFamily="18" charset="0"/>
              </a:rPr>
              <a:t>\\foo\shareC\</a:t>
            </a:r>
            <a:br>
              <a:rPr lang="en-US" sz="1400" b="0" i="0" dirty="0">
                <a:solidFill>
                  <a:srgbClr val="000000"/>
                </a:solidFill>
                <a:effectLst/>
                <a:latin typeface="Times New Roman" panose="02020603050405020304" pitchFamily="18" charset="0"/>
              </a:rPr>
            </a:br>
            <a:endParaRPr lang="en-US" sz="1400" b="0" i="0" dirty="0">
              <a:solidFill>
                <a:srgbClr val="000000"/>
              </a:solidFill>
              <a:effectLst/>
              <a:latin typeface="Times New Roman" panose="02020603050405020304" pitchFamily="18" charset="0"/>
            </a:endParaRPr>
          </a:p>
          <a:p>
            <a:pPr algn="l">
              <a:buFont typeface="+mj-lt"/>
              <a:buAutoNum type="arabicPeriod"/>
            </a:pPr>
            <a:r>
              <a:rPr lang="en-US" sz="1400" b="1" i="0" dirty="0">
                <a:solidFill>
                  <a:srgbClr val="000000"/>
                </a:solidFill>
                <a:effectLst/>
                <a:latin typeface="Times New Roman" panose="02020603050405020304" pitchFamily="18" charset="0"/>
              </a:rPr>
              <a:t>\\foo\shareA\B\C\</a:t>
            </a:r>
            <a:endParaRPr lang="en-US" sz="1400" b="0" i="0" dirty="0">
              <a:solidFill>
                <a:srgbClr val="000000"/>
              </a:solidFill>
              <a:effectLst/>
              <a:latin typeface="Times New Roman" panose="02020603050405020304" pitchFamily="18" charset="0"/>
            </a:endParaRPr>
          </a:p>
          <a:p>
            <a:pPr algn="l"/>
            <a:r>
              <a:rPr lang="en-US" sz="1400" b="0" i="0" dirty="0">
                <a:solidFill>
                  <a:srgbClr val="000000"/>
                </a:solidFill>
                <a:effectLst/>
                <a:latin typeface="Times New Roman" panose="02020603050405020304" pitchFamily="18" charset="0"/>
              </a:rPr>
              <a:t>Since the share permissions set on </a:t>
            </a:r>
            <a:r>
              <a:rPr lang="en-US" sz="1400" b="1" i="0" dirty="0" err="1">
                <a:solidFill>
                  <a:srgbClr val="000000"/>
                </a:solidFill>
                <a:effectLst/>
                <a:latin typeface="Times New Roman" panose="02020603050405020304" pitchFamily="18" charset="0"/>
              </a:rPr>
              <a:t>ShareC</a:t>
            </a:r>
            <a:r>
              <a:rPr lang="en-US" sz="1400" b="1" i="0" dirty="0">
                <a:solidFill>
                  <a:srgbClr val="000000"/>
                </a:solidFill>
                <a:effectLst/>
                <a:latin typeface="Times New Roman" panose="02020603050405020304" pitchFamily="18" charset="0"/>
              </a:rPr>
              <a:t> </a:t>
            </a:r>
            <a:r>
              <a:rPr lang="en-US" sz="1400" b="0" i="0" dirty="0">
                <a:solidFill>
                  <a:srgbClr val="000000"/>
                </a:solidFill>
                <a:effectLst/>
                <a:latin typeface="Times New Roman" panose="02020603050405020304" pitchFamily="18" charset="0"/>
              </a:rPr>
              <a:t>are </a:t>
            </a:r>
            <a:r>
              <a:rPr lang="en-US" sz="1400" b="0" i="0" u="sng" dirty="0">
                <a:solidFill>
                  <a:srgbClr val="585858"/>
                </a:solidFill>
                <a:effectLst/>
                <a:latin typeface="Times New Roman" panose="02020603050405020304" pitchFamily="18" charset="0"/>
              </a:rPr>
              <a:t>read </a:t>
            </a:r>
            <a:r>
              <a:rPr lang="en-US" sz="1400" b="0" i="0" dirty="0">
                <a:solidFill>
                  <a:srgbClr val="000000"/>
                </a:solidFill>
                <a:effectLst/>
                <a:latin typeface="Times New Roman" panose="02020603050405020304" pitchFamily="18" charset="0"/>
              </a:rPr>
              <a:t>+ </a:t>
            </a:r>
            <a:r>
              <a:rPr lang="en-US" sz="1400" b="0" i="0" u="sng" dirty="0">
                <a:solidFill>
                  <a:srgbClr val="585858"/>
                </a:solidFill>
                <a:effectLst/>
                <a:latin typeface="Times New Roman" panose="02020603050405020304" pitchFamily="18" charset="0"/>
              </a:rPr>
              <a:t>write</a:t>
            </a:r>
            <a:r>
              <a:rPr lang="en-US" sz="1400" b="0" i="0" dirty="0">
                <a:solidFill>
                  <a:srgbClr val="000000"/>
                </a:solidFill>
                <a:effectLst/>
                <a:latin typeface="Times New Roman" panose="02020603050405020304" pitchFamily="18" charset="0"/>
              </a:rPr>
              <a:t>, you’ll be able to read and write files in </a:t>
            </a:r>
            <a:r>
              <a:rPr lang="en-US" sz="1400" b="1" i="0" dirty="0">
                <a:solidFill>
                  <a:srgbClr val="000000"/>
                </a:solidFill>
                <a:effectLst/>
                <a:latin typeface="Times New Roman" panose="02020603050405020304" pitchFamily="18" charset="0"/>
              </a:rPr>
              <a:t>C</a:t>
            </a:r>
            <a:r>
              <a:rPr lang="en-US" sz="1400" b="0" i="0" dirty="0">
                <a:solidFill>
                  <a:srgbClr val="000000"/>
                </a:solidFill>
                <a:effectLst/>
                <a:latin typeface="Times New Roman" panose="02020603050405020304" pitchFamily="18" charset="0"/>
              </a:rPr>
              <a:t> if you access the files using the first path, but you’ll only be able to read files if you access them via the second path.</a:t>
            </a:r>
          </a:p>
          <a:p>
            <a:endParaRPr lang="en-US" sz="1400" dirty="0"/>
          </a:p>
        </p:txBody>
      </p:sp>
    </p:spTree>
    <p:extLst>
      <p:ext uri="{BB962C8B-B14F-4D97-AF65-F5344CB8AC3E}">
        <p14:creationId xmlns:p14="http://schemas.microsoft.com/office/powerpoint/2010/main" val="203047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#2</a:t>
            </a:r>
          </a:p>
        </p:txBody>
      </p:sp>
      <p:pic>
        <p:nvPicPr>
          <p:cNvPr id="4" name="Picture 3" descr="Graphical user interface, application&#10;&#10;Description automatically generated">
            <a:extLst>
              <a:ext uri="{FF2B5EF4-FFF2-40B4-BE49-F238E27FC236}">
                <a16:creationId xmlns:a16="http://schemas.microsoft.com/office/drawing/2014/main" id="{486A5B5D-A9E2-3479-F2FA-E42718F11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96" y="1752600"/>
            <a:ext cx="8420008" cy="4648200"/>
          </a:xfrm>
          <a:prstGeom prst="rect">
            <a:avLst/>
          </a:prstGeom>
        </p:spPr>
      </p:pic>
    </p:spTree>
    <p:extLst>
      <p:ext uri="{BB962C8B-B14F-4D97-AF65-F5344CB8AC3E}">
        <p14:creationId xmlns:p14="http://schemas.microsoft.com/office/powerpoint/2010/main" val="23417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#2</a:t>
            </a:r>
          </a:p>
        </p:txBody>
      </p:sp>
      <p:pic>
        <p:nvPicPr>
          <p:cNvPr id="5" name="Picture 4" descr="Graphical user interface&#10;&#10;Description automatically generated">
            <a:extLst>
              <a:ext uri="{FF2B5EF4-FFF2-40B4-BE49-F238E27FC236}">
                <a16:creationId xmlns:a16="http://schemas.microsoft.com/office/drawing/2014/main" id="{B07908C0-4B67-CE0A-7D9D-6212BD033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17637"/>
            <a:ext cx="8610600" cy="5110847"/>
          </a:xfrm>
          <a:prstGeom prst="rect">
            <a:avLst/>
          </a:prstGeom>
        </p:spPr>
      </p:pic>
    </p:spTree>
    <p:extLst>
      <p:ext uri="{BB962C8B-B14F-4D97-AF65-F5344CB8AC3E}">
        <p14:creationId xmlns:p14="http://schemas.microsoft.com/office/powerpoint/2010/main" val="81818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#2</a:t>
            </a:r>
          </a:p>
        </p:txBody>
      </p:sp>
      <p:pic>
        <p:nvPicPr>
          <p:cNvPr id="7" name="Picture 6" descr="Graphical user interface, application&#10;&#10;Description automatically generated">
            <a:extLst>
              <a:ext uri="{FF2B5EF4-FFF2-40B4-BE49-F238E27FC236}">
                <a16:creationId xmlns:a16="http://schemas.microsoft.com/office/drawing/2014/main" id="{23301F14-136E-0BA9-D9AB-2FCAC9E2D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04" y="1752600"/>
            <a:ext cx="8540496" cy="4557727"/>
          </a:xfrm>
          <a:prstGeom prst="rect">
            <a:avLst/>
          </a:prstGeom>
        </p:spPr>
      </p:pic>
    </p:spTree>
    <p:extLst>
      <p:ext uri="{BB962C8B-B14F-4D97-AF65-F5344CB8AC3E}">
        <p14:creationId xmlns:p14="http://schemas.microsoft.com/office/powerpoint/2010/main" val="233682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#2</a:t>
            </a:r>
          </a:p>
        </p:txBody>
      </p:sp>
      <p:pic>
        <p:nvPicPr>
          <p:cNvPr id="4" name="Picture 3" descr="Graphical user interface, application&#10;&#10;Description automatically generated">
            <a:extLst>
              <a:ext uri="{FF2B5EF4-FFF2-40B4-BE49-F238E27FC236}">
                <a16:creationId xmlns:a16="http://schemas.microsoft.com/office/drawing/2014/main" id="{688A0123-49B5-4375-57F9-67F7BF3C4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76400"/>
            <a:ext cx="8382000" cy="4620696"/>
          </a:xfrm>
          <a:prstGeom prst="rect">
            <a:avLst/>
          </a:prstGeom>
        </p:spPr>
      </p:pic>
    </p:spTree>
    <p:extLst>
      <p:ext uri="{BB962C8B-B14F-4D97-AF65-F5344CB8AC3E}">
        <p14:creationId xmlns:p14="http://schemas.microsoft.com/office/powerpoint/2010/main" val="1122518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#3</a:t>
            </a:r>
          </a:p>
        </p:txBody>
      </p:sp>
      <p:pic>
        <p:nvPicPr>
          <p:cNvPr id="4" name="Picture 3" descr="Graphical user interface, application&#10;&#10;Description automatically generated">
            <a:extLst>
              <a:ext uri="{FF2B5EF4-FFF2-40B4-BE49-F238E27FC236}">
                <a16:creationId xmlns:a16="http://schemas.microsoft.com/office/drawing/2014/main" id="{D224AF0A-A2A7-8278-7027-574D7F923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81200"/>
            <a:ext cx="8382000" cy="4233602"/>
          </a:xfrm>
          <a:prstGeom prst="rect">
            <a:avLst/>
          </a:prstGeom>
        </p:spPr>
      </p:pic>
    </p:spTree>
    <p:extLst>
      <p:ext uri="{BB962C8B-B14F-4D97-AF65-F5344CB8AC3E}">
        <p14:creationId xmlns:p14="http://schemas.microsoft.com/office/powerpoint/2010/main" val="124517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#3</a:t>
            </a:r>
          </a:p>
        </p:txBody>
      </p:sp>
      <p:pic>
        <p:nvPicPr>
          <p:cNvPr id="4" name="Picture 3" descr="Graphical user interface, application&#10;&#10;Description automatically generated">
            <a:extLst>
              <a:ext uri="{FF2B5EF4-FFF2-40B4-BE49-F238E27FC236}">
                <a16:creationId xmlns:a16="http://schemas.microsoft.com/office/drawing/2014/main" id="{DB93015C-A8FF-7511-709A-261A67E19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28800"/>
            <a:ext cx="8229600" cy="4253266"/>
          </a:xfrm>
          <a:prstGeom prst="rect">
            <a:avLst/>
          </a:prstGeom>
        </p:spPr>
      </p:pic>
    </p:spTree>
    <p:extLst>
      <p:ext uri="{BB962C8B-B14F-4D97-AF65-F5344CB8AC3E}">
        <p14:creationId xmlns:p14="http://schemas.microsoft.com/office/powerpoint/2010/main" val="406464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#3</a:t>
            </a:r>
          </a:p>
        </p:txBody>
      </p:sp>
      <p:pic>
        <p:nvPicPr>
          <p:cNvPr id="6" name="Picture 5" descr="Graphical user interface, application&#10;&#10;Description automatically generated">
            <a:extLst>
              <a:ext uri="{FF2B5EF4-FFF2-40B4-BE49-F238E27FC236}">
                <a16:creationId xmlns:a16="http://schemas.microsoft.com/office/drawing/2014/main" id="{4729A31A-56C5-6B0E-773D-5C95CAD38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752600"/>
            <a:ext cx="8534400" cy="4410794"/>
          </a:xfrm>
          <a:prstGeom prst="rect">
            <a:avLst/>
          </a:prstGeom>
        </p:spPr>
      </p:pic>
    </p:spTree>
    <p:extLst>
      <p:ext uri="{BB962C8B-B14F-4D97-AF65-F5344CB8AC3E}">
        <p14:creationId xmlns:p14="http://schemas.microsoft.com/office/powerpoint/2010/main" val="2956267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707</Words>
  <Application>Microsoft Office PowerPoint</Application>
  <PresentationFormat>On-screen Show (4:3)</PresentationFormat>
  <Paragraphs>50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INFO6003 Lab-07</vt:lpstr>
      <vt:lpstr>Slide #1</vt:lpstr>
      <vt:lpstr>Slide #2</vt:lpstr>
      <vt:lpstr>Slide #2</vt:lpstr>
      <vt:lpstr>Slide #2</vt:lpstr>
      <vt:lpstr>Slide #2</vt:lpstr>
      <vt:lpstr>Slide #3</vt:lpstr>
      <vt:lpstr>Slide #3</vt:lpstr>
      <vt:lpstr>Slide #3</vt:lpstr>
      <vt:lpstr>Slide #4</vt:lpstr>
      <vt:lpstr>Slide #4</vt:lpstr>
      <vt:lpstr>Slide #5</vt:lpstr>
      <vt:lpstr>Slide #5</vt:lpstr>
      <vt:lpstr>PowerPoint Presentation</vt:lpstr>
      <vt:lpstr>Slide #6</vt:lpstr>
      <vt:lpstr>Slide #6</vt:lpstr>
      <vt:lpstr>Slide #7</vt:lpstr>
      <vt:lpstr>Slide #7</vt:lpstr>
      <vt:lpstr>Slide #7</vt:lpstr>
      <vt:lpstr>Slide #7</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INFO6003 Lab-01</dc:title>
  <dc:creator>Ian</dc:creator>
  <cp:lastModifiedBy>Liyanage, Gihan Shamike</cp:lastModifiedBy>
  <cp:revision>21</cp:revision>
  <dcterms:created xsi:type="dcterms:W3CDTF">2013-01-09T17:56:20Z</dcterms:created>
  <dcterms:modified xsi:type="dcterms:W3CDTF">2023-03-11T22:50:25Z</dcterms:modified>
</cp:coreProperties>
</file>