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4"/>
  </p:sldMasterIdLst>
  <p:notesMasterIdLst>
    <p:notesMasterId r:id="rId44"/>
  </p:notesMasterIdLst>
  <p:sldIdLst>
    <p:sldId id="263" r:id="rId5"/>
    <p:sldId id="361" r:id="rId6"/>
    <p:sldId id="371" r:id="rId7"/>
    <p:sldId id="362" r:id="rId8"/>
    <p:sldId id="373" r:id="rId9"/>
    <p:sldId id="374" r:id="rId10"/>
    <p:sldId id="370" r:id="rId11"/>
    <p:sldId id="369" r:id="rId12"/>
    <p:sldId id="372" r:id="rId13"/>
    <p:sldId id="376" r:id="rId14"/>
    <p:sldId id="392" r:id="rId15"/>
    <p:sldId id="378" r:id="rId16"/>
    <p:sldId id="377" r:id="rId17"/>
    <p:sldId id="390" r:id="rId18"/>
    <p:sldId id="391" r:id="rId19"/>
    <p:sldId id="393" r:id="rId20"/>
    <p:sldId id="380" r:id="rId21"/>
    <p:sldId id="379" r:id="rId22"/>
    <p:sldId id="383" r:id="rId23"/>
    <p:sldId id="346" r:id="rId24"/>
    <p:sldId id="381" r:id="rId25"/>
    <p:sldId id="382" r:id="rId26"/>
    <p:sldId id="394" r:id="rId27"/>
    <p:sldId id="384" r:id="rId28"/>
    <p:sldId id="396" r:id="rId29"/>
    <p:sldId id="386" r:id="rId30"/>
    <p:sldId id="395" r:id="rId31"/>
    <p:sldId id="387" r:id="rId32"/>
    <p:sldId id="399" r:id="rId33"/>
    <p:sldId id="397" r:id="rId34"/>
    <p:sldId id="398" r:id="rId35"/>
    <p:sldId id="400" r:id="rId36"/>
    <p:sldId id="388" r:id="rId37"/>
    <p:sldId id="389" r:id="rId38"/>
    <p:sldId id="401" r:id="rId39"/>
    <p:sldId id="402" r:id="rId40"/>
    <p:sldId id="403" r:id="rId41"/>
    <p:sldId id="404" r:id="rId42"/>
    <p:sldId id="405" r:id="rId43"/>
  </p:sldIdLst>
  <p:sldSz cx="7620000" cy="5715000"/>
  <p:notesSz cx="7102475" cy="9388475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1E299A-4563-4DF6-A604-04214DC69F92}">
          <p14:sldIdLst>
            <p14:sldId id="263"/>
            <p14:sldId id="361"/>
            <p14:sldId id="371"/>
            <p14:sldId id="362"/>
            <p14:sldId id="373"/>
            <p14:sldId id="374"/>
            <p14:sldId id="370"/>
            <p14:sldId id="369"/>
            <p14:sldId id="372"/>
            <p14:sldId id="376"/>
            <p14:sldId id="392"/>
            <p14:sldId id="378"/>
            <p14:sldId id="377"/>
            <p14:sldId id="390"/>
            <p14:sldId id="391"/>
            <p14:sldId id="393"/>
            <p14:sldId id="380"/>
            <p14:sldId id="379"/>
            <p14:sldId id="383"/>
            <p14:sldId id="346"/>
            <p14:sldId id="381"/>
            <p14:sldId id="382"/>
            <p14:sldId id="394"/>
            <p14:sldId id="384"/>
            <p14:sldId id="396"/>
            <p14:sldId id="386"/>
            <p14:sldId id="395"/>
            <p14:sldId id="387"/>
            <p14:sldId id="399"/>
            <p14:sldId id="397"/>
            <p14:sldId id="398"/>
            <p14:sldId id="400"/>
            <p14:sldId id="388"/>
            <p14:sldId id="389"/>
            <p14:sldId id="401"/>
            <p14:sldId id="402"/>
            <p14:sldId id="403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v" initials="S" lastIdx="2" clrIdx="0">
    <p:extLst>
      <p:ext uri="{19B8F6BF-5375-455C-9EA6-DF929625EA0E}">
        <p15:presenceInfo xmlns:p15="http://schemas.microsoft.com/office/powerpoint/2012/main" userId="Sta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0" autoAdjust="0"/>
    <p:restoredTop sz="96616" autoAdjust="0"/>
  </p:normalViewPr>
  <p:slideViewPr>
    <p:cSldViewPr snapToGrid="0">
      <p:cViewPr varScale="1">
        <p:scale>
          <a:sx n="142" d="100"/>
          <a:sy n="142" d="100"/>
        </p:scale>
        <p:origin x="18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660EACA-C29E-40DA-AA13-EC90F5E1A2B4}" type="datetimeFigureOut">
              <a:rPr lang="en-CA" smtClean="0"/>
              <a:t>2023-03-01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5C5A4377-140A-47E1-95E7-D26E8D815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1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3/python_classes_objects.ht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python/python_classes.asp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https://www.tutorialspoint.com/python3/python_classes_objects.htm</a:t>
            </a:r>
            <a:endParaRPr lang="en-CA" dirty="0"/>
          </a:p>
          <a:p>
            <a:r>
              <a:rPr lang="en-CA" dirty="0">
                <a:hlinkClick r:id="rId4"/>
              </a:rPr>
              <a:t>https://www.w3schools.com/python/python_classes.asp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004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Attributes include number, carrier, </a:t>
            </a:r>
            <a:r>
              <a:rPr lang="en-CA" dirty="0" err="1"/>
              <a:t>WiFi</a:t>
            </a:r>
            <a:r>
              <a:rPr lang="en-CA" dirty="0"/>
              <a:t> </a:t>
            </a:r>
            <a:r>
              <a:rPr lang="en-CA" dirty="0" err="1"/>
              <a:t>cabable</a:t>
            </a:r>
            <a:endParaRPr lang="en-CA" dirty="0"/>
          </a:p>
          <a:p>
            <a:endParaRPr lang="en-CA" dirty="0"/>
          </a:p>
          <a:p>
            <a:r>
              <a:rPr lang="en-CA" dirty="0"/>
              <a:t>Behaviors include on/off, turning on/off, receiving call, dialing a number, on conversation,  connected/connecting to </a:t>
            </a:r>
            <a:r>
              <a:rPr lang="en-CA" dirty="0" err="1"/>
              <a:t>WiFi</a:t>
            </a:r>
            <a:r>
              <a:rPr lang="en-CA" dirty="0"/>
              <a:t>, browsing the internet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643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547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760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214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349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 does not have to be named self , you can call it whatever you like, but it has to be the first parameter of any function in the class. </a:t>
            </a:r>
          </a:p>
          <a:p>
            <a:r>
              <a:rPr lang="en-CA" dirty="0"/>
              <a:t>Recommendation use self to make sure that your code is clear keep using self.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849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679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605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the constructer __</a:t>
            </a:r>
            <a:r>
              <a:rPr lang="en-CA" dirty="0" err="1"/>
              <a:t>init</a:t>
            </a:r>
            <a:r>
              <a:rPr lang="en-CA" dirty="0"/>
              <a:t>__ requires an int, float, list, or any other type you need to give it. </a:t>
            </a:r>
          </a:p>
          <a:p>
            <a:r>
              <a:rPr lang="en-CA" dirty="0"/>
              <a:t>You can setup the constructer to accept anything or none.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919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7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100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38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092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635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407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the print function you can use any employee object that has been created with the </a:t>
            </a:r>
            <a:r>
              <a:rPr lang="en-CA" dirty="0" err="1"/>
              <a:t>Employee_count</a:t>
            </a:r>
            <a:r>
              <a:rPr lang="en-CA" dirty="0"/>
              <a:t>() method. Each time the number return will be the employee count.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44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0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lesson 2 we mentioned that Python interpreter sees everything as an object. </a:t>
            </a:r>
          </a:p>
          <a:p>
            <a:r>
              <a:rPr lang="en-CA" dirty="0"/>
              <a:t>With OPP we can created our own customized object. </a:t>
            </a:r>
          </a:p>
          <a:p>
            <a:endParaRPr lang="en-CA" dirty="0"/>
          </a:p>
          <a:p>
            <a:r>
              <a:rPr lang="en-CA" dirty="0"/>
              <a:t>DRY meaning don’t write the same code multiple times in a program.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612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can we represent something more than a variable that holds a cost of something, name of a movie, or a list of your grades? </a:t>
            </a:r>
          </a:p>
          <a:p>
            <a:r>
              <a:rPr lang="en-CA" dirty="0"/>
              <a:t>Ex: As we add a grade to our list we get the grade average for the semester as well as the overall grade point average.</a:t>
            </a:r>
          </a:p>
          <a:p>
            <a:r>
              <a:rPr lang="en-CA" dirty="0"/>
              <a:t>What if you take the same test twice….. Only the highest grade counts.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62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379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>
              <a:defRPr/>
            </a:pPr>
            <a:r>
              <a:rPr lang="en-CA" dirty="0"/>
              <a:t>Could also be seen as a form or a questionnaire, defining the information needed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88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can we represent something more than a variable that holds a cost of something, name of a movie, or a list of your grades? </a:t>
            </a:r>
          </a:p>
          <a:p>
            <a:r>
              <a:rPr lang="en-CA" dirty="0"/>
              <a:t>Ex: As we add a grade to our list we get the grade average for the semester as well as the overall grade point average.</a:t>
            </a:r>
          </a:p>
          <a:p>
            <a:r>
              <a:rPr lang="en-CA" dirty="0"/>
              <a:t>What if you take the same test twice….. Only the highest grade counts.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217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can we represent something more than a variable that holds a cost of something, name of a movie, or a list of your grades? </a:t>
            </a:r>
          </a:p>
          <a:p>
            <a:r>
              <a:rPr lang="en-CA" dirty="0"/>
              <a:t>Ex: As we add a grade to our list we get the grade average for the semester as well as the overall grade point average.</a:t>
            </a:r>
          </a:p>
          <a:p>
            <a:r>
              <a:rPr lang="en-CA" dirty="0"/>
              <a:t>What if you take the same test twice….. Only the highest grade counts.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61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124" y="1702988"/>
            <a:ext cx="5715000" cy="1367908"/>
          </a:xfrm>
        </p:spPr>
        <p:txBody>
          <a:bodyPr wrap="none" anchor="t">
            <a:normAutofit/>
          </a:bodyPr>
          <a:lstStyle>
            <a:lvl1pPr algn="r">
              <a:defRPr sz="3667" b="1" spc="-187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1124" y="3078646"/>
            <a:ext cx="5715000" cy="628354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85000"/>
                  </a:schemeClr>
                </a:solidFill>
                <a:latin typeface="+mj-lt"/>
              </a:defRPr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4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822856"/>
            <a:ext cx="3857625" cy="406135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85000"/>
                  </a:schemeClr>
                </a:solidFill>
              </a:defRPr>
            </a:lvl1pPr>
            <a:lvl2pPr marL="285739" indent="0">
              <a:buNone/>
              <a:defRPr sz="1750"/>
            </a:lvl2pPr>
            <a:lvl3pPr marL="571477" indent="0">
              <a:buNone/>
              <a:defRPr sz="1500"/>
            </a:lvl3pPr>
            <a:lvl4pPr marL="857216" indent="0">
              <a:buNone/>
              <a:defRPr sz="1250"/>
            </a:lvl4pPr>
            <a:lvl5pPr marL="1142954" indent="0">
              <a:buNone/>
              <a:defRPr sz="1250"/>
            </a:lvl5pPr>
            <a:lvl6pPr marL="1428693" indent="0">
              <a:buNone/>
              <a:defRPr sz="1250"/>
            </a:lvl6pPr>
            <a:lvl7pPr marL="1714431" indent="0">
              <a:buNone/>
              <a:defRPr sz="1250"/>
            </a:lvl7pPr>
            <a:lvl8pPr marL="2000170" indent="0">
              <a:buNone/>
              <a:defRPr sz="1250"/>
            </a:lvl8pPr>
            <a:lvl9pPr marL="2285909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01" y="1714500"/>
            <a:ext cx="2282516" cy="3176323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6E68-2B1C-403F-94A9-7F89989B0193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2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822856"/>
            <a:ext cx="3857625" cy="40613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01" y="1714500"/>
            <a:ext cx="2282516" cy="3176323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12B2-5E47-4FAC-ACAB-0E222BFBF23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1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04272"/>
            <a:ext cx="6572250" cy="2945287"/>
          </a:xfrm>
        </p:spPr>
        <p:txBody>
          <a:bodyPr anchor="ctr"/>
          <a:lstStyle>
            <a:lvl1pPr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9" y="3647497"/>
            <a:ext cx="6571258" cy="1251522"/>
          </a:xfrm>
        </p:spPr>
        <p:txBody>
          <a:bodyPr anchor="ctr"/>
          <a:lstStyle>
            <a:lvl1pPr marL="0" indent="0">
              <a:buNone/>
              <a:defRPr sz="1000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76FA-62BD-4F91-823C-ADF855C8D44E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9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82" y="304272"/>
            <a:ext cx="5814220" cy="2494087"/>
          </a:xfrm>
        </p:spPr>
        <p:txBody>
          <a:bodyPr anchor="ctr"/>
          <a:lstStyle>
            <a:lvl1pPr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75403" y="2804632"/>
            <a:ext cx="5470187" cy="457473"/>
          </a:xfrm>
        </p:spPr>
        <p:txBody>
          <a:bodyPr anchor="t">
            <a:normAutofit/>
          </a:bodyPr>
          <a:lstStyle>
            <a:lvl1pPr marL="0" indent="0" algn="r">
              <a:buNone/>
              <a:defRPr sz="875" i="1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3666647"/>
            <a:ext cx="6570265" cy="1241247"/>
          </a:xfrm>
        </p:spPr>
        <p:txBody>
          <a:bodyPr anchor="ctr">
            <a:normAutofit/>
          </a:bodyPr>
          <a:lstStyle>
            <a:lvl1pPr marL="0" indent="0">
              <a:buNone/>
              <a:defRPr sz="1000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94E0-BC41-4410-B4BA-5D472AB84B35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403" y="655688"/>
            <a:ext cx="381000" cy="487313"/>
          </a:xfrm>
          <a:prstGeom prst="rect">
            <a:avLst/>
          </a:prstGeom>
        </p:spPr>
        <p:txBody>
          <a:bodyPr vert="horz" lIns="57150" tIns="28575" rIns="57150" bIns="285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3633" y="2286000"/>
            <a:ext cx="381000" cy="487313"/>
          </a:xfrm>
          <a:prstGeom prst="rect">
            <a:avLst/>
          </a:prstGeom>
        </p:spPr>
        <p:txBody>
          <a:bodyPr vert="horz" lIns="57150" tIns="28575" rIns="57150" bIns="285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091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1860560"/>
            <a:ext cx="6572250" cy="2093196"/>
          </a:xfrm>
        </p:spPr>
        <p:txBody>
          <a:bodyPr anchor="b">
            <a:normAutofit/>
          </a:bodyPr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9" y="3963571"/>
            <a:ext cx="6571258" cy="950537"/>
          </a:xfrm>
        </p:spPr>
        <p:txBody>
          <a:bodyPr anchor="t"/>
          <a:lstStyle>
            <a:lvl1pPr marL="0" indent="0">
              <a:buNone/>
              <a:defRPr sz="1000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CBB2-3CBA-4E7E-A7B3-88991F057FF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98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5801" y="1571625"/>
            <a:ext cx="1841792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8000" y="2143126"/>
            <a:ext cx="1829594" cy="2771775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7498" y="1571625"/>
            <a:ext cx="1835151" cy="48021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5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60901" y="2143126"/>
            <a:ext cx="1841747" cy="2771775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93149" y="1571625"/>
            <a:ext cx="1832571" cy="48021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500" b="0" dirty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893149" y="2143126"/>
            <a:ext cx="1832571" cy="2771775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7D6D-322E-4F8D-A231-2F7C62D1BE4A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50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32553" y="3581253"/>
            <a:ext cx="1837532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32553" y="1880295"/>
            <a:ext cx="1837532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32553" y="4061471"/>
            <a:ext cx="1837532" cy="549324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55624" y="3581253"/>
            <a:ext cx="1831578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55623" y="1880295"/>
            <a:ext cx="1831578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54779" y="4061471"/>
            <a:ext cx="1834004" cy="549324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703" y="3581253"/>
            <a:ext cx="1832571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877702" y="1880295"/>
            <a:ext cx="1832571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77624" y="4061470"/>
            <a:ext cx="1834998" cy="549324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D168-CEF9-4C1A-A1C6-DE712EE4C5B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66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521354"/>
            <a:ext cx="6572250" cy="38507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48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4" y="304272"/>
            <a:ext cx="1643063" cy="5060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6" y="304272"/>
            <a:ext cx="4833938" cy="50606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2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0" y="1521354"/>
            <a:ext cx="6396125" cy="3392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2F71-DEBF-4CE1-85FD-AFCB32892D0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2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34083" y="1526892"/>
            <a:ext cx="5715000" cy="1367908"/>
          </a:xfrm>
        </p:spPr>
        <p:txBody>
          <a:bodyPr wrap="none" anchor="t">
            <a:normAutofit/>
          </a:bodyPr>
          <a:lstStyle>
            <a:lvl1pPr algn="l">
              <a:defRPr sz="3667" b="0" spc="-187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34083" y="842069"/>
            <a:ext cx="5715000" cy="62835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85000"/>
                  </a:schemeClr>
                </a:solidFill>
                <a:latin typeface="+mj-lt"/>
              </a:defRPr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8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000" y="1521355"/>
            <a:ext cx="3140760" cy="3393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9900" y="1521355"/>
            <a:ext cx="3146225" cy="3393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46F2-854E-4CD0-907E-639F00F33C7E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5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04271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00" y="1400969"/>
            <a:ext cx="3140760" cy="686593"/>
          </a:xfrm>
        </p:spPr>
        <p:txBody>
          <a:bodyPr anchor="b"/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00" y="2087563"/>
            <a:ext cx="3140760" cy="2827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9901" y="1400969"/>
            <a:ext cx="3147218" cy="68659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9901" y="2087563"/>
            <a:ext cx="3147218" cy="2827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871B-CA66-4104-A9FB-A27321FD6908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DD4D-7115-4B64-9383-276D6735426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7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46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929" y="302079"/>
            <a:ext cx="7420144" cy="461996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85000"/>
                  </a:schemeClr>
                </a:solidFill>
              </a:defRPr>
            </a:lvl1pPr>
            <a:lvl2pPr marL="285739" indent="0">
              <a:buNone/>
              <a:defRPr sz="1750"/>
            </a:lvl2pPr>
            <a:lvl3pPr marL="571477" indent="0">
              <a:buNone/>
              <a:defRPr sz="1500"/>
            </a:lvl3pPr>
            <a:lvl4pPr marL="857216" indent="0">
              <a:buNone/>
              <a:defRPr sz="1250"/>
            </a:lvl4pPr>
            <a:lvl5pPr marL="1142954" indent="0">
              <a:buNone/>
              <a:defRPr sz="1250"/>
            </a:lvl5pPr>
            <a:lvl6pPr marL="1428693" indent="0">
              <a:buNone/>
              <a:defRPr sz="1250"/>
            </a:lvl6pPr>
            <a:lvl7pPr marL="1714431" indent="0">
              <a:buNone/>
              <a:defRPr sz="1250"/>
            </a:lvl7pPr>
            <a:lvl8pPr marL="2000170" indent="0">
              <a:buNone/>
              <a:defRPr sz="1250"/>
            </a:lvl8pPr>
            <a:lvl9pPr marL="2285909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B64E-4ABD-4AF7-9125-86CEAE39FB0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9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639300"/>
            <a:ext cx="6572250" cy="682796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867" y="822855"/>
            <a:ext cx="6572250" cy="2816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85000"/>
                  </a:schemeClr>
                </a:solidFill>
              </a:defRPr>
            </a:lvl1pPr>
            <a:lvl2pPr marL="285739" indent="0">
              <a:buNone/>
              <a:defRPr sz="1750"/>
            </a:lvl2pPr>
            <a:lvl3pPr marL="571477" indent="0">
              <a:buNone/>
              <a:defRPr sz="1500"/>
            </a:lvl3pPr>
            <a:lvl4pPr marL="857216" indent="0">
              <a:buNone/>
              <a:defRPr sz="1250"/>
            </a:lvl4pPr>
            <a:lvl5pPr marL="1142954" indent="0">
              <a:buNone/>
              <a:defRPr sz="1250"/>
            </a:lvl5pPr>
            <a:lvl6pPr marL="1428693" indent="0">
              <a:buNone/>
              <a:defRPr sz="1250"/>
            </a:lvl6pPr>
            <a:lvl7pPr marL="1714431" indent="0">
              <a:buNone/>
              <a:defRPr sz="1250"/>
            </a:lvl7pPr>
            <a:lvl8pPr marL="2000170" indent="0">
              <a:buNone/>
              <a:defRPr sz="1250"/>
            </a:lvl8pPr>
            <a:lvl9pPr marL="2285909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9" y="4322097"/>
            <a:ext cx="6571258" cy="568727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4C45-1CCC-45D1-A145-CDDECF174D3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00" y="1521354"/>
            <a:ext cx="6396125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618" y="5296960"/>
            <a:ext cx="99172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22771DBC-6CF3-446F-A0D3-BFE17C66BA7F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5296960"/>
            <a:ext cx="25717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9412" y="5296960"/>
            <a:ext cx="59671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42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hf hdr="0" dt="0"/>
  <p:txStyles>
    <p:titleStyle>
      <a:lvl1pPr algn="l" defTabSz="571477" rtl="0" eaLnBrk="1" latinLnBrk="0" hangingPunct="1">
        <a:lnSpc>
          <a:spcPct val="90000"/>
        </a:lnSpc>
        <a:spcBef>
          <a:spcPct val="0"/>
        </a:spcBef>
        <a:buNone/>
        <a:defRPr sz="3667" b="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42869" indent="-142869" algn="l" defTabSz="571477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667" kern="1200">
          <a:solidFill>
            <a:schemeClr val="bg1"/>
          </a:solidFill>
          <a:latin typeface="+mn-lt"/>
          <a:ea typeface="+mn-ea"/>
          <a:cs typeface="+mn-cs"/>
        </a:defRPr>
      </a:lvl1pPr>
      <a:lvl2pPr marL="428608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2333" kern="1200">
          <a:solidFill>
            <a:schemeClr val="bg1"/>
          </a:solidFill>
          <a:latin typeface="+mn-lt"/>
          <a:ea typeface="+mn-ea"/>
          <a:cs typeface="+mn-cs"/>
        </a:defRPr>
      </a:lvl2pPr>
      <a:lvl3pPr marL="714346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000085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667" kern="1200">
          <a:solidFill>
            <a:schemeClr val="bg1"/>
          </a:solidFill>
          <a:latin typeface="+mn-lt"/>
          <a:ea typeface="+mn-ea"/>
          <a:cs typeface="+mn-cs"/>
        </a:defRPr>
      </a:lvl4pPr>
      <a:lvl5pPr marL="1285824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333" kern="1200">
          <a:solidFill>
            <a:schemeClr val="bg1"/>
          </a:solidFill>
          <a:latin typeface="+mn-lt"/>
          <a:ea typeface="+mn-ea"/>
          <a:cs typeface="+mn-cs"/>
        </a:defRPr>
      </a:lvl5pPr>
      <a:lvl6pPr marL="1571562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3499-21EC-4498-A907-0487BFFB8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02988"/>
            <a:ext cx="6181724" cy="1546398"/>
          </a:xfrm>
        </p:spPr>
        <p:txBody>
          <a:bodyPr>
            <a:normAutofit fontScale="90000"/>
          </a:bodyPr>
          <a:lstStyle/>
          <a:p>
            <a:r>
              <a:rPr lang="en-CA" dirty="0"/>
              <a:t>Info-6079 Security Application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400E-B15F-4C5A-8E8B-8DE6F3B91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916" y="3078646"/>
            <a:ext cx="5715000" cy="628354"/>
          </a:xfrm>
        </p:spPr>
        <p:txBody>
          <a:bodyPr>
            <a:normAutofit/>
          </a:bodyPr>
          <a:lstStyle/>
          <a:p>
            <a:r>
              <a:rPr lang="en-CA" dirty="0"/>
              <a:t>Classes and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16811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7C87-4B7F-4CFF-8AB5-DABF33A1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" y="304272"/>
            <a:ext cx="7132320" cy="611002"/>
          </a:xfrm>
        </p:spPr>
        <p:txBody>
          <a:bodyPr/>
          <a:lstStyle/>
          <a:p>
            <a:r>
              <a:rPr lang="en-CA" dirty="0"/>
              <a:t>What is a class?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89D1-722F-4C33-8B28-8E4B008D8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" y="1120140"/>
            <a:ext cx="7265670" cy="3679587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It does not hold any real data.</a:t>
            </a:r>
          </a:p>
          <a:p>
            <a:r>
              <a:rPr lang="en-CA" dirty="0"/>
              <a:t>It is a blueprint for how the </a:t>
            </a:r>
            <a:r>
              <a:rPr lang="en-CA" b="1" i="1" dirty="0"/>
              <a:t>object </a:t>
            </a:r>
            <a:r>
              <a:rPr lang="en-CA" dirty="0"/>
              <a:t>should be defined.</a:t>
            </a:r>
          </a:p>
          <a:p>
            <a:r>
              <a:rPr lang="en-CA" dirty="0"/>
              <a:t>It is the </a:t>
            </a:r>
            <a:r>
              <a:rPr lang="en-CA" b="1" i="1" dirty="0"/>
              <a:t>idea</a:t>
            </a:r>
            <a:r>
              <a:rPr lang="en-CA" dirty="0"/>
              <a:t> for how something should be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65BAE-1918-20DF-EFDC-1F080DF6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0FD2D-E41E-76D9-65E4-56556099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0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A53A-56B3-402B-B2A1-91E6E1EF2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What’s an object?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D949C-D6CA-41E1-8977-A8DDE2764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083" y="898538"/>
            <a:ext cx="5715000" cy="628354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58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369A-199A-42B7-B38D-7FC05AF2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304271"/>
            <a:ext cx="7235190" cy="758719"/>
          </a:xfrm>
        </p:spPr>
        <p:txBody>
          <a:bodyPr/>
          <a:lstStyle/>
          <a:p>
            <a:r>
              <a:rPr lang="en-CA" dirty="0"/>
              <a:t>What is an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760F-1240-4FF4-83E3-C52650A8A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062990"/>
            <a:ext cx="6958966" cy="385103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It is a unique instance of a class</a:t>
            </a:r>
          </a:p>
          <a:p>
            <a:r>
              <a:rPr lang="en-CA" dirty="0"/>
              <a:t>An object takes the class blueprint and fills it with actual data. </a:t>
            </a:r>
          </a:p>
          <a:p>
            <a:r>
              <a:rPr lang="en-CA" dirty="0"/>
              <a:t>Turns the idea described in the class to an “actual thing”. At least, represent something real in a program.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9D5CF-77EF-1B4A-9335-EF802D24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7F0B1-6AF6-5C17-63E0-741EF10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8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A9F1-8F23-485A-A8A0-4A49B6AB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" y="304271"/>
            <a:ext cx="7120890" cy="735859"/>
          </a:xfrm>
        </p:spPr>
        <p:txBody>
          <a:bodyPr/>
          <a:lstStyle/>
          <a:p>
            <a:r>
              <a:rPr lang="en-CA" dirty="0"/>
              <a:t>Relationship of object to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1F97-AD77-448C-93E6-F297AFB8E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" y="1040130"/>
            <a:ext cx="6878955" cy="387389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Can have multiple instances (objects) of a single class. </a:t>
            </a:r>
          </a:p>
          <a:p>
            <a:pPr lvl="1"/>
            <a:r>
              <a:rPr lang="en-CA" dirty="0"/>
              <a:t>One class can have multiple objects</a:t>
            </a:r>
          </a:p>
          <a:p>
            <a:pPr lvl="1"/>
            <a:r>
              <a:rPr lang="en-CA" dirty="0"/>
              <a:t>Car class can is the blueprint of objects Toyota Camry, Honda Civic, Toyota RAV4, and so on.</a:t>
            </a:r>
          </a:p>
          <a:p>
            <a:pPr lvl="2"/>
            <a:r>
              <a:rPr lang="en-CA" dirty="0"/>
              <a:t>Could have several of the same with different colours and years.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With out the class it would be difficult keeping track of which information is required and how to keep it.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D19B9-435B-65A6-0CB0-22F1C519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035CF-ABAB-0A54-E993-6E711C7D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5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A53A-56B3-402B-B2A1-91E6E1EF2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Lets practice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D949C-D6CA-41E1-8977-A8DDE2764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971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35B5-4CF2-45D5-A11A-282AB893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271"/>
            <a:ext cx="6867525" cy="644419"/>
          </a:xfrm>
        </p:spPr>
        <p:txBody>
          <a:bodyPr/>
          <a:lstStyle/>
          <a:p>
            <a:r>
              <a:rPr lang="en-CA" dirty="0"/>
              <a:t>A class for a mobile phone?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9E57-31CD-4FD7-8FDB-98877BFA4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48690"/>
            <a:ext cx="7162800" cy="396533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What </a:t>
            </a:r>
            <a:r>
              <a:rPr lang="en-CA" b="1" i="1" dirty="0"/>
              <a:t>variables</a:t>
            </a:r>
            <a:r>
              <a:rPr lang="en-CA" dirty="0"/>
              <a:t> do we need?</a:t>
            </a:r>
          </a:p>
          <a:p>
            <a:pPr lvl="1"/>
            <a:r>
              <a:rPr lang="en-CA" dirty="0"/>
              <a:t>Attributes of the phone</a:t>
            </a:r>
          </a:p>
          <a:p>
            <a:pPr lvl="1"/>
            <a:r>
              <a:rPr lang="en-CA" dirty="0"/>
              <a:t>Ex: Phone Number, phone Carrier, </a:t>
            </a:r>
            <a:r>
              <a:rPr lang="en-CA" dirty="0" err="1"/>
              <a:t>WiFi</a:t>
            </a:r>
            <a:r>
              <a:rPr lang="en-CA" dirty="0"/>
              <a:t> capable, Screen, Battery, Camera, Charging Port, </a:t>
            </a:r>
            <a:r>
              <a:rPr lang="en-CA" dirty="0" err="1"/>
              <a:t>Power_On</a:t>
            </a:r>
            <a:r>
              <a:rPr lang="en-CA" dirty="0"/>
              <a:t>/Off, phone plain, </a:t>
            </a:r>
            <a:r>
              <a:rPr lang="en-CA" dirty="0" err="1"/>
              <a:t>Data_plan</a:t>
            </a:r>
            <a:r>
              <a:rPr lang="en-CA" dirty="0"/>
              <a:t>.</a:t>
            </a:r>
          </a:p>
          <a:p>
            <a:pPr marL="285739" lvl="1" indent="0">
              <a:buNone/>
            </a:pPr>
            <a:endParaRPr lang="en-CA" dirty="0"/>
          </a:p>
          <a:p>
            <a:r>
              <a:rPr lang="en-CA" dirty="0"/>
              <a:t>What </a:t>
            </a:r>
            <a:r>
              <a:rPr lang="en-CA" b="1" i="1" dirty="0"/>
              <a:t>methods</a:t>
            </a:r>
            <a:r>
              <a:rPr lang="en-CA" dirty="0"/>
              <a:t> do we need?</a:t>
            </a:r>
          </a:p>
          <a:p>
            <a:pPr lvl="1"/>
            <a:r>
              <a:rPr lang="en-CA" dirty="0"/>
              <a:t>Behaviors of the phone</a:t>
            </a:r>
          </a:p>
          <a:p>
            <a:pPr lvl="1"/>
            <a:r>
              <a:rPr lang="en-CA" dirty="0"/>
              <a:t>Ex: Turning on/off, receiving call, making a call, on Call, connecting to </a:t>
            </a:r>
            <a:r>
              <a:rPr lang="en-CA" dirty="0" err="1"/>
              <a:t>WiFi</a:t>
            </a:r>
            <a:r>
              <a:rPr lang="en-CA" dirty="0"/>
              <a:t>, using call plan, using data plain, navigating phone options, Taking pictures and etc.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8D2CB-B7C9-57E1-CB8A-509D817A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B68F5-5E91-DA00-859C-3E6214C4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9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3F47-BDA2-4A7E-BED1-A94BC026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" y="304272"/>
            <a:ext cx="6833235" cy="496702"/>
          </a:xfrm>
        </p:spPr>
        <p:txBody>
          <a:bodyPr/>
          <a:lstStyle/>
          <a:p>
            <a:r>
              <a:rPr lang="en-CA" dirty="0"/>
              <a:t>Object of a mobile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A2CE-DB5E-46D9-8AC3-2D554E86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" y="937260"/>
            <a:ext cx="6947535" cy="3976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Variable examples</a:t>
            </a:r>
          </a:p>
          <a:p>
            <a:r>
              <a:rPr lang="en-CA" dirty="0"/>
              <a:t>Phone number: (519) 555-6853 </a:t>
            </a:r>
          </a:p>
          <a:p>
            <a:r>
              <a:rPr lang="en-CA" dirty="0"/>
              <a:t>Screen: 16” INCH</a:t>
            </a:r>
          </a:p>
          <a:p>
            <a:r>
              <a:rPr lang="en-CA" dirty="0"/>
              <a:t>Battery: 400MAH</a:t>
            </a:r>
          </a:p>
          <a:p>
            <a:r>
              <a:rPr lang="en-CA" dirty="0"/>
              <a:t>Camera: 45px</a:t>
            </a:r>
          </a:p>
          <a:p>
            <a:r>
              <a:rPr lang="en-CA" dirty="0"/>
              <a:t>Charging port: USB Charging port</a:t>
            </a:r>
          </a:p>
          <a:p>
            <a:r>
              <a:rPr lang="en-CA" dirty="0" err="1"/>
              <a:t>WiFi</a:t>
            </a:r>
            <a:r>
              <a:rPr lang="en-CA" dirty="0"/>
              <a:t> capable: Yes</a:t>
            </a:r>
          </a:p>
          <a:p>
            <a:r>
              <a:rPr lang="en-CA" dirty="0"/>
              <a:t>Phone plan: unlimited Canada wide</a:t>
            </a:r>
          </a:p>
          <a:p>
            <a:r>
              <a:rPr lang="en-CA" dirty="0"/>
              <a:t>Data plan: 4G, 5G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9B6FF-6F7A-92CE-AD70-AFA50E11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EED53-EB82-2BCD-CBBF-51B31401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1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A53A-56B3-402B-B2A1-91E6E1EF2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Defining a Class in Python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D949C-D6CA-41E1-8977-A8DDE2764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395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170A-27B0-47BB-B462-7997233B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04271"/>
            <a:ext cx="6821805" cy="610129"/>
          </a:xfrm>
        </p:spPr>
        <p:txBody>
          <a:bodyPr/>
          <a:lstStyle/>
          <a:p>
            <a:r>
              <a:rPr lang="en-CA" dirty="0"/>
              <a:t>Creating a 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FDAA-5B8E-4EB6-9661-8C74F1BA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914400"/>
            <a:ext cx="6821806" cy="3999627"/>
          </a:xfrm>
        </p:spPr>
        <p:txBody>
          <a:bodyPr>
            <a:normAutofit/>
          </a:bodyPr>
          <a:lstStyle/>
          <a:p>
            <a:r>
              <a:rPr lang="en-CA" dirty="0"/>
              <a:t>A class definition starts with the keyword </a:t>
            </a:r>
            <a:r>
              <a:rPr lang="en-CA" b="1" i="1" dirty="0"/>
              <a:t>class</a:t>
            </a:r>
            <a:r>
              <a:rPr lang="en-CA" dirty="0"/>
              <a:t> fallowed by the name of the class and colon (</a:t>
            </a:r>
            <a:r>
              <a:rPr lang="en-CA" dirty="0">
                <a:sym typeface="Wingdings" panose="05000000000000000000" pitchFamily="2" charset="2"/>
              </a:rPr>
              <a:t>:)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b="1" i="1" dirty="0"/>
          </a:p>
          <a:p>
            <a:endParaRPr lang="en-CA" dirty="0"/>
          </a:p>
          <a:p>
            <a:r>
              <a:rPr lang="en-CA" dirty="0"/>
              <a:t>You can start then defining the class with a mixture of methods and two (2) types of variables</a:t>
            </a:r>
          </a:p>
          <a:p>
            <a:pPr lvl="1"/>
            <a:r>
              <a:rPr lang="en-CA" dirty="0"/>
              <a:t>Class variables</a:t>
            </a:r>
          </a:p>
          <a:p>
            <a:pPr lvl="1"/>
            <a:r>
              <a:rPr lang="en-CA" dirty="0"/>
              <a:t>Instance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B2F91-67A1-4FFA-839D-61CDA27FE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381" y="1786597"/>
            <a:ext cx="3909773" cy="78779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A3736-BC4D-412E-23D5-C99218C6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F2CD9-8976-7EEB-00AE-E3EC2874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9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56DD-E86D-4D7F-85D8-14A18766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304271"/>
            <a:ext cx="7155180" cy="724429"/>
          </a:xfrm>
        </p:spPr>
        <p:txBody>
          <a:bodyPr/>
          <a:lstStyle/>
          <a:p>
            <a:r>
              <a:rPr lang="en-CA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EF71-CB9C-470C-92EE-54103CFE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" y="1131570"/>
            <a:ext cx="7155180" cy="3782457"/>
          </a:xfrm>
        </p:spPr>
        <p:txBody>
          <a:bodyPr/>
          <a:lstStyle/>
          <a:p>
            <a:r>
              <a:rPr lang="en-CA" dirty="0"/>
              <a:t>Modules are special function that are defined in a class. </a:t>
            </a:r>
          </a:p>
          <a:p>
            <a:r>
              <a:rPr lang="en-CA" dirty="0"/>
              <a:t>Creating the behavior of a class.</a:t>
            </a:r>
          </a:p>
          <a:p>
            <a:r>
              <a:rPr lang="en-CA" dirty="0"/>
              <a:t>__</a:t>
            </a:r>
            <a:r>
              <a:rPr lang="en-CA" dirty="0" err="1"/>
              <a:t>init</a:t>
            </a:r>
            <a:r>
              <a:rPr lang="en-CA" dirty="0"/>
              <a:t>__() Function is executed when the class is being initiated to create a new object. </a:t>
            </a:r>
          </a:p>
          <a:p>
            <a:pPr lvl="1"/>
            <a:r>
              <a:rPr lang="en-CA" dirty="0"/>
              <a:t>This is a constructor or initialization methods</a:t>
            </a:r>
          </a:p>
          <a:p>
            <a:pPr lvl="1"/>
            <a:r>
              <a:rPr lang="en-CA" dirty="0"/>
              <a:t>It’s called when a new instance of a class</a:t>
            </a:r>
          </a:p>
          <a:p>
            <a:pPr lvl="1"/>
            <a:r>
              <a:rPr lang="en-CA" dirty="0"/>
              <a:t>With this method you can define or setup your object at creation. 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1B8A4-7571-A08D-7D99-38B87EC7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27948-2DFF-E33D-E6AC-C68A6DDC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8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B29E-8EDD-4445-947A-F71AA236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39" y="304271"/>
            <a:ext cx="6739286" cy="632431"/>
          </a:xfrm>
        </p:spPr>
        <p:txBody>
          <a:bodyPr/>
          <a:lstStyle/>
          <a:p>
            <a:r>
              <a:rPr lang="en-CA" dirty="0"/>
              <a:t>Lecture will cover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5836-619C-4D51-B0FB-4630DCB6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559" y="1011044"/>
            <a:ext cx="7234517" cy="3902983"/>
          </a:xfrm>
        </p:spPr>
        <p:txBody>
          <a:bodyPr/>
          <a:lstStyle/>
          <a:p>
            <a:r>
              <a:rPr lang="en-CA" dirty="0"/>
              <a:t>Intro to OOP (</a:t>
            </a:r>
            <a:r>
              <a:rPr lang="en-CA" dirty="0" err="1"/>
              <a:t>Oblect</a:t>
            </a:r>
            <a:r>
              <a:rPr lang="en-CA" dirty="0"/>
              <a:t> Oriented Programming)</a:t>
            </a:r>
          </a:p>
          <a:p>
            <a:r>
              <a:rPr lang="en-CA" dirty="0"/>
              <a:t>3 principles of OPP</a:t>
            </a:r>
          </a:p>
          <a:p>
            <a:r>
              <a:rPr lang="en-CA" dirty="0"/>
              <a:t>Class</a:t>
            </a:r>
          </a:p>
          <a:p>
            <a:pPr lvl="1"/>
            <a:r>
              <a:rPr lang="en-CA" dirty="0"/>
              <a:t>Creating a class</a:t>
            </a:r>
          </a:p>
          <a:p>
            <a:pPr lvl="1"/>
            <a:r>
              <a:rPr lang="en-CA" dirty="0"/>
              <a:t>Defining a class</a:t>
            </a:r>
          </a:p>
          <a:p>
            <a:pPr lvl="1"/>
            <a:r>
              <a:rPr lang="en-CA" dirty="0"/>
              <a:t>Class variables, Instance Variables, Methods</a:t>
            </a:r>
          </a:p>
          <a:p>
            <a:r>
              <a:rPr lang="en-CA" dirty="0"/>
              <a:t>Encapsulation</a:t>
            </a:r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5FBAF-41BD-B03D-A981-A1D483EC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DBA18-75EE-2C3F-329B-40D0EE06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8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EFB4-1B8E-47EE-9685-59DB8CAD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15" y="304271"/>
            <a:ext cx="6802510" cy="496702"/>
          </a:xfrm>
        </p:spPr>
        <p:txBody>
          <a:bodyPr/>
          <a:lstStyle/>
          <a:p>
            <a:r>
              <a:rPr lang="en-CA" dirty="0"/>
              <a:t>Self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0122-6582-4DD4-8392-543337961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6" y="800973"/>
            <a:ext cx="6718620" cy="4311837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b="1" dirty="0"/>
              <a:t>Self </a:t>
            </a:r>
            <a:r>
              <a:rPr lang="en-CA" dirty="0"/>
              <a:t>parameter is a reference to the current instance of the class. It is used to access variables that belong to the class. </a:t>
            </a:r>
          </a:p>
          <a:p>
            <a:pPr lvl="1"/>
            <a:r>
              <a:rPr lang="en-CA" b="1" dirty="0"/>
              <a:t>Self</a:t>
            </a:r>
            <a:r>
              <a:rPr lang="en-CA" dirty="0"/>
              <a:t> binds the attributes with the given arguments.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705F6-44F0-012F-EB3E-64E476B0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91628-FFEF-55CA-3417-435F8E7D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74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6A3A-5114-4E31-9BCE-D31D796D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304270"/>
            <a:ext cx="7171764" cy="870105"/>
          </a:xfrm>
        </p:spPr>
        <p:txBody>
          <a:bodyPr/>
          <a:lstStyle/>
          <a:p>
            <a:r>
              <a:rPr lang="en-CA" dirty="0"/>
              <a:t>Class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F0B7A-A34C-4430-A004-F50D7541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174376"/>
            <a:ext cx="7171763" cy="3739652"/>
          </a:xfrm>
        </p:spPr>
        <p:txBody>
          <a:bodyPr>
            <a:normAutofit/>
          </a:bodyPr>
          <a:lstStyle/>
          <a:p>
            <a:r>
              <a:rPr lang="en-CA" dirty="0"/>
              <a:t>Defined in the class but outside of a class method. </a:t>
            </a:r>
          </a:p>
          <a:p>
            <a:r>
              <a:rPr lang="en-CA" dirty="0"/>
              <a:t>Class Variables are shared by every instances of the class.</a:t>
            </a:r>
          </a:p>
          <a:p>
            <a:r>
              <a:rPr lang="en-CA" dirty="0"/>
              <a:t>By modifying a class variable affects all objects instances at the same time. </a:t>
            </a:r>
          </a:p>
          <a:p>
            <a:pPr lvl="1"/>
            <a:r>
              <a:rPr lang="en-CA" dirty="0"/>
              <a:t>Meaning if an object relied on the default value of the class variable then the object value as the class value changes.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27AA1-5363-D602-C20F-06BE13B2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9198C-322D-4F5F-7991-D4D66BF9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7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878A-6F59-4764-9349-81CFED73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9" y="304272"/>
            <a:ext cx="7060152" cy="496702"/>
          </a:xfrm>
        </p:spPr>
        <p:txBody>
          <a:bodyPr/>
          <a:lstStyle/>
          <a:p>
            <a:r>
              <a:rPr lang="en-CA" dirty="0"/>
              <a:t>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54DE-CB28-4206-9C5B-71C279B6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8" y="800974"/>
            <a:ext cx="6818217" cy="4113053"/>
          </a:xfrm>
        </p:spPr>
        <p:txBody>
          <a:bodyPr/>
          <a:lstStyle/>
          <a:p>
            <a:r>
              <a:rPr lang="en-CA" dirty="0"/>
              <a:t>Are Variables that are defined in a method and belongs only to the current instance of a class.</a:t>
            </a:r>
          </a:p>
          <a:p>
            <a:r>
              <a:rPr lang="en-CA" dirty="0"/>
              <a:t>We use the</a:t>
            </a:r>
            <a:r>
              <a:rPr lang="en-CA" b="1" dirty="0"/>
              <a:t> self</a:t>
            </a:r>
            <a:r>
              <a:rPr lang="en-CA" dirty="0"/>
              <a:t> parameter to fill the in the Instance Variables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B9C03-C337-42F9-BC28-3EAF54CD9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72" y="2857500"/>
            <a:ext cx="4428789" cy="24728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9D47A-C55A-E885-87E0-5F87A94A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5C668-5DF9-B176-6213-96B1F50E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19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A53A-56B3-402B-B2A1-91E6E1EF2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Class Example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D949C-D6CA-41E1-8977-A8DDE2764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204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3832-F479-496E-A575-44751633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197C-44BE-49FF-8F6C-47FA4888E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1338944"/>
            <a:ext cx="7322289" cy="35750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clEmployee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num_of_Employees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# Class variables that can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# only be reached from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# Method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 __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__(self, name, role):   # Method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   # First Instance Variables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self.role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role   # Second Instance Variables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num_of_Employees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print_Employee_info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print("{1} {0}".format(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self.role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self.name))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4DF19-0D00-DE84-8E84-E74CA6C6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2C892-0D4F-040F-743C-5C49A1C2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4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A53A-56B3-402B-B2A1-91E6E1EF2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Creating an object / </a:t>
            </a:r>
            <a:br>
              <a:rPr lang="en-CA" dirty="0"/>
            </a:br>
            <a:r>
              <a:rPr lang="en-CA" dirty="0"/>
              <a:t>instance of a class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D949C-D6CA-41E1-8977-A8DDE2764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01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18C8-9683-4990-A125-9FF78FB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304270"/>
            <a:ext cx="7162800" cy="807353"/>
          </a:xfrm>
        </p:spPr>
        <p:txBody>
          <a:bodyPr/>
          <a:lstStyle/>
          <a:p>
            <a:r>
              <a:rPr lang="en-CA" dirty="0"/>
              <a:t>Creating an instance of a 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A24C-FCBC-439A-BC74-3BF1ED558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4" y="1210236"/>
            <a:ext cx="7162800" cy="33348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Give a name and assign it to the class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Using our Person example: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John = Person(“John Smith”, “Network </a:t>
            </a:r>
            <a:r>
              <a:rPr lang="en-CA" dirty="0" err="1"/>
              <a:t>Eng</a:t>
            </a:r>
            <a:r>
              <a:rPr lang="en-CA" dirty="0"/>
              <a:t>”)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The name “John Smith” and “Network </a:t>
            </a:r>
            <a:r>
              <a:rPr lang="en-CA" dirty="0" err="1"/>
              <a:t>Eng</a:t>
            </a:r>
            <a:r>
              <a:rPr lang="en-CA" dirty="0"/>
              <a:t>” are string variables required by the __</a:t>
            </a:r>
            <a:r>
              <a:rPr lang="en-CA" dirty="0" err="1"/>
              <a:t>init</a:t>
            </a:r>
            <a:r>
              <a:rPr lang="en-CA" dirty="0"/>
              <a:t>__ method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5DF1D-E6A7-330A-65E1-51268FF7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3BB8B-291C-C392-FFD4-E46A939F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16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18C8-9683-4990-A125-9FF78FB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304270"/>
            <a:ext cx="7162800" cy="807353"/>
          </a:xfrm>
        </p:spPr>
        <p:txBody>
          <a:bodyPr/>
          <a:lstStyle/>
          <a:p>
            <a:r>
              <a:rPr lang="en-CA" dirty="0"/>
              <a:t>Calling class and printing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49CDE1-8241-49FC-B538-322C0694A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06" y="992372"/>
            <a:ext cx="7415787" cy="377810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16FBF-8C43-A922-5B1D-C60CB6D5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85ABF-A0C0-02E2-584A-73BFB910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33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2CD0-97D2-409A-AD87-C0A2434E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76" y="304271"/>
            <a:ext cx="6836149" cy="798388"/>
          </a:xfrm>
        </p:spPr>
        <p:txBody>
          <a:bodyPr/>
          <a:lstStyle/>
          <a:p>
            <a:r>
              <a:rPr lang="en-CA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2BA89F-6864-4A7B-8A2A-6DD2D728F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5" y="1163723"/>
            <a:ext cx="4530263" cy="3354589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35D8D-B0CE-68FD-4C47-3103E353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5D73F-D3EE-6482-971A-C18B6ED6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41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A53A-56B3-402B-B2A1-91E6E1EF2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083" y="1526892"/>
            <a:ext cx="6523422" cy="1367908"/>
          </a:xfrm>
        </p:spPr>
        <p:txBody>
          <a:bodyPr>
            <a:normAutofit fontScale="90000"/>
          </a:bodyPr>
          <a:lstStyle/>
          <a:p>
            <a:r>
              <a:rPr lang="en-CA" dirty="0"/>
              <a:t>Download and edit </a:t>
            </a:r>
            <a:br>
              <a:rPr lang="en-CA" dirty="0"/>
            </a:br>
            <a:r>
              <a:rPr lang="en-CA" dirty="0"/>
              <a:t>Lesson9_examples.py 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D949C-D6CA-41E1-8977-A8DDE2764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51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A53A-56B3-402B-B2A1-91E6E1EF2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 to OOP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D949C-D6CA-41E1-8977-A8DDE2764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26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C1E-48AA-4BD1-A20A-42D5CED3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0" y="304271"/>
            <a:ext cx="7082117" cy="628058"/>
          </a:xfrm>
        </p:spPr>
        <p:txBody>
          <a:bodyPr/>
          <a:lstStyle/>
          <a:p>
            <a:r>
              <a:rPr lang="en-CA" dirty="0"/>
              <a:t>Any Concerns with code?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2C21F-83FB-4036-9AFA-6B02C7E7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0" y="902510"/>
            <a:ext cx="6728572" cy="39099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Employee:</a:t>
            </a:r>
          </a:p>
          <a:p>
            <a:pPr marL="0" indent="0">
              <a:buNone/>
            </a:pPr>
            <a:r>
              <a:rPr lang="en-CA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CA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num_of_Employees</a:t>
            </a:r>
            <a:r>
              <a:rPr lang="en-CA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# Class variables that can only be reached from a Method</a:t>
            </a:r>
          </a:p>
          <a:p>
            <a:pPr marL="0" indent="0">
              <a:buNone/>
            </a:pPr>
            <a:r>
              <a:rPr lang="en-CA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CA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CA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CA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name, role):   # Method</a:t>
            </a:r>
          </a:p>
          <a:p>
            <a:pPr marL="0" indent="0">
              <a:buNone/>
            </a:pPr>
            <a:r>
              <a:rPr lang="en-CA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   # First Instance Variables</a:t>
            </a:r>
          </a:p>
          <a:p>
            <a:pPr marL="0" indent="0">
              <a:buNone/>
            </a:pPr>
            <a:r>
              <a:rPr lang="en-CA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self.role</a:t>
            </a:r>
            <a:r>
              <a:rPr lang="en-CA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role   # Second Instance Variables</a:t>
            </a:r>
          </a:p>
          <a:p>
            <a:pPr marL="0" indent="0">
              <a:buNone/>
            </a:pPr>
            <a:r>
              <a:rPr lang="en-CA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self.__</a:t>
            </a:r>
            <a:r>
              <a:rPr lang="en-CA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addEmployeeCount</a:t>
            </a:r>
            <a:r>
              <a:rPr lang="en-CA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n-CA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CA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CA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print_Employee_info</a:t>
            </a:r>
            <a:r>
              <a:rPr lang="en-CA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CA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print("{0} {1}".format(</a:t>
            </a:r>
            <a:r>
              <a:rPr lang="en-CA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self.role</a:t>
            </a:r>
            <a:r>
              <a:rPr lang="en-CA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self.name))</a:t>
            </a:r>
          </a:p>
          <a:p>
            <a:endParaRPr lang="en-CA" dirty="0"/>
          </a:p>
          <a:p>
            <a:r>
              <a:rPr lang="en-CA" sz="3800" dirty="0">
                <a:solidFill>
                  <a:srgbClr val="002060"/>
                </a:solidFill>
              </a:rPr>
              <a:t>Where can variable </a:t>
            </a:r>
            <a:r>
              <a:rPr lang="en-CA" sz="3800" b="1" i="1" dirty="0" err="1">
                <a:solidFill>
                  <a:srgbClr val="002060"/>
                </a:solidFill>
              </a:rPr>
              <a:t>num_of_Employees</a:t>
            </a:r>
            <a:r>
              <a:rPr lang="en-CA" sz="3800" dirty="0">
                <a:solidFill>
                  <a:srgbClr val="002060"/>
                </a:solidFill>
              </a:rPr>
              <a:t> be changed?</a:t>
            </a:r>
            <a:endParaRPr lang="en-CA" sz="3800" b="1" i="1" dirty="0">
              <a:solidFill>
                <a:srgbClr val="002060"/>
              </a:solidFill>
            </a:endParaRPr>
          </a:p>
          <a:p>
            <a:r>
              <a:rPr lang="en-CA" sz="3800" dirty="0">
                <a:solidFill>
                  <a:srgbClr val="002060"/>
                </a:solidFill>
              </a:rPr>
              <a:t>How can it be accessed?  </a:t>
            </a:r>
          </a:p>
          <a:p>
            <a:r>
              <a:rPr lang="en-CA" sz="3800" dirty="0">
                <a:solidFill>
                  <a:srgbClr val="002060"/>
                </a:solidFill>
              </a:rPr>
              <a:t>Do we want it to be accessed this way?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3675E-C4F8-D2B1-B2D8-5C9BCC8E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E68BA-D841-ABA3-4AF2-7558E458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35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C1E-48AA-4BD1-A20A-42D5CED3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0" y="304271"/>
            <a:ext cx="7082117" cy="628058"/>
          </a:xfrm>
        </p:spPr>
        <p:txBody>
          <a:bodyPr/>
          <a:lstStyle/>
          <a:p>
            <a:r>
              <a:rPr lang="en-CA" dirty="0"/>
              <a:t>Concerns with this code?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2C21F-83FB-4036-9AFA-6B02C7E7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19" y="3979317"/>
            <a:ext cx="7082117" cy="934710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If we added </a:t>
            </a:r>
            <a:r>
              <a:rPr lang="en-CA" sz="2000" dirty="0" err="1"/>
              <a:t>Employee.num_of_Employees</a:t>
            </a:r>
            <a:r>
              <a:rPr lang="en-CA" sz="2000" dirty="0"/>
              <a:t> =22, just outside the class. </a:t>
            </a:r>
          </a:p>
          <a:p>
            <a:r>
              <a:rPr lang="en-CA" sz="2000" dirty="0"/>
              <a:t>What would happen?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8CFF4C-8783-4EB0-B19C-5BB7EC53048F}"/>
              </a:ext>
            </a:extLst>
          </p:cNvPr>
          <p:cNvSpPr/>
          <p:nvPr/>
        </p:nvSpPr>
        <p:spPr>
          <a:xfrm>
            <a:off x="346364" y="818902"/>
            <a:ext cx="69272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Employee:</a:t>
            </a:r>
          </a:p>
          <a:p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CA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num_of_Employees</a:t>
            </a:r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# Class variables that can only be reached from a Method</a:t>
            </a:r>
          </a:p>
          <a:p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CA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name, role):   # Method</a:t>
            </a:r>
          </a:p>
          <a:p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   # First Instance Variables</a:t>
            </a:r>
          </a:p>
          <a:p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self.role</a:t>
            </a:r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role   # Second Instance Variables</a:t>
            </a:r>
          </a:p>
          <a:p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self.__</a:t>
            </a:r>
            <a:r>
              <a:rPr lang="en-CA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addEmployeeCount</a:t>
            </a:r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CA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print_Employee_info</a:t>
            </a:r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print("{0} {1}".format(</a:t>
            </a:r>
            <a:r>
              <a:rPr lang="en-CA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self.role</a:t>
            </a:r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self.name))</a:t>
            </a:r>
          </a:p>
          <a:p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Employee.num_of_Employees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804E2-4186-D277-4576-AE030637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5D88-8DC9-81D9-16ED-6BBD4904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72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548E-6059-4646-8BAA-FD79F65C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1" y="304271"/>
            <a:ext cx="6788554" cy="496702"/>
          </a:xfrm>
        </p:spPr>
        <p:txBody>
          <a:bodyPr/>
          <a:lstStyle/>
          <a:p>
            <a:r>
              <a:rPr lang="en-CA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F742-7046-44B3-8599-A2796C19C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72" y="955964"/>
            <a:ext cx="6788554" cy="3958063"/>
          </a:xfrm>
        </p:spPr>
        <p:txBody>
          <a:bodyPr>
            <a:normAutofit/>
          </a:bodyPr>
          <a:lstStyle/>
          <a:p>
            <a:r>
              <a:rPr lang="en-CA" dirty="0"/>
              <a:t>Same amount of </a:t>
            </a:r>
          </a:p>
          <a:p>
            <a:pPr marL="0" indent="0">
              <a:buNone/>
            </a:pPr>
            <a:r>
              <a:rPr lang="en-CA" dirty="0"/>
              <a:t>objects but numbers</a:t>
            </a:r>
          </a:p>
          <a:p>
            <a:pPr marL="0" indent="0">
              <a:buNone/>
            </a:pPr>
            <a:r>
              <a:rPr lang="en-CA" dirty="0"/>
              <a:t>are off!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sz="2800" dirty="0"/>
              <a:t>Do we want it to happen? </a:t>
            </a:r>
          </a:p>
          <a:p>
            <a:r>
              <a:rPr lang="en-CA" sz="2800" dirty="0"/>
              <a:t>Can we stop it from happening? </a:t>
            </a:r>
          </a:p>
          <a:p>
            <a:r>
              <a:rPr lang="en-CA" sz="2800" dirty="0"/>
              <a:t>Yes, we can!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9B268-4A3F-4CD7-9BB8-9C9C7E41E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847" y="800973"/>
            <a:ext cx="3061594" cy="239297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4C39A-CC03-9786-D1AD-E1C7FD1C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24BC-53A8-F219-C142-024F6CFB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94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A53A-56B3-402B-B2A1-91E6E1EF2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Encapsulation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D949C-D6CA-41E1-8977-A8DDE2764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95" y="2106092"/>
            <a:ext cx="5715000" cy="62835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An object's attributes may or may not be visible outside the class definition.</a:t>
            </a:r>
          </a:p>
        </p:txBody>
      </p:sp>
    </p:spTree>
    <p:extLst>
      <p:ext uri="{BB962C8B-B14F-4D97-AF65-F5344CB8AC3E}">
        <p14:creationId xmlns:p14="http://schemas.microsoft.com/office/powerpoint/2010/main" val="1264491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2CD0-97D2-409A-AD87-C0A2434E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" y="304271"/>
            <a:ext cx="7126941" cy="744600"/>
          </a:xfrm>
        </p:spPr>
        <p:txBody>
          <a:bodyPr/>
          <a:lstStyle/>
          <a:p>
            <a:r>
              <a:rPr lang="en-CA" dirty="0"/>
              <a:t>Encapsulation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B776C-5364-4468-BD5D-77831447B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0" y="1210235"/>
            <a:ext cx="7126940" cy="370379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Encapsulation restricts access to methods and variables. </a:t>
            </a:r>
          </a:p>
          <a:p>
            <a:pPr lvl="1"/>
            <a:r>
              <a:rPr lang="en-CA" dirty="0"/>
              <a:t>Prevents selected data from directly being modification. Not allowing changes to this data to be modified without preventions and restrictions, if at all. </a:t>
            </a:r>
          </a:p>
          <a:p>
            <a:endParaRPr lang="en-CA" dirty="0"/>
          </a:p>
          <a:p>
            <a:r>
              <a:rPr lang="en-CA" dirty="0"/>
              <a:t>In Python, we denote private attribute using underscore as prefix </a:t>
            </a:r>
          </a:p>
          <a:p>
            <a:pPr lvl="1"/>
            <a:r>
              <a:rPr lang="en-CA" dirty="0" err="1"/>
              <a:t>i.e</a:t>
            </a:r>
            <a:r>
              <a:rPr lang="en-CA" dirty="0"/>
              <a:t> double “ __“.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B0799-3B5E-4A8E-CFCC-F8F3D618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B1F27-5EDE-24C4-6013-01747585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35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AAD8-5A1F-4703-A193-403C851F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304271"/>
            <a:ext cx="7124007" cy="626754"/>
          </a:xfrm>
        </p:spPr>
        <p:txBody>
          <a:bodyPr/>
          <a:lstStyle/>
          <a:p>
            <a:r>
              <a:rPr lang="en-CA" dirty="0"/>
              <a:t>Changes to Employee Class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D843C3-5B75-435D-AAE7-D6F67577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931026"/>
            <a:ext cx="6846743" cy="3983002"/>
          </a:xfrm>
        </p:spPr>
        <p:txBody>
          <a:bodyPr>
            <a:normAutofit fontScale="92500" lnSpcReduction="20000"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Notice added __ added to class variable</a:t>
            </a:r>
          </a:p>
          <a:p>
            <a:r>
              <a:rPr lang="en-CA" dirty="0"/>
              <a:t>2 additional methods, one is private and another is public that returns Employee count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6C4AD37-A7AC-4BC3-815D-5FE21346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1" y="931025"/>
            <a:ext cx="6926234" cy="265905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A8F99-A176-F933-01BB-76209DDF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F44A6-0421-39E9-73C8-051F0F86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8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D359-3278-4542-B8E7-8D72DE50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304271"/>
            <a:ext cx="7124008" cy="768071"/>
          </a:xfrm>
        </p:spPr>
        <p:txBody>
          <a:bodyPr/>
          <a:lstStyle/>
          <a:p>
            <a:r>
              <a:rPr lang="en-CA" dirty="0"/>
              <a:t>Call section edited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7797A6F-F329-4E83-8C10-9247B328E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08" y="939338"/>
            <a:ext cx="6830118" cy="3974689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Changed </a:t>
            </a:r>
            <a:r>
              <a:rPr lang="en-CA" dirty="0" err="1"/>
              <a:t>Employee.num_of_Employees</a:t>
            </a:r>
            <a:r>
              <a:rPr lang="en-CA" dirty="0"/>
              <a:t> to E1.Employee_count() in print() function</a:t>
            </a:r>
          </a:p>
          <a:p>
            <a:r>
              <a:rPr lang="en-CA" dirty="0"/>
              <a:t>Deleted the print function before E1 object</a:t>
            </a:r>
          </a:p>
          <a:p>
            <a:endParaRPr lang="en-CA" dirty="0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AB21EE53-14C8-42EE-B4A0-FACE4D4A5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45" y="939338"/>
            <a:ext cx="5996719" cy="23285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0C10A-0D18-4AE3-214F-4E7B3B0C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A9647-4FE8-B58B-21A4-FD484D95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55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19E5-3921-4B3B-8DA4-ED8E1322D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" y="1163782"/>
            <a:ext cx="6771929" cy="3750245"/>
          </a:xfrm>
        </p:spPr>
        <p:txBody>
          <a:bodyPr/>
          <a:lstStyle/>
          <a:p>
            <a:r>
              <a:rPr lang="en-CA" dirty="0"/>
              <a:t>In the print function you can use any employee object that has been created with the </a:t>
            </a:r>
            <a:r>
              <a:rPr lang="en-CA" dirty="0" err="1"/>
              <a:t>Employee_count</a:t>
            </a:r>
            <a:r>
              <a:rPr lang="en-CA" dirty="0"/>
              <a:t>() method. </a:t>
            </a:r>
          </a:p>
          <a:p>
            <a:pPr lvl="1"/>
            <a:r>
              <a:rPr lang="en-CA" dirty="0"/>
              <a:t>Ex. Can use E2 after it has been created and the same with E3</a:t>
            </a:r>
          </a:p>
          <a:p>
            <a:pPr lvl="1"/>
            <a:r>
              <a:rPr lang="en-CA" dirty="0"/>
              <a:t>Used E1 since it’s the first and to show that the method uses the class variable. </a:t>
            </a:r>
          </a:p>
          <a:p>
            <a:r>
              <a:rPr lang="en-CA" dirty="0"/>
              <a:t>Each time the number return will be the employee count. </a:t>
            </a:r>
          </a:p>
          <a:p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9CE318-2133-6215-BA7A-222595F8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7172F-8A78-ED4E-E146-72C2CBA2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65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7867-452C-4DDD-9D21-596EF2D1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2" y="304271"/>
            <a:ext cx="7257010" cy="942638"/>
          </a:xfrm>
        </p:spPr>
        <p:txBody>
          <a:bodyPr/>
          <a:lstStyle/>
          <a:p>
            <a:r>
              <a:rPr lang="en-CA" sz="2800" dirty="0"/>
              <a:t>Output of Lesson9_examples_Encapsulation.py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A336E-1995-4B42-94F8-FD65C6D81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694" y="1696310"/>
            <a:ext cx="3276189" cy="259929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B4BE9-3DBC-786B-04AE-7BFA8760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0476C-A52B-B0B1-76AF-1BF3AB9B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95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1BEE-C657-499D-87E0-D4CA6B7F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" y="304271"/>
            <a:ext cx="7240386" cy="1075642"/>
          </a:xfrm>
        </p:spPr>
        <p:txBody>
          <a:bodyPr/>
          <a:lstStyle/>
          <a:p>
            <a:r>
              <a:rPr lang="en-CA" sz="2800" dirty="0"/>
              <a:t>Download and edit Lesson9_examples_Encapsulation.py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78B2-8223-4506-B403-5732BD98E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3" y="1379912"/>
            <a:ext cx="6813492" cy="3534115"/>
          </a:xfrm>
        </p:spPr>
        <p:txBody>
          <a:bodyPr/>
          <a:lstStyle/>
          <a:p>
            <a:r>
              <a:rPr lang="en-CA" dirty="0"/>
              <a:t>Try to see if you could add</a:t>
            </a:r>
          </a:p>
          <a:p>
            <a:pPr marL="0" indent="0">
              <a:buNone/>
            </a:pPr>
            <a:r>
              <a:rPr lang="en-CA" sz="2800" dirty="0"/>
              <a:t>Employee.__</a:t>
            </a:r>
            <a:r>
              <a:rPr lang="en-CA" sz="2800" dirty="0" err="1"/>
              <a:t>num_of_Employees</a:t>
            </a:r>
            <a:r>
              <a:rPr lang="en-CA" sz="2800" dirty="0"/>
              <a:t> = 22 or</a:t>
            </a:r>
          </a:p>
          <a:p>
            <a:pPr marL="0" indent="0">
              <a:buNone/>
            </a:pPr>
            <a:r>
              <a:rPr lang="en-CA" sz="2800" dirty="0"/>
              <a:t>E1.__Employee.num_of_Employees =22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Can you see the method if you type </a:t>
            </a:r>
          </a:p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Employee</a:t>
            </a:r>
            <a:r>
              <a:rPr lang="en-CA" dirty="0"/>
              <a:t>. Or </a:t>
            </a:r>
            <a:r>
              <a:rPr lang="en-CA" dirty="0">
                <a:solidFill>
                  <a:srgbClr val="C00000"/>
                </a:solidFill>
              </a:rPr>
              <a:t>E1</a:t>
            </a:r>
            <a:r>
              <a:rPr lang="en-CA" dirty="0"/>
              <a:t>. 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06CE1-AA5E-1C93-351A-36FB438E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7A15F-28E3-6693-B51A-031543FB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5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D7E6-CCF5-495F-9B26-48C9B116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304271"/>
            <a:ext cx="6913245" cy="496701"/>
          </a:xfrm>
        </p:spPr>
        <p:txBody>
          <a:bodyPr/>
          <a:lstStyle/>
          <a:p>
            <a:r>
              <a:rPr lang="en-CA" dirty="0"/>
              <a:t>What is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C1769-F500-4147-ADEB-B0C374001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891541"/>
            <a:ext cx="7132321" cy="402248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OOP stands for Object-Oriented Programing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This allows use to create customized Objects</a:t>
            </a:r>
          </a:p>
          <a:p>
            <a:pPr lvl="1"/>
            <a:r>
              <a:rPr lang="en-CA" dirty="0"/>
              <a:t>Allowing us to write procedural programming, a set of steps of a process.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An object has 2 characteristics: </a:t>
            </a:r>
          </a:p>
          <a:p>
            <a:pPr lvl="1"/>
            <a:r>
              <a:rPr lang="en-CA" b="1" dirty="0"/>
              <a:t>Attributes</a:t>
            </a:r>
            <a:r>
              <a:rPr lang="en-CA" dirty="0"/>
              <a:t> – as variables</a:t>
            </a:r>
          </a:p>
          <a:p>
            <a:pPr lvl="1"/>
            <a:r>
              <a:rPr lang="en-CA" b="1" dirty="0"/>
              <a:t>Behavior</a:t>
            </a:r>
            <a:r>
              <a:rPr lang="en-CA" dirty="0"/>
              <a:t> – functions/Methods</a:t>
            </a:r>
          </a:p>
          <a:p>
            <a:r>
              <a:rPr lang="en-CA" dirty="0"/>
              <a:t>We use OOP to creating reusable code</a:t>
            </a:r>
          </a:p>
          <a:p>
            <a:pPr lvl="1"/>
            <a:r>
              <a:rPr lang="en-CA" dirty="0"/>
              <a:t>Think of DRY – Don’t Repeat Yourself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84BBB-884F-5038-005E-E30CD3AE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D6D9E-E0DE-6B09-47E7-2BD258AB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8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9EE2-308F-4D0E-A358-FC3E5295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304271"/>
            <a:ext cx="6901815" cy="667279"/>
          </a:xfrm>
        </p:spPr>
        <p:txBody>
          <a:bodyPr/>
          <a:lstStyle/>
          <a:p>
            <a:r>
              <a:rPr lang="en-CA" dirty="0"/>
              <a:t>Why do we use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8A8E4-9086-40F0-A97C-DC3DD0205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" y="971550"/>
            <a:ext cx="6901815" cy="3942477"/>
          </a:xfrm>
        </p:spPr>
        <p:txBody>
          <a:bodyPr/>
          <a:lstStyle/>
          <a:p>
            <a:r>
              <a:rPr lang="en-CA" dirty="0"/>
              <a:t>A way to structure a program that would bundle properties and behaviors into an individual objects.</a:t>
            </a:r>
          </a:p>
          <a:p>
            <a:r>
              <a:rPr lang="en-CA" dirty="0"/>
              <a:t>Example:</a:t>
            </a:r>
          </a:p>
          <a:p>
            <a:pPr lvl="1"/>
            <a:r>
              <a:rPr lang="en-CA" dirty="0"/>
              <a:t>Person</a:t>
            </a:r>
          </a:p>
          <a:p>
            <a:pPr lvl="2"/>
            <a:r>
              <a:rPr lang="en-CA" dirty="0"/>
              <a:t>properties: Name, age, address, and others</a:t>
            </a:r>
          </a:p>
          <a:p>
            <a:pPr lvl="2"/>
            <a:r>
              <a:rPr lang="en-CA" dirty="0"/>
              <a:t>behaviors: walking, talking, breathing, and running</a:t>
            </a:r>
          </a:p>
          <a:p>
            <a:pPr lvl="1"/>
            <a:r>
              <a:rPr lang="en-CA" dirty="0"/>
              <a:t>Email: </a:t>
            </a:r>
          </a:p>
          <a:p>
            <a:pPr lvl="2"/>
            <a:r>
              <a:rPr lang="en-CA" dirty="0"/>
              <a:t>properties: recipient list, subject, body, and others</a:t>
            </a:r>
          </a:p>
          <a:p>
            <a:pPr lvl="2"/>
            <a:r>
              <a:rPr lang="en-CA" dirty="0"/>
              <a:t>behaviors: attachments, draft, and sending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C1A5-C152-DD1D-EC11-3E748DF1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84812-E750-3621-3BEB-D0BFFE44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8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7C3C-C760-47AF-BB6D-6A7F6B6C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04271"/>
            <a:ext cx="7155180" cy="724429"/>
          </a:xfrm>
        </p:spPr>
        <p:txBody>
          <a:bodyPr/>
          <a:lstStyle/>
          <a:p>
            <a:r>
              <a:rPr lang="en-CA" dirty="0"/>
              <a:t>Why do we use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797-E9B0-41C9-93D2-A17817FB8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" y="1028700"/>
            <a:ext cx="6802755" cy="3885327"/>
          </a:xfrm>
        </p:spPr>
        <p:txBody>
          <a:bodyPr/>
          <a:lstStyle/>
          <a:p>
            <a:r>
              <a:rPr lang="en-CA" dirty="0"/>
              <a:t>To module concrete real world things</a:t>
            </a:r>
          </a:p>
          <a:p>
            <a:pPr lvl="1"/>
            <a:r>
              <a:rPr lang="en-CA" dirty="0"/>
              <a:t>Cars, person, email, and companies. </a:t>
            </a:r>
          </a:p>
          <a:p>
            <a:pPr lvl="1"/>
            <a:endParaRPr lang="en-CA" dirty="0"/>
          </a:p>
          <a:p>
            <a:r>
              <a:rPr lang="en-CA" dirty="0"/>
              <a:t>Could also to program relations between objects</a:t>
            </a:r>
          </a:p>
          <a:p>
            <a:pPr lvl="1"/>
            <a:r>
              <a:rPr lang="en-CA" dirty="0"/>
              <a:t>Relationship between Companies and employees </a:t>
            </a:r>
          </a:p>
          <a:p>
            <a:pPr lvl="1"/>
            <a:r>
              <a:rPr lang="en-CA" dirty="0"/>
              <a:t>Relationship between students and courses</a:t>
            </a:r>
          </a:p>
          <a:p>
            <a:pPr marL="285739" lvl="1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BE06F-F79D-9665-BFE2-63084A4A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9AF0F-27AB-4EB5-C885-4EDDE017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8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6270-6865-4522-8B67-42A2E036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" y="304271"/>
            <a:ext cx="6856095" cy="747289"/>
          </a:xfrm>
        </p:spPr>
        <p:txBody>
          <a:bodyPr/>
          <a:lstStyle/>
          <a:p>
            <a:r>
              <a:rPr lang="en-CA" dirty="0"/>
              <a:t>3 principles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E5F0-0AB7-45A3-BCCA-B9DF80D9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30" y="1245870"/>
            <a:ext cx="6741795" cy="3668157"/>
          </a:xfrm>
        </p:spPr>
        <p:txBody>
          <a:bodyPr/>
          <a:lstStyle/>
          <a:p>
            <a:r>
              <a:rPr lang="en-CA" dirty="0"/>
              <a:t>Encapsulation</a:t>
            </a:r>
          </a:p>
          <a:p>
            <a:r>
              <a:rPr lang="en-CA" dirty="0"/>
              <a:t>Inheritance </a:t>
            </a:r>
          </a:p>
          <a:p>
            <a:r>
              <a:rPr lang="en-CA" dirty="0"/>
              <a:t>Polymorphism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In this lecture we are covering Encapsulation and the next lecture we will look at Inheritance and 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2190C-4470-770A-A5C4-0DD7589D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39060-4B2F-AFD8-E6E6-DBFA62D1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A53A-56B3-402B-B2A1-91E6E1EF2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Class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870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35B5-4CF2-45D5-A11A-282AB893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271"/>
            <a:ext cx="6867525" cy="644419"/>
          </a:xfrm>
        </p:spPr>
        <p:txBody>
          <a:bodyPr/>
          <a:lstStyle/>
          <a:p>
            <a:r>
              <a:rPr lang="en-CA" dirty="0"/>
              <a:t>What is a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9E57-31CD-4FD7-8FDB-98877BFA4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48690"/>
            <a:ext cx="7162800" cy="3965337"/>
          </a:xfrm>
        </p:spPr>
        <p:txBody>
          <a:bodyPr>
            <a:normAutofit/>
          </a:bodyPr>
          <a:lstStyle/>
          <a:p>
            <a:r>
              <a:rPr lang="en-CA" dirty="0"/>
              <a:t>A blueprint or a template for an object</a:t>
            </a:r>
          </a:p>
          <a:p>
            <a:endParaRPr lang="en-CA" dirty="0"/>
          </a:p>
          <a:p>
            <a:r>
              <a:rPr lang="en-CA" dirty="0"/>
              <a:t>A class can be seen as a category</a:t>
            </a:r>
          </a:p>
          <a:p>
            <a:pPr lvl="1"/>
            <a:r>
              <a:rPr lang="en-CA" dirty="0"/>
              <a:t>Defining similarities of objects in a class</a:t>
            </a:r>
          </a:p>
          <a:p>
            <a:pPr marL="285739" lvl="1" indent="0">
              <a:buNone/>
            </a:pPr>
            <a:endParaRPr lang="en-CA" dirty="0"/>
          </a:p>
          <a:p>
            <a:r>
              <a:rPr lang="en-CA" dirty="0"/>
              <a:t>A class is a description for objects been defined. </a:t>
            </a:r>
          </a:p>
          <a:p>
            <a:pPr lvl="1"/>
            <a:r>
              <a:rPr lang="en-CA" dirty="0"/>
              <a:t>By defining variables and functions/Methods</a:t>
            </a:r>
          </a:p>
          <a:p>
            <a:pPr lvl="1"/>
            <a:r>
              <a:rPr lang="en-CA" dirty="0"/>
              <a:t>These would be come the Attributes and Behaviors for objects 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876DA-ABF5-2A4A-03A1-04DAD21E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Fanshwe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BF877-2F88-9C19-8D49-E6CCCDAA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9305"/>
      </p:ext>
    </p:extLst>
  </p:cSld>
  <p:clrMapOvr>
    <a:masterClrMapping/>
  </p:clrMapOvr>
</p:sld>
</file>

<file path=ppt/theme/theme1.xml><?xml version="1.0" encoding="utf-8"?>
<a:theme xmlns:a="http://schemas.openxmlformats.org/drawingml/2006/main" name="fanshawe2014ppt_4x3">
  <a:themeElements>
    <a:clrScheme name="Custom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C00000"/>
      </a:accent1>
      <a:accent2>
        <a:srgbClr val="FF0000"/>
      </a:accent2>
      <a:accent3>
        <a:srgbClr val="FF3300"/>
      </a:accent3>
      <a:accent4>
        <a:srgbClr val="CC3300"/>
      </a:accent4>
      <a:accent5>
        <a:srgbClr val="934B21"/>
      </a:accent5>
      <a:accent6>
        <a:srgbClr val="C69B7D"/>
      </a:accent6>
      <a:hlink>
        <a:srgbClr val="CC9900"/>
      </a:hlink>
      <a:folHlink>
        <a:srgbClr val="6600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nshawe2014ppt_4x3" id="{622649FC-ACBD-4561-A47F-EB4E5848C2EF}" vid="{DC718C49-FA9C-40F1-8B7E-BF08DB040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tatus xmlns="http://schemas.microsoft.com/sharepoint/v3/fields">Not Started</_Status>
    <DocumentSetDescription xmlns="http://schemas.microsoft.com/sharepoint/v3" xsi:nil="true"/>
    <Document_x0020_Type xmlns="651148fe-da48-4f35-be19-3b69ed185328">Document Templates</Document_x0020_Type>
    <PublishingExpirationDate xmlns="http://schemas.microsoft.com/sharepoint/v3" xsi:nil="true"/>
    <PublishingStartDate xmlns="http://schemas.microsoft.com/sharepoint/v3" xsi:nil="true"/>
    <TaxCatchAll xmlns="4d5e0b08-e88c-4a1d-8128-ae65e535badc"/>
    <TaxKeywordTaxHTField xmlns="4d5e0b08-e88c-4a1d-8128-ae65e535badc">
      <Terms xmlns="http://schemas.microsoft.com/office/infopath/2007/PartnerControls"/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C566623C169644B156AC3ED54F86AC" ma:contentTypeVersion="8" ma:contentTypeDescription="Create a new document." ma:contentTypeScope="" ma:versionID="5c4886da416d34d6f561337b9ad0f328">
  <xsd:schema xmlns:xsd="http://www.w3.org/2001/XMLSchema" xmlns:xs="http://www.w3.org/2001/XMLSchema" xmlns:p="http://schemas.microsoft.com/office/2006/metadata/properties" xmlns:ns1="http://schemas.microsoft.com/sharepoint/v3" xmlns:ns2="651148fe-da48-4f35-be19-3b69ed185328" xmlns:ns3="http://schemas.microsoft.com/sharepoint/v3/fields" xmlns:ns4="4d5e0b08-e88c-4a1d-8128-ae65e535badc" targetNamespace="http://schemas.microsoft.com/office/2006/metadata/properties" ma:root="true" ma:fieldsID="dc52fb006770c07a8ae311ff77a26a40" ns1:_="" ns2:_="" ns3:_="" ns4:_="">
    <xsd:import namespace="http://schemas.microsoft.com/sharepoint/v3"/>
    <xsd:import namespace="651148fe-da48-4f35-be19-3b69ed185328"/>
    <xsd:import namespace="http://schemas.microsoft.com/sharepoint/v3/fields"/>
    <xsd:import namespace="4d5e0b08-e88c-4a1d-8128-ae65e535bad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ocument_x0020_Type"/>
                <xsd:element ref="ns1:DocumentSetDescription" minOccurs="0"/>
                <xsd:element ref="ns3:_Status" minOccurs="0"/>
                <xsd:element ref="ns4:TaxKeywordTaxHTField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  <xsd:element name="DocumentSetDescription" ma:index="11" nillable="true" ma:displayName="Description" ma:description="A description of the Document Set" ma:internalName="DocumentSetDescription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48fe-da48-4f35-be19-3b69ed18532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0" ma:displayName="Document Type" ma:default="College Documents" ma:format="Dropdown" ma:indexed="true" ma:internalName="Document_x0020_Type">
      <xsd:simpleType>
        <xsd:restriction base="dms:Choice">
          <xsd:enumeration value="Academic Calendars"/>
          <xsd:enumeration value="Admissions"/>
          <xsd:enumeration value="College Documents"/>
          <xsd:enumeration value="Document Templates"/>
          <xsd:enumeration value="Emergency Plan"/>
          <xsd:enumeration value="Exceptions"/>
          <xsd:enumeration value="FAQs"/>
          <xsd:enumeration value="Forms"/>
          <xsd:enumeration value="Health &amp; Safety"/>
          <xsd:enumeration value="HR Documents"/>
          <xsd:enumeration value="Campus Maps"/>
          <xsd:enumeration value="Policies"/>
          <xsd:enumeration value="Presentations"/>
          <xsd:enumeration value="Schedule of Events"/>
          <xsd:enumeration value="Stored ElseWher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12" nillable="true" ma:displayName="Status" ma:default="Not Started" ma:format="Dropdown" ma:internalName="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  <xsd:enumeration value="Hidde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e0b08-e88c-4a1d-8128-ae65e535badc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5" nillable="true" ma:taxonomy="true" ma:internalName="TaxKeywordTaxHTField" ma:taxonomyFieldName="TaxKeyword" ma:displayName="Enterprise Keywords" ma:fieldId="{23f27201-bee3-471e-b2e7-b64fd8b7ca38}" ma:taxonomyMulti="true" ma:sspId="ab124dc4-d506-4ee1-ad1f-c58bf2564c9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hidden="true" ma:list="{85d82537-f4fa-412d-b553-b1be1c5b5223}" ma:internalName="TaxCatchAll" ma:showField="CatchAllData" ma:web="4d5e0b08-e88c-4a1d-8128-ae65e535ba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.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16DFA0-855A-4AEF-BA01-BA7861729BC5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d5e0b08-e88c-4a1d-8128-ae65e535badc"/>
    <ds:schemaRef ds:uri="http://purl.org/dc/elements/1.1/"/>
    <ds:schemaRef ds:uri="http://schemas.microsoft.com/office/2006/metadata/properties"/>
    <ds:schemaRef ds:uri="651148fe-da48-4f35-be19-3b69ed185328"/>
    <ds:schemaRef ds:uri="http://schemas.microsoft.com/sharepoint/v3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EE02CF-B481-478F-B174-FF8F069D76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51148fe-da48-4f35-be19-3b69ed185328"/>
    <ds:schemaRef ds:uri="http://schemas.microsoft.com/sharepoint/v3/fields"/>
    <ds:schemaRef ds:uri="4d5e0b08-e88c-4a1d-8128-ae65e535ba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2CE29B-2599-4638-A703-19577284C9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fanshawe2014ppt_4x3</Template>
  <TotalTime>2311</TotalTime>
  <Words>2126</Words>
  <Application>Microsoft Office PowerPoint</Application>
  <PresentationFormat>Custom</PresentationFormat>
  <Paragraphs>336</Paragraphs>
  <Slides>39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Courier New</vt:lpstr>
      <vt:lpstr>fanshawe2014ppt_4x3</vt:lpstr>
      <vt:lpstr>Info-6079 Security Application   Week 8</vt:lpstr>
      <vt:lpstr>Lecture will cover </vt:lpstr>
      <vt:lpstr>Intro to OOP </vt:lpstr>
      <vt:lpstr>What is OOP</vt:lpstr>
      <vt:lpstr>Why do we use OOP?</vt:lpstr>
      <vt:lpstr>Why do we use OOP?</vt:lpstr>
      <vt:lpstr>3 principles of OOP</vt:lpstr>
      <vt:lpstr>Class </vt:lpstr>
      <vt:lpstr>What is a Class?</vt:lpstr>
      <vt:lpstr>What is a class? </vt:lpstr>
      <vt:lpstr>What’s an object?  </vt:lpstr>
      <vt:lpstr>What is an Object?</vt:lpstr>
      <vt:lpstr>Relationship of object to class</vt:lpstr>
      <vt:lpstr>Lets practice  </vt:lpstr>
      <vt:lpstr>A class for a mobile phone? </vt:lpstr>
      <vt:lpstr>Object of a mobile phone</vt:lpstr>
      <vt:lpstr>Defining a Class in Python </vt:lpstr>
      <vt:lpstr>Creating a Class:</vt:lpstr>
      <vt:lpstr>Modules</vt:lpstr>
      <vt:lpstr>Self parameter</vt:lpstr>
      <vt:lpstr>Class variables</vt:lpstr>
      <vt:lpstr>Instance Variables</vt:lpstr>
      <vt:lpstr>Class Example </vt:lpstr>
      <vt:lpstr>Class example</vt:lpstr>
      <vt:lpstr>Creating an object /  instance of a class </vt:lpstr>
      <vt:lpstr>Creating an instance of a class:</vt:lpstr>
      <vt:lpstr>Calling class and printing</vt:lpstr>
      <vt:lpstr>Output</vt:lpstr>
      <vt:lpstr>Download and edit  Lesson9_examples.py  </vt:lpstr>
      <vt:lpstr>Any Concerns with code? </vt:lpstr>
      <vt:lpstr>Concerns with this code? </vt:lpstr>
      <vt:lpstr>Output</vt:lpstr>
      <vt:lpstr>Encapsulation  </vt:lpstr>
      <vt:lpstr>Encapsulation</vt:lpstr>
      <vt:lpstr>Changes to Employee Class</vt:lpstr>
      <vt:lpstr>Call section edited </vt:lpstr>
      <vt:lpstr>PowerPoint Presentation</vt:lpstr>
      <vt:lpstr>Output of Lesson9_examples_Encapsulation.py</vt:lpstr>
      <vt:lpstr>Download and edit Lesson9_examples_Encapsulation.py </vt:lpstr>
    </vt:vector>
  </TitlesOfParts>
  <Company>Fanshawe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Boyce, Dayan</dc:creator>
  <cp:lastModifiedBy>Bruce Hansen</cp:lastModifiedBy>
  <cp:revision>531</cp:revision>
  <cp:lastPrinted>2020-11-04T18:08:53Z</cp:lastPrinted>
  <dcterms:created xsi:type="dcterms:W3CDTF">2014-06-25T17:43:24Z</dcterms:created>
  <dcterms:modified xsi:type="dcterms:W3CDTF">2023-03-01T18:15:19Z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0x0101003EC566623C169644B156AC3ED54F86AC</vt:lpwstr>
  </property>
</Properties>
</file>