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1" r:id="rId12"/>
    <p:sldId id="266" r:id="rId13"/>
    <p:sldId id="267" r:id="rId14"/>
    <p:sldId id="268" r:id="rId15"/>
    <p:sldId id="269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70" r:id="rId27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8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0778E83F-0F13-422B-BF6A-C9545FE30F5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30CF16AB-6B3B-4FB2-86CE-DE76A3A0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0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06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86073" y="4518204"/>
            <a:ext cx="6481008" cy="3696712"/>
          </a:xfrm>
        </p:spPr>
        <p:txBody>
          <a:bodyPr/>
          <a:lstStyle/>
          <a:p>
            <a:r>
              <a:rPr lang="en-US" sz="3300" dirty="0"/>
              <a:t>Show example</a:t>
            </a:r>
          </a:p>
          <a:p>
            <a:endParaRPr lang="en-US" sz="3300" dirty="0"/>
          </a:p>
          <a:p>
            <a:r>
              <a:rPr lang="en-US" sz="3300" dirty="0"/>
              <a:t>W09_inheritance001.py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15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86073" y="4518204"/>
            <a:ext cx="6481008" cy="3696712"/>
          </a:xfrm>
        </p:spPr>
        <p:txBody>
          <a:bodyPr/>
          <a:lstStyle/>
          <a:p>
            <a:r>
              <a:rPr lang="en-US" sz="3300" dirty="0"/>
              <a:t>Show example</a:t>
            </a:r>
          </a:p>
          <a:p>
            <a:endParaRPr lang="en-US" sz="3300" dirty="0"/>
          </a:p>
          <a:p>
            <a:r>
              <a:rPr lang="en-US" sz="3300" dirty="0"/>
              <a:t>W09_inheritance001.py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63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86073" y="4518204"/>
            <a:ext cx="6481008" cy="3696712"/>
          </a:xfrm>
        </p:spPr>
        <p:txBody>
          <a:bodyPr/>
          <a:lstStyle/>
          <a:p>
            <a:r>
              <a:rPr lang="en-US" sz="3300" dirty="0"/>
              <a:t>Show example</a:t>
            </a:r>
          </a:p>
          <a:p>
            <a:r>
              <a:rPr lang="en-US" sz="3300" dirty="0"/>
              <a:t>W09_inheritance001.py</a:t>
            </a:r>
          </a:p>
          <a:p>
            <a:endParaRPr lang="en-US" sz="3300" dirty="0"/>
          </a:p>
          <a:p>
            <a:r>
              <a:rPr lang="en-US" sz="2100" dirty="0"/>
              <a:t>When we override a method, we sometimes want to reuse the method of the parent class and at some new stuff. </a:t>
            </a:r>
          </a:p>
          <a:p>
            <a:endParaRPr lang="en-US" sz="2100" dirty="0"/>
          </a:p>
          <a:p>
            <a:r>
              <a:rPr lang="en-US" sz="2100" dirty="0"/>
              <a:t>To demonstrate this, we will write a new version of the </a:t>
            </a:r>
            <a:r>
              <a:rPr lang="en-US" sz="2100" dirty="0" err="1"/>
              <a:t>PhysicianRobot</a:t>
            </a:r>
            <a:r>
              <a:rPr lang="en-US" sz="2100" dirty="0"/>
              <a:t>. </a:t>
            </a:r>
            <a:r>
              <a:rPr lang="en-US" sz="2100" dirty="0" err="1"/>
              <a:t>say_hi</a:t>
            </a:r>
            <a:r>
              <a:rPr lang="en-US" sz="2100" dirty="0"/>
              <a:t> should return the text from the Robot class version plus the text " and I am a physician!"</a:t>
            </a:r>
          </a:p>
          <a:p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05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86073" y="4518203"/>
            <a:ext cx="6481008" cy="4469305"/>
          </a:xfrm>
        </p:spPr>
        <p:txBody>
          <a:bodyPr/>
          <a:lstStyle/>
          <a:p>
            <a:r>
              <a:rPr lang="en-US" sz="2500" dirty="0"/>
              <a:t>We don't want to write redundant code and therefore we called </a:t>
            </a:r>
            <a:r>
              <a:rPr lang="en-US" sz="2500" dirty="0" err="1"/>
              <a:t>Robot.say_hi</a:t>
            </a:r>
            <a:r>
              <a:rPr lang="en-US" sz="2500" dirty="0"/>
              <a:t>(self). We could also use the super function.</a:t>
            </a:r>
          </a:p>
          <a:p>
            <a:endParaRPr lang="en-US" sz="2500" dirty="0"/>
          </a:p>
          <a:p>
            <a:r>
              <a:rPr lang="en-US" sz="2500" dirty="0"/>
              <a:t>super is not always necessary in this case.</a:t>
            </a:r>
          </a:p>
          <a:p>
            <a:r>
              <a:rPr lang="en-US" sz="2500" dirty="0"/>
              <a:t>One could argue that it makes the code more maintainable, because we could change the name of the parent class, but this is seldom done anyway in existing classes. </a:t>
            </a:r>
          </a:p>
          <a:p>
            <a:r>
              <a:rPr lang="en-US" sz="2500" dirty="0"/>
              <a:t>The real benefit of super shows when we use it with multiple inheritance.</a:t>
            </a:r>
          </a:p>
          <a:p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0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3358" indent="-353358">
              <a:buFont typeface="Arial" panose="020B0604020202020204" pitchFamily="34" charset="0"/>
              <a:buChar char="•"/>
            </a:pPr>
            <a:r>
              <a:rPr lang="en-US" sz="2500" dirty="0"/>
              <a:t>If we overwrite a function, the original function will be gone. </a:t>
            </a:r>
          </a:p>
          <a:p>
            <a:pPr marL="353358" indent="-353358">
              <a:buFont typeface="Arial" panose="020B0604020202020204" pitchFamily="34" charset="0"/>
              <a:buChar char="•"/>
            </a:pPr>
            <a:r>
              <a:rPr lang="en-US" sz="2500" dirty="0"/>
              <a:t>The function will be redefined. </a:t>
            </a:r>
          </a:p>
          <a:p>
            <a:pPr marL="353358" indent="-353358">
              <a:buFont typeface="Arial" panose="020B0604020202020204" pitchFamily="34" charset="0"/>
              <a:buChar char="•"/>
            </a:pPr>
            <a:r>
              <a:rPr lang="en-US" sz="2500" dirty="0"/>
              <a:t>This process has nothing to do with object orientation or inheritance.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12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3358" indent="-353358">
              <a:buFont typeface="Arial" panose="020B0604020202020204" pitchFamily="34" charset="0"/>
              <a:buChar char="•"/>
            </a:pPr>
            <a:r>
              <a:rPr lang="en-US" sz="2500" dirty="0"/>
              <a:t>If we overwrite a function, the original function will be gone. </a:t>
            </a:r>
          </a:p>
          <a:p>
            <a:pPr marL="353358" indent="-353358">
              <a:buFont typeface="Arial" panose="020B0604020202020204" pitchFamily="34" charset="0"/>
              <a:buChar char="•"/>
            </a:pPr>
            <a:r>
              <a:rPr lang="en-US" sz="2500" dirty="0"/>
              <a:t>The function will be redefined. </a:t>
            </a:r>
          </a:p>
          <a:p>
            <a:pPr marL="353358" indent="-353358">
              <a:buFont typeface="Arial" panose="020B0604020202020204" pitchFamily="34" charset="0"/>
              <a:buChar char="•"/>
            </a:pPr>
            <a:r>
              <a:rPr lang="en-US" sz="2500" dirty="0"/>
              <a:t>This process has nothing to do with object orientation or inheritance.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05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7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16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Polymorphism with a function:</a:t>
            </a:r>
          </a:p>
          <a:p>
            <a:br>
              <a:rPr lang="en-US" dirty="0"/>
            </a:br>
            <a:r>
              <a:rPr lang="en-US" sz="2500" dirty="0"/>
              <a:t>We create two classes:  </a:t>
            </a:r>
          </a:p>
          <a:p>
            <a:r>
              <a:rPr lang="en-US" sz="2500" dirty="0"/>
              <a:t>Bear and Dog,  both  can make a distinct sound.  </a:t>
            </a:r>
          </a:p>
          <a:p>
            <a:endParaRPr lang="en-US" sz="2500" dirty="0"/>
          </a:p>
          <a:p>
            <a:r>
              <a:rPr lang="en-US" sz="2500" dirty="0"/>
              <a:t>We then make two instances and call their action using the same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9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Polymorphism with a function:</a:t>
            </a:r>
          </a:p>
          <a:p>
            <a:br>
              <a:rPr lang="en-US" dirty="0"/>
            </a:br>
            <a:r>
              <a:rPr lang="en-US" sz="2500" dirty="0"/>
              <a:t>We create two classes:  </a:t>
            </a:r>
          </a:p>
          <a:p>
            <a:r>
              <a:rPr lang="en-US" sz="2500" dirty="0"/>
              <a:t>Bear and Dog,  both  can make a distinct sound.  </a:t>
            </a:r>
          </a:p>
          <a:p>
            <a:endParaRPr lang="en-US" sz="2500" dirty="0"/>
          </a:p>
          <a:p>
            <a:r>
              <a:rPr lang="en-US" sz="2500" dirty="0"/>
              <a:t>We then make two instances and call their action using the same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51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Polymorphism with a function:</a:t>
            </a:r>
          </a:p>
          <a:p>
            <a:br>
              <a:rPr lang="en-US" dirty="0"/>
            </a:br>
            <a:r>
              <a:rPr lang="en-US" sz="2500" dirty="0"/>
              <a:t>We create two classes:  </a:t>
            </a:r>
          </a:p>
          <a:p>
            <a:r>
              <a:rPr lang="en-US" sz="2500" dirty="0"/>
              <a:t>Bear and Dog,  both  can make a distinct sound.  </a:t>
            </a:r>
          </a:p>
          <a:p>
            <a:endParaRPr lang="en-US" sz="2500" dirty="0"/>
          </a:p>
          <a:p>
            <a:r>
              <a:rPr lang="en-US" sz="2500" dirty="0"/>
              <a:t>We then make two instances and call their action using the same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69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Polymorphism with a function:</a:t>
            </a:r>
          </a:p>
          <a:p>
            <a:br>
              <a:rPr lang="en-US" dirty="0"/>
            </a:br>
            <a:r>
              <a:rPr lang="en-US" sz="2500" dirty="0"/>
              <a:t>We create two classes:  </a:t>
            </a:r>
          </a:p>
          <a:p>
            <a:r>
              <a:rPr lang="en-US" sz="2500" dirty="0"/>
              <a:t>Bear and Dog,  both  can make a distinct sound.  </a:t>
            </a:r>
          </a:p>
          <a:p>
            <a:endParaRPr lang="en-US" sz="2500" dirty="0"/>
          </a:p>
          <a:p>
            <a:r>
              <a:rPr lang="en-US" sz="2500" dirty="0"/>
              <a:t>We then make two instances and call their action using the same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6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03092" y="4518204"/>
            <a:ext cx="6106156" cy="3696712"/>
          </a:xfrm>
        </p:spPr>
        <p:txBody>
          <a:bodyPr/>
          <a:lstStyle/>
          <a:p>
            <a:r>
              <a:rPr lang="en-US" sz="2500" dirty="0"/>
              <a:t>To do so, we create an abstract class called document.  </a:t>
            </a:r>
          </a:p>
          <a:p>
            <a:r>
              <a:rPr lang="en-US" sz="2500" dirty="0"/>
              <a:t>This class does not have any implementation but defines the structure (in form of functions) that all forms must have.</a:t>
            </a:r>
          </a:p>
          <a:p>
            <a:r>
              <a:rPr lang="en-US" sz="2500" dirty="0"/>
              <a:t>   </a:t>
            </a:r>
          </a:p>
          <a:p>
            <a:r>
              <a:rPr lang="en-US" sz="2500" dirty="0"/>
              <a:t>If we define the function show()  then both the </a:t>
            </a:r>
            <a:r>
              <a:rPr lang="en-US" sz="2500" dirty="0" err="1"/>
              <a:t>PdfDocument</a:t>
            </a:r>
            <a:r>
              <a:rPr lang="en-US" sz="2500" dirty="0"/>
              <a:t> and </a:t>
            </a:r>
            <a:r>
              <a:rPr lang="en-US" sz="2500" dirty="0" err="1"/>
              <a:t>WordDocument</a:t>
            </a:r>
            <a:r>
              <a:rPr lang="en-US" sz="2500" dirty="0"/>
              <a:t> must have the show() function.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13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03092" y="4518204"/>
            <a:ext cx="6106156" cy="3696712"/>
          </a:xfrm>
        </p:spPr>
        <p:txBody>
          <a:bodyPr/>
          <a:lstStyle/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03092" y="4518204"/>
            <a:ext cx="6106156" cy="3696712"/>
          </a:xfrm>
        </p:spPr>
        <p:txBody>
          <a:bodyPr/>
          <a:lstStyle/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55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03092" y="4518204"/>
            <a:ext cx="6106156" cy="3696712"/>
          </a:xfrm>
        </p:spPr>
        <p:txBody>
          <a:bodyPr/>
          <a:lstStyle/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42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6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87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8740" y="4557322"/>
            <a:ext cx="5977916" cy="4234593"/>
          </a:xfrm>
        </p:spPr>
        <p:txBody>
          <a:bodyPr/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you look at the code of our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PhysicianRobot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class, </a:t>
            </a:r>
          </a:p>
          <a:p>
            <a:pPr marL="353358" indent="-353358">
              <a:buFont typeface="Arial" panose="020B0604020202020204" pitchFamily="34" charset="0"/>
              <a:buChar char="•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 can see that we haven't defined any attributes or methods in this class.</a:t>
            </a:r>
          </a:p>
          <a:p>
            <a:pPr marL="353358" indent="-353358">
              <a:buFont typeface="Arial" panose="020B0604020202020204" pitchFamily="34" charset="0"/>
              <a:buChar char="•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53358" indent="-353358">
              <a:buFont typeface="Arial" panose="020B0604020202020204" pitchFamily="34" charset="0"/>
              <a:buChar char="•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the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PhysicianRobot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a subclass of Robot, it inherits in this case both the method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 and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53358" indent="-353358">
              <a:buFont typeface="Arial" panose="020B0604020202020204" pitchFamily="34" charset="0"/>
              <a:buChar char="•"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3358" indent="-353358">
              <a:buFont typeface="Arial" panose="020B0604020202020204" pitchFamily="34" charset="0"/>
              <a:buChar char="•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Inheriting these methods means that we can use them as if they had been defined in the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PhysicianRobot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class.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3358" indent="-353358">
              <a:buFont typeface="Arial" panose="020B0604020202020204" pitchFamily="34" charset="0"/>
              <a:buChar char="•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 we create an instance of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PhysicianRobot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the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 function will also create a name attribute. </a:t>
            </a:r>
          </a:p>
          <a:p>
            <a:pPr marL="353358" indent="-353358">
              <a:buFont typeface="Arial" panose="020B0604020202020204" pitchFamily="34" charset="0"/>
              <a:buChar char="•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 can apply the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method to the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PhysisicianRobot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y, as we can see in the output from the code above.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You should also pay attention to the following facts, </a:t>
            </a:r>
          </a:p>
          <a:p>
            <a:endParaRPr lang="en-US" sz="1600" dirty="0"/>
          </a:p>
          <a:p>
            <a:r>
              <a:rPr lang="en-US" sz="1600" dirty="0"/>
              <a:t>where the difference between checking the type via the type function or the function </a:t>
            </a:r>
            <a:r>
              <a:rPr lang="en-US" sz="1600" dirty="0" err="1"/>
              <a:t>isinstance</a:t>
            </a:r>
            <a:r>
              <a:rPr lang="en-US" sz="1600" dirty="0"/>
              <a:t> is located. </a:t>
            </a:r>
          </a:p>
          <a:p>
            <a:endParaRPr lang="en-US" sz="1600" dirty="0"/>
          </a:p>
          <a:p>
            <a:r>
              <a:rPr lang="en-US" sz="1600" dirty="0"/>
              <a:t>The difference can be seen in the code. </a:t>
            </a:r>
          </a:p>
          <a:p>
            <a:endParaRPr lang="en-US" sz="1600" dirty="0"/>
          </a:p>
          <a:p>
            <a:r>
              <a:rPr lang="en-US" sz="1600" dirty="0"/>
              <a:t>We see that </a:t>
            </a:r>
            <a:r>
              <a:rPr lang="en-US" sz="1600" dirty="0" err="1"/>
              <a:t>isinstance</a:t>
            </a:r>
            <a:r>
              <a:rPr lang="en-US" sz="1600" dirty="0"/>
              <a:t> returns True if we compare an object either with the class it belongs to or with the superclass. </a:t>
            </a:r>
          </a:p>
          <a:p>
            <a:endParaRPr lang="en-US" sz="1600" dirty="0"/>
          </a:p>
          <a:p>
            <a:r>
              <a:rPr lang="en-US" sz="1600" dirty="0"/>
              <a:t>Whereas the equality operator only returns True, if we compare an object with its own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6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36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00" dirty="0"/>
              <a:t>get back to our new </a:t>
            </a:r>
            <a:r>
              <a:rPr lang="en-US" sz="1900" dirty="0" err="1"/>
              <a:t>PhysicianRobot</a:t>
            </a:r>
            <a:r>
              <a:rPr lang="en-US" sz="1900" dirty="0"/>
              <a:t> class. </a:t>
            </a:r>
          </a:p>
          <a:p>
            <a:endParaRPr lang="en-US" sz="1900" dirty="0"/>
          </a:p>
          <a:p>
            <a:r>
              <a:rPr lang="en-US" sz="1900" dirty="0"/>
              <a:t>Imagine now that an instance of a </a:t>
            </a:r>
            <a:r>
              <a:rPr lang="en-US" sz="1900" dirty="0" err="1"/>
              <a:t>PhysicianRobot</a:t>
            </a:r>
            <a:r>
              <a:rPr lang="en-US" sz="1900" dirty="0"/>
              <a:t> should say hi in a different way.</a:t>
            </a:r>
          </a:p>
          <a:p>
            <a:endParaRPr lang="en-US" sz="1900" dirty="0"/>
          </a:p>
          <a:p>
            <a:r>
              <a:rPr lang="en-US" sz="1900" dirty="0"/>
              <a:t>In this case, </a:t>
            </a:r>
          </a:p>
          <a:p>
            <a:endParaRPr lang="en-US" sz="1900" dirty="0"/>
          </a:p>
          <a:p>
            <a:r>
              <a:rPr lang="en-US" sz="1900" dirty="0"/>
              <a:t>we have to redefine the method </a:t>
            </a:r>
            <a:r>
              <a:rPr lang="en-US" sz="1900" dirty="0" err="1"/>
              <a:t>say_hi</a:t>
            </a:r>
            <a:r>
              <a:rPr lang="en-US" sz="1900" dirty="0"/>
              <a:t> inside of the subclass </a:t>
            </a:r>
            <a:r>
              <a:rPr lang="en-US" sz="1900" dirty="0" err="1"/>
              <a:t>PhysicianRobot</a:t>
            </a:r>
            <a:r>
              <a:rPr lang="en-US" sz="19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82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00" dirty="0"/>
              <a:t>What we have done in the previous example is called overriding. </a:t>
            </a:r>
          </a:p>
          <a:p>
            <a:endParaRPr lang="en-US" sz="1900" dirty="0"/>
          </a:p>
          <a:p>
            <a:r>
              <a:rPr lang="en-US" sz="1900" dirty="0"/>
              <a:t>A method of a parent class gets overridden by simply defining in the child class a method with the same name.</a:t>
            </a:r>
          </a:p>
          <a:p>
            <a:endParaRPr lang="en-US" sz="1900" dirty="0"/>
          </a:p>
          <a:p>
            <a:r>
              <a:rPr lang="en-US" sz="1900" dirty="0"/>
              <a:t>If a method is overridden in a class, the original method can still be accessed, but we have to do it by calling the method directly with the class name, i.e. </a:t>
            </a:r>
            <a:r>
              <a:rPr lang="en-US" sz="1900" dirty="0" err="1"/>
              <a:t>Robot.say_hi</a:t>
            </a:r>
            <a:r>
              <a:rPr lang="en-US" sz="1900" dirty="0"/>
              <a:t>(y).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F16AB-6B3B-4FB2-86CE-DE76A3A092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1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563880" y="787351"/>
            <a:ext cx="45719" cy="5568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912607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757082"/>
            <a:ext cx="10168128" cy="441511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fld id="{9C1AFBBC-A2AD-4447-A141-0D932053E4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342A990-B867-41E9-8154-DEF381B992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703" y="409071"/>
            <a:ext cx="2013772" cy="595872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B14B3ED-5200-45C3-9F44-8E7ACA5B1B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41" y="5886450"/>
            <a:ext cx="2209800" cy="571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2645460-30A7-4704-B45D-02ACE8F964D9}"/>
              </a:ext>
            </a:extLst>
          </p:cNvPr>
          <p:cNvSpPr/>
          <p:nvPr userDrawn="1"/>
        </p:nvSpPr>
        <p:spPr>
          <a:xfrm>
            <a:off x="653525" y="787346"/>
            <a:ext cx="45719" cy="5568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45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2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1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0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0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9CF2E-2859-4982-9AE0-DD3F34C39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057A7-416E-41F5-A9F8-DF3A83826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895297" cy="2149304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INFO-6079</a:t>
            </a:r>
            <a:br>
              <a:rPr lang="en-US" sz="6000" b="1" dirty="0"/>
            </a:br>
            <a:r>
              <a:rPr lang="en-US" sz="6000" b="1" dirty="0"/>
              <a:t>Week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D4C8F-5E68-46F1-BC2B-B176BD69B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7199359" cy="1208141"/>
          </a:xfrm>
        </p:spPr>
        <p:txBody>
          <a:bodyPr>
            <a:normAutofit/>
          </a:bodyPr>
          <a:lstStyle/>
          <a:p>
            <a:r>
              <a:rPr lang="en-US" sz="3200" b="1" dirty="0"/>
              <a:t>CLASS – Inheritance, Polymorphism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497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1954-9CBE-4CAD-B2E6-140AA278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8D5C1D-5BD1-4641-AFCE-03FC2244B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61247"/>
            <a:ext cx="10168128" cy="4710953"/>
          </a:xfrm>
        </p:spPr>
        <p:txBody>
          <a:bodyPr>
            <a:normAutofit/>
          </a:bodyPr>
          <a:lstStyle/>
          <a:p>
            <a:r>
              <a:rPr lang="en-US" dirty="0"/>
              <a:t>We have seen that an inherited class can inherit and override methods from the superclass. </a:t>
            </a:r>
          </a:p>
          <a:p>
            <a:r>
              <a:rPr lang="en-US" dirty="0"/>
              <a:t>Besides this a subclass often needs additional methods with additional functionalities, which do not exist in the superclass. </a:t>
            </a:r>
          </a:p>
          <a:p>
            <a:r>
              <a:rPr lang="en-US" dirty="0"/>
              <a:t>An instance of the </a:t>
            </a:r>
            <a:r>
              <a:rPr lang="en-US" dirty="0" err="1"/>
              <a:t>PhysicianRobot</a:t>
            </a:r>
            <a:r>
              <a:rPr lang="en-US" dirty="0"/>
              <a:t> class will need for example the method heal so that the physician can do a proper job. </a:t>
            </a:r>
          </a:p>
          <a:p>
            <a:r>
              <a:rPr lang="en-US" dirty="0"/>
              <a:t>We will also add an attribute </a:t>
            </a:r>
            <a:r>
              <a:rPr lang="en-US" dirty="0" err="1"/>
              <a:t>health_level</a:t>
            </a:r>
            <a:r>
              <a:rPr lang="en-US" dirty="0"/>
              <a:t> to the Robot class, which can take a value between 0 and 1. .</a:t>
            </a:r>
          </a:p>
        </p:txBody>
      </p:sp>
    </p:spTree>
    <p:extLst>
      <p:ext uri="{BB962C8B-B14F-4D97-AF65-F5344CB8AC3E}">
        <p14:creationId xmlns:p14="http://schemas.microsoft.com/office/powerpoint/2010/main" val="299070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1954-9CBE-4CAD-B2E6-140AA278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8D5C1D-5BD1-4641-AFCE-03FC2244B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61247"/>
            <a:ext cx="10168128" cy="4710953"/>
          </a:xfrm>
        </p:spPr>
        <p:txBody>
          <a:bodyPr>
            <a:normAutofit/>
          </a:bodyPr>
          <a:lstStyle/>
          <a:p>
            <a:r>
              <a:rPr lang="en-US" dirty="0"/>
              <a:t>The robots will 'come to live' with a random value between 0 and 1. If the </a:t>
            </a:r>
            <a:r>
              <a:rPr lang="en-US" b="1" dirty="0" err="1"/>
              <a:t>health_level</a:t>
            </a:r>
            <a:r>
              <a:rPr lang="en-US" b="1" dirty="0"/>
              <a:t> </a:t>
            </a:r>
            <a:r>
              <a:rPr lang="en-US" dirty="0"/>
              <a:t>of a Robot is below 0.8, it will need a doctor. </a:t>
            </a:r>
          </a:p>
          <a:p>
            <a:r>
              <a:rPr lang="en-US" dirty="0"/>
              <a:t>We write a method </a:t>
            </a:r>
            <a:r>
              <a:rPr lang="en-US" b="1" dirty="0" err="1"/>
              <a:t>needs_a_doctor</a:t>
            </a:r>
            <a:r>
              <a:rPr lang="en-US" b="1" dirty="0"/>
              <a:t> </a:t>
            </a:r>
            <a:r>
              <a:rPr lang="en-US" dirty="0"/>
              <a:t>which returns True if the value is below 0.8 and False otherwise. </a:t>
            </a:r>
          </a:p>
          <a:p>
            <a:r>
              <a:rPr lang="en-US" dirty="0"/>
              <a:t>The 'healing' in the heal method is done by setting the </a:t>
            </a:r>
            <a:r>
              <a:rPr lang="en-US" b="1" dirty="0" err="1"/>
              <a:t>health_level</a:t>
            </a:r>
            <a:r>
              <a:rPr lang="en-US" b="1" dirty="0"/>
              <a:t> </a:t>
            </a:r>
            <a:r>
              <a:rPr lang="en-US" dirty="0"/>
              <a:t>to a random value between the old </a:t>
            </a:r>
            <a:r>
              <a:rPr lang="en-US" dirty="0" err="1"/>
              <a:t>health_level</a:t>
            </a:r>
            <a:r>
              <a:rPr lang="en-US" dirty="0"/>
              <a:t> and 1. </a:t>
            </a:r>
          </a:p>
          <a:p>
            <a:r>
              <a:rPr lang="en-US" dirty="0"/>
              <a:t>This value is calculated by the uniform function of the random module.</a:t>
            </a:r>
          </a:p>
        </p:txBody>
      </p:sp>
    </p:spTree>
    <p:extLst>
      <p:ext uri="{BB962C8B-B14F-4D97-AF65-F5344CB8AC3E}">
        <p14:creationId xmlns:p14="http://schemas.microsoft.com/office/powerpoint/2010/main" val="233313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1954-9CBE-4CAD-B2E6-140AA278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8D5C1D-5BD1-4641-AFCE-03FC2244B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61247"/>
            <a:ext cx="10168128" cy="471095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PhysicianRobot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(Robot):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Robot.say_hi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print("and I am a physician!")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PhysicianRobot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("Dr. Frankenstein")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doc.say_hi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Hi, I am Dr. Frankenstein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I am a physician!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1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1954-9CBE-4CAD-B2E6-140AA278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8D5C1D-5BD1-4641-AFCE-03FC2244B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61247"/>
            <a:ext cx="10168128" cy="471095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PhysicianRobot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(Robot):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super().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print("and I am a physician!")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PhysicianRobot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("Dr. Frankenstein")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doc.say_hi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Hi, I am Dr. Frankenstein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 I am a physician!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5040-AE8E-43AA-B409-4339837A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887240"/>
            <a:ext cx="10168128" cy="8698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Overwriting</a:t>
            </a:r>
            <a:r>
              <a:rPr lang="en-US" dirty="0"/>
              <a:t>, Overloading and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C3CA-2213-4E75-B057-522F4B63D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757082"/>
            <a:ext cx="10572456" cy="441511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f(x):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+ 42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print(f(3))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 will be overwritten (or redefined) in the following: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f(x):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+ 43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print(f(3))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78872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5040-AE8E-43AA-B409-4339837A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89" y="887240"/>
            <a:ext cx="10168128" cy="869842"/>
          </a:xfrm>
        </p:spPr>
        <p:txBody>
          <a:bodyPr>
            <a:normAutofit fontScale="90000"/>
          </a:bodyPr>
          <a:lstStyle/>
          <a:p>
            <a:r>
              <a:rPr lang="en-US" dirty="0"/>
              <a:t>Overwriting, </a:t>
            </a:r>
            <a:r>
              <a:rPr lang="en-US" dirty="0">
                <a:solidFill>
                  <a:srgbClr val="C00000"/>
                </a:solidFill>
              </a:rPr>
              <a:t>Overloading</a:t>
            </a:r>
            <a:r>
              <a:rPr lang="en-US" dirty="0"/>
              <a:t> and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C3CA-2213-4E75-B057-522F4B63D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55" y="1639387"/>
            <a:ext cx="10572456" cy="44151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context of object-oriented programming, you might have heard about "overloading" as well.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Even though "overloading" is not directly connected to OOP. Overloading is the ability to define a function with the same name multiple times.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definitions are different concerning the number of parameters and types of the parameters.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It's the ability of one function to perform different tasks, depending on the number of parameters or the types of the parameters.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 cannot overload functions like this in Python, but it is not necessary neither.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9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192DEA-43CA-448B-87B8-C30F5332F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50" y="1120471"/>
            <a:ext cx="7960185" cy="4468876"/>
          </a:xfrm>
        </p:spPr>
      </p:pic>
    </p:spTree>
    <p:extLst>
      <p:ext uri="{BB962C8B-B14F-4D97-AF65-F5344CB8AC3E}">
        <p14:creationId xmlns:p14="http://schemas.microsoft.com/office/powerpoint/2010/main" val="56590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6637-8A24-4260-A74B-D77995AA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E05E-6B7E-4528-9938-8B811206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61247"/>
            <a:ext cx="10168128" cy="4415118"/>
          </a:xfrm>
        </p:spPr>
        <p:txBody>
          <a:bodyPr>
            <a:normAutofit/>
          </a:bodyPr>
          <a:lstStyle/>
          <a:p>
            <a:r>
              <a:rPr lang="en-US" dirty="0"/>
              <a:t>Sometimes an object comes in many types or forms. </a:t>
            </a:r>
          </a:p>
          <a:p>
            <a:r>
              <a:rPr lang="en-US" dirty="0"/>
              <a:t>If we have a button, there are many different draw outputs (round button, check button, square button, button with image) but they do share the same logic: </a:t>
            </a:r>
            <a:r>
              <a:rPr lang="en-US" dirty="0" err="1"/>
              <a:t>onClick</a:t>
            </a:r>
            <a:r>
              <a:rPr lang="en-US" dirty="0"/>
              <a:t>().  We access them using the same method . </a:t>
            </a:r>
          </a:p>
          <a:p>
            <a:r>
              <a:rPr lang="en-US" dirty="0"/>
              <a:t>This idea is called</a:t>
            </a:r>
            <a:r>
              <a:rPr lang="en-US" i="1" dirty="0"/>
              <a:t> </a:t>
            </a:r>
            <a:r>
              <a:rPr lang="en-US" b="1" i="1" dirty="0"/>
              <a:t>Polymorphism</a:t>
            </a:r>
            <a:r>
              <a:rPr lang="en-US" b="1" dirty="0"/>
              <a:t>.</a:t>
            </a:r>
          </a:p>
          <a:p>
            <a:r>
              <a:rPr lang="en-US" dirty="0"/>
              <a:t>Polymorphism is based on the </a:t>
            </a:r>
            <a:r>
              <a:rPr lang="en-US" dirty="0" err="1"/>
              <a:t>greek</a:t>
            </a:r>
            <a:r>
              <a:rPr lang="en-US" dirty="0"/>
              <a:t> words Poly (many) and morphism (forms).  We will create a structure that can take or use many forms of objects.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5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6637-8A24-4260-A74B-D77995AA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E05E-6B7E-4528-9938-8B811206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12" y="1461247"/>
            <a:ext cx="8114983" cy="49848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Bear(object):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sound(self):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Groarrr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Dog(object):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sound(self):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print("Woof woof!")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makeSound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animalType.sound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bearObj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Bear()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dogObj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Dog()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makeSound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bearObj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makeSound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dogObj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9514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6637-8A24-4260-A74B-D77995AA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57" y="548640"/>
            <a:ext cx="10457839" cy="912607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E05E-6B7E-4528-9938-8B811206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857" y="1428091"/>
            <a:ext cx="10291798" cy="4710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Polymorphism with abstract class (most commonly used)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you create an editor you may not know in advance what type of documents a user will open (pdf format or word format?).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82C79B-5162-4305-9B53-65AF050D2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619" y="3988115"/>
            <a:ext cx="3696524" cy="23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6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5A9A-17F3-45EC-920A-179B2F69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&amp; Definitions</a:t>
            </a:r>
            <a:br>
              <a:rPr lang="en-US" dirty="0"/>
            </a:br>
            <a:r>
              <a:rPr lang="en-US" dirty="0"/>
              <a:t>Inheritance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A30CE9-ACF3-44C6-BF56-CFCDF3648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505" y="424237"/>
            <a:ext cx="2545191" cy="186294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638D99-C220-4BFE-81B5-9E0CD485116E}"/>
              </a:ext>
            </a:extLst>
          </p:cNvPr>
          <p:cNvSpPr/>
          <p:nvPr/>
        </p:nvSpPr>
        <p:spPr>
          <a:xfrm>
            <a:off x="579760" y="2136338"/>
            <a:ext cx="1103247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object-oriented programming language would not be worthy to look at or use, if it weren't to support inheritance.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Inheritance was invented in 1969 for </a:t>
            </a:r>
            <a:r>
              <a:rPr lang="en-US" sz="2400" dirty="0" err="1"/>
              <a:t>Simula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Python not only supports inheritance but multiple inheritance as well.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Generally speaking, inheritance is the mechanism of deriving new classes from existing ones. By doing this we get a hierarchy of classes.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most class-based object-oriented languages, an object created through inheritance (a "child object") acquires all of the properties and behaviors of the parent object.</a:t>
            </a:r>
          </a:p>
        </p:txBody>
      </p:sp>
    </p:spTree>
    <p:extLst>
      <p:ext uri="{BB962C8B-B14F-4D97-AF65-F5344CB8AC3E}">
        <p14:creationId xmlns:p14="http://schemas.microsoft.com/office/powerpoint/2010/main" val="152304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6637-8A24-4260-A74B-D77995AA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57" y="548640"/>
            <a:ext cx="10457839" cy="912607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E05E-6B7E-4528-9938-8B811206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857" y="2147047"/>
            <a:ext cx="10681097" cy="4710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Wouldn’t it be great to access them like this,  instead of having 20 types for every document?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document in documents: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document.name + ': ' +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document.show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610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6637-8A24-4260-A74B-D77995AA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57" y="548640"/>
            <a:ext cx="10457839" cy="912607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E05E-6B7E-4528-9938-8B811206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857" y="2147047"/>
            <a:ext cx="10681097" cy="4710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Wouldn’t it be great to access them like this,  instead of having 20 types for every document?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document in documents: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document.name + ': ' +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document.show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253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6637-8A24-4260-A74B-D77995AA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57" y="340410"/>
            <a:ext cx="10457839" cy="912607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E05E-6B7E-4528-9938-8B811206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857" y="1253017"/>
            <a:ext cx="10681097" cy="539675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Document: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show(self):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raise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NotImplementedError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("Subclass must implement abstract method")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Pdf(Document):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show(self):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'Show pdf contents!'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Word(Document):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show(self):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'Show word contents!'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documents = [Pdf('Document1'),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Pdf('Document2'),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Word('Document3')]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document in documents: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document.name + ': '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document.show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42733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6637-8A24-4260-A74B-D77995AA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57" y="340410"/>
            <a:ext cx="10457839" cy="912607"/>
          </a:xfrm>
        </p:spPr>
        <p:txBody>
          <a:bodyPr/>
          <a:lstStyle/>
          <a:p>
            <a:r>
              <a:rPr lang="en-US" dirty="0"/>
              <a:t>Polymorphism example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8D01C8-AD1E-4772-BE09-EC10E11D0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13" y="1253017"/>
            <a:ext cx="5072789" cy="234616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756EC9-FC9A-4F70-B99E-83B929AF9D76}"/>
              </a:ext>
            </a:extLst>
          </p:cNvPr>
          <p:cNvSpPr/>
          <p:nvPr/>
        </p:nvSpPr>
        <p:spPr>
          <a:xfrm>
            <a:off x="942680" y="3730683"/>
            <a:ext cx="100018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Structure in abstract class, implementation in other classes</a:t>
            </a:r>
          </a:p>
          <a:p>
            <a:endParaRPr lang="en-US" sz="2800" dirty="0"/>
          </a:p>
          <a:p>
            <a:r>
              <a:rPr lang="en-US" sz="2800" dirty="0"/>
              <a:t>Another example would be to have an abstract class Car which holds the structure  drive() and stop(). </a:t>
            </a:r>
          </a:p>
        </p:txBody>
      </p:sp>
    </p:spTree>
    <p:extLst>
      <p:ext uri="{BB962C8B-B14F-4D97-AF65-F5344CB8AC3E}">
        <p14:creationId xmlns:p14="http://schemas.microsoft.com/office/powerpoint/2010/main" val="1090646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6637-8A24-4260-A74B-D77995AA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57" y="340410"/>
            <a:ext cx="10457839" cy="912607"/>
          </a:xfrm>
        </p:spPr>
        <p:txBody>
          <a:bodyPr/>
          <a:lstStyle/>
          <a:p>
            <a:r>
              <a:rPr lang="en-US" dirty="0"/>
              <a:t>Polymorphism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56EC9-FC9A-4F70-B99E-83B929AF9D76}"/>
              </a:ext>
            </a:extLst>
          </p:cNvPr>
          <p:cNvSpPr/>
          <p:nvPr/>
        </p:nvSpPr>
        <p:spPr>
          <a:xfrm>
            <a:off x="2598344" y="2025908"/>
            <a:ext cx="913382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drive abstract, no implementation.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stop abstract, no implementation.</a:t>
            </a:r>
          </a:p>
          <a:p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Sportscar(Car):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drive: implementation of sportscar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stop: implementation of sportscar</a:t>
            </a:r>
          </a:p>
          <a:p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Truck(Car):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drive: implementation of truck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stop: implementation of truck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D043D-5394-4247-9D3C-EE34AD69B5E2}"/>
              </a:ext>
            </a:extLst>
          </p:cNvPr>
          <p:cNvSpPr/>
          <p:nvPr/>
        </p:nvSpPr>
        <p:spPr>
          <a:xfrm>
            <a:off x="908304" y="1191389"/>
            <a:ext cx="104578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define two objects Sportscar and Truck, both are a form of Car. </a:t>
            </a:r>
          </a:p>
          <a:p>
            <a:r>
              <a:rPr lang="en-US" sz="2400" dirty="0"/>
              <a:t>In pseudo code what we will do is:</a:t>
            </a:r>
          </a:p>
        </p:txBody>
      </p:sp>
    </p:spTree>
    <p:extLst>
      <p:ext uri="{BB962C8B-B14F-4D97-AF65-F5344CB8AC3E}">
        <p14:creationId xmlns:p14="http://schemas.microsoft.com/office/powerpoint/2010/main" val="107831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6637-8A24-4260-A74B-D77995AA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57" y="340410"/>
            <a:ext cx="10457839" cy="912607"/>
          </a:xfrm>
        </p:spPr>
        <p:txBody>
          <a:bodyPr/>
          <a:lstStyle/>
          <a:p>
            <a:r>
              <a:rPr lang="en-US" dirty="0"/>
              <a:t>Polymorphism 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D043D-5394-4247-9D3C-EE34AD69B5E2}"/>
              </a:ext>
            </a:extLst>
          </p:cNvPr>
          <p:cNvSpPr/>
          <p:nvPr/>
        </p:nvSpPr>
        <p:spPr>
          <a:xfrm>
            <a:off x="908304" y="1191389"/>
            <a:ext cx="31357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Then we can access any type of car and  call the functionality without taking further into account if the form is Sportscar or Truck.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4D048-972A-4830-AD0D-8FD942E08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550" y="1191389"/>
            <a:ext cx="7726063" cy="53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58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47DA-8975-49B0-8A0F-ABD8022A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C8753-8017-4FC4-BB2C-5421F0D8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61247"/>
            <a:ext cx="10168128" cy="34667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Inheritance</a:t>
            </a:r>
          </a:p>
          <a:p>
            <a:pPr marL="0" indent="0">
              <a:buNone/>
            </a:pPr>
            <a:r>
              <a:rPr lang="en-US" dirty="0"/>
              <a:t>2011 - 2020, Bernd Klein, </a:t>
            </a:r>
            <a:r>
              <a:rPr lang="en-US" dirty="0" err="1"/>
              <a:t>Bodenseo</a:t>
            </a:r>
            <a:r>
              <a:rPr lang="en-US" dirty="0"/>
              <a:t>; Design by Denise </a:t>
            </a:r>
            <a:r>
              <a:rPr lang="en-US" dirty="0" err="1"/>
              <a:t>Mitchinson</a:t>
            </a:r>
            <a:r>
              <a:rPr lang="en-US" dirty="0"/>
              <a:t> adapted for python-course.eu by Bernd Klein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Polymorphism</a:t>
            </a:r>
          </a:p>
          <a:p>
            <a:pPr marL="0" indent="0">
              <a:buNone/>
            </a:pPr>
            <a:r>
              <a:rPr lang="en-US" dirty="0"/>
              <a:t>https://pythonspot.com/polymorphism/</a:t>
            </a:r>
          </a:p>
        </p:txBody>
      </p:sp>
    </p:spTree>
    <p:extLst>
      <p:ext uri="{BB962C8B-B14F-4D97-AF65-F5344CB8AC3E}">
        <p14:creationId xmlns:p14="http://schemas.microsoft.com/office/powerpoint/2010/main" val="196426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1443C6-B609-4EFD-B1C5-1F7CFC2A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42" y="1673894"/>
            <a:ext cx="8357349" cy="4635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5B5A9A-17F3-45EC-920A-179B2F69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&amp; Definitions</a:t>
            </a:r>
            <a:br>
              <a:rPr lang="en-US" dirty="0"/>
            </a:br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86809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5A9A-17F3-45EC-920A-179B2F69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 of Inheritance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65197B-09F5-4E43-9CAB-490DCB00340C}"/>
              </a:ext>
            </a:extLst>
          </p:cNvPr>
          <p:cNvSpPr/>
          <p:nvPr/>
        </p:nvSpPr>
        <p:spPr>
          <a:xfrm>
            <a:off x="1115568" y="1728216"/>
            <a:ext cx="101681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syntax for a subclass definition looks like this:</a:t>
            </a:r>
          </a:p>
          <a:p>
            <a:endParaRPr lang="en-US" sz="2800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DerivedClassName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BaseClassName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Instead of the pass statement, there will be methods and attributes like in all other classes.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name </a:t>
            </a:r>
            <a:r>
              <a:rPr lang="en-US" sz="2800" b="1" dirty="0" err="1"/>
              <a:t>BaseClassName</a:t>
            </a:r>
            <a:r>
              <a:rPr lang="en-US" sz="2800" dirty="0"/>
              <a:t> must be defined in a scope containing the derived class definition.</a:t>
            </a:r>
          </a:p>
        </p:txBody>
      </p:sp>
    </p:spTree>
    <p:extLst>
      <p:ext uri="{BB962C8B-B14F-4D97-AF65-F5344CB8AC3E}">
        <p14:creationId xmlns:p14="http://schemas.microsoft.com/office/powerpoint/2010/main" val="175353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5A9A-17F3-45EC-920A-179B2F69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746006"/>
          </a:xfrm>
        </p:spPr>
        <p:txBody>
          <a:bodyPr>
            <a:normAutofit/>
          </a:bodyPr>
          <a:lstStyle/>
          <a:p>
            <a:r>
              <a:rPr lang="en-US" dirty="0"/>
              <a:t>Example Inheritance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65197B-09F5-4E43-9CAB-490DCB00340C}"/>
              </a:ext>
            </a:extLst>
          </p:cNvPr>
          <p:cNvSpPr/>
          <p:nvPr/>
        </p:nvSpPr>
        <p:spPr>
          <a:xfrm>
            <a:off x="995881" y="1294646"/>
            <a:ext cx="10287815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Robot: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__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name):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print("Hi, I am " + self.name) 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PhysicianRobot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(Robot):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Robot("Marvin")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PhysicianRobot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("James")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print(x, type(x))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print(y, type(y))</a:t>
            </a:r>
          </a:p>
          <a:p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y.say_hi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800" dirty="0"/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0D17E33-AB33-4EBA-B27F-91E184F71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220" y="1757848"/>
            <a:ext cx="2768808" cy="304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2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5A9A-17F3-45EC-920A-179B2F69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746006"/>
          </a:xfrm>
        </p:spPr>
        <p:txBody>
          <a:bodyPr>
            <a:normAutofit/>
          </a:bodyPr>
          <a:lstStyle/>
          <a:p>
            <a:r>
              <a:rPr lang="en-US" dirty="0"/>
              <a:t>Type and </a:t>
            </a:r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955BF2-0AED-41D9-BEA1-71D2F3BFE2B8}"/>
              </a:ext>
            </a:extLst>
          </p:cNvPr>
          <p:cNvSpPr/>
          <p:nvPr/>
        </p:nvSpPr>
        <p:spPr>
          <a:xfrm>
            <a:off x="908304" y="1294646"/>
            <a:ext cx="937033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Robot("Marvin")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PhysicianRobot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("James")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Robot),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Robot))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PhysicianRobot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PhysicianRobot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print(type(y) == Robot, type(y) ==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PhysicianRobot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3A115C-B1AF-4FC3-8746-B2DD52C1DA8F}"/>
              </a:ext>
            </a:extLst>
          </p:cNvPr>
          <p:cNvSpPr/>
          <p:nvPr/>
        </p:nvSpPr>
        <p:spPr>
          <a:xfrm>
            <a:off x="3332672" y="4370368"/>
            <a:ext cx="36928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lvl="2"/>
            <a:r>
              <a:rPr lang="da-DK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True</a:t>
            </a:r>
          </a:p>
          <a:p>
            <a:pPr lvl="2"/>
            <a:r>
              <a:rPr lang="da-DK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2"/>
            <a:r>
              <a:rPr lang="da-DK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lvl="2"/>
            <a:r>
              <a:rPr lang="da-DK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True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F1A5-CDF3-4E12-8CC5-D4338107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8924C-4800-4514-81D9-89E2CCCA4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61247"/>
            <a:ext cx="10168128" cy="44151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is even true for arbitrary ancestors of the class in the inheritance line: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B(A):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C(B):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C()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A))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True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9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1954-9CBE-4CAD-B2E6-140AA278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F1C6-56EB-4BC2-9007-5281C54E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61247"/>
            <a:ext cx="7005390" cy="471095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Robot: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print("Hi, I am " + self.name)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PhysicianRobot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(Robot):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("Everything will be okay! ")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self.name + " takes care of you!")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PhysicianRobot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("James")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y.say_hi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C45A4C-4A54-4816-B382-767858E92C18}"/>
              </a:ext>
            </a:extLst>
          </p:cNvPr>
          <p:cNvSpPr/>
          <p:nvPr/>
        </p:nvSpPr>
        <p:spPr>
          <a:xfrm>
            <a:off x="6790099" y="5139813"/>
            <a:ext cx="4209861" cy="94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Everything will be okay! 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James takes care of you!</a:t>
            </a:r>
          </a:p>
        </p:txBody>
      </p:sp>
    </p:spTree>
    <p:extLst>
      <p:ext uri="{BB962C8B-B14F-4D97-AF65-F5344CB8AC3E}">
        <p14:creationId xmlns:p14="http://schemas.microsoft.com/office/powerpoint/2010/main" val="23064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1954-9CBE-4CAD-B2E6-140AA278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F1C6-56EB-4BC2-9007-5281C54E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72" y="1298284"/>
            <a:ext cx="10927533" cy="471095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PhysicianRobot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("Doc James")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y.say_hi</a:t>
            </a:r>
            <a:r>
              <a:rPr lang="en-US" sz="24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print("... and now the 'traditional' robot way of saying hi :-)")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Robot.say_hi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Everything will be okay!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 James takes care of you!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and now the 'traditional' robot way of saying hi :-)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Hi, I am Doc James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228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23C26"/>
      </a:dk2>
      <a:lt2>
        <a:srgbClr val="E8E4E2"/>
      </a:lt2>
      <a:accent1>
        <a:srgbClr val="67A8D6"/>
      </a:accent1>
      <a:accent2>
        <a:srgbClr val="52AFAE"/>
      </a:accent2>
      <a:accent3>
        <a:srgbClr val="5FB28F"/>
      </a:accent3>
      <a:accent4>
        <a:srgbClr val="55B565"/>
      </a:accent4>
      <a:accent5>
        <a:srgbClr val="75B061"/>
      </a:accent5>
      <a:accent6>
        <a:srgbClr val="8FAD51"/>
      </a:accent6>
      <a:hlink>
        <a:srgbClr val="A4785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2304</Words>
  <Application>Microsoft Office PowerPoint</Application>
  <PresentationFormat>Widescreen</PresentationFormat>
  <Paragraphs>325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Avenir Next LT Pro</vt:lpstr>
      <vt:lpstr>Calibri</vt:lpstr>
      <vt:lpstr>Courier New</vt:lpstr>
      <vt:lpstr>AccentBoxVTI</vt:lpstr>
      <vt:lpstr>INFO-6079 Week 9</vt:lpstr>
      <vt:lpstr>Introduction &amp; Definitions Inheritance</vt:lpstr>
      <vt:lpstr>Introduction &amp; Definitions Inheritance</vt:lpstr>
      <vt:lpstr>Syntax of Inheritance</vt:lpstr>
      <vt:lpstr>Example Inheritance</vt:lpstr>
      <vt:lpstr>Type and isinstance</vt:lpstr>
      <vt:lpstr>isinstance</vt:lpstr>
      <vt:lpstr>Overriding</vt:lpstr>
      <vt:lpstr>Overriding</vt:lpstr>
      <vt:lpstr>Inheritance Example</vt:lpstr>
      <vt:lpstr>Inheritance Example</vt:lpstr>
      <vt:lpstr>Inheritance Example</vt:lpstr>
      <vt:lpstr>Inheritance Example</vt:lpstr>
      <vt:lpstr>Overwriting, Overloading and Overriding</vt:lpstr>
      <vt:lpstr>Overwriting, Overloading and Overriding</vt:lpstr>
      <vt:lpstr>PowerPoint Presentation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 example</vt:lpstr>
      <vt:lpstr>Polymorphism example</vt:lpstr>
      <vt:lpstr>Polymorphism 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INFO-6079 Week 9</dc:title>
  <dc:creator>hb hansebsu</dc:creator>
  <cp:lastModifiedBy>hb hansebsu</cp:lastModifiedBy>
  <cp:revision>24</cp:revision>
  <cp:lastPrinted>2020-03-07T15:09:22Z</cp:lastPrinted>
  <dcterms:created xsi:type="dcterms:W3CDTF">2020-03-07T12:52:01Z</dcterms:created>
  <dcterms:modified xsi:type="dcterms:W3CDTF">2020-03-07T20:21:08Z</dcterms:modified>
</cp:coreProperties>
</file>