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Lst>
  <p:notesMasterIdLst>
    <p:notesMasterId r:id="rId66"/>
  </p:notesMasterIdLst>
  <p:sldIdLst>
    <p:sldId id="420" r:id="rId5"/>
    <p:sldId id="423" r:id="rId6"/>
    <p:sldId id="424" r:id="rId7"/>
    <p:sldId id="425" r:id="rId8"/>
    <p:sldId id="435" r:id="rId9"/>
    <p:sldId id="436" r:id="rId10"/>
    <p:sldId id="426" r:id="rId11"/>
    <p:sldId id="428" r:id="rId12"/>
    <p:sldId id="429" r:id="rId13"/>
    <p:sldId id="427" r:id="rId14"/>
    <p:sldId id="434" r:id="rId15"/>
    <p:sldId id="437" r:id="rId16"/>
    <p:sldId id="438" r:id="rId17"/>
    <p:sldId id="439" r:id="rId18"/>
    <p:sldId id="448" r:id="rId19"/>
    <p:sldId id="449" r:id="rId20"/>
    <p:sldId id="432" r:id="rId21"/>
    <p:sldId id="433" r:id="rId22"/>
    <p:sldId id="431" r:id="rId23"/>
    <p:sldId id="263" r:id="rId24"/>
    <p:sldId id="370" r:id="rId25"/>
    <p:sldId id="369" r:id="rId26"/>
    <p:sldId id="377" r:id="rId27"/>
    <p:sldId id="380" r:id="rId28"/>
    <p:sldId id="379" r:id="rId29"/>
    <p:sldId id="386" r:id="rId30"/>
    <p:sldId id="378" r:id="rId31"/>
    <p:sldId id="388" r:id="rId32"/>
    <p:sldId id="382" r:id="rId33"/>
    <p:sldId id="392" r:id="rId34"/>
    <p:sldId id="393" r:id="rId35"/>
    <p:sldId id="387" r:id="rId36"/>
    <p:sldId id="391" r:id="rId37"/>
    <p:sldId id="385" r:id="rId38"/>
    <p:sldId id="394" r:id="rId39"/>
    <p:sldId id="395" r:id="rId40"/>
    <p:sldId id="384" r:id="rId41"/>
    <p:sldId id="397" r:id="rId42"/>
    <p:sldId id="398" r:id="rId43"/>
    <p:sldId id="399" r:id="rId44"/>
    <p:sldId id="396" r:id="rId45"/>
    <p:sldId id="400" r:id="rId46"/>
    <p:sldId id="401" r:id="rId47"/>
    <p:sldId id="402" r:id="rId48"/>
    <p:sldId id="404" r:id="rId49"/>
    <p:sldId id="403" r:id="rId50"/>
    <p:sldId id="405" r:id="rId51"/>
    <p:sldId id="406" r:id="rId52"/>
    <p:sldId id="407" r:id="rId53"/>
    <p:sldId id="376" r:id="rId54"/>
    <p:sldId id="409" r:id="rId55"/>
    <p:sldId id="411" r:id="rId56"/>
    <p:sldId id="414" r:id="rId57"/>
    <p:sldId id="408" r:id="rId58"/>
    <p:sldId id="412" r:id="rId59"/>
    <p:sldId id="410" r:id="rId60"/>
    <p:sldId id="413" r:id="rId61"/>
    <p:sldId id="415" r:id="rId62"/>
    <p:sldId id="416" r:id="rId63"/>
    <p:sldId id="418" r:id="rId64"/>
    <p:sldId id="417" r:id="rId65"/>
  </p:sldIdLst>
  <p:sldSz cx="7620000" cy="5715000"/>
  <p:notesSz cx="7102475" cy="9388475"/>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1E299A-4563-4DF6-A604-04214DC69F92}">
          <p14:sldIdLst/>
        </p14:section>
        <p14:section name="Default Section" id="{BAD7266E-5EDF-4BB8-BCF5-18A0AA1E3FFC}">
          <p14:sldIdLst>
            <p14:sldId id="420"/>
            <p14:sldId id="423"/>
            <p14:sldId id="424"/>
            <p14:sldId id="425"/>
            <p14:sldId id="435"/>
            <p14:sldId id="436"/>
            <p14:sldId id="426"/>
            <p14:sldId id="428"/>
            <p14:sldId id="429"/>
            <p14:sldId id="427"/>
            <p14:sldId id="434"/>
            <p14:sldId id="437"/>
            <p14:sldId id="438"/>
            <p14:sldId id="439"/>
            <p14:sldId id="448"/>
            <p14:sldId id="449"/>
            <p14:sldId id="432"/>
            <p14:sldId id="433"/>
            <p14:sldId id="431"/>
            <p14:sldId id="263"/>
            <p14:sldId id="370"/>
            <p14:sldId id="369"/>
            <p14:sldId id="377"/>
            <p14:sldId id="380"/>
            <p14:sldId id="379"/>
            <p14:sldId id="386"/>
            <p14:sldId id="378"/>
            <p14:sldId id="388"/>
            <p14:sldId id="382"/>
            <p14:sldId id="392"/>
            <p14:sldId id="393"/>
            <p14:sldId id="387"/>
            <p14:sldId id="391"/>
            <p14:sldId id="385"/>
            <p14:sldId id="394"/>
            <p14:sldId id="395"/>
            <p14:sldId id="384"/>
            <p14:sldId id="397"/>
            <p14:sldId id="398"/>
            <p14:sldId id="399"/>
            <p14:sldId id="396"/>
            <p14:sldId id="400"/>
            <p14:sldId id="401"/>
            <p14:sldId id="402"/>
            <p14:sldId id="404"/>
            <p14:sldId id="403"/>
            <p14:sldId id="405"/>
            <p14:sldId id="406"/>
            <p14:sldId id="407"/>
            <p14:sldId id="376"/>
            <p14:sldId id="409"/>
            <p14:sldId id="411"/>
            <p14:sldId id="414"/>
            <p14:sldId id="408"/>
            <p14:sldId id="412"/>
            <p14:sldId id="410"/>
            <p14:sldId id="413"/>
            <p14:sldId id="415"/>
            <p14:sldId id="416"/>
            <p14:sldId id="418"/>
            <p14:sldId id="41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v" initials="S" lastIdx="3" clrIdx="0">
    <p:extLst>
      <p:ext uri="{19B8F6BF-5375-455C-9EA6-DF929625EA0E}">
        <p15:presenceInfo xmlns:p15="http://schemas.microsoft.com/office/powerpoint/2012/main" userId="Sta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horzBarState="maximized">
    <p:restoredLeft sz="6792" autoAdjust="0"/>
    <p:restoredTop sz="95718" autoAdjust="0"/>
  </p:normalViewPr>
  <p:slideViewPr>
    <p:cSldViewPr snapToGrid="0">
      <p:cViewPr varScale="1">
        <p:scale>
          <a:sx n="124" d="100"/>
          <a:sy n="124" d="100"/>
        </p:scale>
        <p:origin x="224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660EACA-C29E-40DA-AA13-EC90F5E1A2B4}" type="datetimeFigureOut">
              <a:rPr lang="en-CA" smtClean="0"/>
              <a:t>2022-11-15</a:t>
            </a:fld>
            <a:endParaRPr lang="en-CA"/>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5C5A4377-140A-47E1-95E7-D26E8D815E0C}" type="slidenum">
              <a:rPr lang="en-CA" smtClean="0"/>
              <a:t>‹#›</a:t>
            </a:fld>
            <a:endParaRPr lang="en-CA"/>
          </a:p>
        </p:txBody>
      </p:sp>
    </p:spTree>
    <p:extLst>
      <p:ext uri="{BB962C8B-B14F-4D97-AF65-F5344CB8AC3E}">
        <p14:creationId xmlns:p14="http://schemas.microsoft.com/office/powerpoint/2010/main" val="30701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lifewire.com/asynchronous-transfer-mode-817942"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lifewire.com/what-is-token-ring-81795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python.org/3/py-modindex.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Python 3.5 and higher you could use call() function but it is not recommended. It less safe than run().</a:t>
            </a:r>
          </a:p>
          <a:p>
            <a:r>
              <a:rPr lang="en-CA" dirty="0"/>
              <a:t>Should use call function when you don’t have an option. </a:t>
            </a:r>
          </a:p>
        </p:txBody>
      </p:sp>
      <p:sp>
        <p:nvSpPr>
          <p:cNvPr id="4" name="Slide Number Placeholder 3"/>
          <p:cNvSpPr>
            <a:spLocks noGrp="1"/>
          </p:cNvSpPr>
          <p:nvPr>
            <p:ph type="sldNum" sz="quarter" idx="5"/>
          </p:nvPr>
        </p:nvSpPr>
        <p:spPr/>
        <p:txBody>
          <a:bodyPr/>
          <a:lstStyle/>
          <a:p>
            <a:fld id="{5C5A4377-140A-47E1-95E7-D26E8D815E0C}" type="slidenum">
              <a:rPr lang="en-CA" smtClean="0"/>
              <a:t>3</a:t>
            </a:fld>
            <a:endParaRPr lang="en-CA"/>
          </a:p>
        </p:txBody>
      </p:sp>
    </p:spTree>
    <p:extLst>
      <p:ext uri="{BB962C8B-B14F-4D97-AF65-F5344CB8AC3E}">
        <p14:creationId xmlns:p14="http://schemas.microsoft.com/office/powerpoint/2010/main" val="48966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allows us to run an Python script without installing an IDLE or open one if it exists. </a:t>
            </a:r>
          </a:p>
          <a:p>
            <a:r>
              <a:rPr lang="en-CA" dirty="0"/>
              <a:t>Sometimes you would like to run a script without the user knowing about it. </a:t>
            </a:r>
          </a:p>
        </p:txBody>
      </p:sp>
      <p:sp>
        <p:nvSpPr>
          <p:cNvPr id="4" name="Slide Number Placeholder 3"/>
          <p:cNvSpPr>
            <a:spLocks noGrp="1"/>
          </p:cNvSpPr>
          <p:nvPr>
            <p:ph type="sldNum" sz="quarter" idx="5"/>
          </p:nvPr>
        </p:nvSpPr>
        <p:spPr/>
        <p:txBody>
          <a:bodyPr/>
          <a:lstStyle/>
          <a:p>
            <a:fld id="{5C5A4377-140A-47E1-95E7-D26E8D815E0C}" type="slidenum">
              <a:rPr lang="en-CA" smtClean="0"/>
              <a:t>25</a:t>
            </a:fld>
            <a:endParaRPr lang="en-CA"/>
          </a:p>
        </p:txBody>
      </p:sp>
    </p:spTree>
    <p:extLst>
      <p:ext uri="{BB962C8B-B14F-4D97-AF65-F5344CB8AC3E}">
        <p14:creationId xmlns:p14="http://schemas.microsoft.com/office/powerpoint/2010/main" val="2424135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Stream redirection could be used when you are using a script that prints output to the screen but for one reason or another you don’t want to print at the moment. </a:t>
            </a:r>
          </a:p>
          <a:p>
            <a:r>
              <a:rPr lang="en-CA" dirty="0"/>
              <a:t>Gives the option of saving information for particular time. Could run code while going to lunch, meeting, running code overnight and than check output at a later time. </a:t>
            </a:r>
          </a:p>
          <a:p>
            <a:r>
              <a:rPr lang="en-CA" dirty="0"/>
              <a:t>May write a script that checks a system reaction and would like to keep the output on a text file. </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27</a:t>
            </a:fld>
            <a:endParaRPr lang="en-CA"/>
          </a:p>
        </p:txBody>
      </p:sp>
    </p:spTree>
    <p:extLst>
      <p:ext uri="{BB962C8B-B14F-4D97-AF65-F5344CB8AC3E}">
        <p14:creationId xmlns:p14="http://schemas.microsoft.com/office/powerpoint/2010/main" val="3592496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calling from the prompt notice this time used &gt; to send to the output text file. </a:t>
            </a:r>
          </a:p>
          <a:p>
            <a:r>
              <a:rPr lang="en-CA" dirty="0"/>
              <a:t>The application stopped at the first input waiting for information. This case, script is waiting for Age, Entered 24. </a:t>
            </a:r>
          </a:p>
          <a:p>
            <a:r>
              <a:rPr lang="en-CA" dirty="0"/>
              <a:t>Then it stops again waiting for user to press enter. We press enter, at which point the output.txt was created/ updated. </a:t>
            </a:r>
          </a:p>
          <a:p>
            <a:r>
              <a:rPr lang="en-CA" dirty="0"/>
              <a:t>Output is shown. </a:t>
            </a:r>
          </a:p>
        </p:txBody>
      </p:sp>
      <p:sp>
        <p:nvSpPr>
          <p:cNvPr id="4" name="Slide Number Placeholder 3"/>
          <p:cNvSpPr>
            <a:spLocks noGrp="1"/>
          </p:cNvSpPr>
          <p:nvPr>
            <p:ph type="sldNum" sz="quarter" idx="5"/>
          </p:nvPr>
        </p:nvSpPr>
        <p:spPr/>
        <p:txBody>
          <a:bodyPr/>
          <a:lstStyle/>
          <a:p>
            <a:fld id="{5C5A4377-140A-47E1-95E7-D26E8D815E0C}" type="slidenum">
              <a:rPr lang="en-CA" smtClean="0"/>
              <a:t>29</a:t>
            </a:fld>
            <a:endParaRPr lang="en-CA"/>
          </a:p>
        </p:txBody>
      </p:sp>
    </p:spTree>
    <p:extLst>
      <p:ext uri="{BB962C8B-B14F-4D97-AF65-F5344CB8AC3E}">
        <p14:creationId xmlns:p14="http://schemas.microsoft.com/office/powerpoint/2010/main" val="193198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32</a:t>
            </a:fld>
            <a:endParaRPr lang="en-CA"/>
          </a:p>
        </p:txBody>
      </p:sp>
    </p:spTree>
    <p:extLst>
      <p:ext uri="{BB962C8B-B14F-4D97-AF65-F5344CB8AC3E}">
        <p14:creationId xmlns:p14="http://schemas.microsoft.com/office/powerpoint/2010/main" val="65306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ipaddress.IP_address</a:t>
            </a:r>
            <a:r>
              <a:rPr lang="en-CA" dirty="0"/>
              <a:t> needs to be saved into a variable, list print, or sent to a function, </a:t>
            </a:r>
          </a:p>
        </p:txBody>
      </p:sp>
      <p:sp>
        <p:nvSpPr>
          <p:cNvPr id="4" name="Slide Number Placeholder 3"/>
          <p:cNvSpPr>
            <a:spLocks noGrp="1"/>
          </p:cNvSpPr>
          <p:nvPr>
            <p:ph type="sldNum" sz="quarter" idx="5"/>
          </p:nvPr>
        </p:nvSpPr>
        <p:spPr/>
        <p:txBody>
          <a:bodyPr/>
          <a:lstStyle/>
          <a:p>
            <a:fld id="{5C5A4377-140A-47E1-95E7-D26E8D815E0C}" type="slidenum">
              <a:rPr lang="en-CA" smtClean="0"/>
              <a:t>52</a:t>
            </a:fld>
            <a:endParaRPr lang="en-CA"/>
          </a:p>
        </p:txBody>
      </p:sp>
    </p:spTree>
    <p:extLst>
      <p:ext uri="{BB962C8B-B14F-4D97-AF65-F5344CB8AC3E}">
        <p14:creationId xmlns:p14="http://schemas.microsoft.com/office/powerpoint/2010/main" val="175290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Second and third line can be combined. </a:t>
            </a:r>
          </a:p>
        </p:txBody>
      </p:sp>
      <p:sp>
        <p:nvSpPr>
          <p:cNvPr id="4" name="Slide Number Placeholder 3"/>
          <p:cNvSpPr>
            <a:spLocks noGrp="1"/>
          </p:cNvSpPr>
          <p:nvPr>
            <p:ph type="sldNum" sz="quarter" idx="5"/>
          </p:nvPr>
        </p:nvSpPr>
        <p:spPr/>
        <p:txBody>
          <a:bodyPr/>
          <a:lstStyle/>
          <a:p>
            <a:fld id="{5C5A4377-140A-47E1-95E7-D26E8D815E0C}" type="slidenum">
              <a:rPr lang="en-CA" smtClean="0"/>
              <a:t>53</a:t>
            </a:fld>
            <a:endParaRPr lang="en-CA"/>
          </a:p>
        </p:txBody>
      </p:sp>
    </p:spTree>
    <p:extLst>
      <p:ext uri="{BB962C8B-B14F-4D97-AF65-F5344CB8AC3E}">
        <p14:creationId xmlns:p14="http://schemas.microsoft.com/office/powerpoint/2010/main" val="269494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CA" dirty="0" err="1"/>
              <a:t>ipaddress.ip_nework</a:t>
            </a:r>
            <a:r>
              <a:rPr lang="en-CA" dirty="0"/>
              <a:t> needs to be saved into a variable, list print, or sent to a function.</a:t>
            </a:r>
          </a:p>
          <a:p>
            <a:pPr defTabSz="942289">
              <a:defRPr/>
            </a:pPr>
            <a:r>
              <a:rPr lang="en-CA" dirty="0"/>
              <a:t>This works for IPv6 as well</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54</a:t>
            </a:fld>
            <a:endParaRPr lang="en-CA"/>
          </a:p>
        </p:txBody>
      </p:sp>
    </p:spTree>
    <p:extLst>
      <p:ext uri="{BB962C8B-B14F-4D97-AF65-F5344CB8AC3E}">
        <p14:creationId xmlns:p14="http://schemas.microsoft.com/office/powerpoint/2010/main" val="3119577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59</a:t>
            </a:fld>
            <a:endParaRPr lang="en-CA"/>
          </a:p>
        </p:txBody>
      </p:sp>
    </p:spTree>
    <p:extLst>
      <p:ext uri="{BB962C8B-B14F-4D97-AF65-F5344CB8AC3E}">
        <p14:creationId xmlns:p14="http://schemas.microsoft.com/office/powerpoint/2010/main" val="3282894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60</a:t>
            </a:fld>
            <a:endParaRPr lang="en-CA"/>
          </a:p>
        </p:txBody>
      </p:sp>
    </p:spTree>
    <p:extLst>
      <p:ext uri="{BB962C8B-B14F-4D97-AF65-F5344CB8AC3E}">
        <p14:creationId xmlns:p14="http://schemas.microsoft.com/office/powerpoint/2010/main" val="52848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23863"/>
            <a:ext cx="5272087" cy="3952875"/>
          </a:xfrm>
        </p:spPr>
      </p:sp>
      <p:sp>
        <p:nvSpPr>
          <p:cNvPr id="3" name="Notes Placeholder 2"/>
          <p:cNvSpPr>
            <a:spLocks noGrp="1"/>
          </p:cNvSpPr>
          <p:nvPr>
            <p:ph type="body" idx="1"/>
          </p:nvPr>
        </p:nvSpPr>
        <p:spPr>
          <a:xfrm>
            <a:off x="710248" y="4518204"/>
            <a:ext cx="5681980" cy="4399218"/>
          </a:xfrm>
        </p:spPr>
        <p:txBody>
          <a:bodyPr/>
          <a:lstStyle/>
          <a:p>
            <a:r>
              <a:rPr lang="en-CA" sz="1800" dirty="0"/>
              <a:t>When running code in Wing IDLE there will be spaces between the lines in </a:t>
            </a:r>
            <a:r>
              <a:rPr lang="en-CA" sz="1800" dirty="0" err="1"/>
              <a:t>out.stdout.decode</a:t>
            </a:r>
            <a:r>
              <a:rPr lang="en-CA" sz="1800" dirty="0"/>
              <a:t>().</a:t>
            </a:r>
          </a:p>
          <a:p>
            <a:r>
              <a:rPr lang="en-CA" sz="1800" dirty="0"/>
              <a:t>To get this output, ran code through CMD terminal. </a:t>
            </a:r>
          </a:p>
          <a:p>
            <a:endParaRPr lang="en-CA" sz="1800" dirty="0"/>
          </a:p>
          <a:p>
            <a:r>
              <a:rPr lang="en-CA" sz="1800" dirty="0"/>
              <a:t>Make sure the variable out  matches the variable used</a:t>
            </a:r>
          </a:p>
          <a:p>
            <a:r>
              <a:rPr lang="en-CA" sz="1800" dirty="0"/>
              <a:t>print("output to a variable p")</a:t>
            </a:r>
          </a:p>
          <a:p>
            <a:r>
              <a:rPr lang="en-CA" sz="1800" dirty="0" err="1"/>
              <a:t>pOutput</a:t>
            </a:r>
            <a:r>
              <a:rPr lang="en-CA" sz="1800" dirty="0"/>
              <a:t> = </a:t>
            </a:r>
            <a:r>
              <a:rPr lang="en-CA" sz="1800" dirty="0" err="1"/>
              <a:t>subprocess.run</a:t>
            </a:r>
            <a:r>
              <a:rPr lang="en-CA" sz="1800" dirty="0"/>
              <a:t>(["ping", "fanshawec.ca"], </a:t>
            </a:r>
            <a:r>
              <a:rPr lang="en-CA" sz="1800" dirty="0" err="1"/>
              <a:t>stdout</a:t>
            </a:r>
            <a:r>
              <a:rPr lang="en-CA" sz="1800" dirty="0"/>
              <a:t>=</a:t>
            </a:r>
            <a:r>
              <a:rPr lang="en-CA" sz="1800" dirty="0" err="1"/>
              <a:t>subprocess.PIPE</a:t>
            </a:r>
            <a:r>
              <a:rPr lang="en-CA" sz="1800" dirty="0"/>
              <a:t>)</a:t>
            </a:r>
          </a:p>
          <a:p>
            <a:endParaRPr lang="en-CA" sz="1800" dirty="0"/>
          </a:p>
          <a:p>
            <a:r>
              <a:rPr lang="en-CA" sz="1800" dirty="0"/>
              <a:t>print("output using </a:t>
            </a:r>
            <a:r>
              <a:rPr lang="en-CA" sz="1800" dirty="0" err="1"/>
              <a:t>stdout.decode</a:t>
            </a:r>
            <a:r>
              <a:rPr lang="en-CA" sz="1800" dirty="0"/>
              <a:t>")</a:t>
            </a:r>
          </a:p>
          <a:p>
            <a:r>
              <a:rPr lang="en-CA" sz="1800" dirty="0"/>
              <a:t>print(</a:t>
            </a:r>
            <a:r>
              <a:rPr lang="en-CA" sz="1800" dirty="0" err="1"/>
              <a:t>pOutput.stdout.decode</a:t>
            </a:r>
            <a:r>
              <a:rPr lang="en-CA" sz="1800" dirty="0"/>
              <a:t>()) </a:t>
            </a:r>
          </a:p>
          <a:p>
            <a:endParaRPr lang="en-CA" sz="1800" dirty="0"/>
          </a:p>
          <a:p>
            <a:r>
              <a:rPr lang="en-CA" sz="1800" dirty="0"/>
              <a:t>print("\</a:t>
            </a:r>
            <a:r>
              <a:rPr lang="en-CA" sz="1800" dirty="0" err="1"/>
              <a:t>noutput</a:t>
            </a:r>
            <a:r>
              <a:rPr lang="en-CA" sz="1800" dirty="0"/>
              <a:t> using </a:t>
            </a:r>
            <a:r>
              <a:rPr lang="en-CA" sz="1800" dirty="0" err="1"/>
              <a:t>stdout</a:t>
            </a:r>
            <a:r>
              <a:rPr lang="en-CA" sz="1800" dirty="0"/>
              <a:t>")</a:t>
            </a:r>
          </a:p>
          <a:p>
            <a:r>
              <a:rPr lang="en-CA" sz="1800" dirty="0"/>
              <a:t>print(</a:t>
            </a:r>
            <a:r>
              <a:rPr lang="en-CA" sz="1800" dirty="0" err="1"/>
              <a:t>pOutput.stdout</a:t>
            </a:r>
            <a:r>
              <a:rPr lang="en-CA" sz="1800" dirty="0"/>
              <a:t>)</a:t>
            </a:r>
          </a:p>
        </p:txBody>
      </p:sp>
      <p:sp>
        <p:nvSpPr>
          <p:cNvPr id="4" name="Slide Number Placeholder 3"/>
          <p:cNvSpPr>
            <a:spLocks noGrp="1"/>
          </p:cNvSpPr>
          <p:nvPr>
            <p:ph type="sldNum" sz="quarter" idx="5"/>
          </p:nvPr>
        </p:nvSpPr>
        <p:spPr/>
        <p:txBody>
          <a:bodyPr/>
          <a:lstStyle/>
          <a:p>
            <a:fld id="{5C5A4377-140A-47E1-95E7-D26E8D815E0C}" type="slidenum">
              <a:rPr lang="en-CA" smtClean="0"/>
              <a:t>8</a:t>
            </a:fld>
            <a:endParaRPr lang="en-CA"/>
          </a:p>
        </p:txBody>
      </p:sp>
    </p:spTree>
    <p:extLst>
      <p:ext uri="{BB962C8B-B14F-4D97-AF65-F5344CB8AC3E}">
        <p14:creationId xmlns:p14="http://schemas.microsoft.com/office/powerpoint/2010/main" val="2035292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412750"/>
            <a:ext cx="4454525" cy="3341688"/>
          </a:xfrm>
        </p:spPr>
      </p:sp>
      <p:sp>
        <p:nvSpPr>
          <p:cNvPr id="3" name="Notes Placeholder 2"/>
          <p:cNvSpPr>
            <a:spLocks noGrp="1"/>
          </p:cNvSpPr>
          <p:nvPr>
            <p:ph type="body" idx="1"/>
          </p:nvPr>
        </p:nvSpPr>
        <p:spPr>
          <a:xfrm>
            <a:off x="710247" y="3910988"/>
            <a:ext cx="6010041" cy="5006434"/>
          </a:xfrm>
        </p:spPr>
        <p:txBody>
          <a:bodyPr/>
          <a:lstStyle/>
          <a:p>
            <a:r>
              <a:rPr lang="en-US" sz="1600" dirty="0"/>
              <a:t>Universal newline support can be disabled during configure because it does have a small performance penalty, and moreover the implementation has not been tested on all conceivable platforms yet. </a:t>
            </a:r>
          </a:p>
          <a:p>
            <a:endParaRPr lang="en-US" sz="1600" dirty="0"/>
          </a:p>
          <a:p>
            <a:r>
              <a:rPr lang="en-US" sz="1600" dirty="0"/>
              <a:t>It might also be silly on some platforms (WinCE or Palm devices, for instance). </a:t>
            </a:r>
          </a:p>
          <a:p>
            <a:endParaRPr lang="en-US" sz="1600" dirty="0"/>
          </a:p>
          <a:p>
            <a:r>
              <a:rPr lang="en-US" sz="1600" dirty="0"/>
              <a:t>If universal newline support is not enabled then file objects do not have the newlines attribute, so testing whether the current Python has it can be done with a simple:</a:t>
            </a:r>
          </a:p>
          <a:p>
            <a:endParaRPr lang="en-US" sz="1600" dirty="0"/>
          </a:p>
          <a:p>
            <a:r>
              <a:rPr lang="en-US" sz="1600" b="1" dirty="0">
                <a:latin typeface="Courier New" panose="02070309020205020404" pitchFamily="49" charset="0"/>
                <a:cs typeface="Courier New" panose="02070309020205020404" pitchFamily="49" charset="0"/>
              </a:rPr>
              <a:t>if </a:t>
            </a:r>
            <a:r>
              <a:rPr lang="en-US" sz="1600" b="1" dirty="0" err="1">
                <a:latin typeface="Courier New" panose="02070309020205020404" pitchFamily="49" charset="0"/>
                <a:cs typeface="Courier New" panose="02070309020205020404" pitchFamily="49" charset="0"/>
              </a:rPr>
              <a:t>hasattr</a:t>
            </a:r>
            <a:r>
              <a:rPr lang="en-US" sz="1600" b="1" dirty="0">
                <a:latin typeface="Courier New" panose="02070309020205020404" pitchFamily="49" charset="0"/>
                <a:cs typeface="Courier New" panose="02070309020205020404" pitchFamily="49" charset="0"/>
              </a:rPr>
              <a:t>(open, 'newlines’): </a:t>
            </a:r>
          </a:p>
          <a:p>
            <a:r>
              <a:rPr lang="en-US" sz="1600" b="1" dirty="0">
                <a:latin typeface="Courier New" panose="02070309020205020404" pitchFamily="49" charset="0"/>
                <a:cs typeface="Courier New" panose="02070309020205020404" pitchFamily="49" charset="0"/>
              </a:rPr>
              <a:t>    print 'We have universal newline support’</a:t>
            </a:r>
          </a:p>
          <a:p>
            <a:endParaRPr lang="en-US" sz="1600" b="1" dirty="0">
              <a:latin typeface="Courier New" panose="02070309020205020404" pitchFamily="49" charset="0"/>
              <a:cs typeface="Courier New" panose="02070309020205020404" pitchFamily="49" charset="0"/>
            </a:endParaRPr>
          </a:p>
          <a:p>
            <a:r>
              <a:rPr lang="en-US" sz="1600" b="1" u="sng" dirty="0"/>
              <a:t>On its way OUT</a:t>
            </a:r>
          </a:p>
          <a:p>
            <a:r>
              <a:rPr lang="en-US" sz="1600" dirty="0"/>
              <a:t>The logic behind this is fairly simple. It's considered more "Pythonic" to have named things rather than unnamed things. So you use a named parameter rather than a character flag. The flag idea is very much a leftover of Python's C implementation and it's small wonder that it's being weeded out.</a:t>
            </a:r>
          </a:p>
          <a:p>
            <a:r>
              <a:rPr lang="en-US" sz="1600" b="1"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5"/>
          </p:nvPr>
        </p:nvSpPr>
        <p:spPr/>
        <p:txBody>
          <a:bodyPr/>
          <a:lstStyle/>
          <a:p>
            <a:fld id="{5C5A4377-140A-47E1-95E7-D26E8D815E0C}" type="slidenum">
              <a:rPr lang="en-CA" smtClean="0"/>
              <a:t>9</a:t>
            </a:fld>
            <a:endParaRPr lang="en-CA"/>
          </a:p>
        </p:txBody>
      </p:sp>
    </p:spTree>
    <p:extLst>
      <p:ext uri="{BB962C8B-B14F-4D97-AF65-F5344CB8AC3E}">
        <p14:creationId xmlns:p14="http://schemas.microsoft.com/office/powerpoint/2010/main" val="308690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412750"/>
            <a:ext cx="4951413" cy="37131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10</a:t>
            </a:fld>
            <a:endParaRPr lang="en-CA"/>
          </a:p>
        </p:txBody>
      </p:sp>
    </p:spTree>
    <p:extLst>
      <p:ext uri="{BB962C8B-B14F-4D97-AF65-F5344CB8AC3E}">
        <p14:creationId xmlns:p14="http://schemas.microsoft.com/office/powerpoint/2010/main" val="313031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12</a:t>
            </a:fld>
            <a:endParaRPr lang="en-CA"/>
          </a:p>
        </p:txBody>
      </p:sp>
    </p:spTree>
    <p:extLst>
      <p:ext uri="{BB962C8B-B14F-4D97-AF65-F5344CB8AC3E}">
        <p14:creationId xmlns:p14="http://schemas.microsoft.com/office/powerpoint/2010/main" val="1119943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Address Resolution Protocol</a:t>
            </a:r>
            <a:r>
              <a:rPr lang="en-US" dirty="0"/>
              <a:t>, or </a:t>
            </a:r>
            <a:r>
              <a:rPr lang="en-US" b="1" dirty="0"/>
              <a:t>ARP</a:t>
            </a:r>
          </a:p>
          <a:p>
            <a:r>
              <a:rPr lang="en-US" dirty="0"/>
              <a:t> was developed in the early 1980s as a general-purpose address translation protocol for IP networks. Besides Ethernet and Wi-Fi, ARP has been implemented for </a:t>
            </a:r>
            <a:r>
              <a:rPr lang="en-US" dirty="0">
                <a:hlinkClick r:id="rId3"/>
              </a:rPr>
              <a:t>ATM</a:t>
            </a:r>
            <a:r>
              <a:rPr lang="en-US" dirty="0"/>
              <a:t>, </a:t>
            </a:r>
            <a:r>
              <a:rPr lang="en-US" dirty="0">
                <a:hlinkClick r:id="rId4"/>
              </a:rPr>
              <a:t>Token Ring</a:t>
            </a:r>
            <a:r>
              <a:rPr lang="en-US" dirty="0"/>
              <a:t>, and other physical network types.</a:t>
            </a:r>
          </a:p>
          <a:p>
            <a:r>
              <a:rPr lang="en-US" dirty="0"/>
              <a:t>ARP allows a network to manage connections independently of the specific physical device attached to each one. This enables the internet protocol to work more efficiently than if it had to manage addresses of different kinds of hardware devices and physical networks on its own.</a:t>
            </a:r>
          </a:p>
          <a:p>
            <a:endParaRPr lang="en-US" b="1" dirty="0"/>
          </a:p>
          <a:p>
            <a:r>
              <a:rPr lang="en-US" b="1" dirty="0"/>
              <a:t>Network Administration: ARP Command</a:t>
            </a:r>
          </a:p>
          <a:p>
            <a:r>
              <a:rPr lang="en-US" dirty="0"/>
              <a:t>The IP address only gets you across the Internet to the required destination network. </a:t>
            </a:r>
          </a:p>
          <a:p>
            <a:endParaRPr lang="en-US" dirty="0"/>
          </a:p>
          <a:p>
            <a:r>
              <a:rPr lang="en-US" dirty="0"/>
              <a:t>The router on that network must discover the physical address (MAC address) on the network of the destination host. It does this by sending out an ARP broadcast on the network that basically says "what is the MAC address of the host on this network whose IP address is....."? </a:t>
            </a:r>
          </a:p>
          <a:p>
            <a:endParaRPr lang="en-US" dirty="0"/>
          </a:p>
          <a:p>
            <a:r>
              <a:rPr lang="en-US" dirty="0"/>
              <a:t>Only the host with that IP address replies and they send back their MAC address. </a:t>
            </a:r>
          </a:p>
          <a:p>
            <a:endParaRPr lang="en-US" dirty="0"/>
          </a:p>
          <a:p>
            <a:r>
              <a:rPr lang="en-US" dirty="0"/>
              <a:t>The router stores that (in the ARP cache) and can now build the physical network frame with the right destination MAC address.</a:t>
            </a:r>
          </a:p>
        </p:txBody>
      </p:sp>
      <p:sp>
        <p:nvSpPr>
          <p:cNvPr id="4" name="Slide Number Placeholder 3"/>
          <p:cNvSpPr>
            <a:spLocks noGrp="1"/>
          </p:cNvSpPr>
          <p:nvPr>
            <p:ph type="sldNum" sz="quarter" idx="5"/>
          </p:nvPr>
        </p:nvSpPr>
        <p:spPr/>
        <p:txBody>
          <a:bodyPr/>
          <a:lstStyle/>
          <a:p>
            <a:fld id="{5C5A4377-140A-47E1-95E7-D26E8D815E0C}" type="slidenum">
              <a:rPr lang="en-CA" smtClean="0"/>
              <a:t>16</a:t>
            </a:fld>
            <a:endParaRPr lang="en-CA"/>
          </a:p>
        </p:txBody>
      </p:sp>
    </p:spTree>
    <p:extLst>
      <p:ext uri="{BB962C8B-B14F-4D97-AF65-F5344CB8AC3E}">
        <p14:creationId xmlns:p14="http://schemas.microsoft.com/office/powerpoint/2010/main" val="116746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 Administration: ARP Command</a:t>
            </a:r>
          </a:p>
          <a:p>
            <a:r>
              <a:rPr lang="en-US" dirty="0"/>
              <a:t>Using the </a:t>
            </a:r>
            <a:r>
              <a:rPr lang="en-US" dirty="0" err="1"/>
              <a:t>arp</a:t>
            </a:r>
            <a:r>
              <a:rPr lang="en-US" dirty="0"/>
              <a:t> command allows you to display and modify the Address Resolution Protocol (ARP) cache. An </a:t>
            </a:r>
            <a:r>
              <a:rPr lang="en-US" i="1" dirty="0"/>
              <a:t>ARP cache</a:t>
            </a:r>
            <a:r>
              <a:rPr lang="en-US" dirty="0"/>
              <a:t> is a simple mapping of IP addresses to MAC addresses. Each time a computer’s TCP/IP stack uses ARP to determine the Media Access Control (MAC) address for an IP address, it records the mapping in the ARP cache so that future ARP lookups go faster.</a:t>
            </a:r>
          </a:p>
          <a:p>
            <a:r>
              <a:rPr lang="en-US" dirty="0"/>
              <a:t>If you use the </a:t>
            </a:r>
            <a:r>
              <a:rPr lang="en-US" dirty="0" err="1"/>
              <a:t>arp</a:t>
            </a:r>
            <a:r>
              <a:rPr lang="en-US" dirty="0"/>
              <a:t> command without any parameters, you get a list of the command’s parameters. To display the ARP cache entry for a specific IP address, use an -a switch followed by the IP address. </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17</a:t>
            </a:fld>
            <a:endParaRPr lang="en-CA"/>
          </a:p>
        </p:txBody>
      </p:sp>
    </p:spTree>
    <p:extLst>
      <p:ext uri="{BB962C8B-B14F-4D97-AF65-F5344CB8AC3E}">
        <p14:creationId xmlns:p14="http://schemas.microsoft.com/office/powerpoint/2010/main" val="355535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20</a:t>
            </a:fld>
            <a:endParaRPr lang="en-CA"/>
          </a:p>
        </p:txBody>
      </p:sp>
    </p:spTree>
    <p:extLst>
      <p:ext uri="{BB962C8B-B14F-4D97-AF65-F5344CB8AC3E}">
        <p14:creationId xmlns:p14="http://schemas.microsoft.com/office/powerpoint/2010/main" val="224806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platform import </a:t>
            </a:r>
            <a:r>
              <a:rPr lang="en-CA" dirty="0" err="1"/>
              <a:t>python_implementation</a:t>
            </a:r>
            <a:r>
              <a:rPr lang="en-CA" dirty="0"/>
              <a:t>, </a:t>
            </a:r>
            <a:r>
              <a:rPr lang="en-CA" dirty="0" err="1"/>
              <a:t>python_version_tuple</a:t>
            </a:r>
            <a:endParaRPr lang="en-CA" dirty="0"/>
          </a:p>
          <a:p>
            <a:endParaRPr lang="en-CA" dirty="0"/>
          </a:p>
          <a:p>
            <a:r>
              <a:rPr lang="en-CA" dirty="0"/>
              <a:t>print(</a:t>
            </a:r>
            <a:r>
              <a:rPr lang="en-CA" dirty="0" err="1"/>
              <a:t>python_implementation</a:t>
            </a:r>
            <a:r>
              <a:rPr lang="en-CA" dirty="0"/>
              <a:t>())</a:t>
            </a:r>
          </a:p>
          <a:p>
            <a:endParaRPr lang="en-CA" dirty="0"/>
          </a:p>
          <a:p>
            <a:r>
              <a:rPr lang="en-CA" dirty="0"/>
              <a:t>for </a:t>
            </a:r>
            <a:r>
              <a:rPr lang="en-CA" dirty="0" err="1"/>
              <a:t>atr</a:t>
            </a:r>
            <a:r>
              <a:rPr lang="en-CA" dirty="0"/>
              <a:t> in </a:t>
            </a:r>
            <a:r>
              <a:rPr lang="en-CA" dirty="0" err="1"/>
              <a:t>python_version_tuple</a:t>
            </a:r>
            <a:r>
              <a:rPr lang="en-CA" dirty="0"/>
              <a:t>():</a:t>
            </a:r>
          </a:p>
          <a:p>
            <a:r>
              <a:rPr lang="en-CA" dirty="0"/>
              <a:t>    print(</a:t>
            </a:r>
            <a:r>
              <a:rPr lang="en-CA" dirty="0" err="1"/>
              <a:t>atr</a:t>
            </a:r>
            <a:r>
              <a:rPr lang="en-CA" dirty="0"/>
              <a:t>)</a:t>
            </a:r>
          </a:p>
          <a:p>
            <a:endParaRPr lang="en-CA" dirty="0"/>
          </a:p>
          <a:p>
            <a:r>
              <a:rPr lang="en-CA" dirty="0">
                <a:hlinkClick r:id="rId3"/>
              </a:rPr>
              <a:t>https://docs.python.org/3/py-modindex.html</a:t>
            </a:r>
            <a:r>
              <a:rPr lang="en-CA" dirty="0"/>
              <a:t>.</a:t>
            </a:r>
          </a:p>
        </p:txBody>
      </p:sp>
      <p:sp>
        <p:nvSpPr>
          <p:cNvPr id="4" name="Slide Number Placeholder 3"/>
          <p:cNvSpPr>
            <a:spLocks noGrp="1"/>
          </p:cNvSpPr>
          <p:nvPr>
            <p:ph type="sldNum" sz="quarter" idx="5"/>
          </p:nvPr>
        </p:nvSpPr>
        <p:spPr/>
        <p:txBody>
          <a:bodyPr/>
          <a:lstStyle/>
          <a:p>
            <a:fld id="{5C5A4377-140A-47E1-95E7-D26E8D815E0C}" type="slidenum">
              <a:rPr lang="en-CA" smtClean="0"/>
              <a:t>21</a:t>
            </a:fld>
            <a:endParaRPr lang="en-CA"/>
          </a:p>
        </p:txBody>
      </p:sp>
    </p:spTree>
    <p:extLst>
      <p:ext uri="{BB962C8B-B14F-4D97-AF65-F5344CB8AC3E}">
        <p14:creationId xmlns:p14="http://schemas.microsoft.com/office/powerpoint/2010/main" val="3983100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1124" y="1702988"/>
            <a:ext cx="5715000" cy="1367908"/>
          </a:xfrm>
        </p:spPr>
        <p:txBody>
          <a:bodyPr wrap="none" anchor="t">
            <a:normAutofit/>
          </a:bodyPr>
          <a:lstStyle>
            <a:lvl1pPr algn="r">
              <a:defRPr sz="3667" b="1"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81124" y="3078646"/>
            <a:ext cx="5715000" cy="628354"/>
          </a:xfrm>
        </p:spPr>
        <p:txBody>
          <a:bodyPr anchor="b">
            <a:normAutofit/>
          </a:bodyPr>
          <a:lstStyle>
            <a:lvl1pPr marL="0" indent="0" algn="r">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322144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39493" y="822856"/>
            <a:ext cx="3857625" cy="4061354"/>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42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239493" y="822856"/>
            <a:ext cx="3857625" cy="40613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51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2"/>
            <a:ext cx="6572250" cy="2945287"/>
          </a:xfrm>
        </p:spPr>
        <p:txBody>
          <a:bodyPr anchor="ctr"/>
          <a:lstStyle>
            <a:lvl1pPr>
              <a:defRPr sz="2667" b="1"/>
            </a:lvl1pPr>
          </a:lstStyle>
          <a:p>
            <a:r>
              <a:rPr lang="en-US"/>
              <a:t>Click to edit Master title style</a:t>
            </a:r>
            <a:endParaRPr lang="en-US" dirty="0"/>
          </a:p>
        </p:txBody>
      </p:sp>
      <p:sp>
        <p:nvSpPr>
          <p:cNvPr id="4" name="Text Placeholder 3"/>
          <p:cNvSpPr>
            <a:spLocks noGrp="1"/>
          </p:cNvSpPr>
          <p:nvPr>
            <p:ph type="body" sz="half" idx="2"/>
          </p:nvPr>
        </p:nvSpPr>
        <p:spPr>
          <a:xfrm>
            <a:off x="524869" y="3647497"/>
            <a:ext cx="6571258" cy="1251522"/>
          </a:xfrm>
        </p:spPr>
        <p:txBody>
          <a:bodyPr anchor="ct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219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882" y="304272"/>
            <a:ext cx="5814220" cy="2494087"/>
          </a:xfrm>
        </p:spPr>
        <p:txBody>
          <a:bodyPr anchor="ctr"/>
          <a:lstStyle>
            <a:lvl1pPr>
              <a:defRPr sz="2667" b="1"/>
            </a:lvl1pPr>
          </a:lstStyle>
          <a:p>
            <a:r>
              <a:rPr lang="en-US"/>
              <a:t>Click to edit Master title style</a:t>
            </a:r>
            <a:endParaRPr lang="en-US" dirty="0"/>
          </a:p>
        </p:txBody>
      </p:sp>
      <p:sp>
        <p:nvSpPr>
          <p:cNvPr id="12" name="Text Placeholder 3"/>
          <p:cNvSpPr>
            <a:spLocks noGrp="1"/>
          </p:cNvSpPr>
          <p:nvPr>
            <p:ph type="body" sz="half" idx="13"/>
          </p:nvPr>
        </p:nvSpPr>
        <p:spPr>
          <a:xfrm>
            <a:off x="1075403" y="2804632"/>
            <a:ext cx="5470187" cy="457473"/>
          </a:xfrm>
        </p:spPr>
        <p:txBody>
          <a:bodyPr anchor="t">
            <a:normAutofit/>
          </a:bodyPr>
          <a:lstStyle>
            <a:lvl1pPr marL="0" indent="0" algn="r">
              <a:buNone/>
              <a:defRPr sz="875" i="1">
                <a:solidFill>
                  <a:schemeClr val="tx2">
                    <a:lumMod val="50000"/>
                  </a:schemeClr>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4" name="Text Placeholder 3"/>
          <p:cNvSpPr>
            <a:spLocks noGrp="1"/>
          </p:cNvSpPr>
          <p:nvPr>
            <p:ph type="body" sz="half" idx="2"/>
          </p:nvPr>
        </p:nvSpPr>
        <p:spPr>
          <a:xfrm>
            <a:off x="524868" y="3666647"/>
            <a:ext cx="6570265" cy="1241247"/>
          </a:xfrm>
        </p:spPr>
        <p:txBody>
          <a:bodyPr anchor="ctr">
            <a:normAutofit/>
          </a:bodyP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694403" y="655688"/>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000" dirty="0">
                <a:solidFill>
                  <a:schemeClr val="tx1"/>
                </a:solidFill>
                <a:effectLst/>
              </a:rPr>
              <a:t>“</a:t>
            </a:r>
          </a:p>
        </p:txBody>
      </p:sp>
      <p:sp>
        <p:nvSpPr>
          <p:cNvPr id="10" name="TextBox 9"/>
          <p:cNvSpPr txBox="1"/>
          <p:nvPr/>
        </p:nvSpPr>
        <p:spPr>
          <a:xfrm>
            <a:off x="6523633" y="2286000"/>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000" dirty="0">
                <a:solidFill>
                  <a:schemeClr val="tx1"/>
                </a:solidFill>
                <a:effectLst/>
              </a:rPr>
              <a:t>”</a:t>
            </a:r>
          </a:p>
        </p:txBody>
      </p:sp>
    </p:spTree>
    <p:extLst>
      <p:ext uri="{BB962C8B-B14F-4D97-AF65-F5344CB8AC3E}">
        <p14:creationId xmlns:p14="http://schemas.microsoft.com/office/powerpoint/2010/main" val="88309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24867" y="1860560"/>
            <a:ext cx="6572250" cy="2093196"/>
          </a:xfrm>
        </p:spPr>
        <p:txBody>
          <a:bodyPr anchor="b">
            <a:normAutofit/>
          </a:bodyPr>
          <a:lstStyle>
            <a:lvl1pPr>
              <a:defRPr sz="3375"/>
            </a:lvl1pPr>
          </a:lstStyle>
          <a:p>
            <a:r>
              <a:rPr lang="en-US"/>
              <a:t>Click to edit Master title style</a:t>
            </a:r>
            <a:endParaRPr lang="en-US" dirty="0"/>
          </a:p>
        </p:txBody>
      </p:sp>
      <p:sp>
        <p:nvSpPr>
          <p:cNvPr id="4" name="Text Placeholder 3"/>
          <p:cNvSpPr>
            <a:spLocks noGrp="1"/>
          </p:cNvSpPr>
          <p:nvPr>
            <p:ph type="body" sz="half" idx="2"/>
          </p:nvPr>
        </p:nvSpPr>
        <p:spPr>
          <a:xfrm>
            <a:off x="524869" y="3963571"/>
            <a:ext cx="6571258" cy="950537"/>
          </a:xfrm>
        </p:spPr>
        <p:txBody>
          <a:bodyPr anchor="t"/>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89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7" name="Text Placeholder 2"/>
          <p:cNvSpPr>
            <a:spLocks noGrp="1"/>
          </p:cNvSpPr>
          <p:nvPr>
            <p:ph type="body" idx="1"/>
          </p:nvPr>
        </p:nvSpPr>
        <p:spPr>
          <a:xfrm>
            <a:off x="835801" y="1571625"/>
            <a:ext cx="184179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8" name="Text Placeholder 3"/>
          <p:cNvSpPr>
            <a:spLocks noGrp="1"/>
          </p:cNvSpPr>
          <p:nvPr>
            <p:ph type="body" sz="half" idx="15"/>
          </p:nvPr>
        </p:nvSpPr>
        <p:spPr>
          <a:xfrm>
            <a:off x="848000" y="2143126"/>
            <a:ext cx="1829594"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9" name="Text Placeholder 4"/>
          <p:cNvSpPr>
            <a:spLocks noGrp="1"/>
          </p:cNvSpPr>
          <p:nvPr>
            <p:ph type="body" sz="quarter" idx="3"/>
          </p:nvPr>
        </p:nvSpPr>
        <p:spPr>
          <a:xfrm>
            <a:off x="2867498" y="1571625"/>
            <a:ext cx="1835151" cy="480218"/>
          </a:xfrm>
        </p:spPr>
        <p:txBody>
          <a:bodyPr vert="horz" lIns="91440" tIns="45720" rIns="91440" bIns="45720" rtlCol="0" anchor="b">
            <a:no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2860901" y="2143126"/>
            <a:ext cx="1841747"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11" name="Text Placeholder 4"/>
          <p:cNvSpPr>
            <a:spLocks noGrp="1"/>
          </p:cNvSpPr>
          <p:nvPr>
            <p:ph type="body" sz="quarter" idx="13"/>
          </p:nvPr>
        </p:nvSpPr>
        <p:spPr>
          <a:xfrm>
            <a:off x="4893149" y="1571625"/>
            <a:ext cx="1832571" cy="480218"/>
          </a:xfrm>
        </p:spPr>
        <p:txBody>
          <a:bodyPr vert="horz" lIns="91440" tIns="45720" rIns="91440" bIns="45720" rtlCol="0" anchor="b">
            <a:noAutofit/>
          </a:bodyPr>
          <a:lstStyle>
            <a:lvl1pPr>
              <a:buNone/>
              <a:defRPr lang="en-US" sz="1500" b="0" dirty="0">
                <a:solidFill>
                  <a:schemeClr val="tx2">
                    <a:lumMod val="50000"/>
                  </a:schemeClr>
                </a:soli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4893149" y="2143126"/>
            <a:ext cx="1832571"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6550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32553" y="3581253"/>
            <a:ext cx="183753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0" name="Picture Placeholder 2"/>
          <p:cNvSpPr>
            <a:spLocks noGrp="1" noChangeAspect="1"/>
          </p:cNvSpPr>
          <p:nvPr>
            <p:ph type="pic" idx="15"/>
          </p:nvPr>
        </p:nvSpPr>
        <p:spPr>
          <a:xfrm>
            <a:off x="832553" y="1880295"/>
            <a:ext cx="1837532"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1" name="Text Placeholder 3"/>
          <p:cNvSpPr>
            <a:spLocks noGrp="1"/>
          </p:cNvSpPr>
          <p:nvPr>
            <p:ph type="body" sz="half" idx="18"/>
          </p:nvPr>
        </p:nvSpPr>
        <p:spPr>
          <a:xfrm>
            <a:off x="832553" y="4061471"/>
            <a:ext cx="1837532"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2" name="Text Placeholder 4"/>
          <p:cNvSpPr>
            <a:spLocks noGrp="1"/>
          </p:cNvSpPr>
          <p:nvPr>
            <p:ph type="body" sz="quarter" idx="3"/>
          </p:nvPr>
        </p:nvSpPr>
        <p:spPr>
          <a:xfrm>
            <a:off x="2855624" y="3581253"/>
            <a:ext cx="1831578"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3" name="Picture Placeholder 2"/>
          <p:cNvSpPr>
            <a:spLocks noGrp="1" noChangeAspect="1"/>
          </p:cNvSpPr>
          <p:nvPr>
            <p:ph type="pic" idx="21"/>
          </p:nvPr>
        </p:nvSpPr>
        <p:spPr>
          <a:xfrm>
            <a:off x="2855623" y="1880295"/>
            <a:ext cx="1831578"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4" name="Text Placeholder 3"/>
          <p:cNvSpPr>
            <a:spLocks noGrp="1"/>
          </p:cNvSpPr>
          <p:nvPr>
            <p:ph type="body" sz="half" idx="19"/>
          </p:nvPr>
        </p:nvSpPr>
        <p:spPr>
          <a:xfrm>
            <a:off x="2854779" y="4061471"/>
            <a:ext cx="1834004"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5" name="Text Placeholder 4"/>
          <p:cNvSpPr>
            <a:spLocks noGrp="1"/>
          </p:cNvSpPr>
          <p:nvPr>
            <p:ph type="body" sz="quarter" idx="13"/>
          </p:nvPr>
        </p:nvSpPr>
        <p:spPr>
          <a:xfrm>
            <a:off x="4877703" y="3581253"/>
            <a:ext cx="1832571"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6" name="Picture Placeholder 2"/>
          <p:cNvSpPr>
            <a:spLocks noGrp="1" noChangeAspect="1"/>
          </p:cNvSpPr>
          <p:nvPr>
            <p:ph type="pic" idx="22"/>
          </p:nvPr>
        </p:nvSpPr>
        <p:spPr>
          <a:xfrm>
            <a:off x="4877702" y="1880295"/>
            <a:ext cx="1832571"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7" name="Text Placeholder 3"/>
          <p:cNvSpPr>
            <a:spLocks noGrp="1"/>
          </p:cNvSpPr>
          <p:nvPr>
            <p:ph type="body" sz="half" idx="20"/>
          </p:nvPr>
        </p:nvSpPr>
        <p:spPr>
          <a:xfrm>
            <a:off x="4877624" y="4061470"/>
            <a:ext cx="1834998"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166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23875" y="1521354"/>
            <a:ext cx="6572250" cy="38507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948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3064" y="304272"/>
            <a:ext cx="1643063" cy="50606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3876" y="304272"/>
            <a:ext cx="4833938" cy="5060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72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00000" y="1521354"/>
            <a:ext cx="6396125" cy="339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12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34083" y="1526892"/>
            <a:ext cx="5715000" cy="1367908"/>
          </a:xfrm>
        </p:spPr>
        <p:txBody>
          <a:bodyPr wrap="none" anchor="t">
            <a:normAutofit/>
          </a:bodyPr>
          <a:lstStyle>
            <a:lvl1pPr algn="l">
              <a:defRPr sz="3667" b="0"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534083" y="842069"/>
            <a:ext cx="5715000" cy="628354"/>
          </a:xfrm>
        </p:spPr>
        <p:txBody>
          <a:bodyPr anchor="b">
            <a:normAutofit/>
          </a:bodyPr>
          <a:lstStyle>
            <a:lvl1pPr marL="0" indent="0" algn="l">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17228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0000" y="1521355"/>
            <a:ext cx="3140760" cy="3393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49900" y="1521355"/>
            <a:ext cx="3146225" cy="33935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5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1"/>
            <a:ext cx="657225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00000" y="1400969"/>
            <a:ext cx="3140760" cy="686593"/>
          </a:xfrm>
        </p:spPr>
        <p:txBody>
          <a:bodyPr anchor="b"/>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700000" y="2087563"/>
            <a:ext cx="3140760"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49901" y="1400969"/>
            <a:ext cx="3147218" cy="686593"/>
          </a:xfrm>
        </p:spPr>
        <p:txBody>
          <a:bodyPr vert="horz" lIns="91440" tIns="45720" rIns="91440" bIns="45720" rtlCol="0" anchor="b">
            <a:norm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3949901" y="2087563"/>
            <a:ext cx="3147218"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61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87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46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ictur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9929" y="302079"/>
            <a:ext cx="7420144" cy="4619965"/>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69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639300"/>
            <a:ext cx="6572250" cy="682796"/>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867" y="822855"/>
            <a:ext cx="6572250" cy="2816446"/>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524869" y="4322097"/>
            <a:ext cx="6571258" cy="568727"/>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5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304271"/>
            <a:ext cx="6572250" cy="11046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700000" y="1521354"/>
            <a:ext cx="6396125"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00618" y="5296960"/>
            <a:ext cx="991721" cy="304271"/>
          </a:xfrm>
          <a:prstGeom prst="rect">
            <a:avLst/>
          </a:prstGeom>
        </p:spPr>
        <p:txBody>
          <a:bodyPr vert="horz" lIns="91440" tIns="45720" rIns="91440" bIns="45720" rtlCol="0" anchor="ctr"/>
          <a:lstStyle>
            <a:lvl1pPr algn="l">
              <a:defRPr sz="750">
                <a:solidFill>
                  <a:schemeClr val="tx1">
                    <a:lumMod val="85000"/>
                  </a:schemeClr>
                </a:solidFill>
              </a:defRPr>
            </a:lvl1pPr>
          </a:lstStyle>
          <a:p>
            <a:fld id="{B61BEF0D-F0BB-DE4B-95CE-6DB70DBA9567}" type="datetimeFigureOut">
              <a:rPr lang="en-US" smtClean="0"/>
              <a:pPr/>
              <a:t>11/15/2022</a:t>
            </a:fld>
            <a:endParaRPr lang="en-US" dirty="0"/>
          </a:p>
        </p:txBody>
      </p:sp>
      <p:sp>
        <p:nvSpPr>
          <p:cNvPr id="5" name="Footer Placeholder 4"/>
          <p:cNvSpPr>
            <a:spLocks noGrp="1"/>
          </p:cNvSpPr>
          <p:nvPr>
            <p:ph type="ftr" sz="quarter" idx="3"/>
          </p:nvPr>
        </p:nvSpPr>
        <p:spPr>
          <a:xfrm>
            <a:off x="3810000" y="5296960"/>
            <a:ext cx="2571750" cy="304271"/>
          </a:xfrm>
          <a:prstGeom prst="rect">
            <a:avLst/>
          </a:prstGeom>
        </p:spPr>
        <p:txBody>
          <a:bodyPr vert="horz" lIns="91440" tIns="45720" rIns="91440" bIns="45720" rtlCol="0" anchor="ctr"/>
          <a:lstStyle>
            <a:lvl1pPr algn="ctr">
              <a:defRPr sz="75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6499412" y="5296960"/>
            <a:ext cx="596713" cy="304271"/>
          </a:xfrm>
          <a:prstGeom prst="rect">
            <a:avLst/>
          </a:prstGeom>
        </p:spPr>
        <p:txBody>
          <a:bodyPr vert="horz" lIns="91440" tIns="45720" rIns="91440" bIns="45720" rtlCol="0" anchor="ctr"/>
          <a:lstStyle>
            <a:lvl1pPr algn="r">
              <a:defRPr sz="750">
                <a:solidFill>
                  <a:schemeClr val="tx1">
                    <a:lumMod val="8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74204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571477" rtl="0" eaLnBrk="1" latinLnBrk="0" hangingPunct="1">
        <a:lnSpc>
          <a:spcPct val="90000"/>
        </a:lnSpc>
        <a:spcBef>
          <a:spcPct val="0"/>
        </a:spcBef>
        <a:buNone/>
        <a:defRPr sz="3667" b="0" kern="1200">
          <a:solidFill>
            <a:schemeClr val="tx2">
              <a:lumMod val="50000"/>
            </a:schemeClr>
          </a:solidFill>
          <a:latin typeface="+mj-lt"/>
          <a:ea typeface="+mj-ea"/>
          <a:cs typeface="+mj-cs"/>
        </a:defRPr>
      </a:lvl1pPr>
    </p:titleStyle>
    <p:body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477" rtl="0" eaLnBrk="1" latinLnBrk="0" hangingPunct="1">
        <a:defRPr sz="1125" kern="1200">
          <a:solidFill>
            <a:schemeClr val="tx1"/>
          </a:solidFill>
          <a:latin typeface="+mn-lt"/>
          <a:ea typeface="+mn-ea"/>
          <a:cs typeface="+mn-cs"/>
        </a:defRPr>
      </a:lvl1pPr>
      <a:lvl2pPr marL="285739" algn="l" defTabSz="571477" rtl="0" eaLnBrk="1" latinLnBrk="0" hangingPunct="1">
        <a:defRPr sz="1125" kern="1200">
          <a:solidFill>
            <a:schemeClr val="tx1"/>
          </a:solidFill>
          <a:latin typeface="+mn-lt"/>
          <a:ea typeface="+mn-ea"/>
          <a:cs typeface="+mn-cs"/>
        </a:defRPr>
      </a:lvl2pPr>
      <a:lvl3pPr marL="571477" algn="l" defTabSz="571477" rtl="0" eaLnBrk="1" latinLnBrk="0" hangingPunct="1">
        <a:defRPr sz="1125" kern="1200">
          <a:solidFill>
            <a:schemeClr val="tx1"/>
          </a:solidFill>
          <a:latin typeface="+mn-lt"/>
          <a:ea typeface="+mn-ea"/>
          <a:cs typeface="+mn-cs"/>
        </a:defRPr>
      </a:lvl3pPr>
      <a:lvl4pPr marL="857216" algn="l" defTabSz="571477" rtl="0" eaLnBrk="1" latinLnBrk="0" hangingPunct="1">
        <a:defRPr sz="1125" kern="1200">
          <a:solidFill>
            <a:schemeClr val="tx1"/>
          </a:solidFill>
          <a:latin typeface="+mn-lt"/>
          <a:ea typeface="+mn-ea"/>
          <a:cs typeface="+mn-cs"/>
        </a:defRPr>
      </a:lvl4pPr>
      <a:lvl5pPr marL="1142954" algn="l" defTabSz="571477" rtl="0" eaLnBrk="1" latinLnBrk="0" hangingPunct="1">
        <a:defRPr sz="1125" kern="1200">
          <a:solidFill>
            <a:schemeClr val="tx1"/>
          </a:solidFill>
          <a:latin typeface="+mn-lt"/>
          <a:ea typeface="+mn-ea"/>
          <a:cs typeface="+mn-cs"/>
        </a:defRPr>
      </a:lvl5pPr>
      <a:lvl6pPr marL="1428693" algn="l" defTabSz="571477" rtl="0" eaLnBrk="1" latinLnBrk="0" hangingPunct="1">
        <a:defRPr sz="1125" kern="1200">
          <a:solidFill>
            <a:schemeClr val="tx1"/>
          </a:solidFill>
          <a:latin typeface="+mn-lt"/>
          <a:ea typeface="+mn-ea"/>
          <a:cs typeface="+mn-cs"/>
        </a:defRPr>
      </a:lvl6pPr>
      <a:lvl7pPr marL="1714431" algn="l" defTabSz="571477" rtl="0" eaLnBrk="1" latinLnBrk="0" hangingPunct="1">
        <a:defRPr sz="1125" kern="1200">
          <a:solidFill>
            <a:schemeClr val="tx1"/>
          </a:solidFill>
          <a:latin typeface="+mn-lt"/>
          <a:ea typeface="+mn-ea"/>
          <a:cs typeface="+mn-cs"/>
        </a:defRPr>
      </a:lvl7pPr>
      <a:lvl8pPr marL="2000170" algn="l" defTabSz="571477" rtl="0" eaLnBrk="1" latinLnBrk="0" hangingPunct="1">
        <a:defRPr sz="1125" kern="1200">
          <a:solidFill>
            <a:schemeClr val="tx1"/>
          </a:solidFill>
          <a:latin typeface="+mn-lt"/>
          <a:ea typeface="+mn-ea"/>
          <a:cs typeface="+mn-cs"/>
        </a:defRPr>
      </a:lvl8pPr>
      <a:lvl9pPr marL="2285909" algn="l" defTabSz="571477"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windows-server/administration/windows-commands/commands-by-server-ro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docs.python.org/3/library/ipaddress.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python.org/3/howto/ipaddres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3499-21EC-4498-A907-0487BFFB8FE9}"/>
              </a:ext>
            </a:extLst>
          </p:cNvPr>
          <p:cNvSpPr>
            <a:spLocks noGrp="1"/>
          </p:cNvSpPr>
          <p:nvPr>
            <p:ph type="ctrTitle"/>
          </p:nvPr>
        </p:nvSpPr>
        <p:spPr>
          <a:xfrm>
            <a:off x="176734" y="1142333"/>
            <a:ext cx="4779468" cy="742846"/>
          </a:xfrm>
        </p:spPr>
        <p:txBody>
          <a:bodyPr>
            <a:normAutofit/>
          </a:bodyPr>
          <a:lstStyle/>
          <a:p>
            <a:pPr algn="l"/>
            <a:r>
              <a:rPr lang="en-CA" sz="2800" dirty="0"/>
              <a:t>Info-6079 Security Application</a:t>
            </a:r>
          </a:p>
        </p:txBody>
      </p:sp>
      <p:sp>
        <p:nvSpPr>
          <p:cNvPr id="3" name="Subtitle 2">
            <a:extLst>
              <a:ext uri="{FF2B5EF4-FFF2-40B4-BE49-F238E27FC236}">
                <a16:creationId xmlns:a16="http://schemas.microsoft.com/office/drawing/2014/main" id="{D588400E-B15F-4C5A-8E8B-8DE6F3B91BDE}"/>
              </a:ext>
            </a:extLst>
          </p:cNvPr>
          <p:cNvSpPr>
            <a:spLocks noGrp="1"/>
          </p:cNvSpPr>
          <p:nvPr>
            <p:ph type="subTitle" idx="1"/>
          </p:nvPr>
        </p:nvSpPr>
        <p:spPr>
          <a:xfrm>
            <a:off x="820190" y="2663709"/>
            <a:ext cx="5715000" cy="628354"/>
          </a:xfrm>
        </p:spPr>
        <p:txBody>
          <a:bodyPr>
            <a:normAutofit fontScale="92500" lnSpcReduction="10000"/>
          </a:bodyPr>
          <a:lstStyle/>
          <a:p>
            <a:r>
              <a:rPr lang="en-CA" sz="4800" b="1" dirty="0">
                <a:solidFill>
                  <a:schemeClr val="tx1"/>
                </a:solidFill>
              </a:rPr>
              <a:t>Subprocess Module</a:t>
            </a:r>
          </a:p>
        </p:txBody>
      </p:sp>
      <p:pic>
        <p:nvPicPr>
          <p:cNvPr id="4" name="Picture 3" descr="Logo, company name&#10;&#10;Description automatically generated">
            <a:extLst>
              <a:ext uri="{FF2B5EF4-FFF2-40B4-BE49-F238E27FC236}">
                <a16:creationId xmlns:a16="http://schemas.microsoft.com/office/drawing/2014/main" id="{A1A01FE2-A38C-515B-6A86-ABD6815FFA72}"/>
              </a:ext>
            </a:extLst>
          </p:cNvPr>
          <p:cNvPicPr>
            <a:picLocks noChangeAspect="1"/>
          </p:cNvPicPr>
          <p:nvPr/>
        </p:nvPicPr>
        <p:blipFill>
          <a:blip r:embed="rId2"/>
          <a:stretch>
            <a:fillRect/>
          </a:stretch>
        </p:blipFill>
        <p:spPr>
          <a:xfrm>
            <a:off x="4731034" y="229716"/>
            <a:ext cx="2629715" cy="1284040"/>
          </a:xfrm>
          <a:prstGeom prst="rect">
            <a:avLst/>
          </a:prstGeom>
        </p:spPr>
      </p:pic>
    </p:spTree>
    <p:extLst>
      <p:ext uri="{BB962C8B-B14F-4D97-AF65-F5344CB8AC3E}">
        <p14:creationId xmlns:p14="http://schemas.microsoft.com/office/powerpoint/2010/main" val="69347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7A70-C9ED-4029-8610-15ED5B6A8ABA}"/>
              </a:ext>
            </a:extLst>
          </p:cNvPr>
          <p:cNvSpPr>
            <a:spLocks noGrp="1"/>
          </p:cNvSpPr>
          <p:nvPr>
            <p:ph type="title"/>
          </p:nvPr>
        </p:nvSpPr>
        <p:spPr>
          <a:xfrm>
            <a:off x="162560" y="304272"/>
            <a:ext cx="7294880" cy="496702"/>
          </a:xfrm>
        </p:spPr>
        <p:txBody>
          <a:bodyPr/>
          <a:lstStyle/>
          <a:p>
            <a:r>
              <a:rPr lang="en-CA" sz="2800" dirty="0"/>
              <a:t>3rd ways to output </a:t>
            </a:r>
            <a:r>
              <a:rPr lang="en-CA" sz="2800" dirty="0" err="1"/>
              <a:t>Subprocess.run</a:t>
            </a:r>
            <a:r>
              <a:rPr lang="en-CA" sz="2800" dirty="0"/>
              <a:t>() results: </a:t>
            </a:r>
          </a:p>
        </p:txBody>
      </p:sp>
      <p:sp>
        <p:nvSpPr>
          <p:cNvPr id="3" name="Content Placeholder 2">
            <a:extLst>
              <a:ext uri="{FF2B5EF4-FFF2-40B4-BE49-F238E27FC236}">
                <a16:creationId xmlns:a16="http://schemas.microsoft.com/office/drawing/2014/main" id="{A523CFFC-5C6E-4D94-A064-DBA3BBF7A8A4}"/>
              </a:ext>
            </a:extLst>
          </p:cNvPr>
          <p:cNvSpPr>
            <a:spLocks noGrp="1"/>
          </p:cNvSpPr>
          <p:nvPr>
            <p:ph idx="1"/>
          </p:nvPr>
        </p:nvSpPr>
        <p:spPr>
          <a:xfrm>
            <a:off x="162560" y="914400"/>
            <a:ext cx="7294880" cy="3999627"/>
          </a:xfrm>
        </p:spPr>
        <p:txBody>
          <a:bodyPr/>
          <a:lstStyle/>
          <a:p>
            <a:r>
              <a:rPr lang="en-CA" dirty="0"/>
              <a:t>Could set to a file object as we learned in lesson 7</a:t>
            </a:r>
          </a:p>
          <a:p>
            <a:r>
              <a:rPr lang="en-CA" dirty="0"/>
              <a:t>Example: </a:t>
            </a:r>
          </a:p>
          <a:p>
            <a:pPr lvl="1"/>
            <a:r>
              <a:rPr lang="en-CA" dirty="0"/>
              <a:t>with open(‘</a:t>
            </a:r>
            <a:r>
              <a:rPr lang="en-CA" dirty="0" err="1"/>
              <a:t>out.txt’,’w</a:t>
            </a:r>
            <a:r>
              <a:rPr lang="en-CA" dirty="0"/>
              <a:t>+’) as </a:t>
            </a:r>
            <a:r>
              <a:rPr lang="en-CA" dirty="0" err="1"/>
              <a:t>fout</a:t>
            </a:r>
            <a:r>
              <a:rPr lang="en-CA" dirty="0"/>
              <a:t>:</a:t>
            </a:r>
          </a:p>
          <a:p>
            <a:pPr marL="285739" lvl="1" indent="0">
              <a:buNone/>
            </a:pPr>
            <a:r>
              <a:rPr lang="en-CA" dirty="0"/>
              <a:t>		</a:t>
            </a:r>
            <a:r>
              <a:rPr lang="en-CA" dirty="0" err="1"/>
              <a:t>subprocess.run</a:t>
            </a:r>
            <a:r>
              <a:rPr lang="en-CA" dirty="0"/>
              <a:t> (["ping", "fanshawec.ca"], 										</a:t>
            </a:r>
            <a:r>
              <a:rPr lang="en-CA" dirty="0" err="1"/>
              <a:t>stdout</a:t>
            </a:r>
            <a:r>
              <a:rPr lang="en-CA" dirty="0"/>
              <a:t>=</a:t>
            </a:r>
            <a:r>
              <a:rPr lang="en-CA" dirty="0" err="1"/>
              <a:t>fout</a:t>
            </a:r>
            <a:r>
              <a:rPr lang="en-CA" dirty="0"/>
              <a:t>)</a:t>
            </a:r>
          </a:p>
          <a:p>
            <a:endParaRPr lang="en-CA" dirty="0"/>
          </a:p>
          <a:p>
            <a:r>
              <a:rPr lang="en-CA" dirty="0"/>
              <a:t>This will allow you to save the information gathered and/or send it </a:t>
            </a:r>
          </a:p>
          <a:p>
            <a:endParaRPr lang="en-CA" dirty="0"/>
          </a:p>
        </p:txBody>
      </p:sp>
    </p:spTree>
    <p:extLst>
      <p:ext uri="{BB962C8B-B14F-4D97-AF65-F5344CB8AC3E}">
        <p14:creationId xmlns:p14="http://schemas.microsoft.com/office/powerpoint/2010/main" val="88832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a:bodyPr>
          <a:lstStyle/>
          <a:p>
            <a:pPr algn="ctr"/>
            <a:r>
              <a:rPr lang="en-CA" sz="4000" dirty="0"/>
              <a:t>What information can we get?</a:t>
            </a:r>
            <a:endParaRPr lang="en-CA" sz="1600" dirty="0"/>
          </a:p>
        </p:txBody>
      </p:sp>
    </p:spTree>
    <p:extLst>
      <p:ext uri="{BB962C8B-B14F-4D97-AF65-F5344CB8AC3E}">
        <p14:creationId xmlns:p14="http://schemas.microsoft.com/office/powerpoint/2010/main" val="156969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B29E-8EDD-4445-947A-F71AA236A2CC}"/>
              </a:ext>
            </a:extLst>
          </p:cNvPr>
          <p:cNvSpPr>
            <a:spLocks noGrp="1"/>
          </p:cNvSpPr>
          <p:nvPr>
            <p:ph type="title"/>
          </p:nvPr>
        </p:nvSpPr>
        <p:spPr>
          <a:xfrm>
            <a:off x="185854" y="304272"/>
            <a:ext cx="7322634" cy="496702"/>
          </a:xfrm>
        </p:spPr>
        <p:txBody>
          <a:bodyPr/>
          <a:lstStyle/>
          <a:p>
            <a:r>
              <a:rPr lang="en-CA" dirty="0"/>
              <a:t>Ping</a:t>
            </a:r>
          </a:p>
        </p:txBody>
      </p:sp>
      <p:sp>
        <p:nvSpPr>
          <p:cNvPr id="3" name="Content Placeholder 2">
            <a:extLst>
              <a:ext uri="{FF2B5EF4-FFF2-40B4-BE49-F238E27FC236}">
                <a16:creationId xmlns:a16="http://schemas.microsoft.com/office/drawing/2014/main" id="{59395836-619C-4D51-B0FB-4630DCB6976E}"/>
              </a:ext>
            </a:extLst>
          </p:cNvPr>
          <p:cNvSpPr>
            <a:spLocks noGrp="1"/>
          </p:cNvSpPr>
          <p:nvPr>
            <p:ph idx="1"/>
          </p:nvPr>
        </p:nvSpPr>
        <p:spPr>
          <a:xfrm>
            <a:off x="185854" y="877228"/>
            <a:ext cx="7322634" cy="4036799"/>
          </a:xfrm>
        </p:spPr>
        <p:txBody>
          <a:bodyPr>
            <a:normAutofit/>
          </a:bodyPr>
          <a:lstStyle/>
          <a:p>
            <a:endParaRPr lang="en-CA" sz="2450" dirty="0"/>
          </a:p>
          <a:p>
            <a:endParaRPr lang="en-CA" sz="2450" dirty="0"/>
          </a:p>
          <a:p>
            <a:r>
              <a:rPr lang="en-CA" sz="2400" dirty="0" err="1"/>
              <a:t>subprocess.run</a:t>
            </a:r>
            <a:r>
              <a:rPr lang="en-CA" sz="2400" dirty="0"/>
              <a:t>(["ping", "fanshawec.ca"])</a:t>
            </a:r>
          </a:p>
          <a:p>
            <a:r>
              <a:rPr lang="en-CA" sz="2400" dirty="0" err="1"/>
              <a:t>subprocess.run</a:t>
            </a:r>
            <a:r>
              <a:rPr lang="en-CA" sz="2400" dirty="0"/>
              <a:t>(["ping", "fanshawec.ca", "-n", "10"])</a:t>
            </a:r>
          </a:p>
          <a:p>
            <a:r>
              <a:rPr lang="en-CA" sz="2400" dirty="0" err="1"/>
              <a:t>subprocess.run</a:t>
            </a:r>
            <a:r>
              <a:rPr lang="en-CA" sz="2400" dirty="0"/>
              <a:t>(["ping", "8.8.8.8"])</a:t>
            </a:r>
          </a:p>
          <a:p>
            <a:pPr marL="0" indent="0">
              <a:buNone/>
            </a:pPr>
            <a:endParaRPr lang="en-CA" sz="2400" dirty="0"/>
          </a:p>
          <a:p>
            <a:endParaRPr lang="en-CA" dirty="0"/>
          </a:p>
        </p:txBody>
      </p:sp>
    </p:spTree>
    <p:extLst>
      <p:ext uri="{BB962C8B-B14F-4D97-AF65-F5344CB8AC3E}">
        <p14:creationId xmlns:p14="http://schemas.microsoft.com/office/powerpoint/2010/main" val="14202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F8EB-D2CC-4BC4-BB0A-3F040E3051CB}"/>
              </a:ext>
            </a:extLst>
          </p:cNvPr>
          <p:cNvSpPr>
            <a:spLocks noGrp="1"/>
          </p:cNvSpPr>
          <p:nvPr>
            <p:ph type="title"/>
          </p:nvPr>
        </p:nvSpPr>
        <p:spPr>
          <a:xfrm>
            <a:off x="182880" y="304271"/>
            <a:ext cx="6913245" cy="793009"/>
          </a:xfrm>
        </p:spPr>
        <p:txBody>
          <a:bodyPr/>
          <a:lstStyle/>
          <a:p>
            <a:r>
              <a:rPr lang="en-CA" dirty="0" err="1"/>
              <a:t>dir</a:t>
            </a:r>
            <a:endParaRPr lang="en-CA" dirty="0"/>
          </a:p>
        </p:txBody>
      </p:sp>
      <p:sp>
        <p:nvSpPr>
          <p:cNvPr id="3" name="Content Placeholder 2">
            <a:extLst>
              <a:ext uri="{FF2B5EF4-FFF2-40B4-BE49-F238E27FC236}">
                <a16:creationId xmlns:a16="http://schemas.microsoft.com/office/drawing/2014/main" id="{B6A070CE-FDA7-406A-B225-BFEC697FC261}"/>
              </a:ext>
            </a:extLst>
          </p:cNvPr>
          <p:cNvSpPr>
            <a:spLocks noGrp="1"/>
          </p:cNvSpPr>
          <p:nvPr>
            <p:ph idx="1"/>
          </p:nvPr>
        </p:nvSpPr>
        <p:spPr>
          <a:xfrm>
            <a:off x="182880" y="1097280"/>
            <a:ext cx="6913245" cy="3816747"/>
          </a:xfrm>
        </p:spPr>
        <p:txBody>
          <a:bodyPr/>
          <a:lstStyle/>
          <a:p>
            <a:endParaRPr lang="en-CA" dirty="0"/>
          </a:p>
          <a:p>
            <a:endParaRPr lang="en-CA" dirty="0"/>
          </a:p>
          <a:p>
            <a:r>
              <a:rPr lang="en-CA" dirty="0" err="1"/>
              <a:t>subprocess.run</a:t>
            </a:r>
            <a:r>
              <a:rPr lang="en-CA" dirty="0"/>
              <a:t>(["</a:t>
            </a:r>
            <a:r>
              <a:rPr lang="en-CA" dirty="0" err="1"/>
              <a:t>dir</a:t>
            </a:r>
            <a:r>
              <a:rPr lang="en-CA" dirty="0"/>
              <a:t>"], shell=True)</a:t>
            </a:r>
          </a:p>
          <a:p>
            <a:r>
              <a:rPr lang="en-CA" dirty="0" err="1"/>
              <a:t>subprocess.run</a:t>
            </a:r>
            <a:r>
              <a:rPr lang="en-CA" dirty="0"/>
              <a:t>(["</a:t>
            </a:r>
            <a:r>
              <a:rPr lang="en-CA" dirty="0" err="1"/>
              <a:t>dir</a:t>
            </a:r>
            <a:r>
              <a:rPr lang="en-CA" dirty="0"/>
              <a:t>", "c:\\"], shell=True)</a:t>
            </a:r>
          </a:p>
        </p:txBody>
      </p:sp>
    </p:spTree>
    <p:extLst>
      <p:ext uri="{BB962C8B-B14F-4D97-AF65-F5344CB8AC3E}">
        <p14:creationId xmlns:p14="http://schemas.microsoft.com/office/powerpoint/2010/main" val="239896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56FD-7E75-422A-B266-F40E460D904A}"/>
              </a:ext>
            </a:extLst>
          </p:cNvPr>
          <p:cNvSpPr>
            <a:spLocks noGrp="1"/>
          </p:cNvSpPr>
          <p:nvPr>
            <p:ph type="title"/>
          </p:nvPr>
        </p:nvSpPr>
        <p:spPr>
          <a:xfrm>
            <a:off x="144966" y="304271"/>
            <a:ext cx="6951159" cy="732792"/>
          </a:xfrm>
        </p:spPr>
        <p:txBody>
          <a:bodyPr/>
          <a:lstStyle/>
          <a:p>
            <a:r>
              <a:rPr lang="en-US" sz="4000" b="1" u="sng" dirty="0">
                <a:solidFill>
                  <a:srgbClr val="002060"/>
                </a:solidFill>
                <a:latin typeface="Courier New" panose="02070309020205020404" pitchFamily="49" charset="0"/>
                <a:cs typeface="Courier New" panose="02070309020205020404" pitchFamily="49" charset="0"/>
              </a:rPr>
              <a:t>output DIR</a:t>
            </a:r>
          </a:p>
        </p:txBody>
      </p:sp>
      <p:sp>
        <p:nvSpPr>
          <p:cNvPr id="3" name="Rectangle 2">
            <a:extLst>
              <a:ext uri="{FF2B5EF4-FFF2-40B4-BE49-F238E27FC236}">
                <a16:creationId xmlns:a16="http://schemas.microsoft.com/office/drawing/2014/main" id="{60122670-4E7B-44E3-8DF9-01E58A6F9318}"/>
              </a:ext>
            </a:extLst>
          </p:cNvPr>
          <p:cNvSpPr/>
          <p:nvPr/>
        </p:nvSpPr>
        <p:spPr>
          <a:xfrm>
            <a:off x="1905000" y="-8857246"/>
            <a:ext cx="3810000" cy="3765774"/>
          </a:xfrm>
          <a:prstGeom prst="rect">
            <a:avLst/>
          </a:prstGeom>
        </p:spPr>
        <p:txBody>
          <a:bodyPr>
            <a:spAutoFit/>
          </a:bodyPr>
          <a:lstStyle/>
          <a:p>
            <a:r>
              <a:rPr lang="en-US" dirty="0"/>
              <a:t>output DIR</a:t>
            </a:r>
          </a:p>
          <a:p>
            <a:r>
              <a:rPr lang="en-US" dirty="0"/>
              <a:t> Volume in drive D is </a:t>
            </a:r>
            <a:r>
              <a:rPr lang="en-US" dirty="0" err="1"/>
              <a:t>NTFS_Fanshawe</a:t>
            </a:r>
            <a:endParaRPr lang="en-US" dirty="0"/>
          </a:p>
          <a:p>
            <a:r>
              <a:rPr lang="en-US" dirty="0"/>
              <a:t> Volume Serial Number is 2E20-95BC</a:t>
            </a:r>
          </a:p>
          <a:p>
            <a:endParaRPr lang="en-US" dirty="0"/>
          </a:p>
          <a:p>
            <a:r>
              <a:rPr lang="en-US" dirty="0"/>
              <a:t> Directory of D:\2020_ACTIVE_COURSES\INFO_6079_W2020\Week12</a:t>
            </a:r>
          </a:p>
          <a:p>
            <a:endParaRPr lang="en-US" dirty="0"/>
          </a:p>
          <a:p>
            <a:r>
              <a:rPr lang="en-US" dirty="0"/>
              <a:t>04/05/2020  10:39 AM    &lt;DIR&gt;          .</a:t>
            </a:r>
          </a:p>
          <a:p>
            <a:r>
              <a:rPr lang="en-US" dirty="0"/>
              <a:t>04/05/2020  10:39 AM    &lt;DIR&gt;          ..</a:t>
            </a:r>
          </a:p>
          <a:p>
            <a:r>
              <a:rPr lang="en-US" dirty="0"/>
              <a:t>04/05/2020  10:36 AM         3,025,023 Lesson 13 - Info 6079 Security Application.pptx</a:t>
            </a:r>
          </a:p>
          <a:p>
            <a:r>
              <a:rPr lang="en-US" dirty="0"/>
              <a:t>04/05/2020  10:40 AM               465 logFile.txt</a:t>
            </a:r>
          </a:p>
          <a:p>
            <a:r>
              <a:rPr lang="en-US" dirty="0"/>
              <a:t>04/05/2020  11:05 AM               878 week12_code.py</a:t>
            </a:r>
          </a:p>
          <a:p>
            <a:r>
              <a:rPr lang="en-US" dirty="0"/>
              <a:t>               3 File(s)      3,026,366 bytes</a:t>
            </a:r>
          </a:p>
          <a:p>
            <a:r>
              <a:rPr lang="en-US" dirty="0"/>
              <a:t>               2 Dir(s)  56,374,009,856 bytes free</a:t>
            </a:r>
          </a:p>
        </p:txBody>
      </p:sp>
      <p:sp>
        <p:nvSpPr>
          <p:cNvPr id="4" name="Rectangle 3">
            <a:extLst>
              <a:ext uri="{FF2B5EF4-FFF2-40B4-BE49-F238E27FC236}">
                <a16:creationId xmlns:a16="http://schemas.microsoft.com/office/drawing/2014/main" id="{02F6C10B-EDB0-4DBB-AE2C-8868BF2F6D7D}"/>
              </a:ext>
            </a:extLst>
          </p:cNvPr>
          <p:cNvSpPr/>
          <p:nvPr/>
        </p:nvSpPr>
        <p:spPr>
          <a:xfrm>
            <a:off x="411480" y="974613"/>
            <a:ext cx="7063554" cy="3785652"/>
          </a:xfrm>
          <a:prstGeom prst="rect">
            <a:avLst/>
          </a:prstGeom>
        </p:spPr>
        <p:txBody>
          <a:bodyPr wrap="square">
            <a:spAutoFit/>
          </a:bodyPr>
          <a:lstStyle/>
          <a:p>
            <a:endParaRPr lang="en-US" sz="1600" b="1" u="sng"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 Volume in drive D is </a:t>
            </a:r>
            <a:r>
              <a:rPr lang="en-US" sz="1600" b="1" dirty="0" err="1">
                <a:solidFill>
                  <a:srgbClr val="002060"/>
                </a:solidFill>
                <a:latin typeface="Courier New" panose="02070309020205020404" pitchFamily="49" charset="0"/>
                <a:cs typeface="Courier New" panose="02070309020205020404" pitchFamily="49" charset="0"/>
              </a:rPr>
              <a:t>NTFS_Fanshawe</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 Volume Serial Number is 2E20-95BC</a:t>
            </a:r>
          </a:p>
          <a:p>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 Directory of D:\2020_ACTIVE_COURSES\INFO_6079_W2020\Week12</a:t>
            </a:r>
          </a:p>
          <a:p>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04/05/2020  10:39 AM    &lt;DIR&gt;          .</a:t>
            </a:r>
          </a:p>
          <a:p>
            <a:r>
              <a:rPr lang="en-US" sz="1600" b="1" dirty="0">
                <a:solidFill>
                  <a:srgbClr val="002060"/>
                </a:solidFill>
                <a:latin typeface="Courier New" panose="02070309020205020404" pitchFamily="49" charset="0"/>
                <a:cs typeface="Courier New" panose="02070309020205020404" pitchFamily="49" charset="0"/>
              </a:rPr>
              <a:t>04/05/2020  10:39 AM    &lt;DIR&gt;          ..</a:t>
            </a:r>
          </a:p>
          <a:p>
            <a:r>
              <a:rPr lang="en-US" sz="1600" b="1" dirty="0">
                <a:solidFill>
                  <a:srgbClr val="002060"/>
                </a:solidFill>
                <a:latin typeface="Courier New" panose="02070309020205020404" pitchFamily="49" charset="0"/>
                <a:cs typeface="Courier New" panose="02070309020205020404" pitchFamily="49" charset="0"/>
              </a:rPr>
              <a:t>04/05/2020  10:36 AM         3,025,023 Lesson 13 - Info 6079 Security Application.pptx</a:t>
            </a:r>
          </a:p>
          <a:p>
            <a:r>
              <a:rPr lang="en-US" sz="1600" b="1" dirty="0">
                <a:solidFill>
                  <a:srgbClr val="002060"/>
                </a:solidFill>
                <a:latin typeface="Courier New" panose="02070309020205020404" pitchFamily="49" charset="0"/>
                <a:cs typeface="Courier New" panose="02070309020205020404" pitchFamily="49" charset="0"/>
              </a:rPr>
              <a:t>04/05/2020  10:40 AM               465 logFile.txt</a:t>
            </a:r>
          </a:p>
          <a:p>
            <a:r>
              <a:rPr lang="en-US" sz="1600" b="1" dirty="0">
                <a:solidFill>
                  <a:srgbClr val="002060"/>
                </a:solidFill>
                <a:latin typeface="Courier New" panose="02070309020205020404" pitchFamily="49" charset="0"/>
                <a:cs typeface="Courier New" panose="02070309020205020404" pitchFamily="49" charset="0"/>
              </a:rPr>
              <a:t>04/05/2020  11:05 AM               878 week12_code.py</a:t>
            </a:r>
          </a:p>
          <a:p>
            <a:r>
              <a:rPr lang="en-US" sz="1600" b="1" dirty="0">
                <a:solidFill>
                  <a:srgbClr val="002060"/>
                </a:solidFill>
                <a:latin typeface="Courier New" panose="02070309020205020404" pitchFamily="49" charset="0"/>
                <a:cs typeface="Courier New" panose="02070309020205020404" pitchFamily="49" charset="0"/>
              </a:rPr>
              <a:t>               3 File(s)      3,026,366 bytes</a:t>
            </a:r>
          </a:p>
          <a:p>
            <a:r>
              <a:rPr lang="en-US" sz="1600" b="1" dirty="0">
                <a:solidFill>
                  <a:srgbClr val="002060"/>
                </a:solidFill>
                <a:latin typeface="Courier New" panose="02070309020205020404" pitchFamily="49" charset="0"/>
                <a:cs typeface="Courier New" panose="02070309020205020404" pitchFamily="49" charset="0"/>
              </a:rPr>
              <a:t>               2 Dir(s)  56,374,009,856 bytes free</a:t>
            </a:r>
          </a:p>
        </p:txBody>
      </p:sp>
    </p:spTree>
    <p:extLst>
      <p:ext uri="{BB962C8B-B14F-4D97-AF65-F5344CB8AC3E}">
        <p14:creationId xmlns:p14="http://schemas.microsoft.com/office/powerpoint/2010/main" val="344898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56FD-7E75-422A-B266-F40E460D904A}"/>
              </a:ext>
            </a:extLst>
          </p:cNvPr>
          <p:cNvSpPr>
            <a:spLocks noGrp="1"/>
          </p:cNvSpPr>
          <p:nvPr>
            <p:ph type="title"/>
          </p:nvPr>
        </p:nvSpPr>
        <p:spPr>
          <a:xfrm>
            <a:off x="144966" y="304271"/>
            <a:ext cx="6951159" cy="732792"/>
          </a:xfrm>
        </p:spPr>
        <p:txBody>
          <a:bodyPr/>
          <a:lstStyle/>
          <a:p>
            <a:r>
              <a:rPr lang="en-US" sz="4000" b="1" u="sng" dirty="0">
                <a:solidFill>
                  <a:srgbClr val="002060"/>
                </a:solidFill>
                <a:latin typeface="Courier New" panose="02070309020205020404" pitchFamily="49" charset="0"/>
                <a:cs typeface="Courier New" panose="02070309020205020404" pitchFamily="49" charset="0"/>
              </a:rPr>
              <a:t>output DIR  C:\</a:t>
            </a:r>
          </a:p>
        </p:txBody>
      </p:sp>
      <p:sp>
        <p:nvSpPr>
          <p:cNvPr id="3" name="Rectangle 2">
            <a:extLst>
              <a:ext uri="{FF2B5EF4-FFF2-40B4-BE49-F238E27FC236}">
                <a16:creationId xmlns:a16="http://schemas.microsoft.com/office/drawing/2014/main" id="{60122670-4E7B-44E3-8DF9-01E58A6F9318}"/>
              </a:ext>
            </a:extLst>
          </p:cNvPr>
          <p:cNvSpPr/>
          <p:nvPr/>
        </p:nvSpPr>
        <p:spPr>
          <a:xfrm>
            <a:off x="1905000" y="-8857246"/>
            <a:ext cx="3810000" cy="3765774"/>
          </a:xfrm>
          <a:prstGeom prst="rect">
            <a:avLst/>
          </a:prstGeom>
        </p:spPr>
        <p:txBody>
          <a:bodyPr>
            <a:spAutoFit/>
          </a:bodyPr>
          <a:lstStyle/>
          <a:p>
            <a:r>
              <a:rPr lang="en-US" dirty="0"/>
              <a:t>output DIR</a:t>
            </a:r>
          </a:p>
          <a:p>
            <a:r>
              <a:rPr lang="en-US" dirty="0"/>
              <a:t> Volume in drive D is </a:t>
            </a:r>
            <a:r>
              <a:rPr lang="en-US" dirty="0" err="1"/>
              <a:t>NTFS_Fanshawe</a:t>
            </a:r>
            <a:endParaRPr lang="en-US" dirty="0"/>
          </a:p>
          <a:p>
            <a:r>
              <a:rPr lang="en-US" dirty="0"/>
              <a:t> Volume Serial Number is 2E20-95BC</a:t>
            </a:r>
          </a:p>
          <a:p>
            <a:endParaRPr lang="en-US" dirty="0"/>
          </a:p>
          <a:p>
            <a:r>
              <a:rPr lang="en-US" dirty="0"/>
              <a:t> Directory of D:\2020_ACTIVE_COURSES\INFO_6079_W2020\Week12</a:t>
            </a:r>
          </a:p>
          <a:p>
            <a:endParaRPr lang="en-US" dirty="0"/>
          </a:p>
          <a:p>
            <a:r>
              <a:rPr lang="en-US" dirty="0"/>
              <a:t>04/05/2020  10:39 AM    &lt;DIR&gt;          .</a:t>
            </a:r>
          </a:p>
          <a:p>
            <a:r>
              <a:rPr lang="en-US" dirty="0"/>
              <a:t>04/05/2020  10:39 AM    &lt;DIR&gt;          ..</a:t>
            </a:r>
          </a:p>
          <a:p>
            <a:r>
              <a:rPr lang="en-US" dirty="0"/>
              <a:t>04/05/2020  10:36 AM         3,025,023 Lesson 13 - Info 6079 Security Application.pptx</a:t>
            </a:r>
          </a:p>
          <a:p>
            <a:r>
              <a:rPr lang="en-US" dirty="0"/>
              <a:t>04/05/2020  10:40 AM               465 logFile.txt</a:t>
            </a:r>
          </a:p>
          <a:p>
            <a:r>
              <a:rPr lang="en-US" dirty="0"/>
              <a:t>04/05/2020  11:05 AM               878 week12_code.py</a:t>
            </a:r>
          </a:p>
          <a:p>
            <a:r>
              <a:rPr lang="en-US" dirty="0"/>
              <a:t>               3 File(s)      3,026,366 bytes</a:t>
            </a:r>
          </a:p>
          <a:p>
            <a:r>
              <a:rPr lang="en-US" dirty="0"/>
              <a:t>               2 Dir(s)  56,374,009,856 bytes free</a:t>
            </a:r>
          </a:p>
        </p:txBody>
      </p:sp>
      <p:sp>
        <p:nvSpPr>
          <p:cNvPr id="4" name="Rectangle 3">
            <a:extLst>
              <a:ext uri="{FF2B5EF4-FFF2-40B4-BE49-F238E27FC236}">
                <a16:creationId xmlns:a16="http://schemas.microsoft.com/office/drawing/2014/main" id="{02F6C10B-EDB0-4DBB-AE2C-8868BF2F6D7D}"/>
              </a:ext>
            </a:extLst>
          </p:cNvPr>
          <p:cNvSpPr/>
          <p:nvPr/>
        </p:nvSpPr>
        <p:spPr>
          <a:xfrm>
            <a:off x="411480" y="1212357"/>
            <a:ext cx="7063554" cy="3539430"/>
          </a:xfrm>
          <a:prstGeom prst="rect">
            <a:avLst/>
          </a:prstGeom>
        </p:spPr>
        <p:txBody>
          <a:bodyPr wrap="square">
            <a:spAutoFit/>
          </a:bodyPr>
          <a:lstStyle/>
          <a:p>
            <a:r>
              <a:rPr lang="en-US" sz="1600" b="1" dirty="0">
                <a:solidFill>
                  <a:srgbClr val="002060"/>
                </a:solidFill>
                <a:latin typeface="Courier New" panose="02070309020205020404" pitchFamily="49" charset="0"/>
                <a:cs typeface="Courier New" panose="02070309020205020404" pitchFamily="49" charset="0"/>
              </a:rPr>
              <a:t>Directory of c:\</a:t>
            </a:r>
          </a:p>
          <a:p>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11/13/2019  01:47 PM    &lt;DIR&gt;          </a:t>
            </a:r>
            <a:r>
              <a:rPr lang="en-US" sz="1600" b="1" dirty="0" err="1">
                <a:solidFill>
                  <a:srgbClr val="002060"/>
                </a:solidFill>
                <a:latin typeface="Courier New" panose="02070309020205020404" pitchFamily="49" charset="0"/>
                <a:cs typeface="Courier New" panose="02070309020205020404" pitchFamily="49" charset="0"/>
              </a:rPr>
              <a:t>abcltd</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08/26/2019  09:02 PM    &lt;DIR&gt;          ADP</a:t>
            </a:r>
          </a:p>
          <a:p>
            <a:r>
              <a:rPr lang="en-US" sz="1600" b="1" dirty="0">
                <a:solidFill>
                  <a:srgbClr val="002060"/>
                </a:solidFill>
                <a:latin typeface="Courier New" panose="02070309020205020404" pitchFamily="49" charset="0"/>
                <a:cs typeface="Courier New" panose="02070309020205020404" pitchFamily="49" charset="0"/>
              </a:rPr>
              <a:t>12/09/2019  09:49 AM    &lt;DIR&gt;          AS</a:t>
            </a:r>
          </a:p>
          <a:p>
            <a:r>
              <a:rPr lang="en-US" sz="1600" b="1" dirty="0">
                <a:solidFill>
                  <a:srgbClr val="002060"/>
                </a:solidFill>
                <a:latin typeface="Courier New" panose="02070309020205020404" pitchFamily="49" charset="0"/>
                <a:cs typeface="Courier New" panose="02070309020205020404" pitchFamily="49" charset="0"/>
              </a:rPr>
              <a:t>05/30/2019  03:13 PM    &lt;DIR&gt;          BBFSI</a:t>
            </a:r>
          </a:p>
          <a:p>
            <a:r>
              <a:rPr lang="en-US" sz="1600" b="1" dirty="0">
                <a:solidFill>
                  <a:srgbClr val="002060"/>
                </a:solidFill>
                <a:latin typeface="Courier New" panose="02070309020205020404" pitchFamily="49" charset="0"/>
                <a:cs typeface="Courier New" panose="02070309020205020404" pitchFamily="49" charset="0"/>
              </a:rPr>
              <a:t>11/20/2019  11:35 PM    &lt;DIR&gt;          </a:t>
            </a:r>
            <a:r>
              <a:rPr lang="en-US" sz="1600" b="1" dirty="0" err="1">
                <a:solidFill>
                  <a:srgbClr val="002060"/>
                </a:solidFill>
                <a:latin typeface="Courier New" panose="02070309020205020404" pitchFamily="49" charset="0"/>
                <a:cs typeface="Courier New" panose="02070309020205020404" pitchFamily="49" charset="0"/>
              </a:rPr>
              <a:t>Beat_Buddy</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11/28/2019  02:31 PM    &lt;DIR&gt;          </a:t>
            </a:r>
            <a:r>
              <a:rPr lang="en-US" sz="1600" b="1" dirty="0" err="1">
                <a:solidFill>
                  <a:srgbClr val="002060"/>
                </a:solidFill>
                <a:latin typeface="Courier New" panose="02070309020205020404" pitchFamily="49" charset="0"/>
                <a:cs typeface="Courier New" panose="02070309020205020404" pitchFamily="49" charset="0"/>
              </a:rPr>
              <a:t>carswell_data</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10/15/2018  09:17 AM    &lt;DIR&gt;          </a:t>
            </a:r>
            <a:r>
              <a:rPr lang="en-US" sz="1600" b="1" dirty="0" err="1">
                <a:solidFill>
                  <a:srgbClr val="002060"/>
                </a:solidFill>
                <a:latin typeface="Courier New" panose="02070309020205020404" pitchFamily="49" charset="0"/>
                <a:cs typeface="Courier New" panose="02070309020205020404" pitchFamily="49" charset="0"/>
              </a:rPr>
              <a:t>eSupport</a:t>
            </a:r>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01/12/2020  05:58 PM    &lt;DIR&gt;          Fanshawe_2019</a:t>
            </a:r>
          </a:p>
          <a:p>
            <a:r>
              <a:rPr lang="en-US" sz="1600" b="1" dirty="0">
                <a:solidFill>
                  <a:srgbClr val="002060"/>
                </a:solidFill>
                <a:latin typeface="Courier New" panose="02070309020205020404" pitchFamily="49" charset="0"/>
                <a:cs typeface="Courier New" panose="02070309020205020404" pitchFamily="49" charset="0"/>
              </a:rPr>
              <a:t>02/26/2020  09:22 AM    &lt;DIR&gt;          Fanshawe_2020</a:t>
            </a:r>
          </a:p>
          <a:p>
            <a:r>
              <a:rPr lang="en-US" sz="1600" b="1" dirty="0">
                <a:solidFill>
                  <a:srgbClr val="002060"/>
                </a:solidFill>
                <a:latin typeface="Courier New" panose="02070309020205020404" pitchFamily="49" charset="0"/>
                <a:cs typeface="Courier New" panose="02070309020205020404" pitchFamily="49" charset="0"/>
              </a:rPr>
              <a:t>. . . . </a:t>
            </a:r>
          </a:p>
          <a:p>
            <a:r>
              <a:rPr lang="en-US" sz="1600" b="1" dirty="0">
                <a:solidFill>
                  <a:srgbClr val="002060"/>
                </a:solidFill>
                <a:latin typeface="Courier New" panose="02070309020205020404" pitchFamily="49" charset="0"/>
                <a:cs typeface="Courier New" panose="02070309020205020404" pitchFamily="49" charset="0"/>
              </a:rPr>
              <a:t>               1 File(s)        317,071 bytes</a:t>
            </a:r>
          </a:p>
          <a:p>
            <a:r>
              <a:rPr lang="en-US" sz="1600" b="1" dirty="0">
                <a:solidFill>
                  <a:srgbClr val="002060"/>
                </a:solidFill>
                <a:latin typeface="Courier New" panose="02070309020205020404" pitchFamily="49" charset="0"/>
                <a:cs typeface="Courier New" panose="02070309020205020404" pitchFamily="49" charset="0"/>
              </a:rPr>
              <a:t>              46 Dir(s)  327,333,076,992 bytes free</a:t>
            </a:r>
          </a:p>
        </p:txBody>
      </p:sp>
    </p:spTree>
    <p:extLst>
      <p:ext uri="{BB962C8B-B14F-4D97-AF65-F5344CB8AC3E}">
        <p14:creationId xmlns:p14="http://schemas.microsoft.com/office/powerpoint/2010/main" val="66125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0107-E578-4A2C-A273-002FF93A75FB}"/>
              </a:ext>
            </a:extLst>
          </p:cNvPr>
          <p:cNvSpPr>
            <a:spLocks noGrp="1"/>
          </p:cNvSpPr>
          <p:nvPr>
            <p:ph type="title"/>
          </p:nvPr>
        </p:nvSpPr>
        <p:spPr>
          <a:xfrm>
            <a:off x="193040" y="304271"/>
            <a:ext cx="7203440" cy="660929"/>
          </a:xfrm>
        </p:spPr>
        <p:txBody>
          <a:bodyPr/>
          <a:lstStyle/>
          <a:p>
            <a:r>
              <a:rPr lang="en-US" sz="2800" b="1" dirty="0">
                <a:solidFill>
                  <a:srgbClr val="002060"/>
                </a:solidFill>
              </a:rPr>
              <a:t>Network Administration: ARP Command</a:t>
            </a:r>
          </a:p>
        </p:txBody>
      </p:sp>
      <p:sp>
        <p:nvSpPr>
          <p:cNvPr id="3" name="Content Placeholder 2">
            <a:extLst>
              <a:ext uri="{FF2B5EF4-FFF2-40B4-BE49-F238E27FC236}">
                <a16:creationId xmlns:a16="http://schemas.microsoft.com/office/drawing/2014/main" id="{1DF6C0DB-1CF0-4984-A7D0-D1DCA798B9A4}"/>
              </a:ext>
            </a:extLst>
          </p:cNvPr>
          <p:cNvSpPr>
            <a:spLocks noGrp="1"/>
          </p:cNvSpPr>
          <p:nvPr>
            <p:ph idx="1"/>
          </p:nvPr>
        </p:nvSpPr>
        <p:spPr>
          <a:xfrm>
            <a:off x="193040" y="1056640"/>
            <a:ext cx="7203440" cy="3857387"/>
          </a:xfrm>
        </p:spPr>
        <p:txBody>
          <a:bodyPr>
            <a:normAutofit fontScale="55000" lnSpcReduction="20000"/>
          </a:bodyPr>
          <a:lstStyle/>
          <a:p>
            <a:pPr marL="0" indent="0">
              <a:buNone/>
            </a:pPr>
            <a:r>
              <a:rPr lang="en-CA" sz="5100" b="1" dirty="0" err="1">
                <a:latin typeface="Courier New" panose="02070309020205020404" pitchFamily="49" charset="0"/>
                <a:cs typeface="Courier New" panose="02070309020205020404" pitchFamily="49" charset="0"/>
              </a:rPr>
              <a:t>subprocess.run</a:t>
            </a:r>
            <a:r>
              <a:rPr lang="en-CA" sz="5100" b="1" dirty="0">
                <a:latin typeface="Courier New" panose="02070309020205020404" pitchFamily="49" charset="0"/>
                <a:cs typeface="Courier New" panose="02070309020205020404" pitchFamily="49" charset="0"/>
              </a:rPr>
              <a:t>(["</a:t>
            </a:r>
            <a:r>
              <a:rPr lang="en-CA" sz="5100" b="1" dirty="0" err="1">
                <a:latin typeface="Courier New" panose="02070309020205020404" pitchFamily="49" charset="0"/>
                <a:cs typeface="Courier New" panose="02070309020205020404" pitchFamily="49" charset="0"/>
              </a:rPr>
              <a:t>arp</a:t>
            </a:r>
            <a:r>
              <a:rPr lang="en-CA" sz="5100" b="1" dirty="0">
                <a:latin typeface="Courier New" panose="02070309020205020404" pitchFamily="49" charset="0"/>
                <a:cs typeface="Courier New" panose="02070309020205020404" pitchFamily="49" charset="0"/>
              </a:rPr>
              <a:t>", "-a"])</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sz="2900" b="1" dirty="0">
                <a:latin typeface="Courier New" panose="02070309020205020404" pitchFamily="49" charset="0"/>
                <a:cs typeface="Courier New" panose="02070309020205020404" pitchFamily="49" charset="0"/>
              </a:rPr>
              <a:t>Interface: 192.168.0.137 --- 0x1a</a:t>
            </a:r>
          </a:p>
          <a:p>
            <a:pPr marL="0" indent="0">
              <a:buNone/>
            </a:pPr>
            <a:r>
              <a:rPr lang="en-CA" sz="2900" b="1" dirty="0">
                <a:latin typeface="Courier New" panose="02070309020205020404" pitchFamily="49" charset="0"/>
                <a:cs typeface="Courier New" panose="02070309020205020404" pitchFamily="49" charset="0"/>
              </a:rPr>
              <a:t>  Internet Address      Physical Address      Type</a:t>
            </a:r>
          </a:p>
          <a:p>
            <a:pPr marL="0" indent="0">
              <a:buNone/>
            </a:pPr>
            <a:r>
              <a:rPr lang="en-CA" sz="2900" b="1" dirty="0">
                <a:latin typeface="Courier New" panose="02070309020205020404" pitchFamily="49" charset="0"/>
                <a:cs typeface="Courier New" panose="02070309020205020404" pitchFamily="49" charset="0"/>
              </a:rPr>
              <a:t>  192.168.0.1           f8-e9-03-c1-08-b4     dynamic   </a:t>
            </a:r>
          </a:p>
          <a:p>
            <a:pPr marL="0" indent="0">
              <a:buNone/>
            </a:pPr>
            <a:r>
              <a:rPr lang="en-CA" sz="2900" b="1" dirty="0">
                <a:latin typeface="Courier New" panose="02070309020205020404" pitchFamily="49" charset="0"/>
                <a:cs typeface="Courier New" panose="02070309020205020404" pitchFamily="49" charset="0"/>
              </a:rPr>
              <a:t>  192.168.0.105         f8-e9-03-d5-5f-55     dynamic   </a:t>
            </a:r>
          </a:p>
          <a:p>
            <a:pPr marL="0" indent="0">
              <a:buNone/>
            </a:pPr>
            <a:r>
              <a:rPr lang="en-CA" sz="2900" b="1" dirty="0">
                <a:latin typeface="Courier New" panose="02070309020205020404" pitchFamily="49" charset="0"/>
                <a:cs typeface="Courier New" panose="02070309020205020404" pitchFamily="49" charset="0"/>
              </a:rPr>
              <a:t>  192.168.0.130         14-4f-8a-f1-05-95     dynamic   </a:t>
            </a:r>
          </a:p>
          <a:p>
            <a:pPr marL="0" indent="0">
              <a:buNone/>
            </a:pPr>
            <a:r>
              <a:rPr lang="en-CA" sz="2900" b="1" dirty="0">
                <a:latin typeface="Courier New" panose="02070309020205020404" pitchFamily="49" charset="0"/>
                <a:cs typeface="Courier New" panose="02070309020205020404" pitchFamily="49" charset="0"/>
              </a:rPr>
              <a:t>  192.168.0.255         ff-ff-ff-ff-ff-ff     static    </a:t>
            </a:r>
          </a:p>
          <a:p>
            <a:pPr marL="0" indent="0">
              <a:buNone/>
            </a:pPr>
            <a:r>
              <a:rPr lang="en-CA" sz="2900" b="1" dirty="0">
                <a:latin typeface="Courier New" panose="02070309020205020404" pitchFamily="49" charset="0"/>
                <a:cs typeface="Courier New" panose="02070309020205020404" pitchFamily="49" charset="0"/>
              </a:rPr>
              <a:t>  224.0.0.22            01-00-5e-00-00-16     static    </a:t>
            </a:r>
          </a:p>
          <a:p>
            <a:pPr marL="0" indent="0">
              <a:buNone/>
            </a:pPr>
            <a:r>
              <a:rPr lang="en-CA" sz="2900" b="1" dirty="0">
                <a:latin typeface="Courier New" panose="02070309020205020404" pitchFamily="49" charset="0"/>
                <a:cs typeface="Courier New" panose="02070309020205020404" pitchFamily="49" charset="0"/>
              </a:rPr>
              <a:t>  224.0.0.251           01-00-5e-00-00-fb     static    </a:t>
            </a:r>
          </a:p>
          <a:p>
            <a:pPr marL="0" indent="0">
              <a:buNone/>
            </a:pPr>
            <a:r>
              <a:rPr lang="en-CA" sz="2900" b="1" dirty="0">
                <a:latin typeface="Courier New" panose="02070309020205020404" pitchFamily="49" charset="0"/>
                <a:cs typeface="Courier New" panose="02070309020205020404" pitchFamily="49" charset="0"/>
              </a:rPr>
              <a:t>  224.0.0.252           01-00-5e-00-00-fc     static    </a:t>
            </a:r>
          </a:p>
          <a:p>
            <a:pPr marL="0" indent="0">
              <a:buNone/>
            </a:pPr>
            <a:r>
              <a:rPr lang="en-CA" sz="2900" b="1" dirty="0">
                <a:latin typeface="Courier New" panose="02070309020205020404" pitchFamily="49" charset="0"/>
                <a:cs typeface="Courier New" panose="02070309020205020404" pitchFamily="49" charset="0"/>
              </a:rPr>
              <a:t>  239.255.255.250       01-00-5e-7f-ff-fa     static    </a:t>
            </a:r>
          </a:p>
          <a:p>
            <a:pPr marL="0" indent="0">
              <a:buNone/>
            </a:pPr>
            <a:r>
              <a:rPr lang="en-CA" sz="2900" b="1" dirty="0">
                <a:latin typeface="Courier New" panose="02070309020205020404" pitchFamily="49" charset="0"/>
                <a:cs typeface="Courier New" panose="02070309020205020404" pitchFamily="49" charset="0"/>
              </a:rPr>
              <a:t>  255.255.255.255       ff-ff-ff-ff-ff-ff     static </a:t>
            </a:r>
          </a:p>
        </p:txBody>
      </p:sp>
    </p:spTree>
    <p:extLst>
      <p:ext uri="{BB962C8B-B14F-4D97-AF65-F5344CB8AC3E}">
        <p14:creationId xmlns:p14="http://schemas.microsoft.com/office/powerpoint/2010/main" val="327694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0107-E578-4A2C-A273-002FF93A75FB}"/>
              </a:ext>
            </a:extLst>
          </p:cNvPr>
          <p:cNvSpPr>
            <a:spLocks noGrp="1"/>
          </p:cNvSpPr>
          <p:nvPr>
            <p:ph type="title"/>
          </p:nvPr>
        </p:nvSpPr>
        <p:spPr>
          <a:xfrm>
            <a:off x="193040" y="304271"/>
            <a:ext cx="7203440" cy="660929"/>
          </a:xfrm>
        </p:spPr>
        <p:txBody>
          <a:bodyPr/>
          <a:lstStyle/>
          <a:p>
            <a:r>
              <a:rPr lang="en-US" sz="2800" b="1" dirty="0">
                <a:solidFill>
                  <a:srgbClr val="002060"/>
                </a:solidFill>
              </a:rPr>
              <a:t>Network Administration: ARP Command</a:t>
            </a:r>
          </a:p>
        </p:txBody>
      </p:sp>
      <p:sp>
        <p:nvSpPr>
          <p:cNvPr id="3" name="Content Placeholder 2">
            <a:extLst>
              <a:ext uri="{FF2B5EF4-FFF2-40B4-BE49-F238E27FC236}">
                <a16:creationId xmlns:a16="http://schemas.microsoft.com/office/drawing/2014/main" id="{1DF6C0DB-1CF0-4984-A7D0-D1DCA798B9A4}"/>
              </a:ext>
            </a:extLst>
          </p:cNvPr>
          <p:cNvSpPr>
            <a:spLocks noGrp="1"/>
          </p:cNvSpPr>
          <p:nvPr>
            <p:ph idx="1"/>
          </p:nvPr>
        </p:nvSpPr>
        <p:spPr>
          <a:xfrm>
            <a:off x="193040" y="1056640"/>
            <a:ext cx="6903085" cy="3857387"/>
          </a:xfrm>
        </p:spPr>
        <p:txBody>
          <a:bodyPr/>
          <a:lstStyle/>
          <a:p>
            <a:pPr marL="0" indent="0">
              <a:buNone/>
            </a:pPr>
            <a:r>
              <a:rPr lang="en-CA" dirty="0" err="1"/>
              <a:t>subprocess.run</a:t>
            </a:r>
            <a:r>
              <a:rPr lang="en-CA" dirty="0"/>
              <a:t>(["</a:t>
            </a:r>
            <a:r>
              <a:rPr lang="en-CA" dirty="0" err="1"/>
              <a:t>arp</a:t>
            </a:r>
            <a:r>
              <a:rPr lang="en-CA" dirty="0"/>
              <a:t>", "-a", "192.168.2.1"])</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Interface: 192.168.0.137 --- 0x1a</a:t>
            </a:r>
          </a:p>
          <a:p>
            <a:pPr marL="0" indent="0">
              <a:buNone/>
            </a:pPr>
            <a:r>
              <a:rPr lang="en-US" sz="1600" b="1" dirty="0">
                <a:latin typeface="Courier New" panose="02070309020205020404" pitchFamily="49" charset="0"/>
                <a:cs typeface="Courier New" panose="02070309020205020404" pitchFamily="49" charset="0"/>
              </a:rPr>
              <a:t>  Internet Address      Physical Address      Type</a:t>
            </a:r>
          </a:p>
          <a:p>
            <a:pPr marL="0" indent="0">
              <a:buNone/>
            </a:pPr>
            <a:r>
              <a:rPr lang="en-US" sz="1600" b="1" dirty="0">
                <a:latin typeface="Courier New" panose="02070309020205020404" pitchFamily="49" charset="0"/>
                <a:cs typeface="Courier New" panose="02070309020205020404" pitchFamily="49" charset="0"/>
              </a:rPr>
              <a:t>  192.168.0.105         f8-e9-03-d5-5f-55     dynamic </a:t>
            </a:r>
            <a:endParaRPr lang="en-CA"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054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F8EB-D2CC-4BC4-BB0A-3F040E3051CB}"/>
              </a:ext>
            </a:extLst>
          </p:cNvPr>
          <p:cNvSpPr>
            <a:spLocks noGrp="1"/>
          </p:cNvSpPr>
          <p:nvPr>
            <p:ph type="title"/>
          </p:nvPr>
        </p:nvSpPr>
        <p:spPr>
          <a:xfrm>
            <a:off x="211873" y="304272"/>
            <a:ext cx="7170234" cy="654734"/>
          </a:xfrm>
        </p:spPr>
        <p:txBody>
          <a:bodyPr/>
          <a:lstStyle/>
          <a:p>
            <a:r>
              <a:rPr lang="en-CA" dirty="0"/>
              <a:t>Other include: </a:t>
            </a:r>
          </a:p>
        </p:txBody>
      </p:sp>
      <p:sp>
        <p:nvSpPr>
          <p:cNvPr id="3" name="Content Placeholder 2">
            <a:extLst>
              <a:ext uri="{FF2B5EF4-FFF2-40B4-BE49-F238E27FC236}">
                <a16:creationId xmlns:a16="http://schemas.microsoft.com/office/drawing/2014/main" id="{B6A070CE-FDA7-406A-B225-BFEC697FC261}"/>
              </a:ext>
            </a:extLst>
          </p:cNvPr>
          <p:cNvSpPr>
            <a:spLocks noGrp="1"/>
          </p:cNvSpPr>
          <p:nvPr>
            <p:ph idx="1"/>
          </p:nvPr>
        </p:nvSpPr>
        <p:spPr>
          <a:xfrm>
            <a:off x="289932" y="1070518"/>
            <a:ext cx="6806193" cy="3843510"/>
          </a:xfrm>
        </p:spPr>
        <p:txBody>
          <a:bodyPr/>
          <a:lstStyle/>
          <a:p>
            <a:r>
              <a:rPr lang="en-CA" dirty="0"/>
              <a:t>IPCONFIG</a:t>
            </a:r>
          </a:p>
          <a:p>
            <a:r>
              <a:rPr lang="en-CA" dirty="0"/>
              <a:t>NETSTAT</a:t>
            </a:r>
          </a:p>
          <a:p>
            <a:r>
              <a:rPr lang="en-CA" dirty="0"/>
              <a:t>SYSTEMINFO</a:t>
            </a:r>
          </a:p>
          <a:p>
            <a:r>
              <a:rPr lang="en-CA" dirty="0" err="1"/>
              <a:t>nslookup</a:t>
            </a:r>
            <a:endParaRPr lang="en-CA" dirty="0"/>
          </a:p>
        </p:txBody>
      </p:sp>
    </p:spTree>
    <p:extLst>
      <p:ext uri="{BB962C8B-B14F-4D97-AF65-F5344CB8AC3E}">
        <p14:creationId xmlns:p14="http://schemas.microsoft.com/office/powerpoint/2010/main" val="2857871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FA85-54BC-4C1C-85C8-6AE686D64082}"/>
              </a:ext>
            </a:extLst>
          </p:cNvPr>
          <p:cNvSpPr>
            <a:spLocks noGrp="1"/>
          </p:cNvSpPr>
          <p:nvPr>
            <p:ph type="title"/>
          </p:nvPr>
        </p:nvSpPr>
        <p:spPr>
          <a:xfrm>
            <a:off x="132080" y="304271"/>
            <a:ext cx="6964045" cy="1033875"/>
          </a:xfrm>
        </p:spPr>
        <p:txBody>
          <a:bodyPr/>
          <a:lstStyle/>
          <a:p>
            <a:r>
              <a:rPr lang="en-CA" dirty="0"/>
              <a:t>Windows Commands could be found at:</a:t>
            </a:r>
          </a:p>
        </p:txBody>
      </p:sp>
      <p:sp>
        <p:nvSpPr>
          <p:cNvPr id="3" name="Content Placeholder 2">
            <a:extLst>
              <a:ext uri="{FF2B5EF4-FFF2-40B4-BE49-F238E27FC236}">
                <a16:creationId xmlns:a16="http://schemas.microsoft.com/office/drawing/2014/main" id="{C18B8E60-A689-4DD5-9027-C253B056D36C}"/>
              </a:ext>
            </a:extLst>
          </p:cNvPr>
          <p:cNvSpPr>
            <a:spLocks noGrp="1"/>
          </p:cNvSpPr>
          <p:nvPr>
            <p:ph idx="1"/>
          </p:nvPr>
        </p:nvSpPr>
        <p:spPr>
          <a:xfrm>
            <a:off x="132080" y="1616927"/>
            <a:ext cx="6964045" cy="3297100"/>
          </a:xfrm>
        </p:spPr>
        <p:txBody>
          <a:bodyPr/>
          <a:lstStyle/>
          <a:p>
            <a:r>
              <a:rPr lang="en-CA" dirty="0">
                <a:hlinkClick r:id="rId2"/>
              </a:rPr>
              <a:t>https://docs.microsoft.com/en-us/windows-server/administration/windows-commands/commands-by-server-role</a:t>
            </a:r>
            <a:endParaRPr lang="en-CA" dirty="0"/>
          </a:p>
        </p:txBody>
      </p:sp>
    </p:spTree>
    <p:extLst>
      <p:ext uri="{BB962C8B-B14F-4D97-AF65-F5344CB8AC3E}">
        <p14:creationId xmlns:p14="http://schemas.microsoft.com/office/powerpoint/2010/main" val="304893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D10C-2BF7-4657-BEEE-0C17149D21E0}"/>
              </a:ext>
            </a:extLst>
          </p:cNvPr>
          <p:cNvSpPr>
            <a:spLocks noGrp="1"/>
          </p:cNvSpPr>
          <p:nvPr>
            <p:ph type="title"/>
          </p:nvPr>
        </p:nvSpPr>
        <p:spPr>
          <a:xfrm>
            <a:off x="365760" y="304271"/>
            <a:ext cx="6949440" cy="671089"/>
          </a:xfrm>
        </p:spPr>
        <p:txBody>
          <a:bodyPr/>
          <a:lstStyle/>
          <a:p>
            <a:r>
              <a:rPr lang="en-CA" dirty="0"/>
              <a:t>Subprocess</a:t>
            </a:r>
          </a:p>
        </p:txBody>
      </p:sp>
      <p:sp>
        <p:nvSpPr>
          <p:cNvPr id="3" name="Content Placeholder 2">
            <a:extLst>
              <a:ext uri="{FF2B5EF4-FFF2-40B4-BE49-F238E27FC236}">
                <a16:creationId xmlns:a16="http://schemas.microsoft.com/office/drawing/2014/main" id="{A61E1FE7-0198-4429-A1DF-2FEF01A256A0}"/>
              </a:ext>
            </a:extLst>
          </p:cNvPr>
          <p:cNvSpPr>
            <a:spLocks noGrp="1"/>
          </p:cNvSpPr>
          <p:nvPr>
            <p:ph idx="1"/>
          </p:nvPr>
        </p:nvSpPr>
        <p:spPr>
          <a:xfrm>
            <a:off x="365760" y="1082040"/>
            <a:ext cx="6949440" cy="3831987"/>
          </a:xfrm>
        </p:spPr>
        <p:txBody>
          <a:bodyPr/>
          <a:lstStyle/>
          <a:p>
            <a:r>
              <a:rPr lang="en-CA" dirty="0"/>
              <a:t>Subprocess provides the ability to </a:t>
            </a:r>
          </a:p>
          <a:p>
            <a:pPr lvl="1"/>
            <a:r>
              <a:rPr lang="en-CA" dirty="0"/>
              <a:t>spawn new processes, </a:t>
            </a:r>
          </a:p>
          <a:p>
            <a:pPr lvl="1"/>
            <a:r>
              <a:rPr lang="en-CA" dirty="0"/>
              <a:t>connect to their input/output/error pipes, </a:t>
            </a:r>
          </a:p>
          <a:p>
            <a:pPr lvl="1"/>
            <a:r>
              <a:rPr lang="en-CA" dirty="0"/>
              <a:t>and obtain their return codes. </a:t>
            </a:r>
          </a:p>
          <a:p>
            <a:r>
              <a:rPr lang="en-CA" dirty="0"/>
              <a:t>Subprocess intends to replace module / functions </a:t>
            </a:r>
            <a:r>
              <a:rPr lang="en-CA" dirty="0" err="1"/>
              <a:t>os.system</a:t>
            </a:r>
            <a:r>
              <a:rPr lang="en-CA" dirty="0"/>
              <a:t> and </a:t>
            </a:r>
            <a:r>
              <a:rPr lang="en-CA" dirty="0" err="1"/>
              <a:t>os.spawn</a:t>
            </a:r>
            <a:r>
              <a:rPr lang="en-CA" dirty="0"/>
              <a:t>.</a:t>
            </a:r>
          </a:p>
          <a:p>
            <a:endParaRPr lang="en-CA" dirty="0"/>
          </a:p>
        </p:txBody>
      </p:sp>
    </p:spTree>
    <p:extLst>
      <p:ext uri="{BB962C8B-B14F-4D97-AF65-F5344CB8AC3E}">
        <p14:creationId xmlns:p14="http://schemas.microsoft.com/office/powerpoint/2010/main" val="2724987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88400E-B15F-4C5A-8E8B-8DE6F3B91BDE}"/>
              </a:ext>
            </a:extLst>
          </p:cNvPr>
          <p:cNvSpPr>
            <a:spLocks noGrp="1"/>
          </p:cNvSpPr>
          <p:nvPr>
            <p:ph type="subTitle" idx="1"/>
          </p:nvPr>
        </p:nvSpPr>
        <p:spPr>
          <a:xfrm>
            <a:off x="359142" y="3337181"/>
            <a:ext cx="6901716" cy="620095"/>
          </a:xfrm>
        </p:spPr>
        <p:txBody>
          <a:bodyPr>
            <a:normAutofit/>
          </a:bodyPr>
          <a:lstStyle/>
          <a:p>
            <a:pPr algn="l"/>
            <a:r>
              <a:rPr lang="en-CA" sz="3600" b="1" dirty="0">
                <a:solidFill>
                  <a:schemeClr val="tx1"/>
                </a:solidFill>
              </a:rPr>
              <a:t>Using Python for Scripts </a:t>
            </a:r>
          </a:p>
        </p:txBody>
      </p:sp>
      <p:pic>
        <p:nvPicPr>
          <p:cNvPr id="7" name="Picture 6" descr="Logo, company name&#10;&#10;Description automatically generated">
            <a:extLst>
              <a:ext uri="{FF2B5EF4-FFF2-40B4-BE49-F238E27FC236}">
                <a16:creationId xmlns:a16="http://schemas.microsoft.com/office/drawing/2014/main" id="{DA8CF9F4-4241-D83E-E854-4EEEECA7F067}"/>
              </a:ext>
            </a:extLst>
          </p:cNvPr>
          <p:cNvPicPr>
            <a:picLocks noChangeAspect="1"/>
          </p:cNvPicPr>
          <p:nvPr/>
        </p:nvPicPr>
        <p:blipFill>
          <a:blip r:embed="rId3"/>
          <a:stretch>
            <a:fillRect/>
          </a:stretch>
        </p:blipFill>
        <p:spPr>
          <a:xfrm>
            <a:off x="4243594" y="370749"/>
            <a:ext cx="3017264" cy="1473273"/>
          </a:xfrm>
          <a:prstGeom prst="rect">
            <a:avLst/>
          </a:prstGeom>
        </p:spPr>
      </p:pic>
    </p:spTree>
    <p:extLst>
      <p:ext uri="{BB962C8B-B14F-4D97-AF65-F5344CB8AC3E}">
        <p14:creationId xmlns:p14="http://schemas.microsoft.com/office/powerpoint/2010/main" val="116811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B29E-8EDD-4445-947A-F71AA236A2CC}"/>
              </a:ext>
            </a:extLst>
          </p:cNvPr>
          <p:cNvSpPr>
            <a:spLocks noGrp="1"/>
          </p:cNvSpPr>
          <p:nvPr>
            <p:ph type="title"/>
          </p:nvPr>
        </p:nvSpPr>
        <p:spPr>
          <a:xfrm>
            <a:off x="356839" y="304271"/>
            <a:ext cx="6739286" cy="632431"/>
          </a:xfrm>
        </p:spPr>
        <p:txBody>
          <a:bodyPr/>
          <a:lstStyle/>
          <a:p>
            <a:r>
              <a:rPr lang="en-CA" dirty="0"/>
              <a:t>Lecture will cover </a:t>
            </a:r>
          </a:p>
        </p:txBody>
      </p:sp>
      <p:sp>
        <p:nvSpPr>
          <p:cNvPr id="3" name="Content Placeholder 2">
            <a:extLst>
              <a:ext uri="{FF2B5EF4-FFF2-40B4-BE49-F238E27FC236}">
                <a16:creationId xmlns:a16="http://schemas.microsoft.com/office/drawing/2014/main" id="{59395836-619C-4D51-B0FB-4630DCB6976E}"/>
              </a:ext>
            </a:extLst>
          </p:cNvPr>
          <p:cNvSpPr>
            <a:spLocks noGrp="1"/>
          </p:cNvSpPr>
          <p:nvPr>
            <p:ph idx="1"/>
          </p:nvPr>
        </p:nvSpPr>
        <p:spPr>
          <a:xfrm>
            <a:off x="356840" y="1011044"/>
            <a:ext cx="6739286" cy="3902983"/>
          </a:xfrm>
        </p:spPr>
        <p:txBody>
          <a:bodyPr>
            <a:normAutofit/>
          </a:bodyPr>
          <a:lstStyle/>
          <a:p>
            <a:r>
              <a:rPr lang="en-CA" dirty="0"/>
              <a:t>Running script from command prompt</a:t>
            </a:r>
          </a:p>
          <a:p>
            <a:r>
              <a:rPr lang="en-CA" dirty="0"/>
              <a:t>Saving output to file not to screen</a:t>
            </a:r>
          </a:p>
          <a:p>
            <a:r>
              <a:rPr lang="en-CA" dirty="0"/>
              <a:t>Entering data to input from file</a:t>
            </a:r>
          </a:p>
          <a:p>
            <a:r>
              <a:rPr lang="en-CA" dirty="0"/>
              <a:t>Cover modules</a:t>
            </a:r>
          </a:p>
          <a:p>
            <a:pPr lvl="1"/>
            <a:r>
              <a:rPr lang="en-CA" dirty="0"/>
              <a:t>OS</a:t>
            </a:r>
          </a:p>
          <a:p>
            <a:pPr lvl="1"/>
            <a:r>
              <a:rPr lang="en-CA" dirty="0"/>
              <a:t>platform – platform, machine, processor, system, version, </a:t>
            </a:r>
          </a:p>
          <a:p>
            <a:pPr lvl="1"/>
            <a:r>
              <a:rPr lang="en-CA" dirty="0" err="1"/>
              <a:t>ipaddress</a:t>
            </a:r>
            <a:endParaRPr lang="en-CA" dirty="0"/>
          </a:p>
          <a:p>
            <a:pPr lvl="1"/>
            <a:endParaRPr lang="en-CA" dirty="0"/>
          </a:p>
          <a:p>
            <a:endParaRPr lang="en-CA" dirty="0"/>
          </a:p>
          <a:p>
            <a:pPr lvl="1"/>
            <a:endParaRPr lang="en-CA" dirty="0"/>
          </a:p>
        </p:txBody>
      </p:sp>
    </p:spTree>
    <p:extLst>
      <p:ext uri="{BB962C8B-B14F-4D97-AF65-F5344CB8AC3E}">
        <p14:creationId xmlns:p14="http://schemas.microsoft.com/office/powerpoint/2010/main" val="169900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fontScale="90000"/>
          </a:bodyPr>
          <a:lstStyle/>
          <a:p>
            <a:pPr algn="ctr"/>
            <a:r>
              <a:rPr lang="en-CA" sz="4000" dirty="0"/>
              <a:t>Running Python from </a:t>
            </a:r>
            <a:br>
              <a:rPr lang="en-CA" sz="4000" dirty="0"/>
            </a:br>
            <a:r>
              <a:rPr lang="en-CA" sz="4000" dirty="0"/>
              <a:t>Command Prompt </a:t>
            </a:r>
            <a:br>
              <a:rPr lang="en-CA" dirty="0"/>
            </a:br>
            <a:endParaRPr lang="en-CA" dirty="0"/>
          </a:p>
        </p:txBody>
      </p:sp>
    </p:spTree>
    <p:extLst>
      <p:ext uri="{BB962C8B-B14F-4D97-AF65-F5344CB8AC3E}">
        <p14:creationId xmlns:p14="http://schemas.microsoft.com/office/powerpoint/2010/main" val="231870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5B07-E098-4B6D-9CDA-426F32DB315E}"/>
              </a:ext>
            </a:extLst>
          </p:cNvPr>
          <p:cNvSpPr>
            <a:spLocks noGrp="1"/>
          </p:cNvSpPr>
          <p:nvPr>
            <p:ph type="title"/>
          </p:nvPr>
        </p:nvSpPr>
        <p:spPr>
          <a:xfrm>
            <a:off x="168442" y="304271"/>
            <a:ext cx="7243011" cy="742476"/>
          </a:xfrm>
        </p:spPr>
        <p:txBody>
          <a:bodyPr/>
          <a:lstStyle/>
          <a:p>
            <a:r>
              <a:rPr lang="en-CA" sz="3000" dirty="0"/>
              <a:t>Running a Python script outside an IDLE</a:t>
            </a:r>
          </a:p>
        </p:txBody>
      </p:sp>
      <p:sp>
        <p:nvSpPr>
          <p:cNvPr id="3" name="Content Placeholder 2">
            <a:extLst>
              <a:ext uri="{FF2B5EF4-FFF2-40B4-BE49-F238E27FC236}">
                <a16:creationId xmlns:a16="http://schemas.microsoft.com/office/drawing/2014/main" id="{4F49A3A4-55C6-4EF8-8A07-9CFF70729E3F}"/>
              </a:ext>
            </a:extLst>
          </p:cNvPr>
          <p:cNvSpPr>
            <a:spLocks noGrp="1"/>
          </p:cNvSpPr>
          <p:nvPr>
            <p:ph idx="1"/>
          </p:nvPr>
        </p:nvSpPr>
        <p:spPr>
          <a:xfrm>
            <a:off x="168442" y="1130968"/>
            <a:ext cx="6927683" cy="3783059"/>
          </a:xfrm>
        </p:spPr>
        <p:txBody>
          <a:bodyPr>
            <a:normAutofit lnSpcReduction="10000"/>
          </a:bodyPr>
          <a:lstStyle/>
          <a:p>
            <a:r>
              <a:rPr lang="en-CA" dirty="0"/>
              <a:t>Option 1: Double click on file</a:t>
            </a:r>
          </a:p>
          <a:p>
            <a:pPr lvl="1"/>
            <a:r>
              <a:rPr lang="en-CA" dirty="0"/>
              <a:t>Just like other application/files that you have if you double click them, Python scripts will open and run </a:t>
            </a:r>
          </a:p>
          <a:p>
            <a:pPr lvl="1"/>
            <a:endParaRPr lang="en-CA" dirty="0"/>
          </a:p>
          <a:p>
            <a:pPr lvl="1"/>
            <a:r>
              <a:rPr lang="en-CA" b="1" i="1" u="sng" dirty="0"/>
              <a:t>Example / practice:</a:t>
            </a:r>
          </a:p>
          <a:p>
            <a:pPr lvl="1"/>
            <a:r>
              <a:rPr lang="en-CA" dirty="0"/>
              <a:t>Download file named: print_file.py from the FOL</a:t>
            </a:r>
          </a:p>
          <a:p>
            <a:pPr lvl="1"/>
            <a:r>
              <a:rPr lang="en-CA" dirty="0"/>
              <a:t>Once </a:t>
            </a:r>
            <a:r>
              <a:rPr lang="en-CA" i="1" u="sng" dirty="0"/>
              <a:t>download double click on it</a:t>
            </a:r>
            <a:r>
              <a:rPr lang="en-CA" dirty="0"/>
              <a:t>, this will open and run it automatically. </a:t>
            </a:r>
          </a:p>
          <a:p>
            <a:pPr lvl="2"/>
            <a:r>
              <a:rPr lang="en-CA" dirty="0"/>
              <a:t>***Not right click and open in your IDLE***</a:t>
            </a:r>
          </a:p>
          <a:p>
            <a:pPr lvl="1"/>
            <a:r>
              <a:rPr lang="en-CA" dirty="0"/>
              <a:t>You should get the following:</a:t>
            </a:r>
          </a:p>
          <a:p>
            <a:endParaRPr lang="en-CA" dirty="0"/>
          </a:p>
        </p:txBody>
      </p:sp>
    </p:spTree>
    <p:extLst>
      <p:ext uri="{BB962C8B-B14F-4D97-AF65-F5344CB8AC3E}">
        <p14:creationId xmlns:p14="http://schemas.microsoft.com/office/powerpoint/2010/main" val="4054858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2B8D-C334-4894-8993-CE9B694F9B78}"/>
              </a:ext>
            </a:extLst>
          </p:cNvPr>
          <p:cNvSpPr>
            <a:spLocks noGrp="1"/>
          </p:cNvSpPr>
          <p:nvPr>
            <p:ph type="title"/>
          </p:nvPr>
        </p:nvSpPr>
        <p:spPr>
          <a:xfrm>
            <a:off x="199291" y="304271"/>
            <a:ext cx="7221417" cy="762529"/>
          </a:xfrm>
        </p:spPr>
        <p:txBody>
          <a:bodyPr/>
          <a:lstStyle/>
          <a:p>
            <a:r>
              <a:rPr lang="en-CA" dirty="0"/>
              <a:t>print_file.py</a:t>
            </a:r>
          </a:p>
        </p:txBody>
      </p:sp>
      <p:sp>
        <p:nvSpPr>
          <p:cNvPr id="3" name="Content Placeholder 2">
            <a:extLst>
              <a:ext uri="{FF2B5EF4-FFF2-40B4-BE49-F238E27FC236}">
                <a16:creationId xmlns:a16="http://schemas.microsoft.com/office/drawing/2014/main" id="{0110ABDE-A4ED-4BD5-A415-DB46AB5FEC37}"/>
              </a:ext>
            </a:extLst>
          </p:cNvPr>
          <p:cNvSpPr>
            <a:spLocks noGrp="1"/>
          </p:cNvSpPr>
          <p:nvPr>
            <p:ph idx="1"/>
          </p:nvPr>
        </p:nvSpPr>
        <p:spPr>
          <a:xfrm>
            <a:off x="199292" y="1242646"/>
            <a:ext cx="6896834" cy="3671381"/>
          </a:xfrm>
        </p:spPr>
        <p:txBody>
          <a:bodyPr/>
          <a:lstStyle/>
          <a:p>
            <a:r>
              <a:rPr lang="en-CA" dirty="0"/>
              <a:t>Contains 2 lines:</a:t>
            </a:r>
          </a:p>
          <a:p>
            <a:endParaRPr lang="en-CA" dirty="0"/>
          </a:p>
          <a:p>
            <a:pPr marL="0" indent="0">
              <a:buNone/>
            </a:pPr>
            <a:r>
              <a:rPr lang="en-CA" dirty="0"/>
              <a:t>print('Hello Class</a:t>
            </a:r>
            <a:r>
              <a:rPr lang="en-CA" sz="1800" dirty="0"/>
              <a:t>!')  </a:t>
            </a:r>
            <a:r>
              <a:rPr lang="en-CA" sz="1600" dirty="0"/>
              <a:t># line prints Hello Class</a:t>
            </a:r>
          </a:p>
          <a:p>
            <a:pPr marL="0" indent="0">
              <a:buNone/>
            </a:pPr>
            <a:r>
              <a:rPr lang="en-CA" sz="2400" dirty="0"/>
              <a:t>Age = int(input("Enter Age: ")) </a:t>
            </a:r>
            <a:r>
              <a:rPr lang="en-CA" sz="1600" dirty="0"/>
              <a:t>#asking for age</a:t>
            </a:r>
          </a:p>
          <a:p>
            <a:pPr marL="0" indent="0">
              <a:buNone/>
            </a:pPr>
            <a:r>
              <a:rPr lang="en-CA" sz="2400" dirty="0"/>
              <a:t>print(Age) </a:t>
            </a:r>
            <a:r>
              <a:rPr lang="en-CA" sz="1600" dirty="0"/>
              <a:t>#outputs age</a:t>
            </a:r>
          </a:p>
          <a:p>
            <a:pPr marL="0" indent="0">
              <a:buNone/>
            </a:pPr>
            <a:r>
              <a:rPr lang="en-CA" dirty="0"/>
              <a:t>input("Press enter to close application") </a:t>
            </a:r>
          </a:p>
          <a:p>
            <a:pPr marL="0" indent="0">
              <a:buNone/>
            </a:pPr>
            <a:r>
              <a:rPr lang="en-CA" sz="1600" dirty="0"/>
              <a:t># Waits for user to press enter to close window/ script.</a:t>
            </a:r>
          </a:p>
        </p:txBody>
      </p:sp>
    </p:spTree>
    <p:extLst>
      <p:ext uri="{BB962C8B-B14F-4D97-AF65-F5344CB8AC3E}">
        <p14:creationId xmlns:p14="http://schemas.microsoft.com/office/powerpoint/2010/main" val="1132110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53B1-C938-4DEE-A81C-BCC3346B2B87}"/>
              </a:ext>
            </a:extLst>
          </p:cNvPr>
          <p:cNvSpPr>
            <a:spLocks noGrp="1"/>
          </p:cNvSpPr>
          <p:nvPr>
            <p:ph type="title"/>
          </p:nvPr>
        </p:nvSpPr>
        <p:spPr>
          <a:xfrm>
            <a:off x="312821" y="304271"/>
            <a:ext cx="6783304" cy="496702"/>
          </a:xfrm>
        </p:spPr>
        <p:txBody>
          <a:bodyPr/>
          <a:lstStyle/>
          <a:p>
            <a:r>
              <a:rPr lang="en-CA" dirty="0"/>
              <a:t>Output: </a:t>
            </a:r>
          </a:p>
        </p:txBody>
      </p:sp>
      <p:sp>
        <p:nvSpPr>
          <p:cNvPr id="3" name="Content Placeholder 2">
            <a:extLst>
              <a:ext uri="{FF2B5EF4-FFF2-40B4-BE49-F238E27FC236}">
                <a16:creationId xmlns:a16="http://schemas.microsoft.com/office/drawing/2014/main" id="{05BF0B9C-4F42-422B-973D-23BDC327CA1D}"/>
              </a:ext>
            </a:extLst>
          </p:cNvPr>
          <p:cNvSpPr>
            <a:spLocks noGrp="1"/>
          </p:cNvSpPr>
          <p:nvPr>
            <p:ph idx="1"/>
          </p:nvPr>
        </p:nvSpPr>
        <p:spPr>
          <a:xfrm>
            <a:off x="312821" y="685800"/>
            <a:ext cx="6994358" cy="4171513"/>
          </a:xfrm>
        </p:spPr>
        <p:txBody>
          <a:bodyPr>
            <a:normAutofit/>
          </a:bodyPr>
          <a:lstStyle/>
          <a:p>
            <a:endParaRPr lang="en-CA" dirty="0"/>
          </a:p>
          <a:p>
            <a:endParaRPr lang="en-CA" dirty="0"/>
          </a:p>
          <a:p>
            <a:endParaRPr lang="en-CA" dirty="0"/>
          </a:p>
          <a:p>
            <a:endParaRPr lang="en-CA" dirty="0"/>
          </a:p>
          <a:p>
            <a:pPr marL="0" indent="0">
              <a:buNone/>
            </a:pPr>
            <a:endParaRPr lang="en-CA" dirty="0"/>
          </a:p>
          <a:p>
            <a:r>
              <a:rPr lang="en-CA" sz="2800" dirty="0"/>
              <a:t>If you don’t you may need to setup that Python extractable is in path. </a:t>
            </a:r>
          </a:p>
          <a:p>
            <a:r>
              <a:rPr lang="en-CA" sz="2800" dirty="0"/>
              <a:t>Press </a:t>
            </a:r>
            <a:r>
              <a:rPr lang="en-CA" sz="2800" i="1" u="sng" dirty="0"/>
              <a:t>enter</a:t>
            </a:r>
            <a:r>
              <a:rPr lang="en-CA" sz="2800" dirty="0"/>
              <a:t> to close the window.</a:t>
            </a:r>
          </a:p>
        </p:txBody>
      </p:sp>
      <p:pic>
        <p:nvPicPr>
          <p:cNvPr id="7" name="Picture 6">
            <a:extLst>
              <a:ext uri="{FF2B5EF4-FFF2-40B4-BE49-F238E27FC236}">
                <a16:creationId xmlns:a16="http://schemas.microsoft.com/office/drawing/2014/main" id="{2EC7B7C0-E87C-4A8F-8773-2257814247FD}"/>
              </a:ext>
            </a:extLst>
          </p:cNvPr>
          <p:cNvPicPr>
            <a:picLocks noChangeAspect="1"/>
          </p:cNvPicPr>
          <p:nvPr/>
        </p:nvPicPr>
        <p:blipFill>
          <a:blip r:embed="rId3"/>
          <a:stretch>
            <a:fillRect/>
          </a:stretch>
        </p:blipFill>
        <p:spPr>
          <a:xfrm>
            <a:off x="635995" y="1055269"/>
            <a:ext cx="6348010" cy="1417443"/>
          </a:xfrm>
          <a:prstGeom prst="rect">
            <a:avLst/>
          </a:prstGeom>
        </p:spPr>
      </p:pic>
    </p:spTree>
    <p:extLst>
      <p:ext uri="{BB962C8B-B14F-4D97-AF65-F5344CB8AC3E}">
        <p14:creationId xmlns:p14="http://schemas.microsoft.com/office/powerpoint/2010/main" val="400636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1"/>
            <a:ext cx="7102929" cy="1657179"/>
          </a:xfrm>
        </p:spPr>
        <p:txBody>
          <a:bodyPr>
            <a:normAutofit fontScale="90000"/>
          </a:bodyPr>
          <a:lstStyle/>
          <a:p>
            <a:pPr algn="ctr"/>
            <a:r>
              <a:rPr lang="en-CA" sz="4100" dirty="0"/>
              <a:t>We can also redirect </a:t>
            </a:r>
            <a:br>
              <a:rPr lang="en-CA" sz="4100" dirty="0"/>
            </a:br>
            <a:r>
              <a:rPr lang="en-CA" sz="4100" dirty="0"/>
              <a:t>outputs and inputs</a:t>
            </a:r>
            <a:br>
              <a:rPr lang="en-CA" sz="4100" dirty="0"/>
            </a:br>
            <a:r>
              <a:rPr lang="en-CA" sz="4100" dirty="0"/>
              <a:t>to our scripts:</a:t>
            </a:r>
            <a:br>
              <a:rPr lang="en-CA" dirty="0"/>
            </a:br>
            <a:endParaRPr lang="en-CA" dirty="0"/>
          </a:p>
        </p:txBody>
      </p:sp>
    </p:spTree>
    <p:extLst>
      <p:ext uri="{BB962C8B-B14F-4D97-AF65-F5344CB8AC3E}">
        <p14:creationId xmlns:p14="http://schemas.microsoft.com/office/powerpoint/2010/main" val="3169418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42DB-C83D-4C7C-98DC-8657AADFDD39}"/>
              </a:ext>
            </a:extLst>
          </p:cNvPr>
          <p:cNvSpPr>
            <a:spLocks noGrp="1"/>
          </p:cNvSpPr>
          <p:nvPr>
            <p:ph type="title"/>
          </p:nvPr>
        </p:nvSpPr>
        <p:spPr>
          <a:xfrm>
            <a:off x="228600" y="304271"/>
            <a:ext cx="7184571" cy="863222"/>
          </a:xfrm>
        </p:spPr>
        <p:txBody>
          <a:bodyPr/>
          <a:lstStyle/>
          <a:p>
            <a:r>
              <a:rPr lang="en-CA" sz="3450" dirty="0"/>
              <a:t>We can also redirect script’s output:</a:t>
            </a:r>
          </a:p>
        </p:txBody>
      </p:sp>
      <p:sp>
        <p:nvSpPr>
          <p:cNvPr id="3" name="Content Placeholder 2">
            <a:extLst>
              <a:ext uri="{FF2B5EF4-FFF2-40B4-BE49-F238E27FC236}">
                <a16:creationId xmlns:a16="http://schemas.microsoft.com/office/drawing/2014/main" id="{E07BE54A-9CD7-47F0-AAEA-0EB2990E745B}"/>
              </a:ext>
            </a:extLst>
          </p:cNvPr>
          <p:cNvSpPr>
            <a:spLocks noGrp="1"/>
          </p:cNvSpPr>
          <p:nvPr>
            <p:ph idx="1"/>
          </p:nvPr>
        </p:nvSpPr>
        <p:spPr>
          <a:xfrm>
            <a:off x="228600" y="1240971"/>
            <a:ext cx="7184571" cy="3673057"/>
          </a:xfrm>
        </p:spPr>
        <p:txBody>
          <a:bodyPr>
            <a:normAutofit fontScale="92500" lnSpcReduction="10000"/>
          </a:bodyPr>
          <a:lstStyle/>
          <a:p>
            <a:r>
              <a:rPr lang="en-CA" dirty="0"/>
              <a:t>In lesson 7(week 6), we talked about interacting with files.</a:t>
            </a:r>
          </a:p>
          <a:p>
            <a:pPr lvl="1"/>
            <a:r>
              <a:rPr lang="en-CA" dirty="0"/>
              <a:t>Using the open() function</a:t>
            </a:r>
          </a:p>
          <a:p>
            <a:pPr lvl="1"/>
            <a:r>
              <a:rPr lang="en-CA" dirty="0"/>
              <a:t>This was used to always wanted to save and retrieve data like a data base or writing to and from files </a:t>
            </a:r>
          </a:p>
          <a:p>
            <a:pPr marL="285739" lvl="1" indent="0">
              <a:buNone/>
            </a:pPr>
            <a:endParaRPr lang="en-CA" dirty="0"/>
          </a:p>
          <a:p>
            <a:r>
              <a:rPr lang="en-CA" dirty="0"/>
              <a:t> You can also stream redirection output, </a:t>
            </a:r>
            <a:r>
              <a:rPr lang="en-CA" dirty="0" err="1"/>
              <a:t>stdout</a:t>
            </a:r>
            <a:r>
              <a:rPr lang="en-CA" dirty="0"/>
              <a:t> and stderr, and inbound, stdin, information form the command prompt</a:t>
            </a:r>
          </a:p>
          <a:p>
            <a:pPr lvl="1"/>
            <a:r>
              <a:rPr lang="en-CA" dirty="0"/>
              <a:t>This is used to either test our code or keeping logging</a:t>
            </a:r>
          </a:p>
        </p:txBody>
      </p:sp>
    </p:spTree>
    <p:extLst>
      <p:ext uri="{BB962C8B-B14F-4D97-AF65-F5344CB8AC3E}">
        <p14:creationId xmlns:p14="http://schemas.microsoft.com/office/powerpoint/2010/main" val="1122131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9088-4FAD-4AF5-9BD3-CB2CDC4852BC}"/>
              </a:ext>
            </a:extLst>
          </p:cNvPr>
          <p:cNvSpPr>
            <a:spLocks noGrp="1"/>
          </p:cNvSpPr>
          <p:nvPr>
            <p:ph type="title"/>
          </p:nvPr>
        </p:nvSpPr>
        <p:spPr>
          <a:xfrm>
            <a:off x="197963" y="304271"/>
            <a:ext cx="7277493" cy="723251"/>
          </a:xfrm>
        </p:spPr>
        <p:txBody>
          <a:bodyPr/>
          <a:lstStyle/>
          <a:p>
            <a:r>
              <a:rPr lang="en-CA" dirty="0"/>
              <a:t>For output data use &gt; or &gt;&gt;</a:t>
            </a:r>
          </a:p>
        </p:txBody>
      </p:sp>
      <p:sp>
        <p:nvSpPr>
          <p:cNvPr id="3" name="Content Placeholder 2">
            <a:extLst>
              <a:ext uri="{FF2B5EF4-FFF2-40B4-BE49-F238E27FC236}">
                <a16:creationId xmlns:a16="http://schemas.microsoft.com/office/drawing/2014/main" id="{A44336A7-08BE-4F58-87F3-5CF3B7EE0FED}"/>
              </a:ext>
            </a:extLst>
          </p:cNvPr>
          <p:cNvSpPr>
            <a:spLocks noGrp="1"/>
          </p:cNvSpPr>
          <p:nvPr>
            <p:ph idx="1"/>
          </p:nvPr>
        </p:nvSpPr>
        <p:spPr>
          <a:xfrm>
            <a:off x="301658" y="1027522"/>
            <a:ext cx="6794467" cy="3886505"/>
          </a:xfrm>
        </p:spPr>
        <p:txBody>
          <a:bodyPr>
            <a:normAutofit/>
          </a:bodyPr>
          <a:lstStyle/>
          <a:p>
            <a:r>
              <a:rPr lang="en-CA" dirty="0"/>
              <a:t>If you don’t want output to show on your screen we use &gt; or &gt;&gt; </a:t>
            </a:r>
          </a:p>
          <a:p>
            <a:endParaRPr lang="en-CA" dirty="0"/>
          </a:p>
          <a:p>
            <a:r>
              <a:rPr lang="en-CA" dirty="0"/>
              <a:t>Single &gt;, will create a file or replaces the data if file exists </a:t>
            </a:r>
          </a:p>
          <a:p>
            <a:r>
              <a:rPr lang="en-CA" dirty="0"/>
              <a:t>Double &gt;&gt; creates a file or adds the printed information to the end of the file.</a:t>
            </a:r>
          </a:p>
          <a:p>
            <a:endParaRPr lang="en-CA" dirty="0"/>
          </a:p>
        </p:txBody>
      </p:sp>
    </p:spTree>
    <p:extLst>
      <p:ext uri="{BB962C8B-B14F-4D97-AF65-F5344CB8AC3E}">
        <p14:creationId xmlns:p14="http://schemas.microsoft.com/office/powerpoint/2010/main" val="984989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A677-9FF4-4C8B-B7A0-076982BC4C2D}"/>
              </a:ext>
            </a:extLst>
          </p:cNvPr>
          <p:cNvSpPr>
            <a:spLocks noGrp="1"/>
          </p:cNvSpPr>
          <p:nvPr>
            <p:ph type="title"/>
          </p:nvPr>
        </p:nvSpPr>
        <p:spPr>
          <a:xfrm>
            <a:off x="228600" y="304270"/>
            <a:ext cx="7078436" cy="732593"/>
          </a:xfrm>
        </p:spPr>
        <p:txBody>
          <a:bodyPr/>
          <a:lstStyle/>
          <a:p>
            <a:r>
              <a:rPr lang="en-CA" dirty="0"/>
              <a:t>Should look like </a:t>
            </a:r>
          </a:p>
        </p:txBody>
      </p:sp>
      <p:sp>
        <p:nvSpPr>
          <p:cNvPr id="3" name="Content Placeholder 2">
            <a:extLst>
              <a:ext uri="{FF2B5EF4-FFF2-40B4-BE49-F238E27FC236}">
                <a16:creationId xmlns:a16="http://schemas.microsoft.com/office/drawing/2014/main" id="{31F06CBF-D6B5-4120-B0C3-F119E49FF086}"/>
              </a:ext>
            </a:extLst>
          </p:cNvPr>
          <p:cNvSpPr>
            <a:spLocks noGrp="1"/>
          </p:cNvSpPr>
          <p:nvPr>
            <p:ph idx="1"/>
          </p:nvPr>
        </p:nvSpPr>
        <p:spPr>
          <a:xfrm>
            <a:off x="228600" y="1036863"/>
            <a:ext cx="7078436" cy="3877165"/>
          </a:xfrm>
        </p:spPr>
        <p:txBody>
          <a:bodyPr/>
          <a:lstStyle/>
          <a:p>
            <a:r>
              <a:rPr lang="en-CA" dirty="0"/>
              <a:t>Call:</a:t>
            </a:r>
          </a:p>
          <a:p>
            <a:endParaRPr lang="en-CA" dirty="0"/>
          </a:p>
          <a:p>
            <a:endParaRPr lang="en-CA" dirty="0"/>
          </a:p>
          <a:p>
            <a:endParaRPr lang="en-CA" dirty="0"/>
          </a:p>
          <a:p>
            <a:r>
              <a:rPr lang="en-CA" dirty="0"/>
              <a:t>Data in output.txt:</a:t>
            </a:r>
          </a:p>
          <a:p>
            <a:endParaRPr lang="en-CA" dirty="0"/>
          </a:p>
          <a:p>
            <a:endParaRPr lang="en-CA" dirty="0"/>
          </a:p>
        </p:txBody>
      </p:sp>
      <p:pic>
        <p:nvPicPr>
          <p:cNvPr id="5" name="Picture 4">
            <a:extLst>
              <a:ext uri="{FF2B5EF4-FFF2-40B4-BE49-F238E27FC236}">
                <a16:creationId xmlns:a16="http://schemas.microsoft.com/office/drawing/2014/main" id="{05DAC025-6688-422B-81BA-3AC4E0686176}"/>
              </a:ext>
            </a:extLst>
          </p:cNvPr>
          <p:cNvPicPr>
            <a:picLocks noChangeAspect="1"/>
          </p:cNvPicPr>
          <p:nvPr/>
        </p:nvPicPr>
        <p:blipFill>
          <a:blip r:embed="rId3"/>
          <a:stretch>
            <a:fillRect/>
          </a:stretch>
        </p:blipFill>
        <p:spPr>
          <a:xfrm>
            <a:off x="447062" y="1522596"/>
            <a:ext cx="6424217" cy="1120237"/>
          </a:xfrm>
          <a:prstGeom prst="rect">
            <a:avLst/>
          </a:prstGeom>
        </p:spPr>
      </p:pic>
      <p:pic>
        <p:nvPicPr>
          <p:cNvPr id="8" name="Picture 7">
            <a:extLst>
              <a:ext uri="{FF2B5EF4-FFF2-40B4-BE49-F238E27FC236}">
                <a16:creationId xmlns:a16="http://schemas.microsoft.com/office/drawing/2014/main" id="{C51C6C34-E0B5-4679-8466-DD28762C9B31}"/>
              </a:ext>
            </a:extLst>
          </p:cNvPr>
          <p:cNvPicPr>
            <a:picLocks noChangeAspect="1"/>
          </p:cNvPicPr>
          <p:nvPr/>
        </p:nvPicPr>
        <p:blipFill>
          <a:blip r:embed="rId4"/>
          <a:stretch>
            <a:fillRect/>
          </a:stretch>
        </p:blipFill>
        <p:spPr>
          <a:xfrm>
            <a:off x="1969610" y="3328922"/>
            <a:ext cx="3680779" cy="1234547"/>
          </a:xfrm>
          <a:prstGeom prst="rect">
            <a:avLst/>
          </a:prstGeom>
        </p:spPr>
      </p:pic>
    </p:spTree>
    <p:extLst>
      <p:ext uri="{BB962C8B-B14F-4D97-AF65-F5344CB8AC3E}">
        <p14:creationId xmlns:p14="http://schemas.microsoft.com/office/powerpoint/2010/main" val="290921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A186-546F-49B7-87D0-FCAD24EE5BB7}"/>
              </a:ext>
            </a:extLst>
          </p:cNvPr>
          <p:cNvSpPr>
            <a:spLocks noGrp="1"/>
          </p:cNvSpPr>
          <p:nvPr>
            <p:ph type="title"/>
          </p:nvPr>
        </p:nvSpPr>
        <p:spPr>
          <a:xfrm>
            <a:off x="178420" y="304271"/>
            <a:ext cx="7270595" cy="766246"/>
          </a:xfrm>
        </p:spPr>
        <p:txBody>
          <a:bodyPr/>
          <a:lstStyle/>
          <a:p>
            <a:r>
              <a:rPr lang="en-CA" dirty="0"/>
              <a:t>Subprocess </a:t>
            </a:r>
          </a:p>
        </p:txBody>
      </p:sp>
      <p:sp>
        <p:nvSpPr>
          <p:cNvPr id="3" name="Content Placeholder 2">
            <a:extLst>
              <a:ext uri="{FF2B5EF4-FFF2-40B4-BE49-F238E27FC236}">
                <a16:creationId xmlns:a16="http://schemas.microsoft.com/office/drawing/2014/main" id="{D4852AA5-D447-4DAC-B434-550BAAE8E3A1}"/>
              </a:ext>
            </a:extLst>
          </p:cNvPr>
          <p:cNvSpPr>
            <a:spLocks noGrp="1"/>
          </p:cNvSpPr>
          <p:nvPr>
            <p:ph idx="1"/>
          </p:nvPr>
        </p:nvSpPr>
        <p:spPr>
          <a:xfrm>
            <a:off x="178420" y="1070517"/>
            <a:ext cx="7270595" cy="3843510"/>
          </a:xfrm>
        </p:spPr>
        <p:txBody>
          <a:bodyPr>
            <a:normAutofit lnSpcReduction="10000"/>
          </a:bodyPr>
          <a:lstStyle/>
          <a:p>
            <a:r>
              <a:rPr lang="en-CA" dirty="0"/>
              <a:t>A recommended approach to invoke subprocesses:</a:t>
            </a:r>
          </a:p>
          <a:p>
            <a:pPr lvl="1"/>
            <a:r>
              <a:rPr lang="en-CA" dirty="0"/>
              <a:t>Python 3.5 and later use: use run()</a:t>
            </a:r>
          </a:p>
          <a:p>
            <a:pPr lvl="1"/>
            <a:r>
              <a:rPr lang="en-CA" dirty="0"/>
              <a:t>Python 2.7 through 3.4 use: call()</a:t>
            </a:r>
          </a:p>
          <a:p>
            <a:pPr lvl="1"/>
            <a:endParaRPr lang="en-CA" dirty="0"/>
          </a:p>
          <a:p>
            <a:r>
              <a:rPr lang="en-CA" dirty="0" err="1"/>
              <a:t>Subprocesses.run</a:t>
            </a:r>
            <a:r>
              <a:rPr lang="en-CA" dirty="0"/>
              <a:t>() is safer function.</a:t>
            </a:r>
          </a:p>
          <a:p>
            <a:pPr lvl="1"/>
            <a:r>
              <a:rPr lang="en-CA" dirty="0"/>
              <a:t>Should use when ever possible.</a:t>
            </a:r>
          </a:p>
          <a:p>
            <a:pPr lvl="1"/>
            <a:r>
              <a:rPr lang="en-CA" dirty="0"/>
              <a:t>Returns </a:t>
            </a:r>
            <a:r>
              <a:rPr lang="en-CA" dirty="0" err="1"/>
              <a:t>CompletedProcess</a:t>
            </a:r>
            <a:r>
              <a:rPr lang="en-CA" dirty="0"/>
              <a:t> object if it was successful</a:t>
            </a:r>
          </a:p>
          <a:p>
            <a:pPr lvl="1"/>
            <a:r>
              <a:rPr lang="en-CA" b="1" i="1" dirty="0"/>
              <a:t>By default, </a:t>
            </a:r>
            <a:r>
              <a:rPr lang="en-CA" i="1" dirty="0"/>
              <a:t>does not raise an exception if the underlying process errors</a:t>
            </a:r>
          </a:p>
        </p:txBody>
      </p:sp>
    </p:spTree>
    <p:extLst>
      <p:ext uri="{BB962C8B-B14F-4D97-AF65-F5344CB8AC3E}">
        <p14:creationId xmlns:p14="http://schemas.microsoft.com/office/powerpoint/2010/main" val="8483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E27C-1BA2-4C42-B9B3-3E0BD5B6823C}"/>
              </a:ext>
            </a:extLst>
          </p:cNvPr>
          <p:cNvSpPr>
            <a:spLocks noGrp="1"/>
          </p:cNvSpPr>
          <p:nvPr>
            <p:ph type="title"/>
          </p:nvPr>
        </p:nvSpPr>
        <p:spPr>
          <a:xfrm>
            <a:off x="244929" y="304271"/>
            <a:ext cx="7086600" cy="1104636"/>
          </a:xfrm>
        </p:spPr>
        <p:txBody>
          <a:bodyPr/>
          <a:lstStyle/>
          <a:p>
            <a:r>
              <a:rPr lang="en-CA" dirty="0"/>
              <a:t>Output has 2 types,</a:t>
            </a:r>
          </a:p>
        </p:txBody>
      </p:sp>
      <p:sp>
        <p:nvSpPr>
          <p:cNvPr id="3" name="Content Placeholder 2">
            <a:extLst>
              <a:ext uri="{FF2B5EF4-FFF2-40B4-BE49-F238E27FC236}">
                <a16:creationId xmlns:a16="http://schemas.microsoft.com/office/drawing/2014/main" id="{052EB63F-3D90-4C2E-A6DA-7F1DFB5C66ED}"/>
              </a:ext>
            </a:extLst>
          </p:cNvPr>
          <p:cNvSpPr>
            <a:spLocks noGrp="1"/>
          </p:cNvSpPr>
          <p:nvPr>
            <p:ph idx="1"/>
          </p:nvPr>
        </p:nvSpPr>
        <p:spPr>
          <a:xfrm>
            <a:off x="244929" y="1408907"/>
            <a:ext cx="7130141" cy="3505121"/>
          </a:xfrm>
        </p:spPr>
        <p:txBody>
          <a:bodyPr/>
          <a:lstStyle/>
          <a:p>
            <a:r>
              <a:rPr lang="en-CA" dirty="0" err="1"/>
              <a:t>Stdout</a:t>
            </a:r>
            <a:r>
              <a:rPr lang="en-CA" dirty="0"/>
              <a:t> (normal outputs):</a:t>
            </a:r>
          </a:p>
          <a:p>
            <a:pPr lvl="1"/>
            <a:r>
              <a:rPr lang="en-CA" dirty="0"/>
              <a:t> has a numeric value of 1. Could specify output by 1&gt;.</a:t>
            </a:r>
          </a:p>
          <a:p>
            <a:pPr lvl="1"/>
            <a:r>
              <a:rPr lang="en-CA" dirty="0"/>
              <a:t>Python file 1&gt; text file</a:t>
            </a:r>
          </a:p>
          <a:p>
            <a:pPr lvl="1"/>
            <a:endParaRPr lang="en-CA" dirty="0"/>
          </a:p>
          <a:p>
            <a:r>
              <a:rPr lang="en-CA" dirty="0"/>
              <a:t>Stderr (Error outputs):</a:t>
            </a:r>
          </a:p>
          <a:p>
            <a:pPr lvl="1"/>
            <a:r>
              <a:rPr lang="en-CA" dirty="0"/>
              <a:t>has a numeric value of 2.</a:t>
            </a:r>
          </a:p>
          <a:p>
            <a:pPr lvl="1"/>
            <a:r>
              <a:rPr lang="en-CA" dirty="0"/>
              <a:t>Python file 2&gt; text file</a:t>
            </a:r>
          </a:p>
          <a:p>
            <a:pPr marL="0" indent="0">
              <a:buNone/>
            </a:pPr>
            <a:endParaRPr lang="en-CA" dirty="0"/>
          </a:p>
        </p:txBody>
      </p:sp>
    </p:spTree>
    <p:extLst>
      <p:ext uri="{BB962C8B-B14F-4D97-AF65-F5344CB8AC3E}">
        <p14:creationId xmlns:p14="http://schemas.microsoft.com/office/powerpoint/2010/main" val="270616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8C3F-1EDF-4F67-B3A7-6612603E6CE1}"/>
              </a:ext>
            </a:extLst>
          </p:cNvPr>
          <p:cNvSpPr>
            <a:spLocks noGrp="1"/>
          </p:cNvSpPr>
          <p:nvPr>
            <p:ph type="title"/>
          </p:nvPr>
        </p:nvSpPr>
        <p:spPr>
          <a:xfrm>
            <a:off x="195942" y="304271"/>
            <a:ext cx="7241721" cy="855058"/>
          </a:xfrm>
        </p:spPr>
        <p:txBody>
          <a:bodyPr/>
          <a:lstStyle/>
          <a:p>
            <a:r>
              <a:rPr lang="en-CA" dirty="0"/>
              <a:t>Combine both outputs</a:t>
            </a:r>
          </a:p>
        </p:txBody>
      </p:sp>
      <p:sp>
        <p:nvSpPr>
          <p:cNvPr id="3" name="Content Placeholder 2">
            <a:extLst>
              <a:ext uri="{FF2B5EF4-FFF2-40B4-BE49-F238E27FC236}">
                <a16:creationId xmlns:a16="http://schemas.microsoft.com/office/drawing/2014/main" id="{5BCCF52A-6D5E-4316-B6B6-A20B722F1A04}"/>
              </a:ext>
            </a:extLst>
          </p:cNvPr>
          <p:cNvSpPr>
            <a:spLocks noGrp="1"/>
          </p:cNvSpPr>
          <p:nvPr>
            <p:ph idx="1"/>
          </p:nvPr>
        </p:nvSpPr>
        <p:spPr>
          <a:xfrm>
            <a:off x="195942" y="1322614"/>
            <a:ext cx="7241720" cy="3591414"/>
          </a:xfrm>
        </p:spPr>
        <p:txBody>
          <a:bodyPr/>
          <a:lstStyle/>
          <a:p>
            <a:r>
              <a:rPr lang="en-CA" dirty="0"/>
              <a:t>Separate files</a:t>
            </a:r>
          </a:p>
          <a:p>
            <a:pPr lvl="1"/>
            <a:r>
              <a:rPr lang="en-CA" dirty="0"/>
              <a:t>print_file.py 1&gt; output.txt 2&gt; errors.txt</a:t>
            </a:r>
          </a:p>
          <a:p>
            <a:endParaRPr lang="en-CA" dirty="0"/>
          </a:p>
          <a:p>
            <a:r>
              <a:rPr lang="en-CA" dirty="0"/>
              <a:t>Same file </a:t>
            </a:r>
          </a:p>
          <a:p>
            <a:pPr lvl="1"/>
            <a:r>
              <a:rPr lang="en-CA" dirty="0"/>
              <a:t>print_file.py &gt; both.txt 2&gt;&amp;1</a:t>
            </a:r>
          </a:p>
          <a:p>
            <a:pPr lvl="1"/>
            <a:endParaRPr lang="en-CA" dirty="0"/>
          </a:p>
          <a:p>
            <a:pPr lvl="1"/>
            <a:endParaRPr lang="en-CA" dirty="0"/>
          </a:p>
        </p:txBody>
      </p:sp>
    </p:spTree>
    <p:extLst>
      <p:ext uri="{BB962C8B-B14F-4D97-AF65-F5344CB8AC3E}">
        <p14:creationId xmlns:p14="http://schemas.microsoft.com/office/powerpoint/2010/main" val="4013717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2163-A8D4-4BC3-99E2-006D1B10F582}"/>
              </a:ext>
            </a:extLst>
          </p:cNvPr>
          <p:cNvSpPr>
            <a:spLocks noGrp="1"/>
          </p:cNvSpPr>
          <p:nvPr>
            <p:ph type="title"/>
          </p:nvPr>
        </p:nvSpPr>
        <p:spPr>
          <a:xfrm>
            <a:off x="253093" y="304270"/>
            <a:ext cx="7200900" cy="650951"/>
          </a:xfrm>
        </p:spPr>
        <p:txBody>
          <a:bodyPr/>
          <a:lstStyle/>
          <a:p>
            <a:r>
              <a:rPr lang="en-CA" sz="3550" dirty="0"/>
              <a:t>For input use &lt;:</a:t>
            </a:r>
          </a:p>
        </p:txBody>
      </p:sp>
      <p:sp>
        <p:nvSpPr>
          <p:cNvPr id="3" name="Content Placeholder 2">
            <a:extLst>
              <a:ext uri="{FF2B5EF4-FFF2-40B4-BE49-F238E27FC236}">
                <a16:creationId xmlns:a16="http://schemas.microsoft.com/office/drawing/2014/main" id="{F4B11A8D-7B61-4469-868A-097D9AAE9972}"/>
              </a:ext>
            </a:extLst>
          </p:cNvPr>
          <p:cNvSpPr>
            <a:spLocks noGrp="1"/>
          </p:cNvSpPr>
          <p:nvPr>
            <p:ph idx="1"/>
          </p:nvPr>
        </p:nvSpPr>
        <p:spPr>
          <a:xfrm>
            <a:off x="253093" y="1118507"/>
            <a:ext cx="7200900" cy="3795521"/>
          </a:xfrm>
        </p:spPr>
        <p:txBody>
          <a:bodyPr>
            <a:normAutofit fontScale="92500" lnSpcReduction="10000"/>
          </a:bodyPr>
          <a:lstStyle/>
          <a:p>
            <a:r>
              <a:rPr lang="en-CA" dirty="0"/>
              <a:t>Call and answer:</a:t>
            </a:r>
          </a:p>
          <a:p>
            <a:pPr marL="0" indent="0">
              <a:buNone/>
            </a:pPr>
            <a:endParaRPr lang="en-CA" dirty="0"/>
          </a:p>
          <a:p>
            <a:endParaRPr lang="en-CA" dirty="0"/>
          </a:p>
          <a:p>
            <a:endParaRPr lang="en-CA" dirty="0"/>
          </a:p>
          <a:p>
            <a:endParaRPr lang="en-CA" dirty="0"/>
          </a:p>
          <a:p>
            <a:r>
              <a:rPr lang="en-CA" dirty="0"/>
              <a:t>Started script that has a file inputting information. </a:t>
            </a:r>
          </a:p>
          <a:p>
            <a:r>
              <a:rPr lang="en-CA" dirty="0"/>
              <a:t>With first input 22 is transferred </a:t>
            </a:r>
          </a:p>
          <a:p>
            <a:r>
              <a:rPr lang="en-CA" dirty="0"/>
              <a:t>At second input an enter is transferred. </a:t>
            </a:r>
          </a:p>
          <a:p>
            <a:r>
              <a:rPr lang="en-CA" dirty="0"/>
              <a:t>Output is seen in the last 3 lines</a:t>
            </a:r>
          </a:p>
          <a:p>
            <a:endParaRPr lang="en-CA" dirty="0"/>
          </a:p>
          <a:p>
            <a:endParaRPr lang="en-CA" dirty="0"/>
          </a:p>
          <a:p>
            <a:endParaRPr lang="en-CA" dirty="0"/>
          </a:p>
        </p:txBody>
      </p:sp>
      <p:pic>
        <p:nvPicPr>
          <p:cNvPr id="7" name="Picture 6">
            <a:extLst>
              <a:ext uri="{FF2B5EF4-FFF2-40B4-BE49-F238E27FC236}">
                <a16:creationId xmlns:a16="http://schemas.microsoft.com/office/drawing/2014/main" id="{8B7250D6-200E-499F-9D2F-C64138977C21}"/>
              </a:ext>
            </a:extLst>
          </p:cNvPr>
          <p:cNvPicPr>
            <a:picLocks noChangeAspect="1"/>
          </p:cNvPicPr>
          <p:nvPr/>
        </p:nvPicPr>
        <p:blipFill>
          <a:blip r:embed="rId3"/>
          <a:stretch>
            <a:fillRect/>
          </a:stretch>
        </p:blipFill>
        <p:spPr>
          <a:xfrm>
            <a:off x="641434" y="1564352"/>
            <a:ext cx="6424217" cy="1204064"/>
          </a:xfrm>
          <a:prstGeom prst="rect">
            <a:avLst/>
          </a:prstGeom>
        </p:spPr>
      </p:pic>
    </p:spTree>
    <p:extLst>
      <p:ext uri="{BB962C8B-B14F-4D97-AF65-F5344CB8AC3E}">
        <p14:creationId xmlns:p14="http://schemas.microsoft.com/office/powerpoint/2010/main" val="3509138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B0FB-226C-4446-A7B8-DF0A1A812D62}"/>
              </a:ext>
            </a:extLst>
          </p:cNvPr>
          <p:cNvSpPr>
            <a:spLocks noGrp="1"/>
          </p:cNvSpPr>
          <p:nvPr>
            <p:ph type="title"/>
          </p:nvPr>
        </p:nvSpPr>
        <p:spPr>
          <a:xfrm>
            <a:off x="228600" y="304271"/>
            <a:ext cx="7159752" cy="1104636"/>
          </a:xfrm>
        </p:spPr>
        <p:txBody>
          <a:bodyPr/>
          <a:lstStyle/>
          <a:p>
            <a:r>
              <a:rPr lang="en-CA" dirty="0"/>
              <a:t>Could combine output and input</a:t>
            </a:r>
          </a:p>
        </p:txBody>
      </p:sp>
      <p:sp>
        <p:nvSpPr>
          <p:cNvPr id="3" name="Content Placeholder 2">
            <a:extLst>
              <a:ext uri="{FF2B5EF4-FFF2-40B4-BE49-F238E27FC236}">
                <a16:creationId xmlns:a16="http://schemas.microsoft.com/office/drawing/2014/main" id="{3D52529A-1E53-4328-A21E-A0F9238A0850}"/>
              </a:ext>
            </a:extLst>
          </p:cNvPr>
          <p:cNvSpPr>
            <a:spLocks noGrp="1"/>
          </p:cNvSpPr>
          <p:nvPr>
            <p:ph idx="1"/>
          </p:nvPr>
        </p:nvSpPr>
        <p:spPr>
          <a:xfrm>
            <a:off x="228600" y="1521354"/>
            <a:ext cx="7159752" cy="3392673"/>
          </a:xfrm>
        </p:spPr>
        <p:txBody>
          <a:bodyPr/>
          <a:lstStyle/>
          <a:p>
            <a:r>
              <a:rPr lang="en-CA" dirty="0"/>
              <a:t>Inbound and output</a:t>
            </a:r>
          </a:p>
          <a:p>
            <a:pPr lvl="1"/>
            <a:r>
              <a:rPr lang="en-CA" dirty="0"/>
              <a:t>print_file.py &lt; inbound.txt &gt; output.txt</a:t>
            </a:r>
          </a:p>
          <a:p>
            <a:r>
              <a:rPr lang="en-CA" dirty="0"/>
              <a:t>Inbound, output, and error</a:t>
            </a:r>
          </a:p>
          <a:p>
            <a:pPr lvl="1"/>
            <a:r>
              <a:rPr lang="en-CA" dirty="0"/>
              <a:t>print_file.py &lt; inbound.txt &gt; output.txt 2&gt;errors.txt</a:t>
            </a:r>
          </a:p>
          <a:p>
            <a:r>
              <a:rPr lang="en-CA" dirty="0"/>
              <a:t>Inbound and single output file</a:t>
            </a:r>
          </a:p>
          <a:p>
            <a:pPr lvl="1"/>
            <a:r>
              <a:rPr lang="en-CA" dirty="0"/>
              <a:t>Print_file.py &lt; inbound.txt &gt; both.txt 2&gt;&amp;1</a:t>
            </a:r>
          </a:p>
        </p:txBody>
      </p:sp>
    </p:spTree>
    <p:extLst>
      <p:ext uri="{BB962C8B-B14F-4D97-AF65-F5344CB8AC3E}">
        <p14:creationId xmlns:p14="http://schemas.microsoft.com/office/powerpoint/2010/main" val="1348035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fontScale="90000"/>
          </a:bodyPr>
          <a:lstStyle/>
          <a:p>
            <a:pPr algn="ctr"/>
            <a:r>
              <a:rPr lang="en-CA" sz="4000" dirty="0"/>
              <a:t>Python can help with gathering </a:t>
            </a:r>
            <a:br>
              <a:rPr lang="en-CA" sz="4000" dirty="0"/>
            </a:br>
            <a:r>
              <a:rPr lang="en-CA" sz="4000" dirty="0"/>
              <a:t>information on a machine! </a:t>
            </a:r>
            <a:br>
              <a:rPr lang="en-CA" dirty="0"/>
            </a:br>
            <a:endParaRPr lang="en-CA" dirty="0"/>
          </a:p>
        </p:txBody>
      </p:sp>
    </p:spTree>
    <p:extLst>
      <p:ext uri="{BB962C8B-B14F-4D97-AF65-F5344CB8AC3E}">
        <p14:creationId xmlns:p14="http://schemas.microsoft.com/office/powerpoint/2010/main" val="2439317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23B9-0A59-430B-801E-EAFE2B7E5E7B}"/>
              </a:ext>
            </a:extLst>
          </p:cNvPr>
          <p:cNvSpPr>
            <a:spLocks noGrp="1"/>
          </p:cNvSpPr>
          <p:nvPr>
            <p:ph type="title"/>
          </p:nvPr>
        </p:nvSpPr>
        <p:spPr>
          <a:xfrm>
            <a:off x="237744" y="304271"/>
            <a:ext cx="7141464" cy="683281"/>
          </a:xfrm>
        </p:spPr>
        <p:txBody>
          <a:bodyPr/>
          <a:lstStyle/>
          <a:p>
            <a:r>
              <a:rPr lang="en-CA" sz="3200" dirty="0"/>
              <a:t>We can write some Python scripts for:</a:t>
            </a:r>
          </a:p>
        </p:txBody>
      </p:sp>
      <p:sp>
        <p:nvSpPr>
          <p:cNvPr id="3" name="Content Placeholder 2">
            <a:extLst>
              <a:ext uri="{FF2B5EF4-FFF2-40B4-BE49-F238E27FC236}">
                <a16:creationId xmlns:a16="http://schemas.microsoft.com/office/drawing/2014/main" id="{9D4EAC49-6702-4438-BCBC-C432E99D6461}"/>
              </a:ext>
            </a:extLst>
          </p:cNvPr>
          <p:cNvSpPr>
            <a:spLocks noGrp="1"/>
          </p:cNvSpPr>
          <p:nvPr>
            <p:ph idx="1"/>
          </p:nvPr>
        </p:nvSpPr>
        <p:spPr>
          <a:xfrm>
            <a:off x="237744" y="987552"/>
            <a:ext cx="7141464" cy="3926475"/>
          </a:xfrm>
        </p:spPr>
        <p:txBody>
          <a:bodyPr/>
          <a:lstStyle/>
          <a:p>
            <a:r>
              <a:rPr lang="en-CA" dirty="0"/>
              <a:t>Getting host </a:t>
            </a:r>
            <a:r>
              <a:rPr lang="en-CA" dirty="0" err="1"/>
              <a:t>Ipaddress</a:t>
            </a:r>
            <a:r>
              <a:rPr lang="en-CA" dirty="0"/>
              <a:t>,</a:t>
            </a:r>
          </a:p>
          <a:p>
            <a:r>
              <a:rPr lang="en-CA" dirty="0"/>
              <a:t>Host’s name, </a:t>
            </a:r>
          </a:p>
          <a:p>
            <a:r>
              <a:rPr lang="en-CA" dirty="0"/>
              <a:t>Host’s OS information, </a:t>
            </a:r>
          </a:p>
          <a:p>
            <a:r>
              <a:rPr lang="en-CA" dirty="0"/>
              <a:t>Host’s processer information</a:t>
            </a:r>
          </a:p>
          <a:p>
            <a:r>
              <a:rPr lang="en-CA" dirty="0"/>
              <a:t>And other information…</a:t>
            </a:r>
          </a:p>
          <a:p>
            <a:pPr marL="0" indent="0">
              <a:buNone/>
            </a:pPr>
            <a:endParaRPr lang="en-CA" dirty="0"/>
          </a:p>
          <a:p>
            <a:pPr marL="0" indent="0">
              <a:buNone/>
            </a:pPr>
            <a:r>
              <a:rPr lang="en-CA" dirty="0"/>
              <a:t>We could use standard modules to help with our scripts. </a:t>
            </a:r>
          </a:p>
          <a:p>
            <a:endParaRPr lang="en-CA" dirty="0"/>
          </a:p>
          <a:p>
            <a:endParaRPr lang="en-CA" dirty="0"/>
          </a:p>
        </p:txBody>
      </p:sp>
    </p:spTree>
    <p:extLst>
      <p:ext uri="{BB962C8B-B14F-4D97-AF65-F5344CB8AC3E}">
        <p14:creationId xmlns:p14="http://schemas.microsoft.com/office/powerpoint/2010/main" val="567936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a:bodyPr>
          <a:lstStyle/>
          <a:p>
            <a:pPr algn="ctr"/>
            <a:r>
              <a:rPr lang="en-CA" sz="4000" dirty="0"/>
              <a:t>Module OS</a:t>
            </a:r>
            <a:br>
              <a:rPr lang="en-CA" dirty="0"/>
            </a:br>
            <a:endParaRPr lang="en-CA" dirty="0"/>
          </a:p>
        </p:txBody>
      </p:sp>
      <p:sp>
        <p:nvSpPr>
          <p:cNvPr id="3" name="Title 1">
            <a:extLst>
              <a:ext uri="{FF2B5EF4-FFF2-40B4-BE49-F238E27FC236}">
                <a16:creationId xmlns:a16="http://schemas.microsoft.com/office/drawing/2014/main" id="{01C51345-99F5-41C1-823D-A524A8F42273}"/>
              </a:ext>
            </a:extLst>
          </p:cNvPr>
          <p:cNvSpPr txBox="1">
            <a:spLocks/>
          </p:cNvSpPr>
          <p:nvPr/>
        </p:nvSpPr>
        <p:spPr>
          <a:xfrm>
            <a:off x="3620278" y="3722914"/>
            <a:ext cx="3547576" cy="1218181"/>
          </a:xfrm>
          <a:prstGeom prst="rect">
            <a:avLst/>
          </a:prstGeom>
        </p:spPr>
        <p:txBody>
          <a:bodyPr vert="horz" wrap="none" lIns="91440" tIns="45720" rIns="91440" bIns="45720" rtlCol="0" anchor="t">
            <a:normAutofit fontScale="77500" lnSpcReduction="20000"/>
          </a:bodyPr>
          <a:lstStyle>
            <a:lvl1pPr algn="l" defTabSz="571477" rtl="0" eaLnBrk="1" latinLnBrk="0" hangingPunct="1">
              <a:lnSpc>
                <a:spcPct val="90000"/>
              </a:lnSpc>
              <a:spcBef>
                <a:spcPct val="0"/>
              </a:spcBef>
              <a:buNone/>
              <a:defRPr sz="3667" b="0" kern="1200" spc="-187">
                <a:solidFill>
                  <a:schemeClr val="tx1"/>
                </a:solidFill>
                <a:effectLst>
                  <a:outerShdw blurRad="469900" dist="342900" dir="5400000" sy="-20000" rotWithShape="0">
                    <a:prstClr val="black">
                      <a:alpha val="66000"/>
                    </a:prstClr>
                  </a:outerShdw>
                </a:effectLst>
                <a:latin typeface="+mj-lt"/>
                <a:ea typeface="+mj-ea"/>
                <a:cs typeface="+mj-cs"/>
              </a:defRPr>
            </a:lvl1pPr>
          </a:lstStyle>
          <a:p>
            <a:pPr algn="ctr"/>
            <a:endParaRPr lang="en-CA" sz="3000" dirty="0"/>
          </a:p>
          <a:p>
            <a:pPr algn="ctr"/>
            <a:r>
              <a:rPr lang="en-CA" sz="3000" dirty="0"/>
              <a:t>Code file on FOL :</a:t>
            </a:r>
          </a:p>
          <a:p>
            <a:pPr algn="ctr"/>
            <a:r>
              <a:rPr lang="en-CA" sz="3000" dirty="0" err="1"/>
              <a:t>OS_examples</a:t>
            </a:r>
            <a:br>
              <a:rPr lang="en-CA" dirty="0"/>
            </a:br>
            <a:endParaRPr lang="en-CA" dirty="0"/>
          </a:p>
        </p:txBody>
      </p:sp>
    </p:spTree>
    <p:extLst>
      <p:ext uri="{BB962C8B-B14F-4D97-AF65-F5344CB8AC3E}">
        <p14:creationId xmlns:p14="http://schemas.microsoft.com/office/powerpoint/2010/main" val="1864952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4EC3-B108-452F-8581-543B1AF0EAEF}"/>
              </a:ext>
            </a:extLst>
          </p:cNvPr>
          <p:cNvSpPr>
            <a:spLocks noGrp="1"/>
          </p:cNvSpPr>
          <p:nvPr>
            <p:ph type="title"/>
          </p:nvPr>
        </p:nvSpPr>
        <p:spPr>
          <a:xfrm>
            <a:off x="212270" y="304271"/>
            <a:ext cx="7217229" cy="1104636"/>
          </a:xfrm>
        </p:spPr>
        <p:txBody>
          <a:bodyPr/>
          <a:lstStyle/>
          <a:p>
            <a:r>
              <a:rPr lang="en-CA" dirty="0" err="1"/>
              <a:t>os</a:t>
            </a:r>
            <a:r>
              <a:rPr lang="en-CA" dirty="0"/>
              <a:t> methods</a:t>
            </a:r>
          </a:p>
        </p:txBody>
      </p:sp>
      <p:sp>
        <p:nvSpPr>
          <p:cNvPr id="3" name="Content Placeholder 2">
            <a:extLst>
              <a:ext uri="{FF2B5EF4-FFF2-40B4-BE49-F238E27FC236}">
                <a16:creationId xmlns:a16="http://schemas.microsoft.com/office/drawing/2014/main" id="{04DE1208-3C4C-4EBD-9240-B4BD8A225BAA}"/>
              </a:ext>
            </a:extLst>
          </p:cNvPr>
          <p:cNvSpPr>
            <a:spLocks noGrp="1"/>
          </p:cNvSpPr>
          <p:nvPr>
            <p:ph idx="1"/>
          </p:nvPr>
        </p:nvSpPr>
        <p:spPr>
          <a:xfrm>
            <a:off x="212270" y="1521354"/>
            <a:ext cx="7217229" cy="3392673"/>
          </a:xfrm>
        </p:spPr>
        <p:txBody>
          <a:bodyPr>
            <a:normAutofit fontScale="92500" lnSpcReduction="20000"/>
          </a:bodyPr>
          <a:lstStyle/>
          <a:p>
            <a:pPr marL="0" indent="0">
              <a:buNone/>
            </a:pPr>
            <a:r>
              <a:rPr lang="en-CA" dirty="0"/>
              <a:t>import </a:t>
            </a:r>
            <a:r>
              <a:rPr lang="en-CA" dirty="0" err="1"/>
              <a:t>os</a:t>
            </a:r>
            <a:endParaRPr lang="en-CA" dirty="0"/>
          </a:p>
          <a:p>
            <a:pPr marL="0" indent="0">
              <a:buNone/>
            </a:pPr>
            <a:r>
              <a:rPr lang="en-CA" dirty="0"/>
              <a:t># path of where the script file is  </a:t>
            </a:r>
          </a:p>
          <a:p>
            <a:pPr marL="0" indent="0">
              <a:buNone/>
            </a:pPr>
            <a:r>
              <a:rPr lang="en-CA" dirty="0" err="1"/>
              <a:t>os.getcwd</a:t>
            </a:r>
            <a:r>
              <a:rPr lang="en-CA" dirty="0"/>
              <a:t>() </a:t>
            </a:r>
          </a:p>
          <a:p>
            <a:pPr marL="0" indent="0">
              <a:buNone/>
            </a:pPr>
            <a:endParaRPr lang="en-CA" dirty="0"/>
          </a:p>
          <a:p>
            <a:pPr marL="0" indent="0">
              <a:buNone/>
            </a:pPr>
            <a:r>
              <a:rPr lang="en-CA" dirty="0"/>
              <a:t>#absolute path of the system</a:t>
            </a:r>
          </a:p>
          <a:p>
            <a:pPr marL="0" indent="0">
              <a:buNone/>
            </a:pPr>
            <a:r>
              <a:rPr lang="en-CA" dirty="0" err="1"/>
              <a:t>os.path.abspath</a:t>
            </a:r>
            <a:r>
              <a:rPr lang="en-CA" dirty="0"/>
              <a:t>('.') </a:t>
            </a:r>
          </a:p>
          <a:p>
            <a:pPr marL="0" indent="0">
              <a:buNone/>
            </a:pPr>
            <a:endParaRPr lang="en-CA" dirty="0"/>
          </a:p>
          <a:p>
            <a:pPr marL="0" indent="0">
              <a:buNone/>
            </a:pPr>
            <a:r>
              <a:rPr lang="en-CA" sz="2500" dirty="0"/>
              <a:t>#function gives the name of the operating system</a:t>
            </a:r>
          </a:p>
          <a:p>
            <a:pPr marL="0" indent="0">
              <a:buNone/>
            </a:pPr>
            <a:r>
              <a:rPr lang="en-CA" sz="2600" dirty="0"/>
              <a:t>os.name</a:t>
            </a:r>
          </a:p>
          <a:p>
            <a:pPr marL="0" indent="0">
              <a:buNone/>
            </a:pPr>
            <a:endParaRPr lang="en-CA" sz="2600" dirty="0"/>
          </a:p>
          <a:p>
            <a:pPr marL="0" indent="0">
              <a:buNone/>
            </a:pPr>
            <a:endParaRPr lang="en-CA" sz="2500" dirty="0"/>
          </a:p>
        </p:txBody>
      </p:sp>
    </p:spTree>
    <p:extLst>
      <p:ext uri="{BB962C8B-B14F-4D97-AF65-F5344CB8AC3E}">
        <p14:creationId xmlns:p14="http://schemas.microsoft.com/office/powerpoint/2010/main" val="696795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61E7-E203-415F-A746-95E0CA974BED}"/>
              </a:ext>
            </a:extLst>
          </p:cNvPr>
          <p:cNvSpPr>
            <a:spLocks noGrp="1"/>
          </p:cNvSpPr>
          <p:nvPr>
            <p:ph type="title"/>
          </p:nvPr>
        </p:nvSpPr>
        <p:spPr/>
        <p:txBody>
          <a:bodyPr/>
          <a:lstStyle/>
          <a:p>
            <a:r>
              <a:rPr lang="en-CA" dirty="0" err="1"/>
              <a:t>os.list</a:t>
            </a:r>
            <a:r>
              <a:rPr lang="en-CA" dirty="0"/>
              <a:t>(): </a:t>
            </a:r>
          </a:p>
        </p:txBody>
      </p:sp>
      <p:sp>
        <p:nvSpPr>
          <p:cNvPr id="3" name="Content Placeholder 2">
            <a:extLst>
              <a:ext uri="{FF2B5EF4-FFF2-40B4-BE49-F238E27FC236}">
                <a16:creationId xmlns:a16="http://schemas.microsoft.com/office/drawing/2014/main" id="{D5B4DDAA-6B6A-48E9-83C0-9EE6B02E09F7}"/>
              </a:ext>
            </a:extLst>
          </p:cNvPr>
          <p:cNvSpPr>
            <a:spLocks noGrp="1"/>
          </p:cNvSpPr>
          <p:nvPr>
            <p:ph idx="1"/>
          </p:nvPr>
        </p:nvSpPr>
        <p:spPr>
          <a:xfrm>
            <a:off x="523876" y="1291906"/>
            <a:ext cx="6572250" cy="3622122"/>
          </a:xfrm>
        </p:spPr>
        <p:txBody>
          <a:bodyPr>
            <a:normAutofit/>
          </a:bodyPr>
          <a:lstStyle/>
          <a:p>
            <a:r>
              <a:rPr lang="en-CA" dirty="0"/>
              <a:t>Provides a list of folders and files in a provided folder.</a:t>
            </a:r>
          </a:p>
          <a:p>
            <a:endParaRPr lang="en-CA" dirty="0"/>
          </a:p>
          <a:p>
            <a:r>
              <a:rPr lang="en-CA" b="1" i="1" dirty="0"/>
              <a:t>It does </a:t>
            </a:r>
            <a:r>
              <a:rPr lang="en-CA" dirty="0"/>
              <a:t>not return folders or files in subfolders. </a:t>
            </a:r>
          </a:p>
        </p:txBody>
      </p:sp>
    </p:spTree>
    <p:extLst>
      <p:ext uri="{BB962C8B-B14F-4D97-AF65-F5344CB8AC3E}">
        <p14:creationId xmlns:p14="http://schemas.microsoft.com/office/powerpoint/2010/main" val="385502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61E7-E203-415F-A746-95E0CA974BED}"/>
              </a:ext>
            </a:extLst>
          </p:cNvPr>
          <p:cNvSpPr>
            <a:spLocks noGrp="1"/>
          </p:cNvSpPr>
          <p:nvPr>
            <p:ph type="title"/>
          </p:nvPr>
        </p:nvSpPr>
        <p:spPr>
          <a:xfrm>
            <a:off x="444617" y="304271"/>
            <a:ext cx="6651508" cy="794687"/>
          </a:xfrm>
        </p:spPr>
        <p:txBody>
          <a:bodyPr/>
          <a:lstStyle/>
          <a:p>
            <a:r>
              <a:rPr lang="en-CA" dirty="0" err="1"/>
              <a:t>os.list</a:t>
            </a:r>
            <a:r>
              <a:rPr lang="en-CA" dirty="0"/>
              <a:t>():  Examples </a:t>
            </a:r>
          </a:p>
        </p:txBody>
      </p:sp>
      <p:sp>
        <p:nvSpPr>
          <p:cNvPr id="3" name="Content Placeholder 2">
            <a:extLst>
              <a:ext uri="{FF2B5EF4-FFF2-40B4-BE49-F238E27FC236}">
                <a16:creationId xmlns:a16="http://schemas.microsoft.com/office/drawing/2014/main" id="{D5B4DDAA-6B6A-48E9-83C0-9EE6B02E09F7}"/>
              </a:ext>
            </a:extLst>
          </p:cNvPr>
          <p:cNvSpPr>
            <a:spLocks noGrp="1"/>
          </p:cNvSpPr>
          <p:nvPr>
            <p:ph idx="1"/>
          </p:nvPr>
        </p:nvSpPr>
        <p:spPr>
          <a:xfrm>
            <a:off x="523876" y="1291906"/>
            <a:ext cx="6572250" cy="3622122"/>
          </a:xfrm>
        </p:spPr>
        <p:txBody>
          <a:bodyPr>
            <a:normAutofit fontScale="62500" lnSpcReduction="20000"/>
          </a:bodyPr>
          <a:lstStyle/>
          <a:p>
            <a:r>
              <a:rPr lang="en-CA" dirty="0"/>
              <a:t># To print files and directories in the current directory </a:t>
            </a:r>
          </a:p>
          <a:p>
            <a:r>
              <a:rPr lang="en-CA" dirty="0"/>
              <a:t>print("print files and directories in current Directory")</a:t>
            </a:r>
          </a:p>
          <a:p>
            <a:r>
              <a:rPr lang="en-CA" dirty="0"/>
              <a:t>print(</a:t>
            </a:r>
            <a:r>
              <a:rPr lang="en-CA" dirty="0" err="1"/>
              <a:t>os.listdir</a:t>
            </a:r>
            <a:r>
              <a:rPr lang="en-CA" dirty="0"/>
              <a:t>('.'))</a:t>
            </a:r>
          </a:p>
          <a:p>
            <a:endParaRPr lang="en-CA" dirty="0"/>
          </a:p>
          <a:p>
            <a:r>
              <a:rPr lang="en-CA" sz="2500" dirty="0"/>
              <a:t># To print files and directories in the directory located above current directory  </a:t>
            </a:r>
          </a:p>
          <a:p>
            <a:r>
              <a:rPr lang="en-CA" dirty="0"/>
              <a:t>print("print files and directories in of directory above current one")</a:t>
            </a:r>
          </a:p>
          <a:p>
            <a:r>
              <a:rPr lang="en-CA" dirty="0"/>
              <a:t>print(</a:t>
            </a:r>
            <a:r>
              <a:rPr lang="en-CA" dirty="0" err="1"/>
              <a:t>os.listdir</a:t>
            </a:r>
            <a:r>
              <a:rPr lang="en-CA" dirty="0"/>
              <a:t>('..'))</a:t>
            </a:r>
          </a:p>
          <a:p>
            <a:endParaRPr lang="en-CA" dirty="0"/>
          </a:p>
          <a:p>
            <a:r>
              <a:rPr lang="en-CA" dirty="0"/>
              <a:t># To print files and directories on your windows system </a:t>
            </a:r>
          </a:p>
          <a:p>
            <a:r>
              <a:rPr lang="en-CA" dirty="0"/>
              <a:t>path = 'c:\\'</a:t>
            </a:r>
          </a:p>
          <a:p>
            <a:r>
              <a:rPr lang="en-CA" dirty="0"/>
              <a:t>print("print files and directories in", path)</a:t>
            </a:r>
          </a:p>
          <a:p>
            <a:r>
              <a:rPr lang="en-CA" dirty="0"/>
              <a:t>print(</a:t>
            </a:r>
            <a:r>
              <a:rPr lang="en-CA" dirty="0" err="1"/>
              <a:t>os.listdir</a:t>
            </a:r>
            <a:r>
              <a:rPr lang="en-CA" dirty="0"/>
              <a:t>(path))</a:t>
            </a:r>
          </a:p>
        </p:txBody>
      </p:sp>
    </p:spTree>
    <p:extLst>
      <p:ext uri="{BB962C8B-B14F-4D97-AF65-F5344CB8AC3E}">
        <p14:creationId xmlns:p14="http://schemas.microsoft.com/office/powerpoint/2010/main" val="14336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3F52-F039-42BC-BD55-4B9444EC8F84}"/>
              </a:ext>
            </a:extLst>
          </p:cNvPr>
          <p:cNvSpPr>
            <a:spLocks noGrp="1"/>
          </p:cNvSpPr>
          <p:nvPr>
            <p:ph type="title"/>
          </p:nvPr>
        </p:nvSpPr>
        <p:spPr>
          <a:xfrm>
            <a:off x="382555" y="304271"/>
            <a:ext cx="7016620" cy="731427"/>
          </a:xfrm>
        </p:spPr>
        <p:txBody>
          <a:bodyPr/>
          <a:lstStyle/>
          <a:p>
            <a:r>
              <a:rPr lang="en-CA" dirty="0" err="1"/>
              <a:t>Subprocess.run</a:t>
            </a:r>
            <a:r>
              <a:rPr lang="en-CA" dirty="0"/>
              <a:t>()</a:t>
            </a:r>
          </a:p>
        </p:txBody>
      </p:sp>
      <p:sp>
        <p:nvSpPr>
          <p:cNvPr id="3" name="Content Placeholder 2">
            <a:extLst>
              <a:ext uri="{FF2B5EF4-FFF2-40B4-BE49-F238E27FC236}">
                <a16:creationId xmlns:a16="http://schemas.microsoft.com/office/drawing/2014/main" id="{55F35786-3994-4A84-9FA7-2F52519AB5E0}"/>
              </a:ext>
            </a:extLst>
          </p:cNvPr>
          <p:cNvSpPr>
            <a:spLocks noGrp="1"/>
          </p:cNvSpPr>
          <p:nvPr>
            <p:ph idx="1"/>
          </p:nvPr>
        </p:nvSpPr>
        <p:spPr>
          <a:xfrm>
            <a:off x="382555" y="1035698"/>
            <a:ext cx="6854889" cy="3878330"/>
          </a:xfrm>
        </p:spPr>
        <p:txBody>
          <a:bodyPr/>
          <a:lstStyle/>
          <a:p>
            <a:r>
              <a:rPr lang="en-CA" dirty="0"/>
              <a:t>Needs to have command as an argument, this could be a single string or a list of strings. It is always the first thing entered in the function.</a:t>
            </a:r>
          </a:p>
          <a:p>
            <a:pPr lvl="1"/>
            <a:r>
              <a:rPr lang="en-CA" dirty="0"/>
              <a:t>Ex: </a:t>
            </a:r>
          </a:p>
          <a:p>
            <a:pPr lvl="2"/>
            <a:r>
              <a:rPr lang="en-CA" dirty="0" err="1"/>
              <a:t>subprocess.run</a:t>
            </a:r>
            <a:r>
              <a:rPr lang="en-CA" dirty="0"/>
              <a:t>(["ping", "fanshawec.ca"])</a:t>
            </a:r>
          </a:p>
          <a:p>
            <a:pPr lvl="2"/>
            <a:r>
              <a:rPr lang="en-CA" dirty="0" err="1"/>
              <a:t>subprocess.run</a:t>
            </a:r>
            <a:r>
              <a:rPr lang="en-CA" dirty="0"/>
              <a:t>(["ping", "fanshawec.ca", "-n", "10"])</a:t>
            </a:r>
          </a:p>
          <a:p>
            <a:pPr lvl="2"/>
            <a:r>
              <a:rPr lang="en-CA" dirty="0" err="1"/>
              <a:t>subprocess.run</a:t>
            </a:r>
            <a:r>
              <a:rPr lang="en-CA" dirty="0"/>
              <a:t>(['IPCONFIG’])</a:t>
            </a:r>
          </a:p>
          <a:p>
            <a:pPr lvl="2"/>
            <a:r>
              <a:rPr lang="en-CA" dirty="0" err="1"/>
              <a:t>subprocess.run</a:t>
            </a:r>
            <a:r>
              <a:rPr lang="en-CA" dirty="0"/>
              <a:t>(['NETSTAT'])</a:t>
            </a:r>
          </a:p>
        </p:txBody>
      </p:sp>
    </p:spTree>
    <p:extLst>
      <p:ext uri="{BB962C8B-B14F-4D97-AF65-F5344CB8AC3E}">
        <p14:creationId xmlns:p14="http://schemas.microsoft.com/office/powerpoint/2010/main" val="1986052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7BCF-81E8-4FF6-A74D-85812EF95F45}"/>
              </a:ext>
            </a:extLst>
          </p:cNvPr>
          <p:cNvSpPr>
            <a:spLocks noGrp="1"/>
          </p:cNvSpPr>
          <p:nvPr>
            <p:ph type="title"/>
          </p:nvPr>
        </p:nvSpPr>
        <p:spPr>
          <a:xfrm>
            <a:off x="205273" y="304272"/>
            <a:ext cx="7221894" cy="778080"/>
          </a:xfrm>
        </p:spPr>
        <p:txBody>
          <a:bodyPr/>
          <a:lstStyle/>
          <a:p>
            <a:r>
              <a:rPr lang="en-CA" dirty="0" err="1"/>
              <a:t>os.walk</a:t>
            </a:r>
            <a:r>
              <a:rPr lang="en-CA" dirty="0"/>
              <a:t>()</a:t>
            </a:r>
          </a:p>
        </p:txBody>
      </p:sp>
      <p:sp>
        <p:nvSpPr>
          <p:cNvPr id="3" name="Content Placeholder 2">
            <a:extLst>
              <a:ext uri="{FF2B5EF4-FFF2-40B4-BE49-F238E27FC236}">
                <a16:creationId xmlns:a16="http://schemas.microsoft.com/office/drawing/2014/main" id="{CA335BF9-0D63-4EBB-8AB1-83140F81E622}"/>
              </a:ext>
            </a:extLst>
          </p:cNvPr>
          <p:cNvSpPr>
            <a:spLocks noGrp="1"/>
          </p:cNvSpPr>
          <p:nvPr>
            <p:ph idx="1"/>
          </p:nvPr>
        </p:nvSpPr>
        <p:spPr>
          <a:xfrm>
            <a:off x="205273" y="1184988"/>
            <a:ext cx="7221893" cy="3729040"/>
          </a:xfrm>
        </p:spPr>
        <p:txBody>
          <a:bodyPr>
            <a:normAutofit lnSpcReduction="10000"/>
          </a:bodyPr>
          <a:lstStyle/>
          <a:p>
            <a:r>
              <a:rPr lang="en-CA" dirty="0"/>
              <a:t>Method returns the list of folders and files in a folder provided</a:t>
            </a:r>
          </a:p>
          <a:p>
            <a:r>
              <a:rPr lang="en-CA" b="1" i="1" dirty="0"/>
              <a:t>Includes</a:t>
            </a:r>
            <a:r>
              <a:rPr lang="en-CA" dirty="0"/>
              <a:t> folds and files in subfolders. </a:t>
            </a:r>
          </a:p>
          <a:p>
            <a:pPr marL="0" indent="0">
              <a:buNone/>
            </a:pPr>
            <a:endParaRPr lang="en-CA" dirty="0"/>
          </a:p>
          <a:p>
            <a:pPr marL="0" indent="0">
              <a:buNone/>
            </a:pPr>
            <a:r>
              <a:rPr lang="en-CA" dirty="0"/>
              <a:t>for root, </a:t>
            </a:r>
            <a:r>
              <a:rPr lang="en-CA" dirty="0" err="1"/>
              <a:t>dirs</a:t>
            </a:r>
            <a:r>
              <a:rPr lang="en-CA" dirty="0"/>
              <a:t>, files in </a:t>
            </a:r>
            <a:r>
              <a:rPr lang="en-CA" dirty="0" err="1"/>
              <a:t>os.walk</a:t>
            </a:r>
            <a:r>
              <a:rPr lang="en-CA" dirty="0"/>
              <a:t>(path):</a:t>
            </a:r>
          </a:p>
          <a:p>
            <a:pPr marL="0" indent="0">
              <a:buNone/>
            </a:pPr>
            <a:r>
              <a:rPr lang="en-CA" dirty="0"/>
              <a:t>        for file in files:</a:t>
            </a:r>
          </a:p>
          <a:p>
            <a:pPr marL="0" indent="0">
              <a:buNone/>
            </a:pPr>
            <a:r>
              <a:rPr lang="en-CA" dirty="0"/>
              <a:t>            print("{0}\{1}".format(root, file))</a:t>
            </a:r>
          </a:p>
          <a:p>
            <a:endParaRPr lang="en-CA" dirty="0"/>
          </a:p>
          <a:p>
            <a:r>
              <a:rPr lang="en-CA" dirty="0"/>
              <a:t>path = “folder path”</a:t>
            </a:r>
          </a:p>
        </p:txBody>
      </p:sp>
    </p:spTree>
    <p:extLst>
      <p:ext uri="{BB962C8B-B14F-4D97-AF65-F5344CB8AC3E}">
        <p14:creationId xmlns:p14="http://schemas.microsoft.com/office/powerpoint/2010/main" val="3473188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384A-4973-460E-B372-61F158FA9362}"/>
              </a:ext>
            </a:extLst>
          </p:cNvPr>
          <p:cNvSpPr>
            <a:spLocks noGrp="1"/>
          </p:cNvSpPr>
          <p:nvPr>
            <p:ph type="title"/>
          </p:nvPr>
        </p:nvSpPr>
        <p:spPr>
          <a:xfrm>
            <a:off x="153798" y="304271"/>
            <a:ext cx="7312404" cy="496701"/>
          </a:xfrm>
        </p:spPr>
        <p:txBody>
          <a:bodyPr/>
          <a:lstStyle/>
          <a:p>
            <a:r>
              <a:rPr lang="en-CA" dirty="0" err="1"/>
              <a:t>os</a:t>
            </a:r>
            <a:r>
              <a:rPr lang="en-CA" dirty="0"/>
              <a:t> methods</a:t>
            </a:r>
          </a:p>
        </p:txBody>
      </p:sp>
      <p:sp>
        <p:nvSpPr>
          <p:cNvPr id="3" name="Content Placeholder 2">
            <a:extLst>
              <a:ext uri="{FF2B5EF4-FFF2-40B4-BE49-F238E27FC236}">
                <a16:creationId xmlns:a16="http://schemas.microsoft.com/office/drawing/2014/main" id="{D94C7498-D734-4E25-AFFF-4B6E2B6591BC}"/>
              </a:ext>
            </a:extLst>
          </p:cNvPr>
          <p:cNvSpPr>
            <a:spLocks noGrp="1"/>
          </p:cNvSpPr>
          <p:nvPr>
            <p:ph idx="1"/>
          </p:nvPr>
        </p:nvSpPr>
        <p:spPr>
          <a:xfrm>
            <a:off x="153798" y="947956"/>
            <a:ext cx="7312404" cy="3966072"/>
          </a:xfrm>
        </p:spPr>
        <p:txBody>
          <a:bodyPr/>
          <a:lstStyle/>
          <a:p>
            <a:pPr marL="0" indent="0">
              <a:buNone/>
            </a:pPr>
            <a:r>
              <a:rPr lang="en-CA" dirty="0"/>
              <a:t>#changing a file name, file needs to be in folder</a:t>
            </a:r>
          </a:p>
          <a:p>
            <a:pPr marL="0" indent="0">
              <a:buNone/>
            </a:pPr>
            <a:r>
              <a:rPr lang="en-CA" dirty="0" err="1"/>
              <a:t>os.rename</a:t>
            </a:r>
            <a:r>
              <a:rPr lang="en-CA" dirty="0"/>
              <a:t>(current file names, new file name)</a:t>
            </a:r>
          </a:p>
          <a:p>
            <a:pPr marL="0" indent="0">
              <a:buNone/>
            </a:pPr>
            <a:endParaRPr lang="en-CA" dirty="0"/>
          </a:p>
          <a:p>
            <a:pPr marL="0" indent="0">
              <a:buNone/>
            </a:pPr>
            <a:r>
              <a:rPr lang="en-CA" dirty="0"/>
              <a:t>Example:</a:t>
            </a:r>
          </a:p>
          <a:p>
            <a:pPr marL="0" indent="0">
              <a:buNone/>
            </a:pPr>
            <a:r>
              <a:rPr lang="en-CA" dirty="0" err="1"/>
              <a:t>fd</a:t>
            </a:r>
            <a:r>
              <a:rPr lang="en-CA" dirty="0"/>
              <a:t> = "GFG.txt"</a:t>
            </a:r>
          </a:p>
          <a:p>
            <a:pPr marL="0" indent="0">
              <a:buNone/>
            </a:pPr>
            <a:r>
              <a:rPr lang="en-CA" dirty="0" err="1"/>
              <a:t>os.rename</a:t>
            </a:r>
            <a:r>
              <a:rPr lang="en-CA" dirty="0"/>
              <a:t>(fd,'New.txt’) </a:t>
            </a:r>
          </a:p>
          <a:p>
            <a:pPr marL="0" indent="0">
              <a:buNone/>
            </a:pPr>
            <a:endParaRPr lang="en-CA" dirty="0"/>
          </a:p>
          <a:p>
            <a:pPr marL="0" indent="0">
              <a:buNone/>
            </a:pPr>
            <a:r>
              <a:rPr lang="en-CA" dirty="0"/>
              <a:t>Result:  file GFG.txt is now New.txt</a:t>
            </a:r>
          </a:p>
        </p:txBody>
      </p:sp>
    </p:spTree>
    <p:extLst>
      <p:ext uri="{BB962C8B-B14F-4D97-AF65-F5344CB8AC3E}">
        <p14:creationId xmlns:p14="http://schemas.microsoft.com/office/powerpoint/2010/main" val="400937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a:bodyPr>
          <a:lstStyle/>
          <a:p>
            <a:pPr algn="ctr"/>
            <a:r>
              <a:rPr lang="en-CA" sz="4000" dirty="0"/>
              <a:t>Module </a:t>
            </a:r>
            <a:r>
              <a:rPr lang="en-CA" dirty="0"/>
              <a:t>platform</a:t>
            </a:r>
            <a:br>
              <a:rPr lang="en-CA" dirty="0"/>
            </a:br>
            <a:endParaRPr lang="en-CA" dirty="0"/>
          </a:p>
        </p:txBody>
      </p:sp>
    </p:spTree>
    <p:extLst>
      <p:ext uri="{BB962C8B-B14F-4D97-AF65-F5344CB8AC3E}">
        <p14:creationId xmlns:p14="http://schemas.microsoft.com/office/powerpoint/2010/main" val="111308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B654-B6CD-4D47-A033-01742AA5B362}"/>
              </a:ext>
            </a:extLst>
          </p:cNvPr>
          <p:cNvSpPr>
            <a:spLocks noGrp="1"/>
          </p:cNvSpPr>
          <p:nvPr>
            <p:ph type="title"/>
          </p:nvPr>
        </p:nvSpPr>
        <p:spPr>
          <a:xfrm>
            <a:off x="242596" y="304271"/>
            <a:ext cx="7212563" cy="666113"/>
          </a:xfrm>
        </p:spPr>
        <p:txBody>
          <a:bodyPr/>
          <a:lstStyle/>
          <a:p>
            <a:r>
              <a:rPr lang="en-CA" dirty="0"/>
              <a:t>platform module</a:t>
            </a:r>
          </a:p>
        </p:txBody>
      </p:sp>
      <p:sp>
        <p:nvSpPr>
          <p:cNvPr id="3" name="Content Placeholder 2">
            <a:extLst>
              <a:ext uri="{FF2B5EF4-FFF2-40B4-BE49-F238E27FC236}">
                <a16:creationId xmlns:a16="http://schemas.microsoft.com/office/drawing/2014/main" id="{95BA4BBE-A8E0-4C5D-BAC8-1EBC0979F8A2}"/>
              </a:ext>
            </a:extLst>
          </p:cNvPr>
          <p:cNvSpPr>
            <a:spLocks noGrp="1"/>
          </p:cNvSpPr>
          <p:nvPr>
            <p:ph idx="1"/>
          </p:nvPr>
        </p:nvSpPr>
        <p:spPr>
          <a:xfrm>
            <a:off x="242596" y="1082352"/>
            <a:ext cx="7212563" cy="3831676"/>
          </a:xfrm>
        </p:spPr>
        <p:txBody>
          <a:bodyPr/>
          <a:lstStyle/>
          <a:p>
            <a:r>
              <a:rPr lang="en-CA" sz="2600" dirty="0"/>
              <a:t>Enables you to access platform data</a:t>
            </a:r>
          </a:p>
          <a:p>
            <a:pPr lvl="1"/>
            <a:r>
              <a:rPr lang="en-CA" dirty="0"/>
              <a:t>Information on Hardware, OS, and interpreter versions </a:t>
            </a:r>
          </a:p>
          <a:p>
            <a:r>
              <a:rPr lang="en-CA" sz="2600" dirty="0"/>
              <a:t>Platform module, </a:t>
            </a:r>
            <a:r>
              <a:rPr lang="en-CA" sz="2600" dirty="0" err="1"/>
              <a:t>platform.platform</a:t>
            </a:r>
            <a:r>
              <a:rPr lang="en-CA" sz="2600" dirty="0"/>
              <a:t>()</a:t>
            </a:r>
          </a:p>
          <a:p>
            <a:pPr lvl="1"/>
            <a:r>
              <a:rPr lang="en-CA" dirty="0"/>
              <a:t>Shows you all the layers at a glance.</a:t>
            </a:r>
          </a:p>
          <a:p>
            <a:r>
              <a:rPr lang="en-CA" sz="2600" dirty="0" err="1"/>
              <a:t>platform.platform</a:t>
            </a:r>
            <a:r>
              <a:rPr lang="en-CA" sz="2600" dirty="0"/>
              <a:t>(</a:t>
            </a:r>
            <a:r>
              <a:rPr lang="en-CA" sz="2600" i="1" dirty="0"/>
              <a:t>aliased</a:t>
            </a:r>
            <a:r>
              <a:rPr lang="en-CA" sz="2600" dirty="0"/>
              <a:t>= False, </a:t>
            </a:r>
            <a:r>
              <a:rPr lang="en-CA" sz="2600" i="1" dirty="0"/>
              <a:t>terse</a:t>
            </a:r>
            <a:r>
              <a:rPr lang="en-CA" sz="2600" dirty="0"/>
              <a:t> =False)</a:t>
            </a:r>
          </a:p>
          <a:p>
            <a:pPr lvl="1"/>
            <a:r>
              <a:rPr lang="en-CA" sz="2266" b="1" dirty="0"/>
              <a:t>aliased</a:t>
            </a:r>
            <a:r>
              <a:rPr lang="en-CA" sz="2266" dirty="0"/>
              <a:t> = when set to True, may present alternative underling layer names. </a:t>
            </a:r>
          </a:p>
          <a:p>
            <a:pPr lvl="1"/>
            <a:r>
              <a:rPr lang="en-CA" sz="2266" b="1" dirty="0"/>
              <a:t>terse</a:t>
            </a:r>
            <a:r>
              <a:rPr lang="en-CA" sz="2266" dirty="0"/>
              <a:t> = when set to True, if possible, may cause to present a briefer form of the result</a:t>
            </a:r>
          </a:p>
        </p:txBody>
      </p:sp>
    </p:spTree>
    <p:extLst>
      <p:ext uri="{BB962C8B-B14F-4D97-AF65-F5344CB8AC3E}">
        <p14:creationId xmlns:p14="http://schemas.microsoft.com/office/powerpoint/2010/main" val="1834973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C1CB-7D9B-4383-A90C-EF5EE01218F0}"/>
              </a:ext>
            </a:extLst>
          </p:cNvPr>
          <p:cNvSpPr>
            <a:spLocks noGrp="1"/>
          </p:cNvSpPr>
          <p:nvPr>
            <p:ph type="title"/>
          </p:nvPr>
        </p:nvSpPr>
        <p:spPr>
          <a:xfrm>
            <a:off x="210206" y="304272"/>
            <a:ext cx="7220607" cy="641660"/>
          </a:xfrm>
        </p:spPr>
        <p:txBody>
          <a:bodyPr/>
          <a:lstStyle/>
          <a:p>
            <a:r>
              <a:rPr lang="en-CA" dirty="0"/>
              <a:t>platform module example</a:t>
            </a:r>
          </a:p>
        </p:txBody>
      </p:sp>
      <p:sp>
        <p:nvSpPr>
          <p:cNvPr id="3" name="Content Placeholder 2">
            <a:extLst>
              <a:ext uri="{FF2B5EF4-FFF2-40B4-BE49-F238E27FC236}">
                <a16:creationId xmlns:a16="http://schemas.microsoft.com/office/drawing/2014/main" id="{10563878-80E0-4655-B7BF-1A46FA19C34A}"/>
              </a:ext>
            </a:extLst>
          </p:cNvPr>
          <p:cNvSpPr>
            <a:spLocks noGrp="1"/>
          </p:cNvSpPr>
          <p:nvPr>
            <p:ph idx="1"/>
          </p:nvPr>
        </p:nvSpPr>
        <p:spPr>
          <a:xfrm>
            <a:off x="210206" y="1135117"/>
            <a:ext cx="7220607" cy="3825766"/>
          </a:xfrm>
        </p:spPr>
        <p:txBody>
          <a:bodyPr>
            <a:normAutofit/>
          </a:bodyPr>
          <a:lstStyle/>
          <a:p>
            <a:pPr marL="0" indent="0">
              <a:buNone/>
            </a:pPr>
            <a:r>
              <a:rPr lang="en-CA" dirty="0"/>
              <a:t>from platform import platform</a:t>
            </a:r>
          </a:p>
          <a:p>
            <a:pPr marL="0" indent="0">
              <a:buNone/>
            </a:pPr>
            <a:endParaRPr lang="en-CA" dirty="0"/>
          </a:p>
          <a:p>
            <a:pPr marL="0" indent="0">
              <a:buNone/>
            </a:pPr>
            <a:r>
              <a:rPr lang="en-CA" sz="2400" dirty="0"/>
              <a:t>Print( platform() )  </a:t>
            </a:r>
          </a:p>
          <a:p>
            <a:pPr marL="0" indent="0">
              <a:buNone/>
            </a:pPr>
            <a:r>
              <a:rPr lang="en-CA" sz="2400" b="1" i="1" dirty="0"/>
              <a:t>outputs</a:t>
            </a:r>
            <a:r>
              <a:rPr lang="en-CA" sz="2400" dirty="0"/>
              <a:t>: </a:t>
            </a:r>
            <a:r>
              <a:rPr lang="en-US" sz="2400" b="1" dirty="0">
                <a:solidFill>
                  <a:srgbClr val="C00000"/>
                </a:solidFill>
                <a:latin typeface="Courier New" panose="02070309020205020404" pitchFamily="49" charset="0"/>
                <a:cs typeface="Courier New" panose="02070309020205020404" pitchFamily="49" charset="0"/>
                <a:sym typeface="Wingdings" panose="05000000000000000000" pitchFamily="2" charset="2"/>
              </a:rPr>
              <a:t>Windows-10-10.0.17763-SP0</a:t>
            </a:r>
          </a:p>
          <a:p>
            <a:pPr marL="0" indent="0">
              <a:buNone/>
            </a:pPr>
            <a:endParaRPr lang="en-US" sz="2400" b="1" dirty="0">
              <a:solidFill>
                <a:srgbClr val="C00000"/>
              </a:solidFill>
              <a:latin typeface="Courier New" panose="02070309020205020404" pitchFamily="49" charset="0"/>
              <a:cs typeface="Courier New" panose="02070309020205020404" pitchFamily="49" charset="0"/>
              <a:sym typeface="Wingdings" panose="05000000000000000000" pitchFamily="2" charset="2"/>
            </a:endParaRPr>
          </a:p>
          <a:p>
            <a:pPr marL="0" indent="0">
              <a:buNone/>
            </a:pPr>
            <a:r>
              <a:rPr lang="en-CA" sz="2400" dirty="0"/>
              <a:t>Print( platform(1) )  </a:t>
            </a:r>
          </a:p>
          <a:p>
            <a:pPr marL="0" indent="0">
              <a:buNone/>
            </a:pPr>
            <a:r>
              <a:rPr lang="en-CA" sz="2400" b="1" i="1" dirty="0"/>
              <a:t>outputs</a:t>
            </a:r>
            <a:r>
              <a:rPr lang="en-CA" sz="2400" dirty="0"/>
              <a:t>: </a:t>
            </a:r>
            <a:r>
              <a:rPr lang="en-US" sz="2400" b="1" dirty="0">
                <a:solidFill>
                  <a:srgbClr val="C00000"/>
                </a:solidFill>
                <a:latin typeface="Courier New" panose="02070309020205020404" pitchFamily="49" charset="0"/>
                <a:cs typeface="Courier New" panose="02070309020205020404" pitchFamily="49" charset="0"/>
                <a:sym typeface="Wingdings" panose="05000000000000000000" pitchFamily="2" charset="2"/>
              </a:rPr>
              <a:t>Windows-10-10.0.17763-SP0</a:t>
            </a:r>
            <a:endParaRPr lang="en-CA" sz="2400" dirty="0"/>
          </a:p>
          <a:p>
            <a:pPr marL="0" indent="0">
              <a:buNone/>
            </a:pPr>
            <a:endParaRPr lang="en-CA" sz="2400" dirty="0"/>
          </a:p>
          <a:p>
            <a:pPr marL="0" indent="0">
              <a:buNone/>
            </a:pPr>
            <a:r>
              <a:rPr lang="en-CA" sz="2400" dirty="0"/>
              <a:t>Print( platform(0, 1) )  </a:t>
            </a:r>
            <a:r>
              <a:rPr lang="en-CA" sz="2400" b="1" i="1" dirty="0"/>
              <a:t>outputs</a:t>
            </a:r>
            <a:r>
              <a:rPr lang="en-CA" sz="2400" dirty="0"/>
              <a:t>: </a:t>
            </a:r>
            <a:r>
              <a:rPr lang="en-US" sz="2400" b="1" dirty="0">
                <a:solidFill>
                  <a:srgbClr val="C00000"/>
                </a:solidFill>
                <a:latin typeface="Courier New" panose="02070309020205020404" pitchFamily="49" charset="0"/>
                <a:cs typeface="Courier New" panose="02070309020205020404" pitchFamily="49" charset="0"/>
                <a:sym typeface="Wingdings" panose="05000000000000000000" pitchFamily="2" charset="2"/>
              </a:rPr>
              <a:t>Windows-10</a:t>
            </a:r>
            <a:endParaRPr lang="en-CA" sz="2400" dirty="0"/>
          </a:p>
          <a:p>
            <a:pPr marL="0" indent="0">
              <a:buNone/>
            </a:pPr>
            <a:endParaRPr lang="en-CA" sz="2400" dirty="0"/>
          </a:p>
        </p:txBody>
      </p:sp>
    </p:spTree>
    <p:extLst>
      <p:ext uri="{BB962C8B-B14F-4D97-AF65-F5344CB8AC3E}">
        <p14:creationId xmlns:p14="http://schemas.microsoft.com/office/powerpoint/2010/main" val="3217339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B68E-B336-47E9-850D-F920D4B38A04}"/>
              </a:ext>
            </a:extLst>
          </p:cNvPr>
          <p:cNvSpPr>
            <a:spLocks noGrp="1"/>
          </p:cNvSpPr>
          <p:nvPr>
            <p:ph type="title"/>
          </p:nvPr>
        </p:nvSpPr>
        <p:spPr>
          <a:xfrm>
            <a:off x="199696" y="304271"/>
            <a:ext cx="7241627" cy="631150"/>
          </a:xfrm>
        </p:spPr>
        <p:txBody>
          <a:bodyPr/>
          <a:lstStyle/>
          <a:p>
            <a:r>
              <a:rPr lang="en-CA" dirty="0"/>
              <a:t>Other platform modules</a:t>
            </a:r>
          </a:p>
        </p:txBody>
      </p:sp>
      <p:sp>
        <p:nvSpPr>
          <p:cNvPr id="3" name="Content Placeholder 2">
            <a:extLst>
              <a:ext uri="{FF2B5EF4-FFF2-40B4-BE49-F238E27FC236}">
                <a16:creationId xmlns:a16="http://schemas.microsoft.com/office/drawing/2014/main" id="{D78474E9-7084-4E04-93E7-82BF8C622830}"/>
              </a:ext>
            </a:extLst>
          </p:cNvPr>
          <p:cNvSpPr>
            <a:spLocks noGrp="1"/>
          </p:cNvSpPr>
          <p:nvPr>
            <p:ph idx="1"/>
          </p:nvPr>
        </p:nvSpPr>
        <p:spPr>
          <a:xfrm>
            <a:off x="199696" y="935422"/>
            <a:ext cx="7241627" cy="3978606"/>
          </a:xfrm>
        </p:spPr>
        <p:txBody>
          <a:bodyPr/>
          <a:lstStyle/>
          <a:p>
            <a:pPr marL="0" indent="0">
              <a:buNone/>
            </a:pPr>
            <a:endParaRPr lang="en-CA" dirty="0"/>
          </a:p>
          <a:p>
            <a:r>
              <a:rPr lang="en-CA" dirty="0"/>
              <a:t>To get a string with a processor name</a:t>
            </a:r>
          </a:p>
          <a:p>
            <a:pPr lvl="1"/>
            <a:r>
              <a:rPr lang="en-US" sz="1400" b="1" dirty="0">
                <a:solidFill>
                  <a:srgbClr val="CC6600"/>
                </a:solidFill>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platform </a:t>
            </a:r>
            <a:r>
              <a:rPr lang="en-US" sz="1400" b="1" dirty="0">
                <a:solidFill>
                  <a:srgbClr val="CC6600"/>
                </a:solidFill>
                <a:latin typeface="Courier New" panose="02070309020205020404" pitchFamily="49" charset="0"/>
                <a:cs typeface="Courier New" panose="02070309020205020404" pitchFamily="49" charset="0"/>
              </a:rPr>
              <a:t>import</a:t>
            </a:r>
            <a:r>
              <a:rPr lang="en-US" sz="1400" b="1" dirty="0">
                <a:latin typeface="Courier New" panose="02070309020205020404" pitchFamily="49" charset="0"/>
                <a:cs typeface="Courier New" panose="02070309020205020404" pitchFamily="49" charset="0"/>
              </a:rPr>
              <a:t> processor</a:t>
            </a:r>
          </a:p>
          <a:p>
            <a:pPr lvl="1">
              <a:spcBef>
                <a:spcPts val="300"/>
              </a:spcBef>
            </a:pPr>
            <a:r>
              <a:rPr lang="en-US" sz="1400" b="1" dirty="0">
                <a:solidFill>
                  <a:srgbClr val="B048AE"/>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processor() </a:t>
            </a:r>
            <a:r>
              <a:rPr lang="en-US" sz="1400" b="1" dirty="0">
                <a:latin typeface="Courier New" panose="02070309020205020404" pitchFamily="49" charset="0"/>
                <a:cs typeface="Courier New" panose="02070309020205020404" pitchFamily="49" charset="0"/>
              </a:rPr>
              <a:t>) </a:t>
            </a:r>
          </a:p>
          <a:p>
            <a:pPr lvl="1">
              <a:spcBef>
                <a:spcPts val="300"/>
              </a:spcBef>
            </a:pPr>
            <a:r>
              <a:rPr lang="en-US" sz="1400" b="1" dirty="0">
                <a:latin typeface="Courier New" panose="02070309020205020404" pitchFamily="49" charset="0"/>
                <a:cs typeface="Courier New" panose="02070309020205020404" pitchFamily="49" charset="0"/>
              </a:rPr>
              <a:t>output:</a:t>
            </a:r>
            <a:r>
              <a:rPr lang="en-US" sz="1300" b="1" spc="-100"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Intel64 Family 6 Model 61 Stepping 4, </a:t>
            </a:r>
            <a:r>
              <a:rPr lang="en-US" sz="1300" b="1" spc="-100" dirty="0" err="1">
                <a:solidFill>
                  <a:srgbClr val="C00000"/>
                </a:solidFill>
                <a:latin typeface="Courier New" panose="02070309020205020404" pitchFamily="49" charset="0"/>
                <a:cs typeface="Courier New" panose="02070309020205020404" pitchFamily="49" charset="0"/>
                <a:sym typeface="Wingdings" panose="05000000000000000000" pitchFamily="2" charset="2"/>
              </a:rPr>
              <a:t>GenuineIntel</a:t>
            </a:r>
            <a:endParaRPr lang="en-US" sz="1300" b="1" spc="-100" dirty="0">
              <a:solidFill>
                <a:srgbClr val="C00000"/>
              </a:solidFill>
              <a:latin typeface="Courier New" panose="02070309020205020404" pitchFamily="49" charset="0"/>
              <a:cs typeface="Courier New" panose="02070309020205020404" pitchFamily="49" charset="0"/>
              <a:sym typeface="Wingdings" panose="05000000000000000000" pitchFamily="2" charset="2"/>
            </a:endParaRPr>
          </a:p>
          <a:p>
            <a:endParaRPr lang="en-CA" dirty="0"/>
          </a:p>
          <a:p>
            <a:r>
              <a:rPr lang="en-CA" dirty="0"/>
              <a:t>To get a string that has the generic OS name</a:t>
            </a:r>
          </a:p>
          <a:p>
            <a:pPr lvl="1"/>
            <a:r>
              <a:rPr lang="en-US" sz="1400" b="1" dirty="0">
                <a:solidFill>
                  <a:srgbClr val="CC6600"/>
                </a:solidFill>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platform </a:t>
            </a:r>
            <a:r>
              <a:rPr lang="en-US" sz="1400" b="1" dirty="0">
                <a:solidFill>
                  <a:srgbClr val="CC6600"/>
                </a:solidFill>
                <a:latin typeface="Courier New" panose="02070309020205020404" pitchFamily="49" charset="0"/>
                <a:cs typeface="Courier New" panose="02070309020205020404" pitchFamily="49" charset="0"/>
              </a:rPr>
              <a:t>import</a:t>
            </a:r>
            <a:r>
              <a:rPr lang="en-US" sz="1400" b="1" dirty="0">
                <a:latin typeface="Courier New" panose="02070309020205020404" pitchFamily="49" charset="0"/>
                <a:cs typeface="Courier New" panose="02070309020205020404" pitchFamily="49" charset="0"/>
              </a:rPr>
              <a:t> system</a:t>
            </a:r>
          </a:p>
          <a:p>
            <a:pPr lvl="1">
              <a:spcBef>
                <a:spcPts val="300"/>
              </a:spcBef>
            </a:pPr>
            <a:r>
              <a:rPr lang="en-US" sz="1400" b="1" dirty="0">
                <a:solidFill>
                  <a:srgbClr val="B048AE"/>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system() </a:t>
            </a:r>
            <a:r>
              <a:rPr lang="en-US" sz="1400" b="1" dirty="0">
                <a:latin typeface="Courier New" panose="02070309020205020404" pitchFamily="49" charset="0"/>
                <a:cs typeface="Courier New" panose="02070309020205020404" pitchFamily="49" charset="0"/>
              </a:rPr>
              <a:t>)	</a:t>
            </a:r>
          </a:p>
          <a:p>
            <a:pPr lvl="1">
              <a:spcBef>
                <a:spcPts val="300"/>
              </a:spcBef>
            </a:pPr>
            <a:r>
              <a:rPr lang="en-US" sz="1400" b="1" dirty="0">
                <a:latin typeface="Courier New" panose="02070309020205020404" pitchFamily="49" charset="0"/>
                <a:cs typeface="Courier New" panose="02070309020205020404" pitchFamily="49" charset="0"/>
              </a:rPr>
              <a:t>output:</a:t>
            </a:r>
            <a:r>
              <a:rPr lang="en-US" sz="1300" b="1" spc="-100"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sz="1400" b="1" spc="-100" dirty="0">
                <a:solidFill>
                  <a:srgbClr val="C00000"/>
                </a:solidFill>
                <a:latin typeface="Courier New" panose="02070309020205020404" pitchFamily="49" charset="0"/>
                <a:cs typeface="Courier New" panose="02070309020205020404" pitchFamily="49" charset="0"/>
                <a:sym typeface="Wingdings" panose="05000000000000000000" pitchFamily="2" charset="2"/>
              </a:rPr>
              <a:t>Windows</a:t>
            </a:r>
            <a:endParaRPr lang="en-CA" sz="1400" b="1" spc="-100" dirty="0">
              <a:solidFill>
                <a:srgbClr val="C00000"/>
              </a:solidFill>
              <a:latin typeface="Courier New" panose="02070309020205020404" pitchFamily="49" charset="0"/>
              <a:cs typeface="Courier New" panose="02070309020205020404" pitchFamily="49" charset="0"/>
              <a:sym typeface="Wingdings" panose="05000000000000000000" pitchFamily="2" charset="2"/>
            </a:endParaRPr>
          </a:p>
          <a:p>
            <a:endParaRPr lang="en-CA" dirty="0"/>
          </a:p>
        </p:txBody>
      </p:sp>
    </p:spTree>
    <p:extLst>
      <p:ext uri="{BB962C8B-B14F-4D97-AF65-F5344CB8AC3E}">
        <p14:creationId xmlns:p14="http://schemas.microsoft.com/office/powerpoint/2010/main" val="2372119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B68E-B336-47E9-850D-F920D4B38A04}"/>
              </a:ext>
            </a:extLst>
          </p:cNvPr>
          <p:cNvSpPr>
            <a:spLocks noGrp="1"/>
          </p:cNvSpPr>
          <p:nvPr>
            <p:ph type="title"/>
          </p:nvPr>
        </p:nvSpPr>
        <p:spPr>
          <a:xfrm>
            <a:off x="199696" y="304271"/>
            <a:ext cx="7241627" cy="631150"/>
          </a:xfrm>
        </p:spPr>
        <p:txBody>
          <a:bodyPr/>
          <a:lstStyle/>
          <a:p>
            <a:r>
              <a:rPr lang="en-CA" dirty="0"/>
              <a:t>Other platform modules</a:t>
            </a:r>
          </a:p>
        </p:txBody>
      </p:sp>
      <p:sp>
        <p:nvSpPr>
          <p:cNvPr id="3" name="Content Placeholder 2">
            <a:extLst>
              <a:ext uri="{FF2B5EF4-FFF2-40B4-BE49-F238E27FC236}">
                <a16:creationId xmlns:a16="http://schemas.microsoft.com/office/drawing/2014/main" id="{D78474E9-7084-4E04-93E7-82BF8C622830}"/>
              </a:ext>
            </a:extLst>
          </p:cNvPr>
          <p:cNvSpPr>
            <a:spLocks noGrp="1"/>
          </p:cNvSpPr>
          <p:nvPr>
            <p:ph idx="1"/>
          </p:nvPr>
        </p:nvSpPr>
        <p:spPr>
          <a:xfrm>
            <a:off x="199696" y="1072054"/>
            <a:ext cx="7241627" cy="3841973"/>
          </a:xfrm>
        </p:spPr>
        <p:txBody>
          <a:bodyPr/>
          <a:lstStyle/>
          <a:p>
            <a:r>
              <a:rPr lang="en-CA" dirty="0"/>
              <a:t>To get a string with a OS version</a:t>
            </a:r>
          </a:p>
          <a:p>
            <a:pPr lvl="1"/>
            <a:r>
              <a:rPr lang="en-US" sz="1400" b="1" dirty="0">
                <a:solidFill>
                  <a:srgbClr val="CC6600"/>
                </a:solidFill>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platform </a:t>
            </a:r>
            <a:r>
              <a:rPr lang="en-US" sz="1400" b="1" dirty="0">
                <a:solidFill>
                  <a:srgbClr val="CC6600"/>
                </a:solidFill>
                <a:latin typeface="Courier New" panose="02070309020205020404" pitchFamily="49" charset="0"/>
                <a:cs typeface="Courier New" panose="02070309020205020404" pitchFamily="49" charset="0"/>
              </a:rPr>
              <a:t>import</a:t>
            </a:r>
            <a:r>
              <a:rPr lang="en-US" sz="1400" b="1" dirty="0">
                <a:latin typeface="Courier New" panose="02070309020205020404" pitchFamily="49" charset="0"/>
                <a:cs typeface="Courier New" panose="02070309020205020404" pitchFamily="49" charset="0"/>
              </a:rPr>
              <a:t> version</a:t>
            </a:r>
          </a:p>
          <a:p>
            <a:pPr lvl="1">
              <a:spcBef>
                <a:spcPts val="300"/>
              </a:spcBef>
            </a:pPr>
            <a:r>
              <a:rPr lang="en-US" sz="1400" b="1" dirty="0">
                <a:solidFill>
                  <a:srgbClr val="B048AE"/>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version()</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p>
          <a:p>
            <a:pPr lvl="1">
              <a:spcBef>
                <a:spcPts val="300"/>
              </a:spcBef>
            </a:pPr>
            <a:r>
              <a:rPr lang="en-US" sz="1400" b="1" dirty="0">
                <a:latin typeface="Courier New" panose="02070309020205020404" pitchFamily="49" charset="0"/>
                <a:cs typeface="Courier New" panose="02070309020205020404" pitchFamily="49" charset="0"/>
              </a:rPr>
              <a:t>Output: </a:t>
            </a:r>
            <a:r>
              <a:rPr lang="en-US" sz="1400" b="1" spc="-100" dirty="0">
                <a:solidFill>
                  <a:srgbClr val="C00000"/>
                </a:solidFill>
                <a:latin typeface="Courier New" panose="02070309020205020404" pitchFamily="49" charset="0"/>
                <a:cs typeface="Courier New" panose="02070309020205020404" pitchFamily="49" charset="0"/>
                <a:sym typeface="Wingdings" panose="05000000000000000000" pitchFamily="2" charset="2"/>
              </a:rPr>
              <a:t>10.0.17763</a:t>
            </a:r>
            <a:endParaRPr lang="en-CA" dirty="0"/>
          </a:p>
          <a:p>
            <a:endParaRPr lang="en-CA" dirty="0"/>
          </a:p>
          <a:p>
            <a:r>
              <a:rPr lang="en-CA" dirty="0"/>
              <a:t>If you would like to know what version of Python</a:t>
            </a:r>
          </a:p>
          <a:p>
            <a:pPr lvl="1">
              <a:spcBef>
                <a:spcPts val="300"/>
              </a:spcBef>
            </a:pPr>
            <a:r>
              <a:rPr lang="en-US" sz="1400" b="1" dirty="0">
                <a:solidFill>
                  <a:srgbClr val="CC6600"/>
                </a:solidFill>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platform </a:t>
            </a:r>
            <a:r>
              <a:rPr lang="en-US" sz="1400" b="1" dirty="0">
                <a:solidFill>
                  <a:srgbClr val="CC6600"/>
                </a:solidFill>
                <a:latin typeface="Courier New" panose="02070309020205020404" pitchFamily="49" charset="0"/>
                <a:cs typeface="Courier New" panose="02070309020205020404" pitchFamily="49" charset="0"/>
              </a:rPr>
              <a:t>import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python_implementation</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python_version_tuple</a:t>
            </a:r>
            <a:endParaRPr lang="en-US" sz="1400" b="1" dirty="0">
              <a:latin typeface="Courier New" panose="02070309020205020404" pitchFamily="49" charset="0"/>
              <a:cs typeface="Courier New" panose="02070309020205020404" pitchFamily="49" charset="0"/>
            </a:endParaRPr>
          </a:p>
          <a:p>
            <a:pPr lvl="1">
              <a:spcBef>
                <a:spcPts val="300"/>
              </a:spcBef>
            </a:pPr>
            <a:r>
              <a:rPr lang="en-US" sz="1400" b="1" dirty="0">
                <a:solidFill>
                  <a:srgbClr val="B048AE"/>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err="1">
                <a:solidFill>
                  <a:srgbClr val="C00000"/>
                </a:solidFill>
                <a:latin typeface="Courier New" panose="02070309020205020404" pitchFamily="49" charset="0"/>
                <a:cs typeface="Courier New" panose="02070309020205020404" pitchFamily="49" charset="0"/>
              </a:rPr>
              <a:t>python_implementation</a:t>
            </a:r>
            <a:r>
              <a:rPr lang="en-US" sz="1400" b="1" dirty="0">
                <a:solidFill>
                  <a:srgbClr val="C00000"/>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p>
          <a:p>
            <a:pPr lvl="1">
              <a:spcBef>
                <a:spcPts val="300"/>
              </a:spcBef>
            </a:pPr>
            <a:r>
              <a:rPr lang="en-US" sz="1400" b="1" spc="-100" dirty="0">
                <a:latin typeface="Courier New" panose="02070309020205020404" pitchFamily="49" charset="0"/>
                <a:cs typeface="Courier New" panose="02070309020205020404" pitchFamily="49" charset="0"/>
                <a:sym typeface="Wingdings" panose="05000000000000000000" pitchFamily="2" charset="2"/>
              </a:rPr>
              <a:t>Output: </a:t>
            </a:r>
            <a:r>
              <a:rPr lang="en-US" sz="1400" b="1" spc="-100" dirty="0" err="1">
                <a:solidFill>
                  <a:srgbClr val="C00000"/>
                </a:solidFill>
                <a:latin typeface="Courier New" panose="02070309020205020404" pitchFamily="49" charset="0"/>
                <a:cs typeface="Courier New" panose="02070309020205020404" pitchFamily="49" charset="0"/>
                <a:sym typeface="Wingdings" panose="05000000000000000000" pitchFamily="2" charset="2"/>
              </a:rPr>
              <a:t>CPython</a:t>
            </a:r>
            <a:endParaRPr lang="en-US" sz="1400" b="1" dirty="0">
              <a:latin typeface="Courier New" panose="02070309020205020404" pitchFamily="49" charset="0"/>
              <a:cs typeface="Courier New" panose="02070309020205020404" pitchFamily="49" charset="0"/>
            </a:endParaRPr>
          </a:p>
          <a:p>
            <a:pPr lvl="1"/>
            <a:r>
              <a:rPr lang="en-US" sz="1400" b="1" dirty="0">
                <a:solidFill>
                  <a:srgbClr val="B048AE"/>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err="1">
                <a:solidFill>
                  <a:srgbClr val="C00000"/>
                </a:solidFill>
                <a:latin typeface="Courier New" panose="02070309020205020404" pitchFamily="49" charset="0"/>
                <a:cs typeface="Courier New" panose="02070309020205020404" pitchFamily="49" charset="0"/>
              </a:rPr>
              <a:t>python_version_tuple</a:t>
            </a:r>
            <a:r>
              <a:rPr lang="en-US" sz="1400" b="1" dirty="0">
                <a:solidFill>
                  <a:srgbClr val="C00000"/>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p>
          <a:p>
            <a:pPr lvl="1"/>
            <a:r>
              <a:rPr lang="en-US" sz="1400" b="1" spc="-100" dirty="0">
                <a:latin typeface="Courier New" panose="02070309020205020404" pitchFamily="49" charset="0"/>
                <a:cs typeface="Courier New" panose="02070309020205020404" pitchFamily="49" charset="0"/>
                <a:sym typeface="Wingdings" panose="05000000000000000000" pitchFamily="2" charset="2"/>
              </a:rPr>
              <a:t>Output: </a:t>
            </a:r>
            <a:r>
              <a:rPr lang="en-US" sz="1400" b="1" spc="-100" dirty="0">
                <a:solidFill>
                  <a:srgbClr val="C00000"/>
                </a:solidFill>
                <a:latin typeface="Courier New" panose="02070309020205020404" pitchFamily="49" charset="0"/>
                <a:cs typeface="Courier New" panose="02070309020205020404" pitchFamily="49" charset="0"/>
                <a:sym typeface="Wingdings" panose="05000000000000000000" pitchFamily="2" charset="2"/>
              </a:rPr>
              <a:t>('3', '8', '1')</a:t>
            </a:r>
          </a:p>
          <a:p>
            <a:endParaRPr lang="en-CA" dirty="0"/>
          </a:p>
        </p:txBody>
      </p:sp>
    </p:spTree>
    <p:extLst>
      <p:ext uri="{BB962C8B-B14F-4D97-AF65-F5344CB8AC3E}">
        <p14:creationId xmlns:p14="http://schemas.microsoft.com/office/powerpoint/2010/main" val="3571330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B736-BB4C-4BE0-A0BE-CDAAE4825AE6}"/>
              </a:ext>
            </a:extLst>
          </p:cNvPr>
          <p:cNvSpPr>
            <a:spLocks noGrp="1"/>
          </p:cNvSpPr>
          <p:nvPr>
            <p:ph type="title"/>
          </p:nvPr>
        </p:nvSpPr>
        <p:spPr>
          <a:xfrm>
            <a:off x="167780" y="304271"/>
            <a:ext cx="7331978" cy="727575"/>
          </a:xfrm>
        </p:spPr>
        <p:txBody>
          <a:bodyPr/>
          <a:lstStyle/>
          <a:p>
            <a:r>
              <a:rPr lang="en-CA" dirty="0"/>
              <a:t>Other platform modules</a:t>
            </a:r>
          </a:p>
        </p:txBody>
      </p:sp>
      <p:sp>
        <p:nvSpPr>
          <p:cNvPr id="3" name="Content Placeholder 2">
            <a:extLst>
              <a:ext uri="{FF2B5EF4-FFF2-40B4-BE49-F238E27FC236}">
                <a16:creationId xmlns:a16="http://schemas.microsoft.com/office/drawing/2014/main" id="{A2F77AE4-8B90-48BF-817D-A261C308A929}"/>
              </a:ext>
            </a:extLst>
          </p:cNvPr>
          <p:cNvSpPr>
            <a:spLocks noGrp="1"/>
          </p:cNvSpPr>
          <p:nvPr>
            <p:ph idx="1"/>
          </p:nvPr>
        </p:nvSpPr>
        <p:spPr>
          <a:xfrm>
            <a:off x="167780" y="1140903"/>
            <a:ext cx="7331978" cy="3773124"/>
          </a:xfrm>
        </p:spPr>
        <p:txBody>
          <a:bodyPr>
            <a:normAutofit/>
          </a:bodyPr>
          <a:lstStyle/>
          <a:p>
            <a:endParaRPr lang="en-CA" sz="2400" i="1" dirty="0"/>
          </a:p>
          <a:p>
            <a:r>
              <a:rPr lang="en-CA" sz="2400" i="1" dirty="0"/>
              <a:t>Node()</a:t>
            </a:r>
            <a:r>
              <a:rPr lang="en-CA" sz="2400" dirty="0"/>
              <a:t>: return strings with computer’s network name, may not be fully qualified! </a:t>
            </a:r>
          </a:p>
          <a:p>
            <a:pPr lvl="1"/>
            <a:r>
              <a:rPr lang="en-CA" sz="1800" dirty="0">
                <a:solidFill>
                  <a:schemeClr val="accent2"/>
                </a:solidFill>
              </a:rPr>
              <a:t>Output example</a:t>
            </a:r>
            <a:r>
              <a:rPr lang="en-CA" sz="1800" dirty="0"/>
              <a:t>: PC</a:t>
            </a:r>
          </a:p>
          <a:p>
            <a:r>
              <a:rPr lang="en-CA" sz="2400" i="1" dirty="0" err="1"/>
              <a:t>Python_build</a:t>
            </a:r>
            <a:r>
              <a:rPr lang="en-CA" sz="2400" i="1" dirty="0"/>
              <a:t>(): </a:t>
            </a:r>
            <a:r>
              <a:rPr lang="en-CA" sz="2400" dirty="0"/>
              <a:t>returns tuple(</a:t>
            </a:r>
            <a:r>
              <a:rPr lang="en-CA" sz="2400" dirty="0" err="1"/>
              <a:t>buildno</a:t>
            </a:r>
            <a:r>
              <a:rPr lang="en-CA" sz="2400" dirty="0"/>
              <a:t>, </a:t>
            </a:r>
            <a:r>
              <a:rPr lang="en-CA" sz="2400" dirty="0" err="1"/>
              <a:t>builddate</a:t>
            </a:r>
            <a:r>
              <a:rPr lang="en-CA" sz="2400" dirty="0"/>
              <a:t>) stating the Python build number and date as strings </a:t>
            </a:r>
          </a:p>
          <a:p>
            <a:pPr lvl="1"/>
            <a:r>
              <a:rPr lang="en-CA" sz="1800" dirty="0">
                <a:solidFill>
                  <a:schemeClr val="accent2"/>
                </a:solidFill>
              </a:rPr>
              <a:t>Output example</a:t>
            </a:r>
            <a:r>
              <a:rPr lang="en-CA" sz="1800" dirty="0"/>
              <a:t>: ('tags/v3.8.0:fa919fd', 'Oct 14 2019 19:21:23’)</a:t>
            </a:r>
          </a:p>
          <a:p>
            <a:pPr lvl="1"/>
            <a:endParaRPr lang="en-CA" sz="2266" dirty="0"/>
          </a:p>
          <a:p>
            <a:endParaRPr lang="en-CA" sz="2600" dirty="0"/>
          </a:p>
        </p:txBody>
      </p:sp>
    </p:spTree>
    <p:extLst>
      <p:ext uri="{BB962C8B-B14F-4D97-AF65-F5344CB8AC3E}">
        <p14:creationId xmlns:p14="http://schemas.microsoft.com/office/powerpoint/2010/main" val="568587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B736-BB4C-4BE0-A0BE-CDAAE4825AE6}"/>
              </a:ext>
            </a:extLst>
          </p:cNvPr>
          <p:cNvSpPr>
            <a:spLocks noGrp="1"/>
          </p:cNvSpPr>
          <p:nvPr>
            <p:ph type="title"/>
          </p:nvPr>
        </p:nvSpPr>
        <p:spPr>
          <a:xfrm>
            <a:off x="167780" y="304271"/>
            <a:ext cx="7331978" cy="727575"/>
          </a:xfrm>
        </p:spPr>
        <p:txBody>
          <a:bodyPr/>
          <a:lstStyle/>
          <a:p>
            <a:r>
              <a:rPr lang="en-CA" dirty="0"/>
              <a:t>Other platform modules</a:t>
            </a:r>
          </a:p>
        </p:txBody>
      </p:sp>
      <p:sp>
        <p:nvSpPr>
          <p:cNvPr id="3" name="Content Placeholder 2">
            <a:extLst>
              <a:ext uri="{FF2B5EF4-FFF2-40B4-BE49-F238E27FC236}">
                <a16:creationId xmlns:a16="http://schemas.microsoft.com/office/drawing/2014/main" id="{A2F77AE4-8B90-48BF-817D-A261C308A929}"/>
              </a:ext>
            </a:extLst>
          </p:cNvPr>
          <p:cNvSpPr>
            <a:spLocks noGrp="1"/>
          </p:cNvSpPr>
          <p:nvPr>
            <p:ph idx="1"/>
          </p:nvPr>
        </p:nvSpPr>
        <p:spPr>
          <a:xfrm>
            <a:off x="167780" y="1140903"/>
            <a:ext cx="7331978" cy="3773124"/>
          </a:xfrm>
        </p:spPr>
        <p:txBody>
          <a:bodyPr>
            <a:normAutofit/>
          </a:bodyPr>
          <a:lstStyle/>
          <a:p>
            <a:endParaRPr lang="en-CA" sz="2400" i="1" dirty="0"/>
          </a:p>
          <a:p>
            <a:endParaRPr lang="en-CA" sz="2400" i="1" dirty="0"/>
          </a:p>
          <a:p>
            <a:r>
              <a:rPr lang="en-CA" sz="2400" i="1" dirty="0" err="1"/>
              <a:t>Platform.uname</a:t>
            </a:r>
            <a:r>
              <a:rPr lang="en-CA" sz="2400" i="1" dirty="0"/>
              <a:t>()</a:t>
            </a:r>
            <a:r>
              <a:rPr lang="en-CA" sz="2400" dirty="0"/>
              <a:t>: return a tuple of strings that represent System, node, release, version, machine, and processor</a:t>
            </a:r>
          </a:p>
          <a:p>
            <a:pPr lvl="1"/>
            <a:r>
              <a:rPr lang="en-CA" sz="1800" dirty="0"/>
              <a:t>Which underlying platform. </a:t>
            </a:r>
          </a:p>
          <a:p>
            <a:pPr lvl="1"/>
            <a:r>
              <a:rPr lang="en-CA" sz="1800" dirty="0">
                <a:solidFill>
                  <a:schemeClr val="accent2"/>
                </a:solidFill>
              </a:rPr>
              <a:t>Output example</a:t>
            </a:r>
            <a:r>
              <a:rPr lang="en-CA" sz="1800" dirty="0"/>
              <a:t>:  </a:t>
            </a:r>
            <a:r>
              <a:rPr lang="en-CA" sz="1800" dirty="0" err="1"/>
              <a:t>uname_result</a:t>
            </a:r>
            <a:r>
              <a:rPr lang="en-CA" sz="1800" dirty="0"/>
              <a:t>(system='Windows', node='PC', release='7', version='6.1.7601', machine='AMD64', processor='Intel64 Family 6 Model 94 Stepping 3, </a:t>
            </a:r>
            <a:r>
              <a:rPr lang="en-CA" sz="1800" dirty="0" err="1"/>
              <a:t>GenuineIntel</a:t>
            </a:r>
            <a:r>
              <a:rPr lang="en-CA" sz="1800" dirty="0"/>
              <a:t>')</a:t>
            </a:r>
          </a:p>
          <a:p>
            <a:pPr lvl="1"/>
            <a:endParaRPr lang="en-CA" sz="2266" dirty="0"/>
          </a:p>
          <a:p>
            <a:endParaRPr lang="en-CA" sz="2600" dirty="0"/>
          </a:p>
        </p:txBody>
      </p:sp>
    </p:spTree>
    <p:extLst>
      <p:ext uri="{BB962C8B-B14F-4D97-AF65-F5344CB8AC3E}">
        <p14:creationId xmlns:p14="http://schemas.microsoft.com/office/powerpoint/2010/main" val="3318090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a:bodyPr>
          <a:lstStyle/>
          <a:p>
            <a:pPr algn="ctr"/>
            <a:r>
              <a:rPr lang="en-CA" sz="4000" dirty="0"/>
              <a:t>Module </a:t>
            </a:r>
            <a:r>
              <a:rPr lang="en-CA" dirty="0" err="1"/>
              <a:t>ipaddress</a:t>
            </a:r>
            <a:br>
              <a:rPr lang="en-CA" dirty="0"/>
            </a:br>
            <a:endParaRPr lang="en-CA" dirty="0"/>
          </a:p>
        </p:txBody>
      </p:sp>
    </p:spTree>
    <p:extLst>
      <p:ext uri="{BB962C8B-B14F-4D97-AF65-F5344CB8AC3E}">
        <p14:creationId xmlns:p14="http://schemas.microsoft.com/office/powerpoint/2010/main" val="14557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1ABC-9A31-40B9-9604-7E3B38345890}"/>
              </a:ext>
            </a:extLst>
          </p:cNvPr>
          <p:cNvSpPr>
            <a:spLocks noGrp="1"/>
          </p:cNvSpPr>
          <p:nvPr>
            <p:ph type="title"/>
          </p:nvPr>
        </p:nvSpPr>
        <p:spPr>
          <a:xfrm>
            <a:off x="142240" y="304271"/>
            <a:ext cx="7244080" cy="671089"/>
          </a:xfrm>
        </p:spPr>
        <p:txBody>
          <a:bodyPr/>
          <a:lstStyle/>
          <a:p>
            <a:r>
              <a:rPr lang="en-CA" sz="3300" dirty="0" err="1"/>
              <a:t>Subprocess.run</a:t>
            </a:r>
            <a:r>
              <a:rPr lang="en-CA" sz="3300" dirty="0"/>
              <a:t>() parameters include:</a:t>
            </a:r>
          </a:p>
        </p:txBody>
      </p:sp>
      <p:sp>
        <p:nvSpPr>
          <p:cNvPr id="3" name="Content Placeholder 2">
            <a:extLst>
              <a:ext uri="{FF2B5EF4-FFF2-40B4-BE49-F238E27FC236}">
                <a16:creationId xmlns:a16="http://schemas.microsoft.com/office/drawing/2014/main" id="{D61C5833-D8AE-4CB1-A864-EAE9BB9CA01D}"/>
              </a:ext>
            </a:extLst>
          </p:cNvPr>
          <p:cNvSpPr>
            <a:spLocks noGrp="1"/>
          </p:cNvSpPr>
          <p:nvPr>
            <p:ph idx="1"/>
          </p:nvPr>
        </p:nvSpPr>
        <p:spPr>
          <a:xfrm>
            <a:off x="142240" y="1087120"/>
            <a:ext cx="7244080" cy="3826907"/>
          </a:xfrm>
        </p:spPr>
        <p:txBody>
          <a:bodyPr/>
          <a:lstStyle/>
          <a:p>
            <a:r>
              <a:rPr lang="en-CA" dirty="0" err="1"/>
              <a:t>Stdout</a:t>
            </a:r>
            <a:r>
              <a:rPr lang="en-CA" dirty="0"/>
              <a:t> , Stderr, and </a:t>
            </a:r>
            <a:r>
              <a:rPr lang="en-CA" i="1" dirty="0" err="1"/>
              <a:t>capture_output</a:t>
            </a:r>
            <a:r>
              <a:rPr lang="en-CA" i="1" dirty="0"/>
              <a:t> allow you to capture output</a:t>
            </a:r>
          </a:p>
          <a:p>
            <a:pPr lvl="1"/>
            <a:r>
              <a:rPr lang="en-CA" i="1" dirty="0" err="1"/>
              <a:t>Stdout</a:t>
            </a:r>
            <a:r>
              <a:rPr lang="en-CA" i="1" dirty="0"/>
              <a:t> = subprocess.PIP</a:t>
            </a:r>
          </a:p>
          <a:p>
            <a:pPr lvl="1"/>
            <a:r>
              <a:rPr lang="en-CA" i="1" dirty="0" err="1"/>
              <a:t>subprocess.PIPE</a:t>
            </a:r>
            <a:r>
              <a:rPr lang="en-CA" i="1" dirty="0"/>
              <a:t>:  indicates that standard stream should be opened</a:t>
            </a:r>
          </a:p>
          <a:p>
            <a:r>
              <a:rPr lang="en-CA" b="1" i="1" dirty="0"/>
              <a:t>shell=True</a:t>
            </a:r>
            <a:r>
              <a:rPr lang="en-CA" dirty="0"/>
              <a:t>, makes the command string to be interpreted as a raw shell command</a:t>
            </a:r>
          </a:p>
          <a:p>
            <a:r>
              <a:rPr lang="en-CA" dirty="0" err="1"/>
              <a:t>universal_newlines</a:t>
            </a:r>
            <a:r>
              <a:rPr lang="en-CA" dirty="0"/>
              <a:t>: when set to true the output is in text stream and not byte stream</a:t>
            </a:r>
          </a:p>
        </p:txBody>
      </p:sp>
    </p:spTree>
    <p:extLst>
      <p:ext uri="{BB962C8B-B14F-4D97-AF65-F5344CB8AC3E}">
        <p14:creationId xmlns:p14="http://schemas.microsoft.com/office/powerpoint/2010/main" val="3850558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F0A1-C0AB-4B5C-AEB9-8B19E8FA3A0F}"/>
              </a:ext>
            </a:extLst>
          </p:cNvPr>
          <p:cNvSpPr>
            <a:spLocks noGrp="1"/>
          </p:cNvSpPr>
          <p:nvPr>
            <p:ph type="title"/>
          </p:nvPr>
        </p:nvSpPr>
        <p:spPr>
          <a:xfrm>
            <a:off x="186267" y="304271"/>
            <a:ext cx="6909858" cy="584729"/>
          </a:xfrm>
        </p:spPr>
        <p:txBody>
          <a:bodyPr/>
          <a:lstStyle/>
          <a:p>
            <a:r>
              <a:rPr lang="en-CA" dirty="0" err="1"/>
              <a:t>ipaddress</a:t>
            </a:r>
            <a:endParaRPr lang="en-CA" dirty="0"/>
          </a:p>
        </p:txBody>
      </p:sp>
      <p:sp>
        <p:nvSpPr>
          <p:cNvPr id="3" name="Content Placeholder 2">
            <a:extLst>
              <a:ext uri="{FF2B5EF4-FFF2-40B4-BE49-F238E27FC236}">
                <a16:creationId xmlns:a16="http://schemas.microsoft.com/office/drawing/2014/main" id="{F018AFD7-7B86-448A-8DA5-5DFDE2F5B205}"/>
              </a:ext>
            </a:extLst>
          </p:cNvPr>
          <p:cNvSpPr>
            <a:spLocks noGrp="1"/>
          </p:cNvSpPr>
          <p:nvPr>
            <p:ph idx="1"/>
          </p:nvPr>
        </p:nvSpPr>
        <p:spPr>
          <a:xfrm>
            <a:off x="186267" y="1035698"/>
            <a:ext cx="6909859" cy="3878329"/>
          </a:xfrm>
        </p:spPr>
        <p:txBody>
          <a:bodyPr/>
          <a:lstStyle/>
          <a:p>
            <a:r>
              <a:rPr lang="en-CA" dirty="0"/>
              <a:t>“Provides the capabilities to create, manipulate and operate on IPv4 and IPv6 addresses and networks.”</a:t>
            </a:r>
          </a:p>
          <a:p>
            <a:pPr marL="0" indent="0">
              <a:buNone/>
            </a:pPr>
            <a:r>
              <a:rPr lang="en-CA" sz="1400" dirty="0"/>
              <a:t>	source: </a:t>
            </a:r>
            <a:r>
              <a:rPr lang="en-CA" sz="1400" dirty="0">
                <a:hlinkClick r:id="rId2"/>
              </a:rPr>
              <a:t>https://docs.python.org/3/library/ipaddress.html</a:t>
            </a:r>
            <a:endParaRPr lang="en-CA" sz="1400" dirty="0"/>
          </a:p>
          <a:p>
            <a:r>
              <a:rPr lang="en-CA" dirty="0"/>
              <a:t>Provides functions and classes make it easy to handle IP addresses related tasks </a:t>
            </a:r>
          </a:p>
        </p:txBody>
      </p:sp>
    </p:spTree>
    <p:extLst>
      <p:ext uri="{BB962C8B-B14F-4D97-AF65-F5344CB8AC3E}">
        <p14:creationId xmlns:p14="http://schemas.microsoft.com/office/powerpoint/2010/main" val="2649889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4B36-9DBC-4A4F-B362-75B6F0D08400}"/>
              </a:ext>
            </a:extLst>
          </p:cNvPr>
          <p:cNvSpPr>
            <a:spLocks noGrp="1"/>
          </p:cNvSpPr>
          <p:nvPr>
            <p:ph type="title"/>
          </p:nvPr>
        </p:nvSpPr>
        <p:spPr>
          <a:xfrm>
            <a:off x="152400" y="304271"/>
            <a:ext cx="7243482" cy="861141"/>
          </a:xfrm>
        </p:spPr>
        <p:txBody>
          <a:bodyPr/>
          <a:lstStyle/>
          <a:p>
            <a:r>
              <a:rPr lang="en-CA" dirty="0"/>
              <a:t>IP Host Address</a:t>
            </a:r>
          </a:p>
        </p:txBody>
      </p:sp>
      <p:sp>
        <p:nvSpPr>
          <p:cNvPr id="3" name="Content Placeholder 2">
            <a:extLst>
              <a:ext uri="{FF2B5EF4-FFF2-40B4-BE49-F238E27FC236}">
                <a16:creationId xmlns:a16="http://schemas.microsoft.com/office/drawing/2014/main" id="{514EAAA1-15BC-4142-B581-D6BB3A8C0C97}"/>
              </a:ext>
            </a:extLst>
          </p:cNvPr>
          <p:cNvSpPr>
            <a:spLocks noGrp="1"/>
          </p:cNvSpPr>
          <p:nvPr>
            <p:ph idx="1"/>
          </p:nvPr>
        </p:nvSpPr>
        <p:spPr>
          <a:xfrm>
            <a:off x="152400" y="1165412"/>
            <a:ext cx="7243482" cy="3748615"/>
          </a:xfrm>
        </p:spPr>
        <p:txBody>
          <a:bodyPr/>
          <a:lstStyle/>
          <a:p>
            <a:r>
              <a:rPr lang="en-CA" dirty="0"/>
              <a:t>Most basic unit when working with IP addressing, </a:t>
            </a:r>
          </a:p>
          <a:p>
            <a:r>
              <a:rPr lang="en-CA" dirty="0"/>
              <a:t>Simplest way to create addresses is:</a:t>
            </a:r>
          </a:p>
          <a:p>
            <a:pPr marL="0" indent="0">
              <a:buNone/>
            </a:pPr>
            <a:r>
              <a:rPr lang="en-CA" dirty="0" err="1"/>
              <a:t>ipaddress.ip_address</a:t>
            </a:r>
            <a:r>
              <a:rPr lang="en-CA" dirty="0"/>
              <a:t>()</a:t>
            </a:r>
          </a:p>
          <a:p>
            <a:pPr lvl="1"/>
            <a:r>
              <a:rPr lang="en-CA" dirty="0"/>
              <a:t>Automatically determines whether to create IPv4 or IPv6 address depending on what string has been passed</a:t>
            </a:r>
          </a:p>
        </p:txBody>
      </p:sp>
    </p:spTree>
    <p:extLst>
      <p:ext uri="{BB962C8B-B14F-4D97-AF65-F5344CB8AC3E}">
        <p14:creationId xmlns:p14="http://schemas.microsoft.com/office/powerpoint/2010/main" val="3071692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4B36-9DBC-4A4F-B362-75B6F0D08400}"/>
              </a:ext>
            </a:extLst>
          </p:cNvPr>
          <p:cNvSpPr>
            <a:spLocks noGrp="1"/>
          </p:cNvSpPr>
          <p:nvPr>
            <p:ph type="title"/>
          </p:nvPr>
        </p:nvSpPr>
        <p:spPr>
          <a:xfrm>
            <a:off x="152400" y="304272"/>
            <a:ext cx="7243482" cy="496702"/>
          </a:xfrm>
        </p:spPr>
        <p:txBody>
          <a:bodyPr/>
          <a:lstStyle/>
          <a:p>
            <a:r>
              <a:rPr lang="en-CA" dirty="0"/>
              <a:t>IP Host Address example</a:t>
            </a:r>
          </a:p>
        </p:txBody>
      </p:sp>
      <p:sp>
        <p:nvSpPr>
          <p:cNvPr id="3" name="Content Placeholder 2">
            <a:extLst>
              <a:ext uri="{FF2B5EF4-FFF2-40B4-BE49-F238E27FC236}">
                <a16:creationId xmlns:a16="http://schemas.microsoft.com/office/drawing/2014/main" id="{514EAAA1-15BC-4142-B581-D6BB3A8C0C97}"/>
              </a:ext>
            </a:extLst>
          </p:cNvPr>
          <p:cNvSpPr>
            <a:spLocks noGrp="1"/>
          </p:cNvSpPr>
          <p:nvPr>
            <p:ph idx="1"/>
          </p:nvPr>
        </p:nvSpPr>
        <p:spPr>
          <a:xfrm>
            <a:off x="224118" y="800974"/>
            <a:ext cx="7171764" cy="4113053"/>
          </a:xfrm>
        </p:spPr>
        <p:txBody>
          <a:bodyPr>
            <a:normAutofit/>
          </a:bodyPr>
          <a:lstStyle/>
          <a:p>
            <a:r>
              <a:rPr lang="en-CA" dirty="0"/>
              <a:t>Passing IP address</a:t>
            </a:r>
          </a:p>
          <a:p>
            <a:pPr lvl="1"/>
            <a:r>
              <a:rPr lang="en-CA" dirty="0" err="1"/>
              <a:t>ipaddress.ip_address</a:t>
            </a:r>
            <a:r>
              <a:rPr lang="en-CA" dirty="0"/>
              <a:t>(‘192.168.2.1’)</a:t>
            </a:r>
          </a:p>
          <a:p>
            <a:pPr lvl="2"/>
            <a:r>
              <a:rPr lang="en-CA" dirty="0"/>
              <a:t>Will create an IPv4Address(‘192.168.2.1’)</a:t>
            </a:r>
          </a:p>
          <a:p>
            <a:pPr lvl="1"/>
            <a:r>
              <a:rPr lang="en-CA" dirty="0" err="1"/>
              <a:t>ipaddress.ip_address</a:t>
            </a:r>
            <a:r>
              <a:rPr lang="en-CA" dirty="0"/>
              <a:t>(‘2001:DB8::1’)</a:t>
            </a:r>
          </a:p>
          <a:p>
            <a:pPr lvl="2"/>
            <a:r>
              <a:rPr lang="en-CA" dirty="0"/>
              <a:t>Will create an IPv6Address(‘2001:DB8::1’)</a:t>
            </a:r>
          </a:p>
          <a:p>
            <a:r>
              <a:rPr lang="en-CA" dirty="0"/>
              <a:t>Passing Integers:</a:t>
            </a:r>
          </a:p>
          <a:p>
            <a:pPr lvl="1"/>
            <a:r>
              <a:rPr lang="en-CA" dirty="0" err="1"/>
              <a:t>ipaddress.ip_address</a:t>
            </a:r>
            <a:r>
              <a:rPr lang="en-CA" dirty="0"/>
              <a:t>(3232235990)</a:t>
            </a:r>
          </a:p>
          <a:p>
            <a:pPr lvl="2"/>
            <a:r>
              <a:rPr lang="en-CA" dirty="0"/>
              <a:t>Will create an IPv4Address(‘192.168.1.214’)</a:t>
            </a:r>
          </a:p>
          <a:p>
            <a:pPr lvl="1"/>
            <a:r>
              <a:rPr lang="en-CA" dirty="0" err="1"/>
              <a:t>ipaddress.ip_address</a:t>
            </a:r>
            <a:r>
              <a:rPr lang="en-CA" dirty="0"/>
              <a:t>(42540766411282592856903984951653845561)</a:t>
            </a:r>
          </a:p>
          <a:p>
            <a:pPr lvl="2"/>
            <a:r>
              <a:rPr lang="en-CA" dirty="0"/>
              <a:t>Will create an IPv6Address(‘2001:db8::4a39’)</a:t>
            </a:r>
          </a:p>
        </p:txBody>
      </p:sp>
    </p:spTree>
    <p:extLst>
      <p:ext uri="{BB962C8B-B14F-4D97-AF65-F5344CB8AC3E}">
        <p14:creationId xmlns:p14="http://schemas.microsoft.com/office/powerpoint/2010/main" val="881395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6E13-6AB6-4762-813F-E09FB7F68600}"/>
              </a:ext>
            </a:extLst>
          </p:cNvPr>
          <p:cNvSpPr>
            <a:spLocks noGrp="1"/>
          </p:cNvSpPr>
          <p:nvPr>
            <p:ph type="title"/>
          </p:nvPr>
        </p:nvSpPr>
        <p:spPr>
          <a:xfrm>
            <a:off x="233082" y="304271"/>
            <a:ext cx="7243483" cy="496702"/>
          </a:xfrm>
        </p:spPr>
        <p:txBody>
          <a:bodyPr/>
          <a:lstStyle/>
          <a:p>
            <a:r>
              <a:rPr lang="en-CA" sz="3500" dirty="0"/>
              <a:t>You want to know the IP version </a:t>
            </a:r>
          </a:p>
        </p:txBody>
      </p:sp>
      <p:sp>
        <p:nvSpPr>
          <p:cNvPr id="3" name="Content Placeholder 2">
            <a:extLst>
              <a:ext uri="{FF2B5EF4-FFF2-40B4-BE49-F238E27FC236}">
                <a16:creationId xmlns:a16="http://schemas.microsoft.com/office/drawing/2014/main" id="{F3E3932A-B130-4140-968B-B5AA059708B4}"/>
              </a:ext>
            </a:extLst>
          </p:cNvPr>
          <p:cNvSpPr>
            <a:spLocks noGrp="1"/>
          </p:cNvSpPr>
          <p:nvPr>
            <p:ph idx="1"/>
          </p:nvPr>
        </p:nvSpPr>
        <p:spPr>
          <a:xfrm>
            <a:off x="233082" y="1039906"/>
            <a:ext cx="7243483" cy="3874121"/>
          </a:xfrm>
        </p:spPr>
        <p:txBody>
          <a:bodyPr/>
          <a:lstStyle/>
          <a:p>
            <a:pPr marL="0" indent="0">
              <a:buNone/>
            </a:pPr>
            <a:r>
              <a:rPr lang="en-CA" dirty="0"/>
              <a:t>from </a:t>
            </a:r>
            <a:r>
              <a:rPr lang="en-CA" dirty="0" err="1"/>
              <a:t>ipaddress</a:t>
            </a:r>
            <a:r>
              <a:rPr lang="en-CA" dirty="0"/>
              <a:t> import *</a:t>
            </a:r>
          </a:p>
          <a:p>
            <a:pPr marL="0" indent="0">
              <a:buNone/>
            </a:pPr>
            <a:r>
              <a:rPr lang="en-CA" dirty="0" err="1"/>
              <a:t>U_inpute</a:t>
            </a:r>
            <a:r>
              <a:rPr lang="en-CA" dirty="0"/>
              <a:t> = input("Enter an IP address: ")</a:t>
            </a:r>
          </a:p>
          <a:p>
            <a:pPr marL="0" indent="0">
              <a:buNone/>
            </a:pPr>
            <a:r>
              <a:rPr lang="en-CA" dirty="0" err="1"/>
              <a:t>U_address</a:t>
            </a:r>
            <a:r>
              <a:rPr lang="en-CA" dirty="0"/>
              <a:t> = </a:t>
            </a:r>
            <a:r>
              <a:rPr lang="en-CA" dirty="0" err="1"/>
              <a:t>ip_address</a:t>
            </a:r>
            <a:r>
              <a:rPr lang="en-CA" dirty="0"/>
              <a:t>(</a:t>
            </a:r>
            <a:r>
              <a:rPr lang="en-CA" dirty="0" err="1"/>
              <a:t>U_inpute</a:t>
            </a:r>
            <a:r>
              <a:rPr lang="en-CA" dirty="0"/>
              <a:t> )</a:t>
            </a:r>
          </a:p>
          <a:p>
            <a:pPr marL="0" indent="0">
              <a:buNone/>
            </a:pPr>
            <a:endParaRPr lang="en-CA" dirty="0"/>
          </a:p>
          <a:p>
            <a:pPr marL="0" indent="0">
              <a:buNone/>
            </a:pPr>
            <a:r>
              <a:rPr lang="en-CA" dirty="0"/>
              <a:t>print(</a:t>
            </a:r>
            <a:r>
              <a:rPr lang="en-CA" dirty="0" err="1"/>
              <a:t>U_address.version</a:t>
            </a:r>
            <a:r>
              <a:rPr lang="en-CA" dirty="0"/>
              <a:t>)</a:t>
            </a:r>
          </a:p>
          <a:p>
            <a:pPr marL="0" indent="0">
              <a:buNone/>
            </a:pPr>
            <a:endParaRPr lang="en-CA" dirty="0"/>
          </a:p>
          <a:p>
            <a:pPr marL="0" indent="0">
              <a:buNone/>
            </a:pPr>
            <a:r>
              <a:rPr lang="en-CA" dirty="0"/>
              <a:t>Output will be either 4 or 6 depending on the IP address entered </a:t>
            </a:r>
          </a:p>
        </p:txBody>
      </p:sp>
    </p:spTree>
    <p:extLst>
      <p:ext uri="{BB962C8B-B14F-4D97-AF65-F5344CB8AC3E}">
        <p14:creationId xmlns:p14="http://schemas.microsoft.com/office/powerpoint/2010/main" val="2086174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C0CC-26E8-4C79-B2EB-FC164C15915C}"/>
              </a:ext>
            </a:extLst>
          </p:cNvPr>
          <p:cNvSpPr>
            <a:spLocks noGrp="1"/>
          </p:cNvSpPr>
          <p:nvPr>
            <p:ph type="title"/>
          </p:nvPr>
        </p:nvSpPr>
        <p:spPr>
          <a:xfrm>
            <a:off x="177282" y="304270"/>
            <a:ext cx="7184571" cy="675443"/>
          </a:xfrm>
        </p:spPr>
        <p:txBody>
          <a:bodyPr/>
          <a:lstStyle/>
          <a:p>
            <a:r>
              <a:rPr lang="en-CA" dirty="0"/>
              <a:t>Define a Network:</a:t>
            </a:r>
          </a:p>
        </p:txBody>
      </p:sp>
      <p:sp>
        <p:nvSpPr>
          <p:cNvPr id="3" name="Content Placeholder 2">
            <a:extLst>
              <a:ext uri="{FF2B5EF4-FFF2-40B4-BE49-F238E27FC236}">
                <a16:creationId xmlns:a16="http://schemas.microsoft.com/office/drawing/2014/main" id="{3EF4E713-97A1-4C15-A5DE-33C130A14533}"/>
              </a:ext>
            </a:extLst>
          </p:cNvPr>
          <p:cNvSpPr>
            <a:spLocks noGrp="1"/>
          </p:cNvSpPr>
          <p:nvPr>
            <p:ph idx="1"/>
          </p:nvPr>
        </p:nvSpPr>
        <p:spPr>
          <a:xfrm>
            <a:off x="177282" y="979713"/>
            <a:ext cx="7184571" cy="3934315"/>
          </a:xfrm>
        </p:spPr>
        <p:txBody>
          <a:bodyPr>
            <a:normAutofit/>
          </a:bodyPr>
          <a:lstStyle/>
          <a:p>
            <a:r>
              <a:rPr lang="en-CA" dirty="0" err="1"/>
              <a:t>Ipaddress</a:t>
            </a:r>
            <a:r>
              <a:rPr lang="en-CA" dirty="0"/>
              <a:t> provides a way to create, inspect, and manipulate network definitions. </a:t>
            </a:r>
          </a:p>
          <a:p>
            <a:r>
              <a:rPr lang="en-CA" dirty="0"/>
              <a:t>To create a network we use the </a:t>
            </a:r>
            <a:r>
              <a:rPr lang="en-CA" dirty="0" err="1"/>
              <a:t>ip_network</a:t>
            </a:r>
            <a:r>
              <a:rPr lang="en-CA" dirty="0"/>
              <a:t> function. </a:t>
            </a:r>
          </a:p>
          <a:p>
            <a:r>
              <a:rPr lang="en-CA" dirty="0"/>
              <a:t>We provide it with a string that provides “network address/network prefix” pair</a:t>
            </a:r>
          </a:p>
          <a:p>
            <a:pPr lvl="1"/>
            <a:r>
              <a:rPr lang="en-CA" dirty="0"/>
              <a:t>Prefix is the </a:t>
            </a:r>
            <a:r>
              <a:rPr lang="en-CA" dirty="0" err="1"/>
              <a:t>cidr</a:t>
            </a:r>
            <a:r>
              <a:rPr lang="en-CA" dirty="0"/>
              <a:t>. Is the leading bits for the network.  </a:t>
            </a:r>
          </a:p>
          <a:p>
            <a:r>
              <a:rPr lang="en-CA" dirty="0"/>
              <a:t>Ex: </a:t>
            </a:r>
            <a:r>
              <a:rPr lang="en-CA" dirty="0" err="1"/>
              <a:t>ipaddress.ip_network</a:t>
            </a:r>
            <a:r>
              <a:rPr lang="en-CA" dirty="0"/>
              <a:t>(‘192.168.20.0/24’)</a:t>
            </a:r>
          </a:p>
          <a:p>
            <a:pPr lvl="1"/>
            <a:r>
              <a:rPr lang="en-CA" dirty="0"/>
              <a:t>Can not any host bits set “192.168.20.3/24”</a:t>
            </a:r>
          </a:p>
        </p:txBody>
      </p:sp>
    </p:spTree>
    <p:extLst>
      <p:ext uri="{BB962C8B-B14F-4D97-AF65-F5344CB8AC3E}">
        <p14:creationId xmlns:p14="http://schemas.microsoft.com/office/powerpoint/2010/main" val="1053043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a:xfrm>
            <a:off x="269421" y="1526892"/>
            <a:ext cx="7184572" cy="1367908"/>
          </a:xfrm>
        </p:spPr>
        <p:txBody>
          <a:bodyPr>
            <a:normAutofit fontScale="90000"/>
          </a:bodyPr>
          <a:lstStyle/>
          <a:p>
            <a:pPr algn="ctr"/>
            <a:r>
              <a:rPr lang="en-CA" sz="4000" dirty="0"/>
              <a:t>What do we do if we want </a:t>
            </a:r>
            <a:br>
              <a:rPr lang="en-CA" sz="4000" dirty="0"/>
            </a:br>
            <a:r>
              <a:rPr lang="en-CA" sz="4000" dirty="0"/>
              <a:t>to know an address’s network </a:t>
            </a:r>
            <a:br>
              <a:rPr lang="en-CA" dirty="0"/>
            </a:br>
            <a:endParaRPr lang="en-CA" dirty="0"/>
          </a:p>
        </p:txBody>
      </p:sp>
    </p:spTree>
    <p:extLst>
      <p:ext uri="{BB962C8B-B14F-4D97-AF65-F5344CB8AC3E}">
        <p14:creationId xmlns:p14="http://schemas.microsoft.com/office/powerpoint/2010/main" val="1562814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A30F-0102-40C2-8BB6-CA0268F5A95D}"/>
              </a:ext>
            </a:extLst>
          </p:cNvPr>
          <p:cNvSpPr>
            <a:spLocks noGrp="1"/>
          </p:cNvSpPr>
          <p:nvPr>
            <p:ph type="title"/>
          </p:nvPr>
        </p:nvSpPr>
        <p:spPr>
          <a:xfrm>
            <a:off x="152400" y="304271"/>
            <a:ext cx="7126941" cy="1104636"/>
          </a:xfrm>
        </p:spPr>
        <p:txBody>
          <a:bodyPr/>
          <a:lstStyle/>
          <a:p>
            <a:r>
              <a:rPr lang="en-CA" sz="3600" dirty="0"/>
              <a:t>What do we do if we want to know an address’s network</a:t>
            </a:r>
            <a:endParaRPr lang="en-CA" dirty="0"/>
          </a:p>
        </p:txBody>
      </p:sp>
      <p:sp>
        <p:nvSpPr>
          <p:cNvPr id="3" name="Content Placeholder 2">
            <a:extLst>
              <a:ext uri="{FF2B5EF4-FFF2-40B4-BE49-F238E27FC236}">
                <a16:creationId xmlns:a16="http://schemas.microsoft.com/office/drawing/2014/main" id="{772EF236-ACD6-4883-BFA1-368AAB546F8F}"/>
              </a:ext>
            </a:extLst>
          </p:cNvPr>
          <p:cNvSpPr>
            <a:spLocks noGrp="1"/>
          </p:cNvSpPr>
          <p:nvPr>
            <p:ph idx="1"/>
          </p:nvPr>
        </p:nvSpPr>
        <p:spPr>
          <a:xfrm>
            <a:off x="152400" y="1568824"/>
            <a:ext cx="7126941" cy="3345204"/>
          </a:xfrm>
        </p:spPr>
        <p:txBody>
          <a:bodyPr>
            <a:normAutofit fontScale="92500" lnSpcReduction="20000"/>
          </a:bodyPr>
          <a:lstStyle/>
          <a:p>
            <a:r>
              <a:rPr lang="en-CA" sz="2500" dirty="0" err="1"/>
              <a:t>ipaddress.ip_address</a:t>
            </a:r>
            <a:r>
              <a:rPr lang="en-CA" sz="2500" dirty="0"/>
              <a:t>() provides the host</a:t>
            </a:r>
          </a:p>
          <a:p>
            <a:pPr lvl="1"/>
            <a:r>
              <a:rPr lang="en-CA" sz="2166" dirty="0"/>
              <a:t>192.168.2.1</a:t>
            </a:r>
          </a:p>
          <a:p>
            <a:r>
              <a:rPr lang="en-CA" sz="2500" dirty="0" err="1"/>
              <a:t>ipaddress.ip_network</a:t>
            </a:r>
            <a:r>
              <a:rPr lang="en-CA" sz="2500" dirty="0"/>
              <a:t>() provides the network. </a:t>
            </a:r>
          </a:p>
          <a:p>
            <a:pPr lvl="1"/>
            <a:r>
              <a:rPr lang="en-CA" sz="2166" dirty="0"/>
              <a:t>192.168.2.0/24</a:t>
            </a:r>
          </a:p>
          <a:p>
            <a:r>
              <a:rPr lang="en-CA" sz="2500" dirty="0"/>
              <a:t>What do we do with a notation: 10.58.12.23/11</a:t>
            </a:r>
            <a:endParaRPr lang="en-CA" sz="2166" dirty="0"/>
          </a:p>
          <a:p>
            <a:pPr lvl="1"/>
            <a:r>
              <a:rPr lang="en-CA" sz="2166" dirty="0"/>
              <a:t>It is a common notation to write an up address and network. </a:t>
            </a:r>
          </a:p>
          <a:p>
            <a:pPr lvl="1"/>
            <a:r>
              <a:rPr lang="en-CA" sz="2166" dirty="0"/>
              <a:t>Network ID is not as straight forward!</a:t>
            </a:r>
          </a:p>
          <a:p>
            <a:r>
              <a:rPr lang="en-CA" dirty="0"/>
              <a:t>There is a hybrid that provides classes that provide connection between an address and particular network. </a:t>
            </a:r>
          </a:p>
          <a:p>
            <a:endParaRPr lang="en-CA" dirty="0"/>
          </a:p>
        </p:txBody>
      </p:sp>
    </p:spTree>
    <p:extLst>
      <p:ext uri="{BB962C8B-B14F-4D97-AF65-F5344CB8AC3E}">
        <p14:creationId xmlns:p14="http://schemas.microsoft.com/office/powerpoint/2010/main" val="2347976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DF31-25A4-4EE4-8373-D94FE259BCAF}"/>
              </a:ext>
            </a:extLst>
          </p:cNvPr>
          <p:cNvSpPr>
            <a:spLocks noGrp="1"/>
          </p:cNvSpPr>
          <p:nvPr>
            <p:ph type="title"/>
          </p:nvPr>
        </p:nvSpPr>
        <p:spPr>
          <a:xfrm>
            <a:off x="251012" y="304271"/>
            <a:ext cx="7198659" cy="888035"/>
          </a:xfrm>
        </p:spPr>
        <p:txBody>
          <a:bodyPr/>
          <a:lstStyle/>
          <a:p>
            <a:r>
              <a:rPr lang="en-CA" dirty="0" err="1"/>
              <a:t>ip_interface</a:t>
            </a:r>
            <a:r>
              <a:rPr lang="en-CA" dirty="0"/>
              <a:t>()</a:t>
            </a:r>
          </a:p>
        </p:txBody>
      </p:sp>
      <p:sp>
        <p:nvSpPr>
          <p:cNvPr id="3" name="Content Placeholder 2">
            <a:extLst>
              <a:ext uri="{FF2B5EF4-FFF2-40B4-BE49-F238E27FC236}">
                <a16:creationId xmlns:a16="http://schemas.microsoft.com/office/drawing/2014/main" id="{A8D44D71-327E-4401-BAFA-519E449B0A7F}"/>
              </a:ext>
            </a:extLst>
          </p:cNvPr>
          <p:cNvSpPr>
            <a:spLocks noGrp="1"/>
          </p:cNvSpPr>
          <p:nvPr>
            <p:ph idx="1"/>
          </p:nvPr>
        </p:nvSpPr>
        <p:spPr>
          <a:xfrm>
            <a:off x="251012" y="1192306"/>
            <a:ext cx="7198659" cy="3721722"/>
          </a:xfrm>
        </p:spPr>
        <p:txBody>
          <a:bodyPr>
            <a:normAutofit/>
          </a:bodyPr>
          <a:lstStyle/>
          <a:p>
            <a:r>
              <a:rPr lang="en-CA" sz="2400" dirty="0" err="1"/>
              <a:t>ip_interface</a:t>
            </a:r>
            <a:r>
              <a:rPr lang="en-CA" sz="2400" dirty="0"/>
              <a:t>() can take in a string that can contains bits in the host bit set</a:t>
            </a:r>
          </a:p>
          <a:p>
            <a:r>
              <a:rPr lang="en-CA" sz="2400" dirty="0"/>
              <a:t>Example:</a:t>
            </a:r>
          </a:p>
          <a:p>
            <a:pPr marL="0" indent="0">
              <a:buNone/>
            </a:pPr>
            <a:r>
              <a:rPr lang="en-CA" sz="2400" dirty="0"/>
              <a:t>host = </a:t>
            </a:r>
            <a:r>
              <a:rPr lang="en-CA" sz="2400" dirty="0" err="1"/>
              <a:t>ipaddress.ip_interface</a:t>
            </a:r>
            <a:r>
              <a:rPr lang="en-CA" sz="2400" dirty="0"/>
              <a:t>(‘10.58.12.23/11’)</a:t>
            </a:r>
          </a:p>
          <a:p>
            <a:r>
              <a:rPr lang="en-CA" sz="2400" dirty="0"/>
              <a:t># creates ipaddress.IPv4Interface object</a:t>
            </a:r>
          </a:p>
          <a:p>
            <a:endParaRPr lang="en-CA" sz="2400" dirty="0"/>
          </a:p>
          <a:p>
            <a:r>
              <a:rPr lang="en-CA" sz="2400" dirty="0"/>
              <a:t>Using the </a:t>
            </a:r>
            <a:r>
              <a:rPr lang="en-CA" sz="2400" dirty="0" err="1"/>
              <a:t>ip_interface</a:t>
            </a:r>
            <a:r>
              <a:rPr lang="en-CA" sz="2400" dirty="0"/>
              <a:t> would allow the user to enter any IP address with the prefix and then start calculated </a:t>
            </a:r>
            <a:r>
              <a:rPr lang="en-CA" sz="2400" dirty="0" err="1"/>
              <a:t>ip</a:t>
            </a:r>
            <a:r>
              <a:rPr lang="en-CA" sz="2400" dirty="0"/>
              <a:t> address hosting network as needed</a:t>
            </a:r>
            <a:r>
              <a:rPr lang="en-CA" sz="2600" dirty="0"/>
              <a:t>.</a:t>
            </a:r>
          </a:p>
        </p:txBody>
      </p:sp>
    </p:spTree>
    <p:extLst>
      <p:ext uri="{BB962C8B-B14F-4D97-AF65-F5344CB8AC3E}">
        <p14:creationId xmlns:p14="http://schemas.microsoft.com/office/powerpoint/2010/main" val="440521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4EBA-E3A8-438C-BC53-151D8022CCE6}"/>
              </a:ext>
            </a:extLst>
          </p:cNvPr>
          <p:cNvSpPr>
            <a:spLocks noGrp="1"/>
          </p:cNvSpPr>
          <p:nvPr>
            <p:ph type="title"/>
          </p:nvPr>
        </p:nvSpPr>
        <p:spPr>
          <a:xfrm>
            <a:off x="277906" y="304271"/>
            <a:ext cx="7162800" cy="923894"/>
          </a:xfrm>
        </p:spPr>
        <p:txBody>
          <a:bodyPr/>
          <a:lstStyle/>
          <a:p>
            <a:r>
              <a:rPr lang="en-CA" dirty="0"/>
              <a:t>I have a host that I want to know which network it belongs too:</a:t>
            </a:r>
          </a:p>
        </p:txBody>
      </p:sp>
      <p:sp>
        <p:nvSpPr>
          <p:cNvPr id="3" name="Content Placeholder 2">
            <a:extLst>
              <a:ext uri="{FF2B5EF4-FFF2-40B4-BE49-F238E27FC236}">
                <a16:creationId xmlns:a16="http://schemas.microsoft.com/office/drawing/2014/main" id="{A57A004C-411B-4098-8248-4FB30DC90ADE}"/>
              </a:ext>
            </a:extLst>
          </p:cNvPr>
          <p:cNvSpPr>
            <a:spLocks noGrp="1"/>
          </p:cNvSpPr>
          <p:nvPr>
            <p:ph idx="1"/>
          </p:nvPr>
        </p:nvSpPr>
        <p:spPr>
          <a:xfrm>
            <a:off x="277906" y="1398494"/>
            <a:ext cx="7162800" cy="3515534"/>
          </a:xfrm>
        </p:spPr>
        <p:txBody>
          <a:bodyPr>
            <a:normAutofit lnSpcReduction="10000"/>
          </a:bodyPr>
          <a:lstStyle/>
          <a:p>
            <a:r>
              <a:rPr lang="en-CA" sz="2400" dirty="0"/>
              <a:t>import </a:t>
            </a:r>
            <a:r>
              <a:rPr lang="en-CA" sz="2400" dirty="0" err="1"/>
              <a:t>ipaddress</a:t>
            </a:r>
            <a:endParaRPr lang="en-CA" sz="2400" dirty="0"/>
          </a:p>
          <a:p>
            <a:r>
              <a:rPr lang="en-CA" sz="2400" dirty="0"/>
              <a:t>host =</a:t>
            </a:r>
            <a:r>
              <a:rPr lang="en-CA" sz="2400" dirty="0" err="1"/>
              <a:t>ipaddress.ip_interface</a:t>
            </a:r>
            <a:r>
              <a:rPr lang="en-CA" sz="2400" dirty="0"/>
              <a:t>('10.58.12.23/11') #creates an ipaddress.IPv4Interface</a:t>
            </a:r>
          </a:p>
          <a:p>
            <a:endParaRPr lang="en-CA" sz="2400" dirty="0"/>
          </a:p>
          <a:p>
            <a:r>
              <a:rPr lang="en-CA" sz="2400" dirty="0"/>
              <a:t>network = </a:t>
            </a:r>
            <a:r>
              <a:rPr lang="en-CA" sz="2400" dirty="0" err="1"/>
              <a:t>host.network</a:t>
            </a:r>
            <a:r>
              <a:rPr lang="en-CA" sz="2400" dirty="0"/>
              <a:t> </a:t>
            </a:r>
          </a:p>
          <a:p>
            <a:r>
              <a:rPr lang="en-CA" sz="2400" dirty="0"/>
              <a:t>#provides a network for the given </a:t>
            </a:r>
            <a:r>
              <a:rPr lang="en-CA" sz="2400" dirty="0" err="1"/>
              <a:t>ip</a:t>
            </a:r>
            <a:r>
              <a:rPr lang="en-CA" sz="2400" dirty="0"/>
              <a:t> address </a:t>
            </a:r>
          </a:p>
          <a:p>
            <a:r>
              <a:rPr lang="en-CA" sz="2400" dirty="0"/>
              <a:t>print(network)</a:t>
            </a:r>
          </a:p>
          <a:p>
            <a:endParaRPr lang="en-CA" sz="2400" dirty="0"/>
          </a:p>
          <a:p>
            <a:r>
              <a:rPr lang="en-CA" sz="2400" b="1" i="1" dirty="0">
                <a:solidFill>
                  <a:srgbClr val="FF0000"/>
                </a:solidFill>
              </a:rPr>
              <a:t>Output: </a:t>
            </a:r>
            <a:r>
              <a:rPr lang="en-CA" sz="2400" dirty="0"/>
              <a:t>10.32.0.0/11</a:t>
            </a:r>
          </a:p>
        </p:txBody>
      </p:sp>
    </p:spTree>
    <p:extLst>
      <p:ext uri="{BB962C8B-B14F-4D97-AF65-F5344CB8AC3E}">
        <p14:creationId xmlns:p14="http://schemas.microsoft.com/office/powerpoint/2010/main" val="807238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4061-BF90-409A-867C-C049BCBFDA3A}"/>
              </a:ext>
            </a:extLst>
          </p:cNvPr>
          <p:cNvSpPr>
            <a:spLocks noGrp="1"/>
          </p:cNvSpPr>
          <p:nvPr>
            <p:ph type="title"/>
          </p:nvPr>
        </p:nvSpPr>
        <p:spPr>
          <a:xfrm>
            <a:off x="206188" y="304271"/>
            <a:ext cx="7234518" cy="753564"/>
          </a:xfrm>
        </p:spPr>
        <p:txBody>
          <a:bodyPr/>
          <a:lstStyle/>
          <a:p>
            <a:r>
              <a:rPr lang="en-CA" dirty="0"/>
              <a:t>Getting the number of address: </a:t>
            </a:r>
          </a:p>
        </p:txBody>
      </p:sp>
      <p:sp>
        <p:nvSpPr>
          <p:cNvPr id="3" name="Content Placeholder 2">
            <a:extLst>
              <a:ext uri="{FF2B5EF4-FFF2-40B4-BE49-F238E27FC236}">
                <a16:creationId xmlns:a16="http://schemas.microsoft.com/office/drawing/2014/main" id="{9DF0B824-D496-40EE-97DF-C80B8B52AE27}"/>
              </a:ext>
            </a:extLst>
          </p:cNvPr>
          <p:cNvSpPr>
            <a:spLocks noGrp="1"/>
          </p:cNvSpPr>
          <p:nvPr>
            <p:ph idx="1"/>
          </p:nvPr>
        </p:nvSpPr>
        <p:spPr>
          <a:xfrm>
            <a:off x="206188" y="1165412"/>
            <a:ext cx="7234518" cy="3748616"/>
          </a:xfrm>
        </p:spPr>
        <p:txBody>
          <a:bodyPr>
            <a:noAutofit/>
          </a:bodyPr>
          <a:lstStyle/>
          <a:p>
            <a:r>
              <a:rPr lang="en-CA" sz="2600" dirty="0"/>
              <a:t>Step 1) put the network through </a:t>
            </a:r>
            <a:r>
              <a:rPr lang="en-CA" sz="2400" dirty="0" err="1"/>
              <a:t>ipaddress.ip_network</a:t>
            </a:r>
            <a:r>
              <a:rPr lang="en-CA" sz="2400" dirty="0"/>
              <a:t> </a:t>
            </a:r>
          </a:p>
          <a:p>
            <a:pPr marL="0" indent="0">
              <a:buNone/>
            </a:pPr>
            <a:endParaRPr lang="en-CA" sz="2400" dirty="0"/>
          </a:p>
          <a:p>
            <a:pPr marL="0" indent="0">
              <a:buNone/>
            </a:pPr>
            <a:r>
              <a:rPr lang="en-CA" sz="2600" dirty="0" err="1"/>
              <a:t>objNet_Object</a:t>
            </a:r>
            <a:r>
              <a:rPr lang="en-CA" sz="2600" dirty="0"/>
              <a:t> = </a:t>
            </a:r>
            <a:r>
              <a:rPr lang="en-CA" sz="2600" dirty="0" err="1"/>
              <a:t>ipaddress.ip_network</a:t>
            </a:r>
            <a:r>
              <a:rPr lang="en-CA" sz="2600" dirty="0"/>
              <a:t>(network)</a:t>
            </a:r>
          </a:p>
          <a:p>
            <a:pPr lvl="1"/>
            <a:r>
              <a:rPr lang="en-CA" sz="2470" dirty="0"/>
              <a:t>**network holds the network from previous slide</a:t>
            </a:r>
            <a:endParaRPr lang="en-CA" sz="2804" dirty="0"/>
          </a:p>
          <a:p>
            <a:pPr lvl="1"/>
            <a:r>
              <a:rPr lang="en-CA" sz="2470" dirty="0"/>
              <a:t>Same as putting  the “10.32.0.0/11”. </a:t>
            </a:r>
          </a:p>
          <a:p>
            <a:endParaRPr lang="en-CA" sz="2804" dirty="0"/>
          </a:p>
          <a:p>
            <a:r>
              <a:rPr lang="en-CA" sz="2804" dirty="0"/>
              <a:t>From here we can use the </a:t>
            </a:r>
            <a:r>
              <a:rPr lang="en-CA" sz="2804" dirty="0" err="1"/>
              <a:t>netadd</a:t>
            </a:r>
            <a:r>
              <a:rPr lang="en-CA" sz="2804" dirty="0"/>
              <a:t> with </a:t>
            </a:r>
            <a:r>
              <a:rPr lang="en-CA" sz="2804" dirty="0" err="1"/>
              <a:t>ip_network</a:t>
            </a:r>
            <a:r>
              <a:rPr lang="en-CA" sz="2804" dirty="0"/>
              <a:t> functions.</a:t>
            </a:r>
          </a:p>
        </p:txBody>
      </p:sp>
    </p:spTree>
    <p:extLst>
      <p:ext uri="{BB962C8B-B14F-4D97-AF65-F5344CB8AC3E}">
        <p14:creationId xmlns:p14="http://schemas.microsoft.com/office/powerpoint/2010/main" val="309748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3F52-F039-42BC-BD55-4B9444EC8F84}"/>
              </a:ext>
            </a:extLst>
          </p:cNvPr>
          <p:cNvSpPr>
            <a:spLocks noGrp="1"/>
          </p:cNvSpPr>
          <p:nvPr>
            <p:ph type="title"/>
          </p:nvPr>
        </p:nvSpPr>
        <p:spPr>
          <a:xfrm>
            <a:off x="203200" y="304271"/>
            <a:ext cx="7195975" cy="620289"/>
          </a:xfrm>
        </p:spPr>
        <p:txBody>
          <a:bodyPr/>
          <a:lstStyle/>
          <a:p>
            <a:r>
              <a:rPr lang="en-CA" dirty="0" err="1">
                <a:solidFill>
                  <a:srgbClr val="002060"/>
                </a:solidFill>
              </a:rPr>
              <a:t>subprocess.run</a:t>
            </a:r>
            <a:r>
              <a:rPr lang="en-CA" dirty="0">
                <a:solidFill>
                  <a:srgbClr val="002060"/>
                </a:solidFill>
              </a:rPr>
              <a:t>()  </a:t>
            </a:r>
          </a:p>
        </p:txBody>
      </p:sp>
      <p:sp>
        <p:nvSpPr>
          <p:cNvPr id="3" name="Content Placeholder 2">
            <a:extLst>
              <a:ext uri="{FF2B5EF4-FFF2-40B4-BE49-F238E27FC236}">
                <a16:creationId xmlns:a16="http://schemas.microsoft.com/office/drawing/2014/main" id="{55F35786-3994-4A84-9FA7-2F52519AB5E0}"/>
              </a:ext>
            </a:extLst>
          </p:cNvPr>
          <p:cNvSpPr>
            <a:spLocks noGrp="1"/>
          </p:cNvSpPr>
          <p:nvPr>
            <p:ph idx="1"/>
          </p:nvPr>
        </p:nvSpPr>
        <p:spPr>
          <a:xfrm>
            <a:off x="220825" y="878840"/>
            <a:ext cx="7178350" cy="1442334"/>
          </a:xfrm>
        </p:spPr>
        <p:txBody>
          <a:bodyPr>
            <a:normAutofit lnSpcReduction="10000"/>
          </a:bodyPr>
          <a:lstStyle/>
          <a:p>
            <a:r>
              <a:rPr lang="en-CA" sz="2400" dirty="0"/>
              <a:t> </a:t>
            </a:r>
            <a:r>
              <a:rPr lang="en-CA" sz="2400" dirty="0" err="1"/>
              <a:t>stdout</a:t>
            </a:r>
            <a:r>
              <a:rPr lang="en-CA" sz="2400" dirty="0"/>
              <a:t> = None or not having a </a:t>
            </a:r>
            <a:r>
              <a:rPr lang="en-CA" sz="2400" dirty="0" err="1"/>
              <a:t>stdout</a:t>
            </a:r>
            <a:r>
              <a:rPr lang="en-CA" sz="2400" dirty="0"/>
              <a:t>, will print to the console (to screen)</a:t>
            </a:r>
          </a:p>
          <a:p>
            <a:pPr lvl="1"/>
            <a:r>
              <a:rPr lang="en-CA" sz="2000" dirty="0"/>
              <a:t>Same thing with stderr, which deals with errors</a:t>
            </a:r>
          </a:p>
          <a:p>
            <a:r>
              <a:rPr lang="en-CA" sz="2400" dirty="0" err="1"/>
              <a:t>subprocess.run</a:t>
            </a:r>
            <a:r>
              <a:rPr lang="en-CA" sz="2400" dirty="0"/>
              <a:t>(["ping", "fanshawec.ca"])</a:t>
            </a:r>
          </a:p>
          <a:p>
            <a:pPr marL="0" indent="0">
              <a:buNone/>
            </a:pPr>
            <a:endParaRPr lang="en-CA" sz="2400" dirty="0"/>
          </a:p>
        </p:txBody>
      </p:sp>
      <p:sp>
        <p:nvSpPr>
          <p:cNvPr id="4" name="Rectangle 3">
            <a:extLst>
              <a:ext uri="{FF2B5EF4-FFF2-40B4-BE49-F238E27FC236}">
                <a16:creationId xmlns:a16="http://schemas.microsoft.com/office/drawing/2014/main" id="{392CE56E-44AA-48D3-8590-253E0F6D2735}"/>
              </a:ext>
            </a:extLst>
          </p:cNvPr>
          <p:cNvSpPr/>
          <p:nvPr/>
        </p:nvSpPr>
        <p:spPr>
          <a:xfrm>
            <a:off x="220825" y="2321174"/>
            <a:ext cx="7324655" cy="2554545"/>
          </a:xfrm>
          <a:prstGeom prst="rect">
            <a:avLst/>
          </a:prstGeom>
        </p:spPr>
        <p:txBody>
          <a:bodyPr wrap="square">
            <a:spAutoFit/>
          </a:bodyPr>
          <a:lstStyle/>
          <a:p>
            <a:r>
              <a:rPr lang="en-US" sz="1600" b="1" dirty="0">
                <a:solidFill>
                  <a:srgbClr val="002060"/>
                </a:solidFill>
                <a:latin typeface="Courier New" panose="02070309020205020404" pitchFamily="49" charset="0"/>
                <a:cs typeface="Courier New" panose="02070309020205020404" pitchFamily="49" charset="0"/>
              </a:rPr>
              <a:t>Pinging fanshawec.ca [52.60.137.41] with 32 bytes of data:</a:t>
            </a:r>
          </a:p>
          <a:p>
            <a:r>
              <a:rPr lang="en-US" sz="1600" b="1" dirty="0">
                <a:solidFill>
                  <a:srgbClr val="002060"/>
                </a:solidFill>
                <a:latin typeface="Courier New" panose="02070309020205020404" pitchFamily="49" charset="0"/>
                <a:cs typeface="Courier New" panose="02070309020205020404" pitchFamily="49" charset="0"/>
              </a:rPr>
              <a:t>Reply from 52.60.137.41: bytes=32 time=28ms TTL=49</a:t>
            </a:r>
          </a:p>
          <a:p>
            <a:r>
              <a:rPr lang="en-US" sz="1600" b="1" dirty="0">
                <a:solidFill>
                  <a:srgbClr val="002060"/>
                </a:solidFill>
                <a:latin typeface="Courier New" panose="02070309020205020404" pitchFamily="49" charset="0"/>
                <a:cs typeface="Courier New" panose="02070309020205020404" pitchFamily="49" charset="0"/>
              </a:rPr>
              <a:t>Reply from 52.60.137.41: bytes=32 time=23ms TTL=49</a:t>
            </a:r>
          </a:p>
          <a:p>
            <a:r>
              <a:rPr lang="en-US" sz="1600" b="1" dirty="0">
                <a:solidFill>
                  <a:srgbClr val="002060"/>
                </a:solidFill>
                <a:latin typeface="Courier New" panose="02070309020205020404" pitchFamily="49" charset="0"/>
                <a:cs typeface="Courier New" panose="02070309020205020404" pitchFamily="49" charset="0"/>
              </a:rPr>
              <a:t>Reply from 52.60.137.41: bytes=32 time=22ms TTL=49</a:t>
            </a:r>
          </a:p>
          <a:p>
            <a:r>
              <a:rPr lang="en-US" sz="1600" b="1" dirty="0">
                <a:solidFill>
                  <a:srgbClr val="002060"/>
                </a:solidFill>
                <a:latin typeface="Courier New" panose="02070309020205020404" pitchFamily="49" charset="0"/>
                <a:cs typeface="Courier New" panose="02070309020205020404" pitchFamily="49" charset="0"/>
              </a:rPr>
              <a:t>Reply from 52.60.137.41: bytes=32 time=30ms TTL=49</a:t>
            </a:r>
          </a:p>
          <a:p>
            <a:endParaRPr lang="en-US" sz="1600" b="1" dirty="0">
              <a:solidFill>
                <a:srgbClr val="002060"/>
              </a:solidFill>
              <a:latin typeface="Courier New" panose="02070309020205020404" pitchFamily="49" charset="0"/>
              <a:cs typeface="Courier New" panose="02070309020205020404" pitchFamily="49" charset="0"/>
            </a:endParaRPr>
          </a:p>
          <a:p>
            <a:r>
              <a:rPr lang="en-US" sz="1600" b="1" dirty="0">
                <a:solidFill>
                  <a:srgbClr val="002060"/>
                </a:solidFill>
                <a:latin typeface="Courier New" panose="02070309020205020404" pitchFamily="49" charset="0"/>
                <a:cs typeface="Courier New" panose="02070309020205020404" pitchFamily="49" charset="0"/>
              </a:rPr>
              <a:t>Ping statistics for 52.60.137.41:</a:t>
            </a:r>
          </a:p>
          <a:p>
            <a:r>
              <a:rPr lang="en-US" sz="1600" b="1" dirty="0">
                <a:solidFill>
                  <a:srgbClr val="002060"/>
                </a:solidFill>
                <a:latin typeface="Courier New" panose="02070309020205020404" pitchFamily="49" charset="0"/>
                <a:cs typeface="Courier New" panose="02070309020205020404" pitchFamily="49" charset="0"/>
              </a:rPr>
              <a:t>    Packets: Sent = 4, Received = 4, Lost = 0 (0% loss),</a:t>
            </a:r>
          </a:p>
          <a:p>
            <a:r>
              <a:rPr lang="en-US" sz="1600" b="1" dirty="0">
                <a:solidFill>
                  <a:srgbClr val="002060"/>
                </a:solidFill>
                <a:latin typeface="Courier New" panose="02070309020205020404" pitchFamily="49" charset="0"/>
                <a:cs typeface="Courier New" panose="02070309020205020404" pitchFamily="49" charset="0"/>
              </a:rPr>
              <a:t>Approximate round trip times in milli-seconds:</a:t>
            </a:r>
          </a:p>
          <a:p>
            <a:r>
              <a:rPr lang="en-US" sz="1600" b="1" dirty="0">
                <a:solidFill>
                  <a:srgbClr val="002060"/>
                </a:solidFill>
                <a:latin typeface="Courier New" panose="02070309020205020404" pitchFamily="49" charset="0"/>
                <a:cs typeface="Courier New" panose="02070309020205020404" pitchFamily="49" charset="0"/>
              </a:rPr>
              <a:t>    Minimum = 22ms, Maximum = 30ms, Average = 25ms</a:t>
            </a:r>
          </a:p>
        </p:txBody>
      </p:sp>
    </p:spTree>
    <p:extLst>
      <p:ext uri="{BB962C8B-B14F-4D97-AF65-F5344CB8AC3E}">
        <p14:creationId xmlns:p14="http://schemas.microsoft.com/office/powerpoint/2010/main" val="2851161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4061-BF90-409A-867C-C049BCBFDA3A}"/>
              </a:ext>
            </a:extLst>
          </p:cNvPr>
          <p:cNvSpPr>
            <a:spLocks noGrp="1"/>
          </p:cNvSpPr>
          <p:nvPr>
            <p:ph type="title"/>
          </p:nvPr>
        </p:nvSpPr>
        <p:spPr>
          <a:xfrm>
            <a:off x="206188" y="304271"/>
            <a:ext cx="7234518" cy="660463"/>
          </a:xfrm>
        </p:spPr>
        <p:txBody>
          <a:bodyPr/>
          <a:lstStyle/>
          <a:p>
            <a:r>
              <a:rPr lang="en-CA" dirty="0"/>
              <a:t>Getting the number of address: </a:t>
            </a:r>
          </a:p>
        </p:txBody>
      </p:sp>
      <p:sp>
        <p:nvSpPr>
          <p:cNvPr id="3" name="Content Placeholder 2">
            <a:extLst>
              <a:ext uri="{FF2B5EF4-FFF2-40B4-BE49-F238E27FC236}">
                <a16:creationId xmlns:a16="http://schemas.microsoft.com/office/drawing/2014/main" id="{9DF0B824-D496-40EE-97DF-C80B8B52AE27}"/>
              </a:ext>
            </a:extLst>
          </p:cNvPr>
          <p:cNvSpPr>
            <a:spLocks noGrp="1"/>
          </p:cNvSpPr>
          <p:nvPr>
            <p:ph idx="1"/>
          </p:nvPr>
        </p:nvSpPr>
        <p:spPr>
          <a:xfrm>
            <a:off x="206188" y="964734"/>
            <a:ext cx="7234518" cy="3949294"/>
          </a:xfrm>
        </p:spPr>
        <p:txBody>
          <a:bodyPr>
            <a:noAutofit/>
          </a:bodyPr>
          <a:lstStyle/>
          <a:p>
            <a:r>
              <a:rPr lang="en-CA" sz="2600" dirty="0"/>
              <a:t>Step 2) Get the number of hosts.</a:t>
            </a:r>
          </a:p>
          <a:p>
            <a:pPr marL="0" indent="0">
              <a:buNone/>
            </a:pPr>
            <a:endParaRPr lang="en-CA" sz="2600" dirty="0"/>
          </a:p>
          <a:p>
            <a:r>
              <a:rPr lang="en-CA" sz="2600" dirty="0" err="1"/>
              <a:t>available_address</a:t>
            </a:r>
            <a:r>
              <a:rPr lang="en-CA" sz="2600" dirty="0"/>
              <a:t> = </a:t>
            </a:r>
            <a:r>
              <a:rPr lang="en-CA" sz="2600" dirty="0" err="1"/>
              <a:t>net_object</a:t>
            </a:r>
            <a:r>
              <a:rPr lang="en-CA" sz="2600" dirty="0"/>
              <a:t> .</a:t>
            </a:r>
            <a:r>
              <a:rPr lang="en-CA" sz="2600" dirty="0" err="1"/>
              <a:t>num_address</a:t>
            </a:r>
            <a:endParaRPr lang="en-CA" sz="2600" dirty="0"/>
          </a:p>
          <a:p>
            <a:endParaRPr lang="en-CA" sz="2600" dirty="0"/>
          </a:p>
          <a:p>
            <a:r>
              <a:rPr lang="en-CA" sz="2600" dirty="0" err="1"/>
              <a:t>available_address</a:t>
            </a:r>
            <a:r>
              <a:rPr lang="en-CA" sz="2600" dirty="0"/>
              <a:t> value will hold all address in network, including network ID and Broadcast</a:t>
            </a:r>
          </a:p>
          <a:p>
            <a:endParaRPr lang="en-CA" sz="2600" dirty="0"/>
          </a:p>
          <a:p>
            <a:r>
              <a:rPr lang="en-CA" sz="2600" dirty="0"/>
              <a:t>This means if you want active hosts you need to take off 2  (</a:t>
            </a:r>
            <a:r>
              <a:rPr lang="en-CA" sz="2600" dirty="0" err="1"/>
              <a:t>Num_Hosts</a:t>
            </a:r>
            <a:r>
              <a:rPr lang="en-CA" sz="2600" dirty="0"/>
              <a:t> – 2)</a:t>
            </a:r>
          </a:p>
        </p:txBody>
      </p:sp>
    </p:spTree>
    <p:extLst>
      <p:ext uri="{BB962C8B-B14F-4D97-AF65-F5344CB8AC3E}">
        <p14:creationId xmlns:p14="http://schemas.microsoft.com/office/powerpoint/2010/main" val="1793863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EF35-D078-4813-AD2E-D5D5A3E65C56}"/>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693CF83B-72B4-441A-A76A-67104CAA96DF}"/>
              </a:ext>
            </a:extLst>
          </p:cNvPr>
          <p:cNvSpPr>
            <a:spLocks noGrp="1"/>
          </p:cNvSpPr>
          <p:nvPr>
            <p:ph idx="1"/>
          </p:nvPr>
        </p:nvSpPr>
        <p:spPr/>
        <p:txBody>
          <a:bodyPr/>
          <a:lstStyle/>
          <a:p>
            <a:r>
              <a:rPr lang="en-CA" dirty="0">
                <a:hlinkClick r:id="rId2"/>
              </a:rPr>
              <a:t>https://docs.python.org/3/howto/ipaddress.html</a:t>
            </a:r>
            <a:endParaRPr lang="en-CA" dirty="0"/>
          </a:p>
        </p:txBody>
      </p:sp>
    </p:spTree>
    <p:extLst>
      <p:ext uri="{BB962C8B-B14F-4D97-AF65-F5344CB8AC3E}">
        <p14:creationId xmlns:p14="http://schemas.microsoft.com/office/powerpoint/2010/main" val="76983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7A70-C9ED-4029-8610-15ED5B6A8ABA}"/>
              </a:ext>
            </a:extLst>
          </p:cNvPr>
          <p:cNvSpPr>
            <a:spLocks noGrp="1"/>
          </p:cNvSpPr>
          <p:nvPr>
            <p:ph type="title"/>
          </p:nvPr>
        </p:nvSpPr>
        <p:spPr>
          <a:xfrm>
            <a:off x="162560" y="304272"/>
            <a:ext cx="7294880" cy="496702"/>
          </a:xfrm>
        </p:spPr>
        <p:txBody>
          <a:bodyPr/>
          <a:lstStyle/>
          <a:p>
            <a:r>
              <a:rPr lang="en-CA" sz="2800" dirty="0"/>
              <a:t>2nd ways to output </a:t>
            </a:r>
            <a:r>
              <a:rPr lang="en-CA" sz="2800" dirty="0" err="1"/>
              <a:t>Subprocess.run</a:t>
            </a:r>
            <a:r>
              <a:rPr lang="en-CA" sz="2800" dirty="0"/>
              <a:t>() results: </a:t>
            </a:r>
          </a:p>
        </p:txBody>
      </p:sp>
      <p:sp>
        <p:nvSpPr>
          <p:cNvPr id="3" name="Content Placeholder 2">
            <a:extLst>
              <a:ext uri="{FF2B5EF4-FFF2-40B4-BE49-F238E27FC236}">
                <a16:creationId xmlns:a16="http://schemas.microsoft.com/office/drawing/2014/main" id="{A523CFFC-5C6E-4D94-A064-DBA3BBF7A8A4}"/>
              </a:ext>
            </a:extLst>
          </p:cNvPr>
          <p:cNvSpPr>
            <a:spLocks noGrp="1"/>
          </p:cNvSpPr>
          <p:nvPr>
            <p:ph idx="1"/>
          </p:nvPr>
        </p:nvSpPr>
        <p:spPr>
          <a:xfrm>
            <a:off x="162560" y="914400"/>
            <a:ext cx="7294880" cy="3999627"/>
          </a:xfrm>
        </p:spPr>
        <p:txBody>
          <a:bodyPr/>
          <a:lstStyle/>
          <a:p>
            <a:r>
              <a:rPr lang="en-CA" dirty="0"/>
              <a:t>Does not output straight to screen</a:t>
            </a:r>
          </a:p>
          <a:p>
            <a:r>
              <a:rPr lang="en-CA" dirty="0"/>
              <a:t>Using </a:t>
            </a:r>
            <a:r>
              <a:rPr lang="en-CA" dirty="0" err="1"/>
              <a:t>stdout</a:t>
            </a:r>
            <a:r>
              <a:rPr lang="en-CA" dirty="0"/>
              <a:t>=</a:t>
            </a:r>
            <a:r>
              <a:rPr lang="en-CA" dirty="0" err="1"/>
              <a:t>subprocess.PIPE</a:t>
            </a:r>
            <a:r>
              <a:rPr lang="en-CA" dirty="0"/>
              <a:t> and save to a </a:t>
            </a:r>
            <a:r>
              <a:rPr lang="en-CA" dirty="0" err="1"/>
              <a:t>CompletedProcess</a:t>
            </a:r>
            <a:r>
              <a:rPr lang="en-CA" dirty="0"/>
              <a:t> variable </a:t>
            </a:r>
          </a:p>
          <a:p>
            <a:pPr marL="0" indent="0">
              <a:buNone/>
            </a:pPr>
            <a:r>
              <a:rPr lang="en-CA" dirty="0"/>
              <a:t>Example:</a:t>
            </a:r>
          </a:p>
          <a:p>
            <a:pPr marL="0" indent="0">
              <a:buNone/>
            </a:pPr>
            <a:r>
              <a:rPr lang="en-CA" dirty="0"/>
              <a:t>p = </a:t>
            </a:r>
            <a:r>
              <a:rPr lang="en-CA" dirty="0" err="1"/>
              <a:t>subprocess.run</a:t>
            </a:r>
            <a:r>
              <a:rPr lang="en-CA" dirty="0"/>
              <a:t>(["ping", "fanshawec.ca"], 						</a:t>
            </a:r>
            <a:r>
              <a:rPr lang="en-CA" dirty="0" err="1"/>
              <a:t>stdout</a:t>
            </a:r>
            <a:r>
              <a:rPr lang="en-CA" dirty="0"/>
              <a:t>=</a:t>
            </a:r>
            <a:r>
              <a:rPr lang="en-CA" dirty="0" err="1"/>
              <a:t>subprocess.PIPE</a:t>
            </a:r>
            <a:r>
              <a:rPr lang="en-CA" dirty="0"/>
              <a:t>)</a:t>
            </a:r>
          </a:p>
          <a:p>
            <a:pPr marL="0" indent="0">
              <a:buNone/>
            </a:pPr>
            <a:endParaRPr lang="en-CA" dirty="0"/>
          </a:p>
          <a:p>
            <a:r>
              <a:rPr lang="en-CA" dirty="0"/>
              <a:t>When you want to out put you could use: print(</a:t>
            </a:r>
            <a:r>
              <a:rPr lang="en-CA" dirty="0" err="1"/>
              <a:t>out.stdout.decode</a:t>
            </a:r>
            <a:r>
              <a:rPr lang="en-CA" dirty="0"/>
              <a:t>()) or print(</a:t>
            </a:r>
            <a:r>
              <a:rPr lang="en-CA" dirty="0" err="1"/>
              <a:t>out.stdout</a:t>
            </a:r>
            <a:r>
              <a:rPr lang="en-CA" dirty="0"/>
              <a:t>)</a:t>
            </a:r>
          </a:p>
          <a:p>
            <a:endParaRPr lang="en-CA" dirty="0"/>
          </a:p>
        </p:txBody>
      </p:sp>
    </p:spTree>
    <p:extLst>
      <p:ext uri="{BB962C8B-B14F-4D97-AF65-F5344CB8AC3E}">
        <p14:creationId xmlns:p14="http://schemas.microsoft.com/office/powerpoint/2010/main" val="384804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60FA-38AB-4E41-B5EA-18FBA292B719}"/>
              </a:ext>
            </a:extLst>
          </p:cNvPr>
          <p:cNvSpPr>
            <a:spLocks noGrp="1"/>
          </p:cNvSpPr>
          <p:nvPr>
            <p:ph type="title"/>
          </p:nvPr>
        </p:nvSpPr>
        <p:spPr>
          <a:xfrm>
            <a:off x="107092" y="304271"/>
            <a:ext cx="7405816" cy="496702"/>
          </a:xfrm>
        </p:spPr>
        <p:txBody>
          <a:bodyPr/>
          <a:lstStyle/>
          <a:p>
            <a:r>
              <a:rPr lang="en-CA" dirty="0"/>
              <a:t>Output:</a:t>
            </a:r>
          </a:p>
        </p:txBody>
      </p:sp>
      <p:sp>
        <p:nvSpPr>
          <p:cNvPr id="4" name="Content Placeholder 3">
            <a:extLst>
              <a:ext uri="{FF2B5EF4-FFF2-40B4-BE49-F238E27FC236}">
                <a16:creationId xmlns:a16="http://schemas.microsoft.com/office/drawing/2014/main" id="{1555E7E2-FB09-4380-ABD0-9299D49A461F}"/>
              </a:ext>
            </a:extLst>
          </p:cNvPr>
          <p:cNvSpPr>
            <a:spLocks noGrp="1"/>
          </p:cNvSpPr>
          <p:nvPr>
            <p:ph idx="1"/>
          </p:nvPr>
        </p:nvSpPr>
        <p:spPr>
          <a:xfrm>
            <a:off x="315952" y="800973"/>
            <a:ext cx="7196956" cy="4081923"/>
          </a:xfrm>
        </p:spPr>
        <p:txBody>
          <a:bodyPr>
            <a:normAutofit fontScale="92500" lnSpcReduction="20000"/>
          </a:bodyPr>
          <a:lstStyle/>
          <a:p>
            <a:pPr marL="0" indent="0">
              <a:buNone/>
            </a:pPr>
            <a:r>
              <a:rPr lang="en-US" sz="1400" b="1" dirty="0">
                <a:highlight>
                  <a:srgbClr val="FFFF00"/>
                </a:highlight>
                <a:latin typeface="Courier New" panose="02070309020205020404" pitchFamily="49" charset="0"/>
                <a:cs typeface="Courier New" panose="02070309020205020404" pitchFamily="49" charset="0"/>
              </a:rPr>
              <a:t>output using </a:t>
            </a:r>
            <a:r>
              <a:rPr lang="en-US" sz="1400" b="1" dirty="0" err="1">
                <a:highlight>
                  <a:srgbClr val="FFFF00"/>
                </a:highlight>
                <a:latin typeface="Courier New" panose="02070309020205020404" pitchFamily="49" charset="0"/>
                <a:cs typeface="Courier New" panose="02070309020205020404" pitchFamily="49" charset="0"/>
              </a:rPr>
              <a:t>stdout.decode</a:t>
            </a:r>
            <a:endParaRPr lang="en-US" sz="1400" b="1" dirty="0">
              <a:highlight>
                <a:srgbClr val="FFFF00"/>
              </a:highlight>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Pinging fanshawec.ca [52.60.137.41] with 32 bytes of data:</a:t>
            </a:r>
          </a:p>
          <a:p>
            <a:pPr marL="0" indent="0">
              <a:buNone/>
            </a:pPr>
            <a:r>
              <a:rPr lang="en-US" sz="1400" b="1" dirty="0">
                <a:latin typeface="Courier New" panose="02070309020205020404" pitchFamily="49" charset="0"/>
                <a:cs typeface="Courier New" panose="02070309020205020404" pitchFamily="49" charset="0"/>
              </a:rPr>
              <a:t>Reply from 52.60.137.41: bytes=32 time=25ms TTL=49</a:t>
            </a:r>
          </a:p>
          <a:p>
            <a:pPr marL="0" indent="0">
              <a:buNone/>
            </a:pPr>
            <a:r>
              <a:rPr lang="en-US" sz="1400" b="1" dirty="0">
                <a:latin typeface="Courier New" panose="02070309020205020404" pitchFamily="49" charset="0"/>
                <a:cs typeface="Courier New" panose="02070309020205020404" pitchFamily="49" charset="0"/>
              </a:rPr>
              <a:t>Reply from 52.60.137.41: bytes=32 time=22ms TTL=49</a:t>
            </a:r>
          </a:p>
          <a:p>
            <a:pPr marL="0" indent="0">
              <a:buNone/>
            </a:pPr>
            <a:r>
              <a:rPr lang="en-US" sz="1400" b="1" dirty="0">
                <a:latin typeface="Courier New" panose="02070309020205020404" pitchFamily="49" charset="0"/>
                <a:cs typeface="Courier New" panose="02070309020205020404" pitchFamily="49" charset="0"/>
              </a:rPr>
              <a:t>Reply from 52.60.137.41: bytes=32 time=30ms TTL=49</a:t>
            </a:r>
          </a:p>
          <a:p>
            <a:pPr marL="0" indent="0">
              <a:buNone/>
            </a:pPr>
            <a:r>
              <a:rPr lang="en-US" sz="1400" b="1" dirty="0">
                <a:latin typeface="Courier New" panose="02070309020205020404" pitchFamily="49" charset="0"/>
                <a:cs typeface="Courier New" panose="02070309020205020404" pitchFamily="49" charset="0"/>
              </a:rPr>
              <a:t>Reply from 52.60.137.41: bytes=32 time=23ms TTL=49</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Ping statistics for 52.60.137.41:</a:t>
            </a:r>
          </a:p>
          <a:p>
            <a:pPr marL="0" indent="0">
              <a:buNone/>
            </a:pPr>
            <a:r>
              <a:rPr lang="en-US" sz="1400" b="1" dirty="0">
                <a:latin typeface="Courier New" panose="02070309020205020404" pitchFamily="49" charset="0"/>
                <a:cs typeface="Courier New" panose="02070309020205020404" pitchFamily="49" charset="0"/>
              </a:rPr>
              <a:t>    Packets: Sent = 4, Received = 4, Lost = 0 (0% loss),</a:t>
            </a:r>
          </a:p>
          <a:p>
            <a:pPr marL="0" indent="0">
              <a:buNone/>
            </a:pPr>
            <a:r>
              <a:rPr lang="en-US" sz="1400" b="1" dirty="0">
                <a:latin typeface="Courier New" panose="02070309020205020404" pitchFamily="49" charset="0"/>
                <a:cs typeface="Courier New" panose="02070309020205020404" pitchFamily="49" charset="0"/>
              </a:rPr>
              <a:t>Approximate round trip times in milli-seconds:</a:t>
            </a:r>
          </a:p>
          <a:p>
            <a:pPr marL="0" indent="0">
              <a:buNone/>
            </a:pPr>
            <a:r>
              <a:rPr lang="en-US" sz="1400" b="1" dirty="0">
                <a:latin typeface="Courier New" panose="02070309020205020404" pitchFamily="49" charset="0"/>
                <a:cs typeface="Courier New" panose="02070309020205020404" pitchFamily="49" charset="0"/>
              </a:rPr>
              <a:t>    Minimum = 22ms, Maximum = 30ms, Average = 25ms</a:t>
            </a:r>
          </a:p>
          <a:p>
            <a:pPr marL="0" indent="0">
              <a:buNone/>
            </a:pPr>
            <a:endParaRPr lang="en-US" sz="1400" b="1" dirty="0">
              <a:highlight>
                <a:srgbClr val="FFFF00"/>
              </a:highlight>
              <a:latin typeface="Courier New" panose="02070309020205020404" pitchFamily="49" charset="0"/>
              <a:cs typeface="Courier New" panose="02070309020205020404" pitchFamily="49" charset="0"/>
            </a:endParaRPr>
          </a:p>
          <a:p>
            <a:pPr marL="0" indent="0">
              <a:buNone/>
            </a:pPr>
            <a:r>
              <a:rPr lang="en-US" sz="1400" b="1" dirty="0">
                <a:highlight>
                  <a:srgbClr val="FFFF00"/>
                </a:highlight>
                <a:latin typeface="Courier New" panose="02070309020205020404" pitchFamily="49" charset="0"/>
                <a:cs typeface="Courier New" panose="02070309020205020404" pitchFamily="49" charset="0"/>
              </a:rPr>
              <a:t>output using </a:t>
            </a:r>
            <a:r>
              <a:rPr lang="en-US" sz="1400" b="1" dirty="0" err="1">
                <a:highlight>
                  <a:srgbClr val="FFFF00"/>
                </a:highlight>
                <a:latin typeface="Courier New" panose="02070309020205020404" pitchFamily="49" charset="0"/>
                <a:cs typeface="Courier New" panose="02070309020205020404" pitchFamily="49" charset="0"/>
              </a:rPr>
              <a:t>stdout</a:t>
            </a:r>
            <a:endParaRPr lang="en-US" sz="1400" b="1" dirty="0">
              <a:highlight>
                <a:srgbClr val="FFFF00"/>
              </a:highlight>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b'\r\</a:t>
            </a:r>
            <a:r>
              <a:rPr lang="en-US" sz="1400" b="1" dirty="0" err="1">
                <a:latin typeface="Courier New" panose="02070309020205020404" pitchFamily="49" charset="0"/>
                <a:cs typeface="Courier New" panose="02070309020205020404" pitchFamily="49" charset="0"/>
              </a:rPr>
              <a:t>nPinging</a:t>
            </a:r>
            <a:r>
              <a:rPr lang="en-US" sz="1400" b="1" dirty="0">
                <a:latin typeface="Courier New" panose="02070309020205020404" pitchFamily="49" charset="0"/>
                <a:cs typeface="Courier New" panose="02070309020205020404" pitchFamily="49" charset="0"/>
              </a:rPr>
              <a:t> fanshawec.ca [52.60.137.41] with 32 bytes of data:\r\</a:t>
            </a:r>
            <a:r>
              <a:rPr lang="en-US" sz="1400" b="1" dirty="0" err="1">
                <a:latin typeface="Courier New" panose="02070309020205020404" pitchFamily="49" charset="0"/>
                <a:cs typeface="Courier New" panose="02070309020205020404" pitchFamily="49" charset="0"/>
              </a:rPr>
              <a:t>nReply</a:t>
            </a:r>
            <a:r>
              <a:rPr lang="en-US" sz="1400" b="1" dirty="0">
                <a:latin typeface="Courier New" panose="02070309020205020404" pitchFamily="49" charset="0"/>
                <a:cs typeface="Courier New" panose="02070309020205020404" pitchFamily="49" charset="0"/>
              </a:rPr>
              <a:t> from 52.60.137.41: bytes=32 time=25ms TTL=49\r\</a:t>
            </a:r>
            <a:r>
              <a:rPr lang="en-US" sz="1400" b="1" dirty="0" err="1">
                <a:latin typeface="Courier New" panose="02070309020205020404" pitchFamily="49" charset="0"/>
                <a:cs typeface="Courier New" panose="02070309020205020404" pitchFamily="49" charset="0"/>
              </a:rPr>
              <a:t>nReply</a:t>
            </a:r>
            <a:r>
              <a:rPr lang="en-US" sz="1400" b="1" dirty="0">
                <a:latin typeface="Courier New" panose="02070309020205020404" pitchFamily="49" charset="0"/>
                <a:cs typeface="Courier New" panose="02070309020205020404" pitchFamily="49" charset="0"/>
              </a:rPr>
              <a:t> from 52.60.137.41: bytes=32 time=22ms TTL=49\r\</a:t>
            </a:r>
            <a:r>
              <a:rPr lang="en-US" sz="1400" b="1" dirty="0" err="1">
                <a:latin typeface="Courier New" panose="02070309020205020404" pitchFamily="49" charset="0"/>
                <a:cs typeface="Courier New" panose="02070309020205020404" pitchFamily="49" charset="0"/>
              </a:rPr>
              <a:t>nReply</a:t>
            </a:r>
            <a:r>
              <a:rPr lang="en-US" sz="1400" b="1" dirty="0">
                <a:latin typeface="Courier New" panose="02070309020205020404" pitchFamily="49" charset="0"/>
                <a:cs typeface="Courier New" panose="02070309020205020404" pitchFamily="49" charset="0"/>
              </a:rPr>
              <a:t> from 52.60.137.41: bytes=32 time=30ms TTL=49\r\</a:t>
            </a:r>
            <a:r>
              <a:rPr lang="en-US" sz="1400" b="1" dirty="0" err="1">
                <a:latin typeface="Courier New" panose="02070309020205020404" pitchFamily="49" charset="0"/>
                <a:cs typeface="Courier New" panose="02070309020205020404" pitchFamily="49" charset="0"/>
              </a:rPr>
              <a:t>nReply</a:t>
            </a:r>
            <a:r>
              <a:rPr lang="en-US" sz="1400" b="1" dirty="0">
                <a:latin typeface="Courier New" panose="02070309020205020404" pitchFamily="49" charset="0"/>
                <a:cs typeface="Courier New" panose="02070309020205020404" pitchFamily="49" charset="0"/>
              </a:rPr>
              <a:t> from 52.60.137.41: bytes=32 time=23ms TTL=49\r\n\r\</a:t>
            </a:r>
            <a:r>
              <a:rPr lang="en-US" sz="1400" b="1" dirty="0" err="1">
                <a:latin typeface="Courier New" panose="02070309020205020404" pitchFamily="49" charset="0"/>
                <a:cs typeface="Courier New" panose="02070309020205020404" pitchFamily="49" charset="0"/>
              </a:rPr>
              <a:t>nPing</a:t>
            </a:r>
            <a:r>
              <a:rPr lang="en-US" sz="1400" b="1" dirty="0">
                <a:latin typeface="Courier New" panose="02070309020205020404" pitchFamily="49" charset="0"/>
                <a:cs typeface="Courier New" panose="02070309020205020404" pitchFamily="49" charset="0"/>
              </a:rPr>
              <a:t> statistics for 52.60.137.41:\r\n    Packets: Sent = 4, Received = 4, Lost = 0 (0% loss),\r\</a:t>
            </a:r>
            <a:r>
              <a:rPr lang="en-US" sz="1400" b="1" dirty="0" err="1">
                <a:latin typeface="Courier New" panose="02070309020205020404" pitchFamily="49" charset="0"/>
                <a:cs typeface="Courier New" panose="02070309020205020404" pitchFamily="49" charset="0"/>
              </a:rPr>
              <a:t>nApproximate</a:t>
            </a:r>
            <a:r>
              <a:rPr lang="en-US" sz="1400" b="1" dirty="0">
                <a:latin typeface="Courier New" panose="02070309020205020404" pitchFamily="49" charset="0"/>
                <a:cs typeface="Courier New" panose="02070309020205020404" pitchFamily="49" charset="0"/>
              </a:rPr>
              <a:t> round trip times in milli-seconds:\r\n    Minimum = 22ms, Maximum = 30ms, Average = 25ms\r\n'</a:t>
            </a:r>
          </a:p>
        </p:txBody>
      </p:sp>
    </p:spTree>
    <p:extLst>
      <p:ext uri="{BB962C8B-B14F-4D97-AF65-F5344CB8AC3E}">
        <p14:creationId xmlns:p14="http://schemas.microsoft.com/office/powerpoint/2010/main" val="318319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D5E1-874A-44A4-AE7F-3E4797F7DD59}"/>
              </a:ext>
            </a:extLst>
          </p:cNvPr>
          <p:cNvSpPr>
            <a:spLocks noGrp="1"/>
          </p:cNvSpPr>
          <p:nvPr>
            <p:ph type="title"/>
          </p:nvPr>
        </p:nvSpPr>
        <p:spPr>
          <a:xfrm>
            <a:off x="233680" y="304271"/>
            <a:ext cx="7183120" cy="691409"/>
          </a:xfrm>
        </p:spPr>
        <p:txBody>
          <a:bodyPr/>
          <a:lstStyle/>
          <a:p>
            <a:r>
              <a:rPr lang="en-CA" dirty="0"/>
              <a:t>Don’t want to write decode()</a:t>
            </a:r>
          </a:p>
        </p:txBody>
      </p:sp>
      <p:sp>
        <p:nvSpPr>
          <p:cNvPr id="3" name="Content Placeholder 2">
            <a:extLst>
              <a:ext uri="{FF2B5EF4-FFF2-40B4-BE49-F238E27FC236}">
                <a16:creationId xmlns:a16="http://schemas.microsoft.com/office/drawing/2014/main" id="{F07DA83A-F642-457C-8CFD-68C03BFFB9D5}"/>
              </a:ext>
            </a:extLst>
          </p:cNvPr>
          <p:cNvSpPr>
            <a:spLocks noGrp="1"/>
          </p:cNvSpPr>
          <p:nvPr>
            <p:ph idx="1"/>
          </p:nvPr>
        </p:nvSpPr>
        <p:spPr>
          <a:xfrm>
            <a:off x="233680" y="995680"/>
            <a:ext cx="7152640" cy="3918347"/>
          </a:xfrm>
        </p:spPr>
        <p:txBody>
          <a:bodyPr/>
          <a:lstStyle/>
          <a:p>
            <a:r>
              <a:rPr lang="en-CA" dirty="0"/>
              <a:t>Add </a:t>
            </a:r>
            <a:r>
              <a:rPr lang="en-CA" dirty="0" err="1"/>
              <a:t>universal_newlines</a:t>
            </a:r>
            <a:r>
              <a:rPr lang="en-CA" dirty="0"/>
              <a:t>=True as an option in run function</a:t>
            </a:r>
          </a:p>
          <a:p>
            <a:endParaRPr lang="en-CA" dirty="0"/>
          </a:p>
          <a:p>
            <a:r>
              <a:rPr lang="en-CA" dirty="0"/>
              <a:t>p = </a:t>
            </a:r>
            <a:r>
              <a:rPr lang="en-CA" dirty="0" err="1"/>
              <a:t>subprocess.run</a:t>
            </a:r>
            <a:r>
              <a:rPr lang="en-CA" dirty="0"/>
              <a:t>(["ping", "fanshawec.ca"], 			</a:t>
            </a:r>
            <a:r>
              <a:rPr lang="en-CA" dirty="0" err="1"/>
              <a:t>stdout</a:t>
            </a:r>
            <a:r>
              <a:rPr lang="en-CA" dirty="0"/>
              <a:t>=</a:t>
            </a:r>
            <a:r>
              <a:rPr lang="en-CA" dirty="0" err="1"/>
              <a:t>subprocess.PIPE</a:t>
            </a:r>
            <a:r>
              <a:rPr lang="en-CA" dirty="0"/>
              <a:t>, 						</a:t>
            </a:r>
            <a:r>
              <a:rPr lang="en-CA" dirty="0" err="1"/>
              <a:t>universal_newlines</a:t>
            </a:r>
            <a:r>
              <a:rPr lang="en-CA" dirty="0"/>
              <a:t>=True)</a:t>
            </a:r>
          </a:p>
        </p:txBody>
      </p:sp>
    </p:spTree>
    <p:extLst>
      <p:ext uri="{BB962C8B-B14F-4D97-AF65-F5344CB8AC3E}">
        <p14:creationId xmlns:p14="http://schemas.microsoft.com/office/powerpoint/2010/main" val="1457193271"/>
      </p:ext>
    </p:extLst>
  </p:cSld>
  <p:clrMapOvr>
    <a:masterClrMapping/>
  </p:clrMapOvr>
</p:sld>
</file>

<file path=ppt/theme/theme1.xml><?xml version="1.0" encoding="utf-8"?>
<a:theme xmlns:a="http://schemas.openxmlformats.org/drawingml/2006/main" name="fanshawe2014ppt_4x3">
  <a:themeElements>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2014ppt_4x3" id="{622649FC-ACBD-4561-A47F-EB4E5848C2EF}" vid="{DC718C49-FA9C-40F1-8B7E-BF08DB040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566623C169644B156AC3ED54F86AC" ma:contentTypeVersion="8" ma:contentTypeDescription="Create a new document." ma:contentTypeScope="" ma:versionID="5c4886da416d34d6f561337b9ad0f328">
  <xsd:schema xmlns:xsd="http://www.w3.org/2001/XMLSchema" xmlns:xs="http://www.w3.org/2001/XMLSchema" xmlns:p="http://schemas.microsoft.com/office/2006/metadata/properties" xmlns:ns1="http://schemas.microsoft.com/sharepoint/v3" xmlns:ns2="651148fe-da48-4f35-be19-3b69ed185328" xmlns:ns3="http://schemas.microsoft.com/sharepoint/v3/fields" xmlns:ns4="4d5e0b08-e88c-4a1d-8128-ae65e535badc" targetNamespace="http://schemas.microsoft.com/office/2006/metadata/properties" ma:root="true" ma:fieldsID="dc52fb006770c07a8ae311ff77a26a40" ns1:_="" ns2:_="" ns3:_="" ns4:_="">
    <xsd:import namespace="http://schemas.microsoft.com/sharepoint/v3"/>
    <xsd:import namespace="651148fe-da48-4f35-be19-3b69ed185328"/>
    <xsd:import namespace="http://schemas.microsoft.com/sharepoint/v3/fields"/>
    <xsd:import namespace="4d5e0b08-e88c-4a1d-8128-ae65e535badc"/>
    <xsd:element name="properties">
      <xsd:complexType>
        <xsd:sequence>
          <xsd:element name="documentManagement">
            <xsd:complexType>
              <xsd:all>
                <xsd:element ref="ns1:PublishingStartDate" minOccurs="0"/>
                <xsd:element ref="ns1:PublishingExpirationDate" minOccurs="0"/>
                <xsd:element ref="ns2:Document_x0020_Type"/>
                <xsd:element ref="ns1:DocumentSetDescription" minOccurs="0"/>
                <xsd:element ref="ns3:_Status" minOccurs="0"/>
                <xsd:element ref="ns4:TaxKeywordTaxHTField"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element name="DocumentSetDescription" ma:index="11" nillable="true" ma:displayName="Description" ma:description="A description of the Document Set" ma:internalName="DocumentSetDescription"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1148fe-da48-4f35-be19-3b69ed185328" elementFormDefault="qualified">
    <xsd:import namespace="http://schemas.microsoft.com/office/2006/documentManagement/types"/>
    <xsd:import namespace="http://schemas.microsoft.com/office/infopath/2007/PartnerControls"/>
    <xsd:element name="Document_x0020_Type" ma:index="10" ma:displayName="Document Type" ma:default="College Documents" ma:format="Dropdown" ma:indexed="true" ma:internalName="Document_x0020_Type">
      <xsd:simpleType>
        <xsd:restriction base="dms:Choice">
          <xsd:enumeration value="Academic Calendars"/>
          <xsd:enumeration value="Admissions"/>
          <xsd:enumeration value="College Documents"/>
          <xsd:enumeration value="Document Templates"/>
          <xsd:enumeration value="Emergency Plan"/>
          <xsd:enumeration value="Exceptions"/>
          <xsd:enumeration value="FAQs"/>
          <xsd:enumeration value="Forms"/>
          <xsd:enumeration value="Health &amp; Safety"/>
          <xsd:enumeration value="HR Documents"/>
          <xsd:enumeration value="Campus Maps"/>
          <xsd:enumeration value="Policies"/>
          <xsd:enumeration value="Presentations"/>
          <xsd:enumeration value="Schedule of Events"/>
          <xsd:enumeration value="Stored ElseWher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2" nillable="true" ma:displayName="Status" ma:default="Not Started" ma:format="Dropdown" ma:internalName="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enumeration value="Hidde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4d5e0b08-e88c-4a1d-8128-ae65e535badc" elementFormDefault="qualified">
    <xsd:import namespace="http://schemas.microsoft.com/office/2006/documentManagement/types"/>
    <xsd:import namespace="http://schemas.microsoft.com/office/infopath/2007/PartnerControls"/>
    <xsd:element name="TaxKeywordTaxHTField" ma:index="15" nillable="true" ma:taxonomy="true" ma:internalName="TaxKeywordTaxHTField" ma:taxonomyFieldName="TaxKeyword" ma:displayName="Enterprise Keywords" ma:fieldId="{23f27201-bee3-471e-b2e7-b64fd8b7ca38}" ma:taxonomyMulti="true" ma:sspId="ab124dc4-d506-4ee1-ad1f-c58bf2564c95" ma:termSetId="00000000-0000-0000-0000-000000000000" ma:anchorId="00000000-0000-0000-0000-000000000000" ma:open="true" ma:isKeyword="true">
      <xsd:complexType>
        <xsd:sequence>
          <xsd:element ref="pc:Terms" minOccurs="0" maxOccurs="1"/>
        </xsd:sequence>
      </xsd:complexType>
    </xsd:element>
    <xsd:element name="TaxCatchAll" ma:index="16" nillable="true" ma:displayName="Taxonomy Catch All Column" ma:hidden="true" ma:list="{85d82537-f4fa-412d-b553-b1be1c5b5223}" ma:internalName="TaxCatchAll" ma:showField="CatchAllData" ma:web="4d5e0b08-e88c-4a1d-8128-ae65e535ba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Status xmlns="http://schemas.microsoft.com/sharepoint/v3/fields">Not Started</_Status>
    <DocumentSetDescription xmlns="http://schemas.microsoft.com/sharepoint/v3" xsi:nil="true"/>
    <Document_x0020_Type xmlns="651148fe-da48-4f35-be19-3b69ed185328">Document Templates</Document_x0020_Type>
    <PublishingExpirationDate xmlns="http://schemas.microsoft.com/sharepoint/v3" xsi:nil="true"/>
    <PublishingStartDate xmlns="http://schemas.microsoft.com/sharepoint/v3" xsi:nil="true"/>
    <TaxCatchAll xmlns="4d5e0b08-e88c-4a1d-8128-ae65e535badc"/>
    <TaxKeywordTaxHTField xmlns="4d5e0b08-e88c-4a1d-8128-ae65e535badc">
      <Terms xmlns="http://schemas.microsoft.com/office/infopath/2007/PartnerControls"/>
    </TaxKeywordTaxHTField>
  </documentManagement>
</p:properties>
</file>

<file path=customXml/itemProps1.xml><?xml version="1.0" encoding="utf-8"?>
<ds:datastoreItem xmlns:ds="http://schemas.openxmlformats.org/officeDocument/2006/customXml" ds:itemID="{CAEE02CF-B481-478F-B174-FF8F069D7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51148fe-da48-4f35-be19-3b69ed185328"/>
    <ds:schemaRef ds:uri="http://schemas.microsoft.com/sharepoint/v3/fields"/>
    <ds:schemaRef ds:uri="4d5e0b08-e88c-4a1d-8128-ae65e535b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2CE29B-2599-4638-A703-19577284C931}">
  <ds:schemaRefs>
    <ds:schemaRef ds:uri="http://schemas.microsoft.com/sharepoint/v3/contenttype/forms"/>
  </ds:schemaRefs>
</ds:datastoreItem>
</file>

<file path=customXml/itemProps3.xml><?xml version="1.0" encoding="utf-8"?>
<ds:datastoreItem xmlns:ds="http://schemas.openxmlformats.org/officeDocument/2006/customXml" ds:itemID="{3F16DFA0-855A-4AEF-BA01-BA7861729BC5}">
  <ds:schemaRefs>
    <ds:schemaRef ds:uri="http://schemas.microsoft.com/office/2006/metadata/properties"/>
    <ds:schemaRef ds:uri="651148fe-da48-4f35-be19-3b69ed185328"/>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4d5e0b08-e88c-4a1d-8128-ae65e535badc"/>
    <ds:schemaRef ds:uri="http://purl.org/dc/elements/1.1/"/>
    <ds:schemaRef ds:uri="http://schemas.microsoft.com/sharepoint/v3/field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fanshawe2014ppt_4x3</Template>
  <TotalTime>136</TotalTime>
  <Words>4306</Words>
  <Application>Microsoft Office PowerPoint</Application>
  <PresentationFormat>Custom</PresentationFormat>
  <Paragraphs>531</Paragraphs>
  <Slides>61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Courier New</vt:lpstr>
      <vt:lpstr>fanshawe2014ppt_4x3</vt:lpstr>
      <vt:lpstr>Info-6079 Security Application</vt:lpstr>
      <vt:lpstr>Subprocess</vt:lpstr>
      <vt:lpstr>Subprocess </vt:lpstr>
      <vt:lpstr>Subprocess.run()</vt:lpstr>
      <vt:lpstr>Subprocess.run() parameters include:</vt:lpstr>
      <vt:lpstr>subprocess.run()  </vt:lpstr>
      <vt:lpstr>2nd ways to output Subprocess.run() results: </vt:lpstr>
      <vt:lpstr>Output:</vt:lpstr>
      <vt:lpstr>Don’t want to write decode()</vt:lpstr>
      <vt:lpstr>3rd ways to output Subprocess.run() results: </vt:lpstr>
      <vt:lpstr>What information can we get?</vt:lpstr>
      <vt:lpstr>Ping</vt:lpstr>
      <vt:lpstr>dir</vt:lpstr>
      <vt:lpstr>output DIR</vt:lpstr>
      <vt:lpstr>output DIR  C:\</vt:lpstr>
      <vt:lpstr>Network Administration: ARP Command</vt:lpstr>
      <vt:lpstr>Network Administration: ARP Command</vt:lpstr>
      <vt:lpstr>Other include: </vt:lpstr>
      <vt:lpstr>Windows Commands could be found at:</vt:lpstr>
      <vt:lpstr>PowerPoint Presentation</vt:lpstr>
      <vt:lpstr>Lecture will cover </vt:lpstr>
      <vt:lpstr>Running Python from  Command Prompt  </vt:lpstr>
      <vt:lpstr>Running a Python script outside an IDLE</vt:lpstr>
      <vt:lpstr>print_file.py</vt:lpstr>
      <vt:lpstr>Output: </vt:lpstr>
      <vt:lpstr>We can also redirect  outputs and inputs to our scripts: </vt:lpstr>
      <vt:lpstr>We can also redirect script’s output:</vt:lpstr>
      <vt:lpstr>For output data use &gt; or &gt;&gt;</vt:lpstr>
      <vt:lpstr>Should look like </vt:lpstr>
      <vt:lpstr>Output has 2 types,</vt:lpstr>
      <vt:lpstr>Combine both outputs</vt:lpstr>
      <vt:lpstr>For input use &lt;:</vt:lpstr>
      <vt:lpstr>Could combine output and input</vt:lpstr>
      <vt:lpstr>Python can help with gathering  information on a machine!  </vt:lpstr>
      <vt:lpstr>We can write some Python scripts for:</vt:lpstr>
      <vt:lpstr>Module OS </vt:lpstr>
      <vt:lpstr>os methods</vt:lpstr>
      <vt:lpstr>os.list(): </vt:lpstr>
      <vt:lpstr>os.list():  Examples </vt:lpstr>
      <vt:lpstr>os.walk()</vt:lpstr>
      <vt:lpstr>os methods</vt:lpstr>
      <vt:lpstr>Module platform </vt:lpstr>
      <vt:lpstr>platform module</vt:lpstr>
      <vt:lpstr>platform module example</vt:lpstr>
      <vt:lpstr>Other platform modules</vt:lpstr>
      <vt:lpstr>Other platform modules</vt:lpstr>
      <vt:lpstr>Other platform modules</vt:lpstr>
      <vt:lpstr>Other platform modules</vt:lpstr>
      <vt:lpstr>Module ipaddress </vt:lpstr>
      <vt:lpstr>ipaddress</vt:lpstr>
      <vt:lpstr>IP Host Address</vt:lpstr>
      <vt:lpstr>IP Host Address example</vt:lpstr>
      <vt:lpstr>You want to know the IP version </vt:lpstr>
      <vt:lpstr>Define a Network:</vt:lpstr>
      <vt:lpstr>What do we do if we want  to know an address’s network  </vt:lpstr>
      <vt:lpstr>What do we do if we want to know an address’s network</vt:lpstr>
      <vt:lpstr>ip_interface()</vt:lpstr>
      <vt:lpstr>I have a host that I want to know which network it belongs too:</vt:lpstr>
      <vt:lpstr>Getting the number of address: </vt:lpstr>
      <vt:lpstr>Getting the number of address: </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Boyce, Dayan</dc:creator>
  <cp:lastModifiedBy>Bruce Hansen</cp:lastModifiedBy>
  <cp:revision>640</cp:revision>
  <cp:lastPrinted>2020-11-30T13:25:24Z</cp:lastPrinted>
  <dcterms:created xsi:type="dcterms:W3CDTF">2014-06-25T17:43:24Z</dcterms:created>
  <dcterms:modified xsi:type="dcterms:W3CDTF">2022-11-15T15:15:33Z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0x0101003EC566623C169644B156AC3ED54F86AC</vt:lpwstr>
  </property>
</Properties>
</file>