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4"/>
  </p:sldMasterIdLst>
  <p:notesMasterIdLst>
    <p:notesMasterId r:id="rId41"/>
  </p:notesMasterIdLst>
  <p:sldIdLst>
    <p:sldId id="263" r:id="rId5"/>
    <p:sldId id="370" r:id="rId6"/>
    <p:sldId id="414" r:id="rId7"/>
    <p:sldId id="410" r:id="rId8"/>
    <p:sldId id="411" r:id="rId9"/>
    <p:sldId id="421" r:id="rId10"/>
    <p:sldId id="435" r:id="rId11"/>
    <p:sldId id="423" r:id="rId12"/>
    <p:sldId id="426" r:id="rId13"/>
    <p:sldId id="428" r:id="rId14"/>
    <p:sldId id="429" r:id="rId15"/>
    <p:sldId id="427" r:id="rId16"/>
    <p:sldId id="434" r:id="rId17"/>
    <p:sldId id="408" r:id="rId18"/>
    <p:sldId id="419" r:id="rId19"/>
    <p:sldId id="436" r:id="rId20"/>
    <p:sldId id="448" r:id="rId21"/>
    <p:sldId id="449" r:id="rId22"/>
    <p:sldId id="432" r:id="rId23"/>
    <p:sldId id="433" r:id="rId24"/>
    <p:sldId id="431" r:id="rId25"/>
    <p:sldId id="430" r:id="rId26"/>
    <p:sldId id="437" r:id="rId27"/>
    <p:sldId id="415" r:id="rId28"/>
    <p:sldId id="438" r:id="rId29"/>
    <p:sldId id="439" r:id="rId30"/>
    <p:sldId id="440" r:id="rId31"/>
    <p:sldId id="441" r:id="rId32"/>
    <p:sldId id="412" r:id="rId33"/>
    <p:sldId id="447" r:id="rId34"/>
    <p:sldId id="413" r:id="rId35"/>
    <p:sldId id="444" r:id="rId36"/>
    <p:sldId id="443" r:id="rId37"/>
    <p:sldId id="445" r:id="rId38"/>
    <p:sldId id="442" r:id="rId39"/>
    <p:sldId id="446" r:id="rId40"/>
  </p:sldIdLst>
  <p:sldSz cx="7620000" cy="5715000"/>
  <p:notesSz cx="7102475" cy="9388475"/>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1E299A-4563-4DF6-A604-04214DC69F92}">
          <p14:sldIdLst>
            <p14:sldId id="263"/>
            <p14:sldId id="370"/>
            <p14:sldId id="414"/>
            <p14:sldId id="410"/>
            <p14:sldId id="411"/>
            <p14:sldId id="421"/>
            <p14:sldId id="435"/>
            <p14:sldId id="423"/>
            <p14:sldId id="426"/>
            <p14:sldId id="428"/>
            <p14:sldId id="429"/>
            <p14:sldId id="427"/>
            <p14:sldId id="434"/>
            <p14:sldId id="408"/>
            <p14:sldId id="419"/>
            <p14:sldId id="436"/>
            <p14:sldId id="448"/>
            <p14:sldId id="449"/>
            <p14:sldId id="432"/>
            <p14:sldId id="433"/>
            <p14:sldId id="431"/>
            <p14:sldId id="430"/>
            <p14:sldId id="437"/>
            <p14:sldId id="415"/>
            <p14:sldId id="438"/>
            <p14:sldId id="439"/>
            <p14:sldId id="440"/>
            <p14:sldId id="441"/>
            <p14:sldId id="412"/>
            <p14:sldId id="447"/>
            <p14:sldId id="413"/>
            <p14:sldId id="444"/>
            <p14:sldId id="443"/>
            <p14:sldId id="445"/>
            <p14:sldId id="442"/>
            <p14:sldId id="44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v" initials="S" lastIdx="3" clrIdx="0">
    <p:extLst>
      <p:ext uri="{19B8F6BF-5375-455C-9EA6-DF929625EA0E}">
        <p15:presenceInfo xmlns:p15="http://schemas.microsoft.com/office/powerpoint/2012/main" userId="Sta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02" autoAdjust="0"/>
    <p:restoredTop sz="96404" autoAdjust="0"/>
  </p:normalViewPr>
  <p:slideViewPr>
    <p:cSldViewPr snapToGrid="0">
      <p:cViewPr varScale="1">
        <p:scale>
          <a:sx n="144" d="100"/>
          <a:sy n="144" d="100"/>
        </p:scale>
        <p:origin x="1368" y="120"/>
      </p:cViewPr>
      <p:guideLst/>
    </p:cSldViewPr>
  </p:slideViewPr>
  <p:notesTextViewPr>
    <p:cViewPr>
      <p:scale>
        <a:sx n="1" d="1"/>
        <a:sy n="1" d="1"/>
      </p:scale>
      <p:origin x="0" y="0"/>
    </p:cViewPr>
  </p:notesTextViewPr>
  <p:notesViewPr>
    <p:cSldViewPr snapToGrid="0">
      <p:cViewPr varScale="1">
        <p:scale>
          <a:sx n="87" d="100"/>
          <a:sy n="87" d="100"/>
        </p:scale>
        <p:origin x="210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CA"/>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D660EACA-C29E-40DA-AA13-EC90F5E1A2B4}" type="datetimeFigureOut">
              <a:rPr lang="en-CA" smtClean="0"/>
              <a:t>2021-03-30</a:t>
            </a:fld>
            <a:endParaRPr lang="en-CA"/>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4229" tIns="47114" rIns="94229" bIns="47114" rtlCol="0" anchor="ctr"/>
          <a:lstStyle/>
          <a:p>
            <a:endParaRPr lang="en-CA"/>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CA"/>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5C5A4377-140A-47E1-95E7-D26E8D815E0C}" type="slidenum">
              <a:rPr lang="en-CA" smtClean="0"/>
              <a:t>‹#›</a:t>
            </a:fld>
            <a:endParaRPr lang="en-CA"/>
          </a:p>
        </p:txBody>
      </p:sp>
    </p:spTree>
    <p:extLst>
      <p:ext uri="{BB962C8B-B14F-4D97-AF65-F5344CB8AC3E}">
        <p14:creationId xmlns:p14="http://schemas.microsoft.com/office/powerpoint/2010/main" val="307010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python.org/3/py-modindex.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utomatetheboringstuff.com/2e/chapter18/"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docs.python.org/3/library/smtplib.html" TargetMode="External"/><Relationship Id="rId4" Type="http://schemas.openxmlformats.org/officeDocument/2006/relationships/hyperlink" Target="https://automatetheboringstuff.com/chapter16/"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utomatetheboringstuff.com/2e/chapter18/"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docs.python.org/3/library/smtplib.html" TargetMode="External"/><Relationship Id="rId4" Type="http://schemas.openxmlformats.org/officeDocument/2006/relationships/hyperlink" Target="https://automatetheboringstuff.com/chapter16/"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queirozf.com/entries/python-3-subprocess-examples#call-example"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python-forum.io/Thread-Ping-command-using-python-3-6-5" TargetMode="External"/><Relationship Id="rId4" Type="http://schemas.openxmlformats.org/officeDocument/2006/relationships/hyperlink" Target="https://docs.python.org/3/library/subprocess.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lifewire.com/asynchronous-transfer-mode-817942"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www.lifewire.com/what-is-token-ring-817952"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from platform import </a:t>
            </a:r>
            <a:r>
              <a:rPr lang="en-CA" dirty="0" err="1"/>
              <a:t>python_implementation</a:t>
            </a:r>
            <a:r>
              <a:rPr lang="en-CA" dirty="0"/>
              <a:t>, </a:t>
            </a:r>
            <a:r>
              <a:rPr lang="en-CA" dirty="0" err="1"/>
              <a:t>python_version_tuple</a:t>
            </a:r>
            <a:endParaRPr lang="en-CA" dirty="0"/>
          </a:p>
          <a:p>
            <a:endParaRPr lang="en-CA" dirty="0"/>
          </a:p>
          <a:p>
            <a:r>
              <a:rPr lang="en-CA" dirty="0"/>
              <a:t>print(</a:t>
            </a:r>
            <a:r>
              <a:rPr lang="en-CA" dirty="0" err="1"/>
              <a:t>python_implementation</a:t>
            </a:r>
            <a:r>
              <a:rPr lang="en-CA" dirty="0"/>
              <a:t>())</a:t>
            </a:r>
          </a:p>
          <a:p>
            <a:endParaRPr lang="en-CA" dirty="0"/>
          </a:p>
          <a:p>
            <a:r>
              <a:rPr lang="en-CA" dirty="0"/>
              <a:t>for </a:t>
            </a:r>
            <a:r>
              <a:rPr lang="en-CA" dirty="0" err="1"/>
              <a:t>atr</a:t>
            </a:r>
            <a:r>
              <a:rPr lang="en-CA" dirty="0"/>
              <a:t> in </a:t>
            </a:r>
            <a:r>
              <a:rPr lang="en-CA" dirty="0" err="1"/>
              <a:t>python_version_tuple</a:t>
            </a:r>
            <a:r>
              <a:rPr lang="en-CA" dirty="0"/>
              <a:t>():</a:t>
            </a:r>
          </a:p>
          <a:p>
            <a:r>
              <a:rPr lang="en-CA" dirty="0"/>
              <a:t>    print(</a:t>
            </a:r>
            <a:r>
              <a:rPr lang="en-CA" dirty="0" err="1"/>
              <a:t>atr</a:t>
            </a:r>
            <a:r>
              <a:rPr lang="en-CA" dirty="0"/>
              <a:t>)</a:t>
            </a:r>
          </a:p>
          <a:p>
            <a:endParaRPr lang="en-CA" dirty="0"/>
          </a:p>
          <a:p>
            <a:r>
              <a:rPr lang="en-CA" dirty="0">
                <a:hlinkClick r:id="rId3"/>
              </a:rPr>
              <a:t>https://docs.python.org/3/py-modindex.html</a:t>
            </a:r>
            <a:r>
              <a:rPr lang="en-CA" dirty="0"/>
              <a:t>.</a:t>
            </a:r>
          </a:p>
        </p:txBody>
      </p:sp>
      <p:sp>
        <p:nvSpPr>
          <p:cNvPr id="4" name="Slide Number Placeholder 3"/>
          <p:cNvSpPr>
            <a:spLocks noGrp="1"/>
          </p:cNvSpPr>
          <p:nvPr>
            <p:ph type="sldNum" sz="quarter" idx="5"/>
          </p:nvPr>
        </p:nvSpPr>
        <p:spPr/>
        <p:txBody>
          <a:bodyPr/>
          <a:lstStyle/>
          <a:p>
            <a:fld id="{5C5A4377-140A-47E1-95E7-D26E8D815E0C}" type="slidenum">
              <a:rPr lang="en-CA" smtClean="0"/>
              <a:t>2</a:t>
            </a:fld>
            <a:endParaRPr lang="en-CA"/>
          </a:p>
        </p:txBody>
      </p:sp>
    </p:spTree>
    <p:extLst>
      <p:ext uri="{BB962C8B-B14F-4D97-AF65-F5344CB8AC3E}">
        <p14:creationId xmlns:p14="http://schemas.microsoft.com/office/powerpoint/2010/main" val="3983100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Links:</a:t>
            </a:r>
          </a:p>
          <a:p>
            <a:endParaRPr lang="en-CA" dirty="0"/>
          </a:p>
          <a:p>
            <a:r>
              <a:rPr lang="en-CA" dirty="0">
                <a:hlinkClick r:id="rId3"/>
              </a:rPr>
              <a:t>https://automatetheboringstuff.com/2e/chapter18/</a:t>
            </a:r>
            <a:endParaRPr lang="en-CA" dirty="0"/>
          </a:p>
          <a:p>
            <a:r>
              <a:rPr lang="en-CA" dirty="0">
                <a:hlinkClick r:id="rId4"/>
              </a:rPr>
              <a:t>https://automatetheboringstuff.com/chapter16/</a:t>
            </a:r>
            <a:endParaRPr lang="en-CA" dirty="0"/>
          </a:p>
          <a:p>
            <a:r>
              <a:rPr lang="en-CA" dirty="0">
                <a:hlinkClick r:id="rId5"/>
              </a:rPr>
              <a:t>https://docs.python.org/3/library/smtplib.html</a:t>
            </a:r>
            <a:endParaRPr lang="en-CA" dirty="0"/>
          </a:p>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22</a:t>
            </a:fld>
            <a:endParaRPr lang="en-CA"/>
          </a:p>
        </p:txBody>
      </p:sp>
    </p:spTree>
    <p:extLst>
      <p:ext uri="{BB962C8B-B14F-4D97-AF65-F5344CB8AC3E}">
        <p14:creationId xmlns:p14="http://schemas.microsoft.com/office/powerpoint/2010/main" val="1888914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24</a:t>
            </a:fld>
            <a:endParaRPr lang="en-CA"/>
          </a:p>
        </p:txBody>
      </p:sp>
    </p:spTree>
    <p:extLst>
      <p:ext uri="{BB962C8B-B14F-4D97-AF65-F5344CB8AC3E}">
        <p14:creationId xmlns:p14="http://schemas.microsoft.com/office/powerpoint/2010/main" val="3749109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more secure option would be </a:t>
            </a:r>
          </a:p>
        </p:txBody>
      </p:sp>
      <p:sp>
        <p:nvSpPr>
          <p:cNvPr id="4" name="Slide Number Placeholder 3"/>
          <p:cNvSpPr>
            <a:spLocks noGrp="1"/>
          </p:cNvSpPr>
          <p:nvPr>
            <p:ph type="sldNum" sz="quarter" idx="5"/>
          </p:nvPr>
        </p:nvSpPr>
        <p:spPr/>
        <p:txBody>
          <a:bodyPr/>
          <a:lstStyle/>
          <a:p>
            <a:fld id="{5C5A4377-140A-47E1-95E7-D26E8D815E0C}" type="slidenum">
              <a:rPr lang="en-CA" smtClean="0"/>
              <a:t>29</a:t>
            </a:fld>
            <a:endParaRPr lang="en-CA"/>
          </a:p>
        </p:txBody>
      </p:sp>
    </p:spTree>
    <p:extLst>
      <p:ext uri="{BB962C8B-B14F-4D97-AF65-F5344CB8AC3E}">
        <p14:creationId xmlns:p14="http://schemas.microsoft.com/office/powerpoint/2010/main" val="2130617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Links:</a:t>
            </a:r>
          </a:p>
          <a:p>
            <a:endParaRPr lang="en-CA" dirty="0"/>
          </a:p>
          <a:p>
            <a:r>
              <a:rPr lang="en-CA" dirty="0">
                <a:hlinkClick r:id="rId3"/>
              </a:rPr>
              <a:t>https://automatetheboringstuff.com/2e/chapter18/</a:t>
            </a:r>
            <a:endParaRPr lang="en-CA" dirty="0"/>
          </a:p>
          <a:p>
            <a:r>
              <a:rPr lang="en-CA" dirty="0">
                <a:hlinkClick r:id="rId4"/>
              </a:rPr>
              <a:t>https://automatetheboringstuff.com/chapter16/</a:t>
            </a:r>
            <a:endParaRPr lang="en-CA" dirty="0"/>
          </a:p>
          <a:p>
            <a:r>
              <a:rPr lang="en-CA" dirty="0">
                <a:hlinkClick r:id="rId5"/>
              </a:rPr>
              <a:t>https://docs.python.org/3/library/smtplib.html</a:t>
            </a:r>
            <a:endParaRPr lang="en-CA" dirty="0"/>
          </a:p>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30</a:t>
            </a:fld>
            <a:endParaRPr lang="en-CA"/>
          </a:p>
        </p:txBody>
      </p:sp>
    </p:spTree>
    <p:extLst>
      <p:ext uri="{BB962C8B-B14F-4D97-AF65-F5344CB8AC3E}">
        <p14:creationId xmlns:p14="http://schemas.microsoft.com/office/powerpoint/2010/main" val="310048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Links: </a:t>
            </a:r>
          </a:p>
          <a:p>
            <a:r>
              <a:rPr lang="en-CA" dirty="0">
                <a:hlinkClick r:id="rId3"/>
              </a:rPr>
              <a:t>http://queirozf.com/entries/python-3-subprocess-examples#call-example</a:t>
            </a:r>
            <a:endParaRPr lang="en-CA" dirty="0"/>
          </a:p>
          <a:p>
            <a:r>
              <a:rPr lang="en-CA" dirty="0">
                <a:hlinkClick r:id="rId4"/>
              </a:rPr>
              <a:t>https://docs.python.org/3/library/subprocess.html</a:t>
            </a:r>
            <a:endParaRPr lang="en-CA" dirty="0"/>
          </a:p>
          <a:p>
            <a:r>
              <a:rPr lang="en-CA" dirty="0">
                <a:hlinkClick r:id="rId5"/>
              </a:rPr>
              <a:t>https://python-forum.io/Thread-Ping-command-using-python-3-6-5</a:t>
            </a:r>
            <a:endParaRPr lang="en-CA" dirty="0"/>
          </a:p>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3</a:t>
            </a:fld>
            <a:endParaRPr lang="en-CA"/>
          </a:p>
        </p:txBody>
      </p:sp>
    </p:spTree>
    <p:extLst>
      <p:ext uri="{BB962C8B-B14F-4D97-AF65-F5344CB8AC3E}">
        <p14:creationId xmlns:p14="http://schemas.microsoft.com/office/powerpoint/2010/main" val="410623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Python 3.5 and higher you could use call() function but it is not recommended. It less safe than run().</a:t>
            </a:r>
          </a:p>
          <a:p>
            <a:r>
              <a:rPr lang="en-CA" dirty="0"/>
              <a:t>Should use call function when you don’t have an option. </a:t>
            </a:r>
          </a:p>
        </p:txBody>
      </p:sp>
      <p:sp>
        <p:nvSpPr>
          <p:cNvPr id="4" name="Slide Number Placeholder 3"/>
          <p:cNvSpPr>
            <a:spLocks noGrp="1"/>
          </p:cNvSpPr>
          <p:nvPr>
            <p:ph type="sldNum" sz="quarter" idx="5"/>
          </p:nvPr>
        </p:nvSpPr>
        <p:spPr/>
        <p:txBody>
          <a:bodyPr/>
          <a:lstStyle/>
          <a:p>
            <a:fld id="{5C5A4377-140A-47E1-95E7-D26E8D815E0C}" type="slidenum">
              <a:rPr lang="en-CA" smtClean="0"/>
              <a:t>5</a:t>
            </a:fld>
            <a:endParaRPr lang="en-CA"/>
          </a:p>
        </p:txBody>
      </p:sp>
    </p:spTree>
    <p:extLst>
      <p:ext uri="{BB962C8B-B14F-4D97-AF65-F5344CB8AC3E}">
        <p14:creationId xmlns:p14="http://schemas.microsoft.com/office/powerpoint/2010/main" val="489664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423863"/>
            <a:ext cx="5272087" cy="3952875"/>
          </a:xfrm>
        </p:spPr>
      </p:sp>
      <p:sp>
        <p:nvSpPr>
          <p:cNvPr id="3" name="Notes Placeholder 2"/>
          <p:cNvSpPr>
            <a:spLocks noGrp="1"/>
          </p:cNvSpPr>
          <p:nvPr>
            <p:ph type="body" idx="1"/>
          </p:nvPr>
        </p:nvSpPr>
        <p:spPr>
          <a:xfrm>
            <a:off x="710248" y="4518204"/>
            <a:ext cx="5681980" cy="4399218"/>
          </a:xfrm>
        </p:spPr>
        <p:txBody>
          <a:bodyPr/>
          <a:lstStyle/>
          <a:p>
            <a:r>
              <a:rPr lang="en-CA" sz="1800" dirty="0"/>
              <a:t>When running code in Wing IDLE there will be spaces between the lines in </a:t>
            </a:r>
            <a:r>
              <a:rPr lang="en-CA" sz="1800" dirty="0" err="1"/>
              <a:t>out.stdout.decode</a:t>
            </a:r>
            <a:r>
              <a:rPr lang="en-CA" sz="1800" dirty="0"/>
              <a:t>().</a:t>
            </a:r>
          </a:p>
          <a:p>
            <a:r>
              <a:rPr lang="en-CA" sz="1800" dirty="0"/>
              <a:t>To get this output, ran code through CMD terminal. </a:t>
            </a:r>
          </a:p>
          <a:p>
            <a:endParaRPr lang="en-CA" sz="1800" dirty="0"/>
          </a:p>
          <a:p>
            <a:r>
              <a:rPr lang="en-CA" sz="1800" dirty="0"/>
              <a:t>Make sure the variable out  matches the variable used</a:t>
            </a:r>
          </a:p>
          <a:p>
            <a:r>
              <a:rPr lang="en-CA" sz="1800" dirty="0"/>
              <a:t>print("output to a variable p")</a:t>
            </a:r>
          </a:p>
          <a:p>
            <a:r>
              <a:rPr lang="en-CA" sz="1800" dirty="0" err="1"/>
              <a:t>pOutput</a:t>
            </a:r>
            <a:r>
              <a:rPr lang="en-CA" sz="1800" dirty="0"/>
              <a:t> = </a:t>
            </a:r>
            <a:r>
              <a:rPr lang="en-CA" sz="1800" dirty="0" err="1"/>
              <a:t>subprocess.run</a:t>
            </a:r>
            <a:r>
              <a:rPr lang="en-CA" sz="1800" dirty="0"/>
              <a:t>(["ping", "fanshawec.ca"], </a:t>
            </a:r>
            <a:r>
              <a:rPr lang="en-CA" sz="1800" dirty="0" err="1"/>
              <a:t>stdout</a:t>
            </a:r>
            <a:r>
              <a:rPr lang="en-CA" sz="1800" dirty="0"/>
              <a:t>=</a:t>
            </a:r>
            <a:r>
              <a:rPr lang="en-CA" sz="1800" dirty="0" err="1"/>
              <a:t>subprocess.PIPE</a:t>
            </a:r>
            <a:r>
              <a:rPr lang="en-CA" sz="1800" dirty="0"/>
              <a:t>)</a:t>
            </a:r>
          </a:p>
          <a:p>
            <a:endParaRPr lang="en-CA" sz="1800" dirty="0"/>
          </a:p>
          <a:p>
            <a:r>
              <a:rPr lang="en-CA" sz="1800" dirty="0"/>
              <a:t>print("output using </a:t>
            </a:r>
            <a:r>
              <a:rPr lang="en-CA" sz="1800" dirty="0" err="1"/>
              <a:t>stdout.decode</a:t>
            </a:r>
            <a:r>
              <a:rPr lang="en-CA" sz="1800" dirty="0"/>
              <a:t>")</a:t>
            </a:r>
          </a:p>
          <a:p>
            <a:r>
              <a:rPr lang="en-CA" sz="1800" dirty="0"/>
              <a:t>print(</a:t>
            </a:r>
            <a:r>
              <a:rPr lang="en-CA" sz="1800" dirty="0" err="1"/>
              <a:t>pOutput.stdout.decode</a:t>
            </a:r>
            <a:r>
              <a:rPr lang="en-CA" sz="1800" dirty="0"/>
              <a:t>()) </a:t>
            </a:r>
          </a:p>
          <a:p>
            <a:endParaRPr lang="en-CA" sz="1800" dirty="0"/>
          </a:p>
          <a:p>
            <a:r>
              <a:rPr lang="en-CA" sz="1800" dirty="0"/>
              <a:t>print("\</a:t>
            </a:r>
            <a:r>
              <a:rPr lang="en-CA" sz="1800" dirty="0" err="1"/>
              <a:t>noutput</a:t>
            </a:r>
            <a:r>
              <a:rPr lang="en-CA" sz="1800" dirty="0"/>
              <a:t> using </a:t>
            </a:r>
            <a:r>
              <a:rPr lang="en-CA" sz="1800" dirty="0" err="1"/>
              <a:t>stdout</a:t>
            </a:r>
            <a:r>
              <a:rPr lang="en-CA" sz="1800" dirty="0"/>
              <a:t>")</a:t>
            </a:r>
          </a:p>
          <a:p>
            <a:r>
              <a:rPr lang="en-CA" sz="1800" dirty="0"/>
              <a:t>print(</a:t>
            </a:r>
            <a:r>
              <a:rPr lang="en-CA" sz="1800" dirty="0" err="1"/>
              <a:t>pOutput.stdout</a:t>
            </a:r>
            <a:r>
              <a:rPr lang="en-CA" sz="1800" dirty="0"/>
              <a:t>)</a:t>
            </a:r>
          </a:p>
        </p:txBody>
      </p:sp>
      <p:sp>
        <p:nvSpPr>
          <p:cNvPr id="4" name="Slide Number Placeholder 3"/>
          <p:cNvSpPr>
            <a:spLocks noGrp="1"/>
          </p:cNvSpPr>
          <p:nvPr>
            <p:ph type="sldNum" sz="quarter" idx="5"/>
          </p:nvPr>
        </p:nvSpPr>
        <p:spPr/>
        <p:txBody>
          <a:bodyPr/>
          <a:lstStyle/>
          <a:p>
            <a:fld id="{5C5A4377-140A-47E1-95E7-D26E8D815E0C}" type="slidenum">
              <a:rPr lang="en-CA" smtClean="0"/>
              <a:t>10</a:t>
            </a:fld>
            <a:endParaRPr lang="en-CA"/>
          </a:p>
        </p:txBody>
      </p:sp>
    </p:spTree>
    <p:extLst>
      <p:ext uri="{BB962C8B-B14F-4D97-AF65-F5344CB8AC3E}">
        <p14:creationId xmlns:p14="http://schemas.microsoft.com/office/powerpoint/2010/main" val="2035292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412750"/>
            <a:ext cx="4454525" cy="3341688"/>
          </a:xfrm>
        </p:spPr>
      </p:sp>
      <p:sp>
        <p:nvSpPr>
          <p:cNvPr id="3" name="Notes Placeholder 2"/>
          <p:cNvSpPr>
            <a:spLocks noGrp="1"/>
          </p:cNvSpPr>
          <p:nvPr>
            <p:ph type="body" idx="1"/>
          </p:nvPr>
        </p:nvSpPr>
        <p:spPr>
          <a:xfrm>
            <a:off x="710247" y="3910988"/>
            <a:ext cx="6010041" cy="5006434"/>
          </a:xfrm>
        </p:spPr>
        <p:txBody>
          <a:bodyPr/>
          <a:lstStyle/>
          <a:p>
            <a:r>
              <a:rPr lang="en-US" sz="1600" dirty="0"/>
              <a:t>Universal newline support can be disabled during configure because it does have a small performance penalty, and moreover the implementation has not been tested on all conceivable platforms yet. </a:t>
            </a:r>
          </a:p>
          <a:p>
            <a:endParaRPr lang="en-US" sz="1600" dirty="0"/>
          </a:p>
          <a:p>
            <a:r>
              <a:rPr lang="en-US" sz="1600" dirty="0"/>
              <a:t>It might also be silly on some platforms (WinCE or Palm devices, for instance). </a:t>
            </a:r>
          </a:p>
          <a:p>
            <a:endParaRPr lang="en-US" sz="1600" dirty="0"/>
          </a:p>
          <a:p>
            <a:r>
              <a:rPr lang="en-US" sz="1600" dirty="0"/>
              <a:t>If universal newline support is not enabled then file objects do not have the newlines attribute, so testing whether the current Python has it can be done with a simple:</a:t>
            </a:r>
          </a:p>
          <a:p>
            <a:endParaRPr lang="en-US" sz="1600" dirty="0"/>
          </a:p>
          <a:p>
            <a:r>
              <a:rPr lang="en-US" sz="1600" b="1" dirty="0">
                <a:latin typeface="Courier New" panose="02070309020205020404" pitchFamily="49" charset="0"/>
                <a:cs typeface="Courier New" panose="02070309020205020404" pitchFamily="49" charset="0"/>
              </a:rPr>
              <a:t>if </a:t>
            </a:r>
            <a:r>
              <a:rPr lang="en-US" sz="1600" b="1" dirty="0" err="1">
                <a:latin typeface="Courier New" panose="02070309020205020404" pitchFamily="49" charset="0"/>
                <a:cs typeface="Courier New" panose="02070309020205020404" pitchFamily="49" charset="0"/>
              </a:rPr>
              <a:t>hasattr</a:t>
            </a:r>
            <a:r>
              <a:rPr lang="en-US" sz="1600" b="1" dirty="0">
                <a:latin typeface="Courier New" panose="02070309020205020404" pitchFamily="49" charset="0"/>
                <a:cs typeface="Courier New" panose="02070309020205020404" pitchFamily="49" charset="0"/>
              </a:rPr>
              <a:t>(open, 'newlines’): </a:t>
            </a:r>
          </a:p>
          <a:p>
            <a:r>
              <a:rPr lang="en-US" sz="1600" b="1" dirty="0">
                <a:latin typeface="Courier New" panose="02070309020205020404" pitchFamily="49" charset="0"/>
                <a:cs typeface="Courier New" panose="02070309020205020404" pitchFamily="49" charset="0"/>
              </a:rPr>
              <a:t>    print 'We have universal newline support’</a:t>
            </a:r>
          </a:p>
          <a:p>
            <a:endParaRPr lang="en-US" sz="1600" b="1" dirty="0">
              <a:latin typeface="Courier New" panose="02070309020205020404" pitchFamily="49" charset="0"/>
              <a:cs typeface="Courier New" panose="02070309020205020404" pitchFamily="49" charset="0"/>
            </a:endParaRPr>
          </a:p>
          <a:p>
            <a:r>
              <a:rPr lang="en-US" sz="1600" b="1" u="sng" dirty="0"/>
              <a:t>On its way OUT</a:t>
            </a:r>
          </a:p>
          <a:p>
            <a:r>
              <a:rPr lang="en-US" sz="1600" dirty="0"/>
              <a:t>The logic behind this is fairly simple. It's considered more "Pythonic" to have named things rather than unnamed things. So you use a named parameter rather than a character flag. The flag idea is very much a leftover of Python's C implementation and it's small wonder that it's being weeded out.</a:t>
            </a:r>
          </a:p>
          <a:p>
            <a:r>
              <a:rPr lang="en-US" sz="1600" b="1" dirty="0">
                <a:latin typeface="Courier New" panose="02070309020205020404" pitchFamily="49" charset="0"/>
                <a:cs typeface="Courier New" panose="02070309020205020404" pitchFamily="49" charset="0"/>
              </a:rPr>
              <a:t> </a:t>
            </a:r>
          </a:p>
        </p:txBody>
      </p:sp>
      <p:sp>
        <p:nvSpPr>
          <p:cNvPr id="4" name="Slide Number Placeholder 3"/>
          <p:cNvSpPr>
            <a:spLocks noGrp="1"/>
          </p:cNvSpPr>
          <p:nvPr>
            <p:ph type="sldNum" sz="quarter" idx="5"/>
          </p:nvPr>
        </p:nvSpPr>
        <p:spPr/>
        <p:txBody>
          <a:bodyPr/>
          <a:lstStyle/>
          <a:p>
            <a:fld id="{5C5A4377-140A-47E1-95E7-D26E8D815E0C}" type="slidenum">
              <a:rPr lang="en-CA" smtClean="0"/>
              <a:t>11</a:t>
            </a:fld>
            <a:endParaRPr lang="en-CA"/>
          </a:p>
        </p:txBody>
      </p:sp>
    </p:spTree>
    <p:extLst>
      <p:ext uri="{BB962C8B-B14F-4D97-AF65-F5344CB8AC3E}">
        <p14:creationId xmlns:p14="http://schemas.microsoft.com/office/powerpoint/2010/main" val="3086900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412750"/>
            <a:ext cx="4951413" cy="37131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5A4377-140A-47E1-95E7-D26E8D815E0C}" type="slidenum">
              <a:rPr lang="en-CA" smtClean="0"/>
              <a:t>12</a:t>
            </a:fld>
            <a:endParaRPr lang="en-CA"/>
          </a:p>
        </p:txBody>
      </p:sp>
    </p:spTree>
    <p:extLst>
      <p:ext uri="{BB962C8B-B14F-4D97-AF65-F5344CB8AC3E}">
        <p14:creationId xmlns:p14="http://schemas.microsoft.com/office/powerpoint/2010/main" val="3130311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14</a:t>
            </a:fld>
            <a:endParaRPr lang="en-CA"/>
          </a:p>
        </p:txBody>
      </p:sp>
    </p:spTree>
    <p:extLst>
      <p:ext uri="{BB962C8B-B14F-4D97-AF65-F5344CB8AC3E}">
        <p14:creationId xmlns:p14="http://schemas.microsoft.com/office/powerpoint/2010/main" val="1119943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Address Resolution Protocol</a:t>
            </a:r>
            <a:r>
              <a:rPr lang="en-US" dirty="0"/>
              <a:t>, or </a:t>
            </a:r>
            <a:r>
              <a:rPr lang="en-US" b="1" dirty="0"/>
              <a:t>ARP</a:t>
            </a:r>
          </a:p>
          <a:p>
            <a:r>
              <a:rPr lang="en-US" dirty="0"/>
              <a:t> was developed in the early 1980s as a general-purpose address translation protocol for IP networks. Besides Ethernet and Wi-Fi, ARP has been implemented for </a:t>
            </a:r>
            <a:r>
              <a:rPr lang="en-US" dirty="0">
                <a:hlinkClick r:id="rId3"/>
              </a:rPr>
              <a:t>ATM</a:t>
            </a:r>
            <a:r>
              <a:rPr lang="en-US" dirty="0"/>
              <a:t>, </a:t>
            </a:r>
            <a:r>
              <a:rPr lang="en-US" dirty="0">
                <a:hlinkClick r:id="rId4"/>
              </a:rPr>
              <a:t>Token Ring</a:t>
            </a:r>
            <a:r>
              <a:rPr lang="en-US" dirty="0"/>
              <a:t>, and other physical network types.</a:t>
            </a:r>
          </a:p>
          <a:p>
            <a:r>
              <a:rPr lang="en-US" dirty="0"/>
              <a:t>ARP allows a network to manage connections independently of the specific physical device attached to each one. This enables the internet protocol to work more efficiently than if it had to manage addresses of different kinds of hardware devices and physical networks on its own.</a:t>
            </a:r>
          </a:p>
          <a:p>
            <a:endParaRPr lang="en-US" b="1" dirty="0"/>
          </a:p>
          <a:p>
            <a:r>
              <a:rPr lang="en-US" b="1" dirty="0"/>
              <a:t>Network Administration: ARP Command</a:t>
            </a:r>
          </a:p>
          <a:p>
            <a:r>
              <a:rPr lang="en-US" dirty="0"/>
              <a:t>The IP address only gets you across the Internet to the required destination network. </a:t>
            </a:r>
          </a:p>
          <a:p>
            <a:endParaRPr lang="en-US" dirty="0"/>
          </a:p>
          <a:p>
            <a:r>
              <a:rPr lang="en-US" dirty="0"/>
              <a:t>The router on that network must discover the physical address (MAC address) on the network of the destination host. It does this by sending out an ARP broadcast on the network that basically says "what is the MAC address of the host on this network whose IP address is....."? </a:t>
            </a:r>
          </a:p>
          <a:p>
            <a:endParaRPr lang="en-US" dirty="0"/>
          </a:p>
          <a:p>
            <a:r>
              <a:rPr lang="en-US" dirty="0"/>
              <a:t>Only the host with that IP address replies and they send back their MAC address. </a:t>
            </a:r>
          </a:p>
          <a:p>
            <a:endParaRPr lang="en-US" dirty="0"/>
          </a:p>
          <a:p>
            <a:r>
              <a:rPr lang="en-US" dirty="0"/>
              <a:t>The router stores that (in the ARP cache) and can now build the physical network frame with the right destination MAC address.</a:t>
            </a:r>
          </a:p>
        </p:txBody>
      </p:sp>
      <p:sp>
        <p:nvSpPr>
          <p:cNvPr id="4" name="Slide Number Placeholder 3"/>
          <p:cNvSpPr>
            <a:spLocks noGrp="1"/>
          </p:cNvSpPr>
          <p:nvPr>
            <p:ph type="sldNum" sz="quarter" idx="5"/>
          </p:nvPr>
        </p:nvSpPr>
        <p:spPr/>
        <p:txBody>
          <a:bodyPr/>
          <a:lstStyle/>
          <a:p>
            <a:fld id="{5C5A4377-140A-47E1-95E7-D26E8D815E0C}" type="slidenum">
              <a:rPr lang="en-CA" smtClean="0"/>
              <a:t>18</a:t>
            </a:fld>
            <a:endParaRPr lang="en-CA"/>
          </a:p>
        </p:txBody>
      </p:sp>
    </p:spTree>
    <p:extLst>
      <p:ext uri="{BB962C8B-B14F-4D97-AF65-F5344CB8AC3E}">
        <p14:creationId xmlns:p14="http://schemas.microsoft.com/office/powerpoint/2010/main" val="1167465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Network Administration: ARP Command</a:t>
            </a:r>
          </a:p>
          <a:p>
            <a:r>
              <a:rPr lang="en-US" dirty="0"/>
              <a:t>Using the </a:t>
            </a:r>
            <a:r>
              <a:rPr lang="en-US" dirty="0" err="1"/>
              <a:t>arp</a:t>
            </a:r>
            <a:r>
              <a:rPr lang="en-US" dirty="0"/>
              <a:t> command allows you to display and modify the Address Resolution Protocol (ARP) cache. An </a:t>
            </a:r>
            <a:r>
              <a:rPr lang="en-US" i="1" dirty="0"/>
              <a:t>ARP cache</a:t>
            </a:r>
            <a:r>
              <a:rPr lang="en-US" dirty="0"/>
              <a:t> is a simple mapping of IP addresses to MAC addresses. Each time a computer’s TCP/IP stack uses ARP to determine the Media Access Control (MAC) address for an IP address, it records the mapping in the ARP cache so that future ARP lookups go faster.</a:t>
            </a:r>
          </a:p>
          <a:p>
            <a:r>
              <a:rPr lang="en-US" dirty="0"/>
              <a:t>If you use the </a:t>
            </a:r>
            <a:r>
              <a:rPr lang="en-US" dirty="0" err="1"/>
              <a:t>arp</a:t>
            </a:r>
            <a:r>
              <a:rPr lang="en-US" dirty="0"/>
              <a:t> command without any parameters, you get a list of the command’s parameters. To display the ARP cache entry for a specific IP address, use an -a switch followed by the IP address. </a:t>
            </a:r>
          </a:p>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19</a:t>
            </a:fld>
            <a:endParaRPr lang="en-CA"/>
          </a:p>
        </p:txBody>
      </p:sp>
    </p:spTree>
    <p:extLst>
      <p:ext uri="{BB962C8B-B14F-4D97-AF65-F5344CB8AC3E}">
        <p14:creationId xmlns:p14="http://schemas.microsoft.com/office/powerpoint/2010/main" val="35553504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81124" y="1702988"/>
            <a:ext cx="5715000" cy="1367908"/>
          </a:xfrm>
        </p:spPr>
        <p:txBody>
          <a:bodyPr wrap="none" anchor="t">
            <a:normAutofit/>
          </a:bodyPr>
          <a:lstStyle>
            <a:lvl1pPr algn="r">
              <a:defRPr sz="3667" b="1" spc="-187">
                <a:solidFill>
                  <a:schemeClr val="tx1"/>
                </a:soli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381124" y="3078646"/>
            <a:ext cx="5715000" cy="628354"/>
          </a:xfrm>
        </p:spPr>
        <p:txBody>
          <a:bodyPr anchor="b">
            <a:normAutofit/>
          </a:bodyPr>
          <a:lstStyle>
            <a:lvl1pPr marL="0" indent="0" algn="r">
              <a:buNone/>
              <a:defRPr sz="2000" b="0">
                <a:solidFill>
                  <a:schemeClr val="tx1">
                    <a:lumMod val="85000"/>
                  </a:schemeClr>
                </a:solidFill>
                <a:latin typeface="+mj-lt"/>
              </a:defRPr>
            </a:lvl1pPr>
            <a:lvl2pPr marL="285739" indent="0" algn="ctr">
              <a:buNone/>
              <a:defRPr sz="1250"/>
            </a:lvl2pPr>
            <a:lvl3pPr marL="571477" indent="0" algn="ctr">
              <a:buNone/>
              <a:defRPr sz="1125"/>
            </a:lvl3pPr>
            <a:lvl4pPr marL="857216" indent="0" algn="ctr">
              <a:buNone/>
              <a:defRPr sz="1000"/>
            </a:lvl4pPr>
            <a:lvl5pPr marL="1142954" indent="0" algn="ctr">
              <a:buNone/>
              <a:defRPr sz="1000"/>
            </a:lvl5pPr>
            <a:lvl6pPr marL="1428693" indent="0" algn="ctr">
              <a:buNone/>
              <a:defRPr sz="1000"/>
            </a:lvl6pPr>
            <a:lvl7pPr marL="1714431" indent="0" algn="ctr">
              <a:buNone/>
              <a:defRPr sz="1000"/>
            </a:lvl7pPr>
            <a:lvl8pPr marL="2000170" indent="0" algn="ctr">
              <a:buNone/>
              <a:defRPr sz="1000"/>
            </a:lvl8pPr>
            <a:lvl9pPr marL="2285909" indent="0" algn="ctr">
              <a:buNone/>
              <a:defRPr sz="1000"/>
            </a:lvl9pPr>
          </a:lstStyle>
          <a:p>
            <a:r>
              <a:rPr lang="en-US"/>
              <a:t>Click to edit Master subtitle style</a:t>
            </a:r>
            <a:endParaRPr lang="en-US" dirty="0"/>
          </a:p>
        </p:txBody>
      </p:sp>
    </p:spTree>
    <p:extLst>
      <p:ext uri="{BB962C8B-B14F-4D97-AF65-F5344CB8AC3E}">
        <p14:creationId xmlns:p14="http://schemas.microsoft.com/office/powerpoint/2010/main" val="3221443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4868" y="381000"/>
            <a:ext cx="2457648" cy="1333500"/>
          </a:xfrm>
        </p:spPr>
        <p:txBody>
          <a:bodyPr anchor="b"/>
          <a:lstStyle>
            <a:lvl1pPr>
              <a:defRPr sz="2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239493" y="822856"/>
            <a:ext cx="3857625" cy="4061354"/>
          </a:xfrm>
        </p:spPr>
        <p:txBody>
          <a:bodyPr anchor="t"/>
          <a:lstStyle>
            <a:lvl1pPr marL="0" indent="0">
              <a:buNone/>
              <a:defRPr sz="2000">
                <a:solidFill>
                  <a:schemeClr val="tx1">
                    <a:lumMod val="85000"/>
                  </a:schemeClr>
                </a:solidFill>
              </a:defRPr>
            </a:lvl1pPr>
            <a:lvl2pPr marL="285739" indent="0">
              <a:buNone/>
              <a:defRPr sz="1750"/>
            </a:lvl2pPr>
            <a:lvl3pPr marL="571477" indent="0">
              <a:buNone/>
              <a:defRPr sz="1500"/>
            </a:lvl3pPr>
            <a:lvl4pPr marL="857216" indent="0">
              <a:buNone/>
              <a:defRPr sz="1250"/>
            </a:lvl4pPr>
            <a:lvl5pPr marL="1142954" indent="0">
              <a:buNone/>
              <a:defRPr sz="1250"/>
            </a:lvl5pPr>
            <a:lvl6pPr marL="1428693" indent="0">
              <a:buNone/>
              <a:defRPr sz="1250"/>
            </a:lvl6pPr>
            <a:lvl7pPr marL="1714431" indent="0">
              <a:buNone/>
              <a:defRPr sz="1250"/>
            </a:lvl7pPr>
            <a:lvl8pPr marL="2000170" indent="0">
              <a:buNone/>
              <a:defRPr sz="1250"/>
            </a:lvl8pPr>
            <a:lvl9pPr marL="2285909" indent="0">
              <a:buNone/>
              <a:defRPr sz="1250"/>
            </a:lvl9pPr>
          </a:lstStyle>
          <a:p>
            <a:r>
              <a:rPr lang="en-US"/>
              <a:t>Click icon to add picture</a:t>
            </a:r>
            <a:endParaRPr lang="en-US" dirty="0"/>
          </a:p>
        </p:txBody>
      </p:sp>
      <p:sp>
        <p:nvSpPr>
          <p:cNvPr id="4" name="Text Placeholder 3"/>
          <p:cNvSpPr>
            <a:spLocks noGrp="1"/>
          </p:cNvSpPr>
          <p:nvPr>
            <p:ph type="body" sz="half" idx="2"/>
          </p:nvPr>
        </p:nvSpPr>
        <p:spPr>
          <a:xfrm>
            <a:off x="700001" y="1714500"/>
            <a:ext cx="2282516" cy="3176323"/>
          </a:xfrm>
        </p:spPr>
        <p:txBody>
          <a:bodyPr/>
          <a:lstStyle>
            <a:lvl1pPr marL="0" indent="0">
              <a:buNone/>
              <a:defRPr sz="1000">
                <a:solidFill>
                  <a:schemeClr val="bg1"/>
                </a:solidFill>
              </a:defRPr>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7423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4868" y="381000"/>
            <a:ext cx="2457648" cy="1333500"/>
          </a:xfrm>
        </p:spPr>
        <p:txBody>
          <a:bodyPr anchor="b"/>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239493" y="822856"/>
            <a:ext cx="3857625" cy="40613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0001" y="1714500"/>
            <a:ext cx="2282516" cy="3176323"/>
          </a:xfrm>
        </p:spPr>
        <p:txBody>
          <a:bodyPr/>
          <a:lstStyle>
            <a:lvl1pPr marL="0" indent="0">
              <a:buNone/>
              <a:defRPr sz="1000">
                <a:solidFill>
                  <a:schemeClr val="bg1"/>
                </a:solidFill>
              </a:defRPr>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4515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24867" y="304272"/>
            <a:ext cx="6572250" cy="2945287"/>
          </a:xfrm>
        </p:spPr>
        <p:txBody>
          <a:bodyPr anchor="ctr"/>
          <a:lstStyle>
            <a:lvl1pPr>
              <a:defRPr sz="2667" b="1"/>
            </a:lvl1pPr>
          </a:lstStyle>
          <a:p>
            <a:r>
              <a:rPr lang="en-US"/>
              <a:t>Click to edit Master title style</a:t>
            </a:r>
            <a:endParaRPr lang="en-US" dirty="0"/>
          </a:p>
        </p:txBody>
      </p:sp>
      <p:sp>
        <p:nvSpPr>
          <p:cNvPr id="4" name="Text Placeholder 3"/>
          <p:cNvSpPr>
            <a:spLocks noGrp="1"/>
          </p:cNvSpPr>
          <p:nvPr>
            <p:ph type="body" sz="half" idx="2"/>
          </p:nvPr>
        </p:nvSpPr>
        <p:spPr>
          <a:xfrm>
            <a:off x="524869" y="3647497"/>
            <a:ext cx="6571258" cy="1251522"/>
          </a:xfrm>
        </p:spPr>
        <p:txBody>
          <a:bodyPr anchor="ctr"/>
          <a:lstStyle>
            <a:lvl1pPr marL="0" indent="0">
              <a:buNone/>
              <a:defRPr sz="1000"/>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2194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3882" y="304272"/>
            <a:ext cx="5814220" cy="2494087"/>
          </a:xfrm>
        </p:spPr>
        <p:txBody>
          <a:bodyPr anchor="ctr"/>
          <a:lstStyle>
            <a:lvl1pPr>
              <a:defRPr sz="2667" b="1"/>
            </a:lvl1pPr>
          </a:lstStyle>
          <a:p>
            <a:r>
              <a:rPr lang="en-US"/>
              <a:t>Click to edit Master title style</a:t>
            </a:r>
            <a:endParaRPr lang="en-US" dirty="0"/>
          </a:p>
        </p:txBody>
      </p:sp>
      <p:sp>
        <p:nvSpPr>
          <p:cNvPr id="12" name="Text Placeholder 3"/>
          <p:cNvSpPr>
            <a:spLocks noGrp="1"/>
          </p:cNvSpPr>
          <p:nvPr>
            <p:ph type="body" sz="half" idx="13"/>
          </p:nvPr>
        </p:nvSpPr>
        <p:spPr>
          <a:xfrm>
            <a:off x="1075403" y="2804632"/>
            <a:ext cx="5470187" cy="457473"/>
          </a:xfrm>
        </p:spPr>
        <p:txBody>
          <a:bodyPr anchor="t">
            <a:normAutofit/>
          </a:bodyPr>
          <a:lstStyle>
            <a:lvl1pPr marL="0" indent="0" algn="r">
              <a:buNone/>
              <a:defRPr sz="875" i="1">
                <a:solidFill>
                  <a:schemeClr val="tx2">
                    <a:lumMod val="50000"/>
                  </a:schemeClr>
                </a:solidFill>
              </a:defRPr>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4" name="Text Placeholder 3"/>
          <p:cNvSpPr>
            <a:spLocks noGrp="1"/>
          </p:cNvSpPr>
          <p:nvPr>
            <p:ph type="body" sz="half" idx="2"/>
          </p:nvPr>
        </p:nvSpPr>
        <p:spPr>
          <a:xfrm>
            <a:off x="524868" y="3666647"/>
            <a:ext cx="6570265" cy="1241247"/>
          </a:xfrm>
        </p:spPr>
        <p:txBody>
          <a:bodyPr anchor="ctr">
            <a:normAutofit/>
          </a:bodyPr>
          <a:lstStyle>
            <a:lvl1pPr marL="0" indent="0">
              <a:buNone/>
              <a:defRPr sz="1000"/>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694403" y="655688"/>
            <a:ext cx="381000" cy="487313"/>
          </a:xfrm>
          <a:prstGeom prst="rect">
            <a:avLst/>
          </a:prstGeom>
        </p:spPr>
        <p:txBody>
          <a:bodyPr vert="horz" lIns="57150" tIns="28575" rIns="57150" bIns="2857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000" dirty="0">
                <a:solidFill>
                  <a:schemeClr val="tx1"/>
                </a:solidFill>
                <a:effectLst/>
              </a:rPr>
              <a:t>“</a:t>
            </a:r>
          </a:p>
        </p:txBody>
      </p:sp>
      <p:sp>
        <p:nvSpPr>
          <p:cNvPr id="10" name="TextBox 9"/>
          <p:cNvSpPr txBox="1"/>
          <p:nvPr/>
        </p:nvSpPr>
        <p:spPr>
          <a:xfrm>
            <a:off x="6523633" y="2286000"/>
            <a:ext cx="381000" cy="487313"/>
          </a:xfrm>
          <a:prstGeom prst="rect">
            <a:avLst/>
          </a:prstGeom>
        </p:spPr>
        <p:txBody>
          <a:bodyPr vert="horz" lIns="57150" tIns="28575" rIns="57150" bIns="2857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000" dirty="0">
                <a:solidFill>
                  <a:schemeClr val="tx1"/>
                </a:solidFill>
                <a:effectLst/>
              </a:rPr>
              <a:t>”</a:t>
            </a:r>
          </a:p>
        </p:txBody>
      </p:sp>
    </p:spTree>
    <p:extLst>
      <p:ext uri="{BB962C8B-B14F-4D97-AF65-F5344CB8AC3E}">
        <p14:creationId xmlns:p14="http://schemas.microsoft.com/office/powerpoint/2010/main" val="883091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24867" y="1860560"/>
            <a:ext cx="6572250" cy="2093196"/>
          </a:xfrm>
        </p:spPr>
        <p:txBody>
          <a:bodyPr anchor="b">
            <a:normAutofit/>
          </a:bodyPr>
          <a:lstStyle>
            <a:lvl1pPr>
              <a:defRPr sz="3375"/>
            </a:lvl1pPr>
          </a:lstStyle>
          <a:p>
            <a:r>
              <a:rPr lang="en-US"/>
              <a:t>Click to edit Master title style</a:t>
            </a:r>
            <a:endParaRPr lang="en-US" dirty="0"/>
          </a:p>
        </p:txBody>
      </p:sp>
      <p:sp>
        <p:nvSpPr>
          <p:cNvPr id="4" name="Text Placeholder 3"/>
          <p:cNvSpPr>
            <a:spLocks noGrp="1"/>
          </p:cNvSpPr>
          <p:nvPr>
            <p:ph type="body" sz="half" idx="2"/>
          </p:nvPr>
        </p:nvSpPr>
        <p:spPr>
          <a:xfrm>
            <a:off x="524869" y="3963571"/>
            <a:ext cx="6571258" cy="950537"/>
          </a:xfrm>
        </p:spPr>
        <p:txBody>
          <a:bodyPr anchor="t"/>
          <a:lstStyle>
            <a:lvl1pPr marL="0" indent="0">
              <a:buNone/>
              <a:defRPr sz="1000"/>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0898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523875" y="304271"/>
            <a:ext cx="6572250" cy="1104636"/>
          </a:xfrm>
        </p:spPr>
        <p:txBody>
          <a:bodyPr/>
          <a:lstStyle/>
          <a:p>
            <a:r>
              <a:rPr lang="en-US"/>
              <a:t>Click to edit Master title style</a:t>
            </a:r>
            <a:endParaRPr lang="en-US" dirty="0"/>
          </a:p>
        </p:txBody>
      </p:sp>
      <p:sp>
        <p:nvSpPr>
          <p:cNvPr id="7" name="Text Placeholder 2"/>
          <p:cNvSpPr>
            <a:spLocks noGrp="1"/>
          </p:cNvSpPr>
          <p:nvPr>
            <p:ph type="body" idx="1"/>
          </p:nvPr>
        </p:nvSpPr>
        <p:spPr>
          <a:xfrm>
            <a:off x="835801" y="1571625"/>
            <a:ext cx="1841792" cy="480218"/>
          </a:xfrm>
        </p:spPr>
        <p:txBody>
          <a:bodyPr anchor="b">
            <a:noAutofit/>
          </a:bodyPr>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8" name="Text Placeholder 3"/>
          <p:cNvSpPr>
            <a:spLocks noGrp="1"/>
          </p:cNvSpPr>
          <p:nvPr>
            <p:ph type="body" sz="half" idx="15"/>
          </p:nvPr>
        </p:nvSpPr>
        <p:spPr>
          <a:xfrm>
            <a:off x="848000" y="2143126"/>
            <a:ext cx="1829594" cy="2771775"/>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9" name="Text Placeholder 4"/>
          <p:cNvSpPr>
            <a:spLocks noGrp="1"/>
          </p:cNvSpPr>
          <p:nvPr>
            <p:ph type="body" sz="quarter" idx="3"/>
          </p:nvPr>
        </p:nvSpPr>
        <p:spPr>
          <a:xfrm>
            <a:off x="2867498" y="1571625"/>
            <a:ext cx="1835151" cy="480218"/>
          </a:xfrm>
        </p:spPr>
        <p:txBody>
          <a:bodyPr vert="horz" lIns="91440" tIns="45720" rIns="91440" bIns="45720" rtlCol="0" anchor="b">
            <a:noAutofit/>
          </a:bodyPr>
          <a:lstStyle>
            <a:lvl1pPr>
              <a:buNone/>
              <a:defRPr lang="en-US" sz="1500" b="0">
                <a:solidFill>
                  <a:schemeClr val="tx2">
                    <a:lumMod val="50000"/>
                  </a:schemeClr>
                </a:soli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2860901" y="2143126"/>
            <a:ext cx="1841747" cy="2771775"/>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11" name="Text Placeholder 4"/>
          <p:cNvSpPr>
            <a:spLocks noGrp="1"/>
          </p:cNvSpPr>
          <p:nvPr>
            <p:ph type="body" sz="quarter" idx="13"/>
          </p:nvPr>
        </p:nvSpPr>
        <p:spPr>
          <a:xfrm>
            <a:off x="4893149" y="1571625"/>
            <a:ext cx="1832571" cy="480218"/>
          </a:xfrm>
        </p:spPr>
        <p:txBody>
          <a:bodyPr vert="horz" lIns="91440" tIns="45720" rIns="91440" bIns="45720" rtlCol="0" anchor="b">
            <a:noAutofit/>
          </a:bodyPr>
          <a:lstStyle>
            <a:lvl1pPr>
              <a:buNone/>
              <a:defRPr lang="en-US" sz="1500" b="0" dirty="0">
                <a:solidFill>
                  <a:schemeClr val="tx2">
                    <a:lumMod val="50000"/>
                  </a:schemeClr>
                </a:soli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4893149" y="2143126"/>
            <a:ext cx="1832571" cy="2771775"/>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6550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523875" y="304271"/>
            <a:ext cx="6572250" cy="110463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32553" y="3581253"/>
            <a:ext cx="1837532" cy="480218"/>
          </a:xfrm>
        </p:spPr>
        <p:txBody>
          <a:bodyPr anchor="b">
            <a:noAutofit/>
          </a:bodyPr>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20" name="Picture Placeholder 2"/>
          <p:cNvSpPr>
            <a:spLocks noGrp="1" noChangeAspect="1"/>
          </p:cNvSpPr>
          <p:nvPr>
            <p:ph type="pic" idx="15"/>
          </p:nvPr>
        </p:nvSpPr>
        <p:spPr>
          <a:xfrm>
            <a:off x="832553" y="1880295"/>
            <a:ext cx="1837532" cy="1270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r>
              <a:rPr lang="en-US"/>
              <a:t>Click icon to add picture</a:t>
            </a:r>
            <a:endParaRPr lang="en-US" dirty="0"/>
          </a:p>
        </p:txBody>
      </p:sp>
      <p:sp>
        <p:nvSpPr>
          <p:cNvPr id="21" name="Text Placeholder 3"/>
          <p:cNvSpPr>
            <a:spLocks noGrp="1"/>
          </p:cNvSpPr>
          <p:nvPr>
            <p:ph type="body" sz="half" idx="18"/>
          </p:nvPr>
        </p:nvSpPr>
        <p:spPr>
          <a:xfrm>
            <a:off x="832553" y="4061471"/>
            <a:ext cx="1837532" cy="549324"/>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22" name="Text Placeholder 4"/>
          <p:cNvSpPr>
            <a:spLocks noGrp="1"/>
          </p:cNvSpPr>
          <p:nvPr>
            <p:ph type="body" sz="quarter" idx="3"/>
          </p:nvPr>
        </p:nvSpPr>
        <p:spPr>
          <a:xfrm>
            <a:off x="2855624" y="3581253"/>
            <a:ext cx="1831578" cy="480218"/>
          </a:xfrm>
        </p:spPr>
        <p:txBody>
          <a:bodyPr anchor="b">
            <a:noAutofit/>
          </a:bodyPr>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23" name="Picture Placeholder 2"/>
          <p:cNvSpPr>
            <a:spLocks noGrp="1" noChangeAspect="1"/>
          </p:cNvSpPr>
          <p:nvPr>
            <p:ph type="pic" idx="21"/>
          </p:nvPr>
        </p:nvSpPr>
        <p:spPr>
          <a:xfrm>
            <a:off x="2855623" y="1880295"/>
            <a:ext cx="1831578" cy="1270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r>
              <a:rPr lang="en-US"/>
              <a:t>Click icon to add picture</a:t>
            </a:r>
            <a:endParaRPr lang="en-US" dirty="0"/>
          </a:p>
        </p:txBody>
      </p:sp>
      <p:sp>
        <p:nvSpPr>
          <p:cNvPr id="24" name="Text Placeholder 3"/>
          <p:cNvSpPr>
            <a:spLocks noGrp="1"/>
          </p:cNvSpPr>
          <p:nvPr>
            <p:ph type="body" sz="half" idx="19"/>
          </p:nvPr>
        </p:nvSpPr>
        <p:spPr>
          <a:xfrm>
            <a:off x="2854779" y="4061471"/>
            <a:ext cx="1834004" cy="549324"/>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25" name="Text Placeholder 4"/>
          <p:cNvSpPr>
            <a:spLocks noGrp="1"/>
          </p:cNvSpPr>
          <p:nvPr>
            <p:ph type="body" sz="quarter" idx="13"/>
          </p:nvPr>
        </p:nvSpPr>
        <p:spPr>
          <a:xfrm>
            <a:off x="4877703" y="3581253"/>
            <a:ext cx="1832571" cy="480218"/>
          </a:xfrm>
        </p:spPr>
        <p:txBody>
          <a:bodyPr anchor="b">
            <a:noAutofit/>
          </a:bodyPr>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26" name="Picture Placeholder 2"/>
          <p:cNvSpPr>
            <a:spLocks noGrp="1" noChangeAspect="1"/>
          </p:cNvSpPr>
          <p:nvPr>
            <p:ph type="pic" idx="22"/>
          </p:nvPr>
        </p:nvSpPr>
        <p:spPr>
          <a:xfrm>
            <a:off x="4877702" y="1880295"/>
            <a:ext cx="1832571" cy="1270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r>
              <a:rPr lang="en-US"/>
              <a:t>Click icon to add picture</a:t>
            </a:r>
            <a:endParaRPr lang="en-US" dirty="0"/>
          </a:p>
        </p:txBody>
      </p:sp>
      <p:sp>
        <p:nvSpPr>
          <p:cNvPr id="27" name="Text Placeholder 3"/>
          <p:cNvSpPr>
            <a:spLocks noGrp="1"/>
          </p:cNvSpPr>
          <p:nvPr>
            <p:ph type="body" sz="half" idx="20"/>
          </p:nvPr>
        </p:nvSpPr>
        <p:spPr>
          <a:xfrm>
            <a:off x="4877624" y="4061470"/>
            <a:ext cx="1834998" cy="549324"/>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0166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23875" y="1521354"/>
            <a:ext cx="6572250" cy="38507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948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53064" y="304272"/>
            <a:ext cx="1643063" cy="50606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23876" y="304272"/>
            <a:ext cx="4833938" cy="50606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072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00000" y="1521354"/>
            <a:ext cx="6396125" cy="33926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112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34083" y="1526892"/>
            <a:ext cx="5715000" cy="1367908"/>
          </a:xfrm>
        </p:spPr>
        <p:txBody>
          <a:bodyPr wrap="none" anchor="t">
            <a:normAutofit/>
          </a:bodyPr>
          <a:lstStyle>
            <a:lvl1pPr algn="l">
              <a:defRPr sz="3667" b="0" spc="-187">
                <a:solidFill>
                  <a:schemeClr val="tx1"/>
                </a:soli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534083" y="842069"/>
            <a:ext cx="5715000" cy="628354"/>
          </a:xfrm>
        </p:spPr>
        <p:txBody>
          <a:bodyPr anchor="b">
            <a:normAutofit/>
          </a:bodyPr>
          <a:lstStyle>
            <a:lvl1pPr marL="0" indent="0" algn="l">
              <a:buNone/>
              <a:defRPr sz="2000" b="0">
                <a:solidFill>
                  <a:schemeClr val="tx1">
                    <a:lumMod val="85000"/>
                  </a:schemeClr>
                </a:solidFill>
                <a:latin typeface="+mj-lt"/>
              </a:defRPr>
            </a:lvl1pPr>
            <a:lvl2pPr marL="285739" indent="0" algn="ctr">
              <a:buNone/>
              <a:defRPr sz="1250"/>
            </a:lvl2pPr>
            <a:lvl3pPr marL="571477" indent="0" algn="ctr">
              <a:buNone/>
              <a:defRPr sz="1125"/>
            </a:lvl3pPr>
            <a:lvl4pPr marL="857216" indent="0" algn="ctr">
              <a:buNone/>
              <a:defRPr sz="1000"/>
            </a:lvl4pPr>
            <a:lvl5pPr marL="1142954" indent="0" algn="ctr">
              <a:buNone/>
              <a:defRPr sz="1000"/>
            </a:lvl5pPr>
            <a:lvl6pPr marL="1428693" indent="0" algn="ctr">
              <a:buNone/>
              <a:defRPr sz="1000"/>
            </a:lvl6pPr>
            <a:lvl7pPr marL="1714431" indent="0" algn="ctr">
              <a:buNone/>
              <a:defRPr sz="1000"/>
            </a:lvl7pPr>
            <a:lvl8pPr marL="2000170" indent="0" algn="ctr">
              <a:buNone/>
              <a:defRPr sz="1000"/>
            </a:lvl8pPr>
            <a:lvl9pPr marL="2285909" indent="0" algn="ctr">
              <a:buNone/>
              <a:defRPr sz="1000"/>
            </a:lvl9pPr>
          </a:lstStyle>
          <a:p>
            <a:r>
              <a:rPr lang="en-US"/>
              <a:t>Click to edit Master subtitle style</a:t>
            </a:r>
            <a:endParaRPr lang="en-US" dirty="0"/>
          </a:p>
        </p:txBody>
      </p:sp>
    </p:spTree>
    <p:extLst>
      <p:ext uri="{BB962C8B-B14F-4D97-AF65-F5344CB8AC3E}">
        <p14:creationId xmlns:p14="http://schemas.microsoft.com/office/powerpoint/2010/main" val="172288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00000" y="1521355"/>
            <a:ext cx="3140760" cy="33935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49900" y="1521355"/>
            <a:ext cx="3146225" cy="33935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855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4867" y="304271"/>
            <a:ext cx="657225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00000" y="1400969"/>
            <a:ext cx="3140760" cy="686593"/>
          </a:xfrm>
        </p:spPr>
        <p:txBody>
          <a:bodyPr anchor="b"/>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4" name="Content Placeholder 3"/>
          <p:cNvSpPr>
            <a:spLocks noGrp="1"/>
          </p:cNvSpPr>
          <p:nvPr>
            <p:ph sz="half" idx="2"/>
          </p:nvPr>
        </p:nvSpPr>
        <p:spPr>
          <a:xfrm>
            <a:off x="700000" y="2087563"/>
            <a:ext cx="3140760" cy="2827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49901" y="1400969"/>
            <a:ext cx="3147218" cy="686593"/>
          </a:xfrm>
        </p:spPr>
        <p:txBody>
          <a:bodyPr vert="horz" lIns="91440" tIns="45720" rIns="91440" bIns="45720" rtlCol="0" anchor="b">
            <a:normAutofit/>
          </a:bodyPr>
          <a:lstStyle>
            <a:lvl1pPr>
              <a:buNone/>
              <a:defRPr lang="en-US" sz="1500" b="0">
                <a:solidFill>
                  <a:schemeClr val="tx2">
                    <a:lumMod val="50000"/>
                  </a:schemeClr>
                </a:soli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3949901" y="2087563"/>
            <a:ext cx="3147218" cy="2827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6619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387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6469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Pictur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99929" y="302079"/>
            <a:ext cx="7420144" cy="4619965"/>
          </a:xfrm>
        </p:spPr>
        <p:txBody>
          <a:bodyPr anchor="t"/>
          <a:lstStyle>
            <a:lvl1pPr marL="0" indent="0">
              <a:buNone/>
              <a:defRPr sz="2000">
                <a:solidFill>
                  <a:schemeClr val="tx1">
                    <a:lumMod val="85000"/>
                  </a:schemeClr>
                </a:solidFill>
              </a:defRPr>
            </a:lvl1pPr>
            <a:lvl2pPr marL="285739" indent="0">
              <a:buNone/>
              <a:defRPr sz="1750"/>
            </a:lvl2pPr>
            <a:lvl3pPr marL="571477" indent="0">
              <a:buNone/>
              <a:defRPr sz="1500"/>
            </a:lvl3pPr>
            <a:lvl4pPr marL="857216" indent="0">
              <a:buNone/>
              <a:defRPr sz="1250"/>
            </a:lvl4pPr>
            <a:lvl5pPr marL="1142954" indent="0">
              <a:buNone/>
              <a:defRPr sz="1250"/>
            </a:lvl5pPr>
            <a:lvl6pPr marL="1428693" indent="0">
              <a:buNone/>
              <a:defRPr sz="1250"/>
            </a:lvl6pPr>
            <a:lvl7pPr marL="1714431" indent="0">
              <a:buNone/>
              <a:defRPr sz="1250"/>
            </a:lvl7pPr>
            <a:lvl8pPr marL="2000170" indent="0">
              <a:buNone/>
              <a:defRPr sz="1250"/>
            </a:lvl8pPr>
            <a:lvl9pPr marL="2285909" indent="0">
              <a:buNone/>
              <a:defRPr sz="125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1693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4867" y="3639300"/>
            <a:ext cx="6572250" cy="682796"/>
          </a:xfrm>
        </p:spPr>
        <p:txBody>
          <a:bodyPr anchor="b"/>
          <a:lstStyle>
            <a:lvl1pPr>
              <a:defRPr sz="2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867" y="822855"/>
            <a:ext cx="6572250" cy="2816446"/>
          </a:xfrm>
        </p:spPr>
        <p:txBody>
          <a:bodyPr anchor="t"/>
          <a:lstStyle>
            <a:lvl1pPr marL="0" indent="0">
              <a:buNone/>
              <a:defRPr sz="2000">
                <a:solidFill>
                  <a:schemeClr val="tx1">
                    <a:lumMod val="85000"/>
                  </a:schemeClr>
                </a:solidFill>
              </a:defRPr>
            </a:lvl1pPr>
            <a:lvl2pPr marL="285739" indent="0">
              <a:buNone/>
              <a:defRPr sz="1750"/>
            </a:lvl2pPr>
            <a:lvl3pPr marL="571477" indent="0">
              <a:buNone/>
              <a:defRPr sz="1500"/>
            </a:lvl3pPr>
            <a:lvl4pPr marL="857216" indent="0">
              <a:buNone/>
              <a:defRPr sz="1250"/>
            </a:lvl4pPr>
            <a:lvl5pPr marL="1142954" indent="0">
              <a:buNone/>
              <a:defRPr sz="1250"/>
            </a:lvl5pPr>
            <a:lvl6pPr marL="1428693" indent="0">
              <a:buNone/>
              <a:defRPr sz="1250"/>
            </a:lvl6pPr>
            <a:lvl7pPr marL="1714431" indent="0">
              <a:buNone/>
              <a:defRPr sz="1250"/>
            </a:lvl7pPr>
            <a:lvl8pPr marL="2000170" indent="0">
              <a:buNone/>
              <a:defRPr sz="1250"/>
            </a:lvl8pPr>
            <a:lvl9pPr marL="2285909" indent="0">
              <a:buNone/>
              <a:defRPr sz="1250"/>
            </a:lvl9pPr>
          </a:lstStyle>
          <a:p>
            <a:r>
              <a:rPr lang="en-US"/>
              <a:t>Click icon to add picture</a:t>
            </a:r>
            <a:endParaRPr lang="en-US" dirty="0"/>
          </a:p>
        </p:txBody>
      </p:sp>
      <p:sp>
        <p:nvSpPr>
          <p:cNvPr id="4" name="Text Placeholder 3"/>
          <p:cNvSpPr>
            <a:spLocks noGrp="1"/>
          </p:cNvSpPr>
          <p:nvPr>
            <p:ph type="body" sz="half" idx="2"/>
          </p:nvPr>
        </p:nvSpPr>
        <p:spPr>
          <a:xfrm>
            <a:off x="524869" y="4322097"/>
            <a:ext cx="6571258" cy="568727"/>
          </a:xfrm>
        </p:spPr>
        <p:txBody>
          <a:bodyPr/>
          <a:lstStyle>
            <a:lvl1pPr marL="0" indent="0">
              <a:buNone/>
              <a:defRPr sz="1000">
                <a:solidFill>
                  <a:schemeClr val="bg1"/>
                </a:solidFill>
              </a:defRPr>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5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5" y="304271"/>
            <a:ext cx="6572250" cy="110463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700000" y="1521354"/>
            <a:ext cx="6396125"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00618" y="5296960"/>
            <a:ext cx="991721" cy="304271"/>
          </a:xfrm>
          <a:prstGeom prst="rect">
            <a:avLst/>
          </a:prstGeom>
        </p:spPr>
        <p:txBody>
          <a:bodyPr vert="horz" lIns="91440" tIns="45720" rIns="91440" bIns="45720" rtlCol="0" anchor="ctr"/>
          <a:lstStyle>
            <a:lvl1pPr algn="l">
              <a:defRPr sz="750">
                <a:solidFill>
                  <a:schemeClr val="tx1">
                    <a:lumMod val="85000"/>
                  </a:schemeClr>
                </a:solidFill>
              </a:defRPr>
            </a:lvl1pPr>
          </a:lstStyle>
          <a:p>
            <a:fld id="{B61BEF0D-F0BB-DE4B-95CE-6DB70DBA9567}" type="datetimeFigureOut">
              <a:rPr lang="en-US" smtClean="0"/>
              <a:pPr/>
              <a:t>3/30/2021</a:t>
            </a:fld>
            <a:endParaRPr lang="en-US" dirty="0"/>
          </a:p>
        </p:txBody>
      </p:sp>
      <p:sp>
        <p:nvSpPr>
          <p:cNvPr id="5" name="Footer Placeholder 4"/>
          <p:cNvSpPr>
            <a:spLocks noGrp="1"/>
          </p:cNvSpPr>
          <p:nvPr>
            <p:ph type="ftr" sz="quarter" idx="3"/>
          </p:nvPr>
        </p:nvSpPr>
        <p:spPr>
          <a:xfrm>
            <a:off x="3810000" y="5296960"/>
            <a:ext cx="2571750" cy="304271"/>
          </a:xfrm>
          <a:prstGeom prst="rect">
            <a:avLst/>
          </a:prstGeom>
        </p:spPr>
        <p:txBody>
          <a:bodyPr vert="horz" lIns="91440" tIns="45720" rIns="91440" bIns="45720" rtlCol="0" anchor="ctr"/>
          <a:lstStyle>
            <a:lvl1pPr algn="ctr">
              <a:defRPr sz="750">
                <a:solidFill>
                  <a:schemeClr val="tx1">
                    <a:lumMod val="85000"/>
                  </a:schemeClr>
                </a:solidFill>
              </a:defRPr>
            </a:lvl1pPr>
          </a:lstStyle>
          <a:p>
            <a:endParaRPr lang="en-US" dirty="0"/>
          </a:p>
        </p:txBody>
      </p:sp>
      <p:sp>
        <p:nvSpPr>
          <p:cNvPr id="6" name="Slide Number Placeholder 5"/>
          <p:cNvSpPr>
            <a:spLocks noGrp="1"/>
          </p:cNvSpPr>
          <p:nvPr>
            <p:ph type="sldNum" sz="quarter" idx="4"/>
          </p:nvPr>
        </p:nvSpPr>
        <p:spPr>
          <a:xfrm>
            <a:off x="6499412" y="5296960"/>
            <a:ext cx="596713" cy="304271"/>
          </a:xfrm>
          <a:prstGeom prst="rect">
            <a:avLst/>
          </a:prstGeom>
        </p:spPr>
        <p:txBody>
          <a:bodyPr vert="horz" lIns="91440" tIns="45720" rIns="91440" bIns="45720" rtlCol="0" anchor="ctr"/>
          <a:lstStyle>
            <a:lvl1pPr algn="r">
              <a:defRPr sz="750">
                <a:solidFill>
                  <a:schemeClr val="tx1">
                    <a:lumMod val="8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9742048"/>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xStyles>
    <p:titleStyle>
      <a:lvl1pPr algn="l" defTabSz="571477" rtl="0" eaLnBrk="1" latinLnBrk="0" hangingPunct="1">
        <a:lnSpc>
          <a:spcPct val="90000"/>
        </a:lnSpc>
        <a:spcBef>
          <a:spcPct val="0"/>
        </a:spcBef>
        <a:buNone/>
        <a:defRPr sz="3667" b="0" kern="1200">
          <a:solidFill>
            <a:schemeClr val="tx2">
              <a:lumMod val="50000"/>
            </a:schemeClr>
          </a:solidFill>
          <a:latin typeface="+mj-lt"/>
          <a:ea typeface="+mj-ea"/>
          <a:cs typeface="+mj-cs"/>
        </a:defRPr>
      </a:lvl1pPr>
    </p:titleStyle>
    <p:bodyStyle>
      <a:lvl1pPr marL="142869" indent="-142869" algn="l" defTabSz="571477" rtl="0" eaLnBrk="1" latinLnBrk="0" hangingPunct="1">
        <a:lnSpc>
          <a:spcPct val="90000"/>
        </a:lnSpc>
        <a:spcBef>
          <a:spcPts val="625"/>
        </a:spcBef>
        <a:buFont typeface="Arial" panose="020B0604020202020204" pitchFamily="34" charset="0"/>
        <a:buChar char="•"/>
        <a:defRPr sz="2667" kern="1200">
          <a:solidFill>
            <a:schemeClr val="bg1"/>
          </a:solidFill>
          <a:latin typeface="+mn-lt"/>
          <a:ea typeface="+mn-ea"/>
          <a:cs typeface="+mn-cs"/>
        </a:defRPr>
      </a:lvl1pPr>
      <a:lvl2pPr marL="428608" indent="-142869" algn="l" defTabSz="571477" rtl="0" eaLnBrk="1" latinLnBrk="0" hangingPunct="1">
        <a:lnSpc>
          <a:spcPct val="90000"/>
        </a:lnSpc>
        <a:spcBef>
          <a:spcPts val="312"/>
        </a:spcBef>
        <a:buFont typeface="Arial" panose="020B0604020202020204" pitchFamily="34" charset="0"/>
        <a:buChar char="•"/>
        <a:defRPr sz="2333" kern="1200">
          <a:solidFill>
            <a:schemeClr val="bg1"/>
          </a:solidFill>
          <a:latin typeface="+mn-lt"/>
          <a:ea typeface="+mn-ea"/>
          <a:cs typeface="+mn-cs"/>
        </a:defRPr>
      </a:lvl2pPr>
      <a:lvl3pPr marL="714346" indent="-142869" algn="l" defTabSz="571477" rtl="0" eaLnBrk="1" latinLnBrk="0" hangingPunct="1">
        <a:lnSpc>
          <a:spcPct val="90000"/>
        </a:lnSpc>
        <a:spcBef>
          <a:spcPts val="312"/>
        </a:spcBef>
        <a:buFont typeface="Arial" panose="020B0604020202020204" pitchFamily="34" charset="0"/>
        <a:buChar char="•"/>
        <a:defRPr sz="2000" kern="1200">
          <a:solidFill>
            <a:schemeClr val="bg1"/>
          </a:solidFill>
          <a:latin typeface="+mn-lt"/>
          <a:ea typeface="+mn-ea"/>
          <a:cs typeface="+mn-cs"/>
        </a:defRPr>
      </a:lvl3pPr>
      <a:lvl4pPr marL="1000085" indent="-142869" algn="l" defTabSz="571477" rtl="0" eaLnBrk="1" latinLnBrk="0" hangingPunct="1">
        <a:lnSpc>
          <a:spcPct val="90000"/>
        </a:lnSpc>
        <a:spcBef>
          <a:spcPts val="312"/>
        </a:spcBef>
        <a:buFont typeface="Arial" panose="020B0604020202020204" pitchFamily="34" charset="0"/>
        <a:buChar char="•"/>
        <a:defRPr sz="1667" kern="1200">
          <a:solidFill>
            <a:schemeClr val="bg1"/>
          </a:solidFill>
          <a:latin typeface="+mn-lt"/>
          <a:ea typeface="+mn-ea"/>
          <a:cs typeface="+mn-cs"/>
        </a:defRPr>
      </a:lvl4pPr>
      <a:lvl5pPr marL="1285824" indent="-142869" algn="l" defTabSz="571477" rtl="0" eaLnBrk="1" latinLnBrk="0" hangingPunct="1">
        <a:lnSpc>
          <a:spcPct val="90000"/>
        </a:lnSpc>
        <a:spcBef>
          <a:spcPts val="312"/>
        </a:spcBef>
        <a:buFont typeface="Arial" panose="020B0604020202020204" pitchFamily="34" charset="0"/>
        <a:buChar char="•"/>
        <a:defRPr sz="1333" kern="1200">
          <a:solidFill>
            <a:schemeClr val="bg1"/>
          </a:solidFill>
          <a:latin typeface="+mn-lt"/>
          <a:ea typeface="+mn-ea"/>
          <a:cs typeface="+mn-cs"/>
        </a:defRPr>
      </a:lvl5pPr>
      <a:lvl6pPr marL="1571562"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6pPr>
      <a:lvl7pPr marL="1857301"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7pPr>
      <a:lvl8pPr marL="2143039"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8pPr>
      <a:lvl9pPr marL="2428778"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71477" rtl="0" eaLnBrk="1" latinLnBrk="0" hangingPunct="1">
        <a:defRPr sz="1125" kern="1200">
          <a:solidFill>
            <a:schemeClr val="tx1"/>
          </a:solidFill>
          <a:latin typeface="+mn-lt"/>
          <a:ea typeface="+mn-ea"/>
          <a:cs typeface="+mn-cs"/>
        </a:defRPr>
      </a:lvl1pPr>
      <a:lvl2pPr marL="285739" algn="l" defTabSz="571477" rtl="0" eaLnBrk="1" latinLnBrk="0" hangingPunct="1">
        <a:defRPr sz="1125" kern="1200">
          <a:solidFill>
            <a:schemeClr val="tx1"/>
          </a:solidFill>
          <a:latin typeface="+mn-lt"/>
          <a:ea typeface="+mn-ea"/>
          <a:cs typeface="+mn-cs"/>
        </a:defRPr>
      </a:lvl2pPr>
      <a:lvl3pPr marL="571477" algn="l" defTabSz="571477" rtl="0" eaLnBrk="1" latinLnBrk="0" hangingPunct="1">
        <a:defRPr sz="1125" kern="1200">
          <a:solidFill>
            <a:schemeClr val="tx1"/>
          </a:solidFill>
          <a:latin typeface="+mn-lt"/>
          <a:ea typeface="+mn-ea"/>
          <a:cs typeface="+mn-cs"/>
        </a:defRPr>
      </a:lvl3pPr>
      <a:lvl4pPr marL="857216" algn="l" defTabSz="571477" rtl="0" eaLnBrk="1" latinLnBrk="0" hangingPunct="1">
        <a:defRPr sz="1125" kern="1200">
          <a:solidFill>
            <a:schemeClr val="tx1"/>
          </a:solidFill>
          <a:latin typeface="+mn-lt"/>
          <a:ea typeface="+mn-ea"/>
          <a:cs typeface="+mn-cs"/>
        </a:defRPr>
      </a:lvl4pPr>
      <a:lvl5pPr marL="1142954" algn="l" defTabSz="571477" rtl="0" eaLnBrk="1" latinLnBrk="0" hangingPunct="1">
        <a:defRPr sz="1125" kern="1200">
          <a:solidFill>
            <a:schemeClr val="tx1"/>
          </a:solidFill>
          <a:latin typeface="+mn-lt"/>
          <a:ea typeface="+mn-ea"/>
          <a:cs typeface="+mn-cs"/>
        </a:defRPr>
      </a:lvl5pPr>
      <a:lvl6pPr marL="1428693" algn="l" defTabSz="571477" rtl="0" eaLnBrk="1" latinLnBrk="0" hangingPunct="1">
        <a:defRPr sz="1125" kern="1200">
          <a:solidFill>
            <a:schemeClr val="tx1"/>
          </a:solidFill>
          <a:latin typeface="+mn-lt"/>
          <a:ea typeface="+mn-ea"/>
          <a:cs typeface="+mn-cs"/>
        </a:defRPr>
      </a:lvl6pPr>
      <a:lvl7pPr marL="1714431" algn="l" defTabSz="571477" rtl="0" eaLnBrk="1" latinLnBrk="0" hangingPunct="1">
        <a:defRPr sz="1125" kern="1200">
          <a:solidFill>
            <a:schemeClr val="tx1"/>
          </a:solidFill>
          <a:latin typeface="+mn-lt"/>
          <a:ea typeface="+mn-ea"/>
          <a:cs typeface="+mn-cs"/>
        </a:defRPr>
      </a:lvl7pPr>
      <a:lvl8pPr marL="2000170" algn="l" defTabSz="571477" rtl="0" eaLnBrk="1" latinLnBrk="0" hangingPunct="1">
        <a:defRPr sz="1125" kern="1200">
          <a:solidFill>
            <a:schemeClr val="tx1"/>
          </a:solidFill>
          <a:latin typeface="+mn-lt"/>
          <a:ea typeface="+mn-ea"/>
          <a:cs typeface="+mn-cs"/>
        </a:defRPr>
      </a:lvl8pPr>
      <a:lvl9pPr marL="2285909" algn="l" defTabSz="571477"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microsoft.com/en-us/windows-server/administration/windows-commands/commands-by-server-rol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utomatetheboringstuff.com/2e/chapter18/"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myaccount.google.com/lesssecureapps?pli=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automatetheboringstuff.com/2e/chapter18/"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developers.google.com/gmail/api/v1/referenc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evelopers.google.com/gmail/api/quickstart/pytho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3499-21EC-4498-A907-0487BFFB8FE9}"/>
              </a:ext>
            </a:extLst>
          </p:cNvPr>
          <p:cNvSpPr>
            <a:spLocks noGrp="1"/>
          </p:cNvSpPr>
          <p:nvPr>
            <p:ph type="ctrTitle"/>
          </p:nvPr>
        </p:nvSpPr>
        <p:spPr>
          <a:xfrm>
            <a:off x="914400" y="1702988"/>
            <a:ext cx="6181724" cy="742846"/>
          </a:xfrm>
        </p:spPr>
        <p:txBody>
          <a:bodyPr/>
          <a:lstStyle/>
          <a:p>
            <a:r>
              <a:rPr lang="en-CA" dirty="0"/>
              <a:t>Info-6079 Security Application</a:t>
            </a:r>
          </a:p>
        </p:txBody>
      </p:sp>
      <p:sp>
        <p:nvSpPr>
          <p:cNvPr id="3" name="Subtitle 2">
            <a:extLst>
              <a:ext uri="{FF2B5EF4-FFF2-40B4-BE49-F238E27FC236}">
                <a16:creationId xmlns:a16="http://schemas.microsoft.com/office/drawing/2014/main" id="{D588400E-B15F-4C5A-8E8B-8DE6F3B91BDE}"/>
              </a:ext>
            </a:extLst>
          </p:cNvPr>
          <p:cNvSpPr>
            <a:spLocks noGrp="1"/>
          </p:cNvSpPr>
          <p:nvPr>
            <p:ph type="subTitle" idx="1"/>
          </p:nvPr>
        </p:nvSpPr>
        <p:spPr>
          <a:xfrm>
            <a:off x="1389916" y="3078646"/>
            <a:ext cx="5715000" cy="628354"/>
          </a:xfrm>
        </p:spPr>
        <p:txBody>
          <a:bodyPr>
            <a:normAutofit/>
          </a:bodyPr>
          <a:lstStyle/>
          <a:p>
            <a:r>
              <a:rPr lang="en-CA" sz="3600" b="1" dirty="0"/>
              <a:t>Subprocess - Emails</a:t>
            </a:r>
          </a:p>
        </p:txBody>
      </p:sp>
    </p:spTree>
    <p:extLst>
      <p:ext uri="{BB962C8B-B14F-4D97-AF65-F5344CB8AC3E}">
        <p14:creationId xmlns:p14="http://schemas.microsoft.com/office/powerpoint/2010/main" val="1168111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760FA-38AB-4E41-B5EA-18FBA292B719}"/>
              </a:ext>
            </a:extLst>
          </p:cNvPr>
          <p:cNvSpPr>
            <a:spLocks noGrp="1"/>
          </p:cNvSpPr>
          <p:nvPr>
            <p:ph type="title"/>
          </p:nvPr>
        </p:nvSpPr>
        <p:spPr>
          <a:xfrm>
            <a:off x="107092" y="304271"/>
            <a:ext cx="7405816" cy="496702"/>
          </a:xfrm>
        </p:spPr>
        <p:txBody>
          <a:bodyPr/>
          <a:lstStyle/>
          <a:p>
            <a:r>
              <a:rPr lang="en-CA" dirty="0"/>
              <a:t>Output:</a:t>
            </a:r>
          </a:p>
        </p:txBody>
      </p:sp>
      <p:sp>
        <p:nvSpPr>
          <p:cNvPr id="4" name="Content Placeholder 3">
            <a:extLst>
              <a:ext uri="{FF2B5EF4-FFF2-40B4-BE49-F238E27FC236}">
                <a16:creationId xmlns:a16="http://schemas.microsoft.com/office/drawing/2014/main" id="{1555E7E2-FB09-4380-ABD0-9299D49A461F}"/>
              </a:ext>
            </a:extLst>
          </p:cNvPr>
          <p:cNvSpPr>
            <a:spLocks noGrp="1"/>
          </p:cNvSpPr>
          <p:nvPr>
            <p:ph idx="1"/>
          </p:nvPr>
        </p:nvSpPr>
        <p:spPr>
          <a:xfrm>
            <a:off x="315952" y="800973"/>
            <a:ext cx="7196956" cy="4081923"/>
          </a:xfrm>
        </p:spPr>
        <p:txBody>
          <a:bodyPr>
            <a:normAutofit fontScale="92500" lnSpcReduction="20000"/>
          </a:bodyPr>
          <a:lstStyle/>
          <a:p>
            <a:pPr marL="0" indent="0">
              <a:buNone/>
            </a:pPr>
            <a:r>
              <a:rPr lang="en-US" sz="1400" b="1" dirty="0">
                <a:highlight>
                  <a:srgbClr val="FFFF00"/>
                </a:highlight>
                <a:latin typeface="Courier New" panose="02070309020205020404" pitchFamily="49" charset="0"/>
                <a:cs typeface="Courier New" panose="02070309020205020404" pitchFamily="49" charset="0"/>
              </a:rPr>
              <a:t>output using </a:t>
            </a:r>
            <a:r>
              <a:rPr lang="en-US" sz="1400" b="1" dirty="0" err="1">
                <a:highlight>
                  <a:srgbClr val="FFFF00"/>
                </a:highlight>
                <a:latin typeface="Courier New" panose="02070309020205020404" pitchFamily="49" charset="0"/>
                <a:cs typeface="Courier New" panose="02070309020205020404" pitchFamily="49" charset="0"/>
              </a:rPr>
              <a:t>stdout.decode</a:t>
            </a:r>
            <a:endParaRPr lang="en-US" sz="1400" b="1" dirty="0">
              <a:highlight>
                <a:srgbClr val="FFFF00"/>
              </a:highlight>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Pinging fanshawec.ca [52.60.137.41] with 32 bytes of data:</a:t>
            </a:r>
          </a:p>
          <a:p>
            <a:pPr marL="0" indent="0">
              <a:buNone/>
            </a:pPr>
            <a:r>
              <a:rPr lang="en-US" sz="1400" b="1" dirty="0">
                <a:latin typeface="Courier New" panose="02070309020205020404" pitchFamily="49" charset="0"/>
                <a:cs typeface="Courier New" panose="02070309020205020404" pitchFamily="49" charset="0"/>
              </a:rPr>
              <a:t>Reply from 52.60.137.41: bytes=32 time=25ms TTL=49</a:t>
            </a:r>
          </a:p>
          <a:p>
            <a:pPr marL="0" indent="0">
              <a:buNone/>
            </a:pPr>
            <a:r>
              <a:rPr lang="en-US" sz="1400" b="1" dirty="0">
                <a:latin typeface="Courier New" panose="02070309020205020404" pitchFamily="49" charset="0"/>
                <a:cs typeface="Courier New" panose="02070309020205020404" pitchFamily="49" charset="0"/>
              </a:rPr>
              <a:t>Reply from 52.60.137.41: bytes=32 time=22ms TTL=49</a:t>
            </a:r>
          </a:p>
          <a:p>
            <a:pPr marL="0" indent="0">
              <a:buNone/>
            </a:pPr>
            <a:r>
              <a:rPr lang="en-US" sz="1400" b="1" dirty="0">
                <a:latin typeface="Courier New" panose="02070309020205020404" pitchFamily="49" charset="0"/>
                <a:cs typeface="Courier New" panose="02070309020205020404" pitchFamily="49" charset="0"/>
              </a:rPr>
              <a:t>Reply from 52.60.137.41: bytes=32 time=30ms TTL=49</a:t>
            </a:r>
          </a:p>
          <a:p>
            <a:pPr marL="0" indent="0">
              <a:buNone/>
            </a:pPr>
            <a:r>
              <a:rPr lang="en-US" sz="1400" b="1" dirty="0">
                <a:latin typeface="Courier New" panose="02070309020205020404" pitchFamily="49" charset="0"/>
                <a:cs typeface="Courier New" panose="02070309020205020404" pitchFamily="49" charset="0"/>
              </a:rPr>
              <a:t>Reply from 52.60.137.41: bytes=32 time=23ms TTL=49</a:t>
            </a:r>
          </a:p>
          <a:p>
            <a:pPr marL="0" indent="0">
              <a:buNone/>
            </a:pPr>
            <a:endParaRPr lang="en-US" sz="1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Ping statistics for 52.60.137.41:</a:t>
            </a:r>
          </a:p>
          <a:p>
            <a:pPr marL="0" indent="0">
              <a:buNone/>
            </a:pPr>
            <a:r>
              <a:rPr lang="en-US" sz="1400" b="1" dirty="0">
                <a:latin typeface="Courier New" panose="02070309020205020404" pitchFamily="49" charset="0"/>
                <a:cs typeface="Courier New" panose="02070309020205020404" pitchFamily="49" charset="0"/>
              </a:rPr>
              <a:t>    Packets: Sent = 4, Received = 4, Lost = 0 (0% loss),</a:t>
            </a:r>
          </a:p>
          <a:p>
            <a:pPr marL="0" indent="0">
              <a:buNone/>
            </a:pPr>
            <a:r>
              <a:rPr lang="en-US" sz="1400" b="1" dirty="0">
                <a:latin typeface="Courier New" panose="02070309020205020404" pitchFamily="49" charset="0"/>
                <a:cs typeface="Courier New" panose="02070309020205020404" pitchFamily="49" charset="0"/>
              </a:rPr>
              <a:t>Approximate round trip times in milli-seconds:</a:t>
            </a:r>
          </a:p>
          <a:p>
            <a:pPr marL="0" indent="0">
              <a:buNone/>
            </a:pPr>
            <a:r>
              <a:rPr lang="en-US" sz="1400" b="1" dirty="0">
                <a:latin typeface="Courier New" panose="02070309020205020404" pitchFamily="49" charset="0"/>
                <a:cs typeface="Courier New" panose="02070309020205020404" pitchFamily="49" charset="0"/>
              </a:rPr>
              <a:t>    Minimum = 22ms, Maximum = 30ms, Average = 25ms</a:t>
            </a:r>
          </a:p>
          <a:p>
            <a:pPr marL="0" indent="0">
              <a:buNone/>
            </a:pPr>
            <a:endParaRPr lang="en-US" sz="1400" b="1" dirty="0">
              <a:highlight>
                <a:srgbClr val="FFFF00"/>
              </a:highlight>
              <a:latin typeface="Courier New" panose="02070309020205020404" pitchFamily="49" charset="0"/>
              <a:cs typeface="Courier New" panose="02070309020205020404" pitchFamily="49" charset="0"/>
            </a:endParaRPr>
          </a:p>
          <a:p>
            <a:pPr marL="0" indent="0">
              <a:buNone/>
            </a:pPr>
            <a:r>
              <a:rPr lang="en-US" sz="1400" b="1" dirty="0">
                <a:highlight>
                  <a:srgbClr val="FFFF00"/>
                </a:highlight>
                <a:latin typeface="Courier New" panose="02070309020205020404" pitchFamily="49" charset="0"/>
                <a:cs typeface="Courier New" panose="02070309020205020404" pitchFamily="49" charset="0"/>
              </a:rPr>
              <a:t>output using </a:t>
            </a:r>
            <a:r>
              <a:rPr lang="en-US" sz="1400" b="1" dirty="0" err="1">
                <a:highlight>
                  <a:srgbClr val="FFFF00"/>
                </a:highlight>
                <a:latin typeface="Courier New" panose="02070309020205020404" pitchFamily="49" charset="0"/>
                <a:cs typeface="Courier New" panose="02070309020205020404" pitchFamily="49" charset="0"/>
              </a:rPr>
              <a:t>stdout</a:t>
            </a:r>
            <a:endParaRPr lang="en-US" sz="1400" b="1" dirty="0">
              <a:highlight>
                <a:srgbClr val="FFFF00"/>
              </a:highlight>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b'\r\</a:t>
            </a:r>
            <a:r>
              <a:rPr lang="en-US" sz="1400" b="1" dirty="0" err="1">
                <a:latin typeface="Courier New" panose="02070309020205020404" pitchFamily="49" charset="0"/>
                <a:cs typeface="Courier New" panose="02070309020205020404" pitchFamily="49" charset="0"/>
              </a:rPr>
              <a:t>nPinging</a:t>
            </a:r>
            <a:r>
              <a:rPr lang="en-US" sz="1400" b="1" dirty="0">
                <a:latin typeface="Courier New" panose="02070309020205020404" pitchFamily="49" charset="0"/>
                <a:cs typeface="Courier New" panose="02070309020205020404" pitchFamily="49" charset="0"/>
              </a:rPr>
              <a:t> fanshawec.ca [52.60.137.41] with 32 bytes of data:\r\</a:t>
            </a:r>
            <a:r>
              <a:rPr lang="en-US" sz="1400" b="1" dirty="0" err="1">
                <a:latin typeface="Courier New" panose="02070309020205020404" pitchFamily="49" charset="0"/>
                <a:cs typeface="Courier New" panose="02070309020205020404" pitchFamily="49" charset="0"/>
              </a:rPr>
              <a:t>nReply</a:t>
            </a:r>
            <a:r>
              <a:rPr lang="en-US" sz="1400" b="1" dirty="0">
                <a:latin typeface="Courier New" panose="02070309020205020404" pitchFamily="49" charset="0"/>
                <a:cs typeface="Courier New" panose="02070309020205020404" pitchFamily="49" charset="0"/>
              </a:rPr>
              <a:t> from 52.60.137.41: bytes=32 time=25ms TTL=49\r\</a:t>
            </a:r>
            <a:r>
              <a:rPr lang="en-US" sz="1400" b="1" dirty="0" err="1">
                <a:latin typeface="Courier New" panose="02070309020205020404" pitchFamily="49" charset="0"/>
                <a:cs typeface="Courier New" panose="02070309020205020404" pitchFamily="49" charset="0"/>
              </a:rPr>
              <a:t>nReply</a:t>
            </a:r>
            <a:r>
              <a:rPr lang="en-US" sz="1400" b="1" dirty="0">
                <a:latin typeface="Courier New" panose="02070309020205020404" pitchFamily="49" charset="0"/>
                <a:cs typeface="Courier New" panose="02070309020205020404" pitchFamily="49" charset="0"/>
              </a:rPr>
              <a:t> from 52.60.137.41: bytes=32 time=22ms TTL=49\r\</a:t>
            </a:r>
            <a:r>
              <a:rPr lang="en-US" sz="1400" b="1" dirty="0" err="1">
                <a:latin typeface="Courier New" panose="02070309020205020404" pitchFamily="49" charset="0"/>
                <a:cs typeface="Courier New" panose="02070309020205020404" pitchFamily="49" charset="0"/>
              </a:rPr>
              <a:t>nReply</a:t>
            </a:r>
            <a:r>
              <a:rPr lang="en-US" sz="1400" b="1" dirty="0">
                <a:latin typeface="Courier New" panose="02070309020205020404" pitchFamily="49" charset="0"/>
                <a:cs typeface="Courier New" panose="02070309020205020404" pitchFamily="49" charset="0"/>
              </a:rPr>
              <a:t> from 52.60.137.41: bytes=32 time=30ms TTL=49\r\</a:t>
            </a:r>
            <a:r>
              <a:rPr lang="en-US" sz="1400" b="1" dirty="0" err="1">
                <a:latin typeface="Courier New" panose="02070309020205020404" pitchFamily="49" charset="0"/>
                <a:cs typeface="Courier New" panose="02070309020205020404" pitchFamily="49" charset="0"/>
              </a:rPr>
              <a:t>nReply</a:t>
            </a:r>
            <a:r>
              <a:rPr lang="en-US" sz="1400" b="1" dirty="0">
                <a:latin typeface="Courier New" panose="02070309020205020404" pitchFamily="49" charset="0"/>
                <a:cs typeface="Courier New" panose="02070309020205020404" pitchFamily="49" charset="0"/>
              </a:rPr>
              <a:t> from 52.60.137.41: bytes=32 time=23ms TTL=49\r\n\r\</a:t>
            </a:r>
            <a:r>
              <a:rPr lang="en-US" sz="1400" b="1" dirty="0" err="1">
                <a:latin typeface="Courier New" panose="02070309020205020404" pitchFamily="49" charset="0"/>
                <a:cs typeface="Courier New" panose="02070309020205020404" pitchFamily="49" charset="0"/>
              </a:rPr>
              <a:t>nPing</a:t>
            </a:r>
            <a:r>
              <a:rPr lang="en-US" sz="1400" b="1" dirty="0">
                <a:latin typeface="Courier New" panose="02070309020205020404" pitchFamily="49" charset="0"/>
                <a:cs typeface="Courier New" panose="02070309020205020404" pitchFamily="49" charset="0"/>
              </a:rPr>
              <a:t> statistics for 52.60.137.41:\r\n    Packets: Sent = 4, Received = 4, Lost = 0 (0% loss),\r\</a:t>
            </a:r>
            <a:r>
              <a:rPr lang="en-US" sz="1400" b="1" dirty="0" err="1">
                <a:latin typeface="Courier New" panose="02070309020205020404" pitchFamily="49" charset="0"/>
                <a:cs typeface="Courier New" panose="02070309020205020404" pitchFamily="49" charset="0"/>
              </a:rPr>
              <a:t>nApproximate</a:t>
            </a:r>
            <a:r>
              <a:rPr lang="en-US" sz="1400" b="1" dirty="0">
                <a:latin typeface="Courier New" panose="02070309020205020404" pitchFamily="49" charset="0"/>
                <a:cs typeface="Courier New" panose="02070309020205020404" pitchFamily="49" charset="0"/>
              </a:rPr>
              <a:t> round trip times in milli-seconds:\r\n    Minimum = 22ms, Maximum = 30ms, Average = 25ms\r\n'</a:t>
            </a:r>
          </a:p>
        </p:txBody>
      </p:sp>
    </p:spTree>
    <p:extLst>
      <p:ext uri="{BB962C8B-B14F-4D97-AF65-F5344CB8AC3E}">
        <p14:creationId xmlns:p14="http://schemas.microsoft.com/office/powerpoint/2010/main" val="3183193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D5E1-874A-44A4-AE7F-3E4797F7DD59}"/>
              </a:ext>
            </a:extLst>
          </p:cNvPr>
          <p:cNvSpPr>
            <a:spLocks noGrp="1"/>
          </p:cNvSpPr>
          <p:nvPr>
            <p:ph type="title"/>
          </p:nvPr>
        </p:nvSpPr>
        <p:spPr>
          <a:xfrm>
            <a:off x="233680" y="304271"/>
            <a:ext cx="7183120" cy="691409"/>
          </a:xfrm>
        </p:spPr>
        <p:txBody>
          <a:bodyPr/>
          <a:lstStyle/>
          <a:p>
            <a:r>
              <a:rPr lang="en-CA" dirty="0"/>
              <a:t>Don’t want to write decode()</a:t>
            </a:r>
          </a:p>
        </p:txBody>
      </p:sp>
      <p:sp>
        <p:nvSpPr>
          <p:cNvPr id="3" name="Content Placeholder 2">
            <a:extLst>
              <a:ext uri="{FF2B5EF4-FFF2-40B4-BE49-F238E27FC236}">
                <a16:creationId xmlns:a16="http://schemas.microsoft.com/office/drawing/2014/main" id="{F07DA83A-F642-457C-8CFD-68C03BFFB9D5}"/>
              </a:ext>
            </a:extLst>
          </p:cNvPr>
          <p:cNvSpPr>
            <a:spLocks noGrp="1"/>
          </p:cNvSpPr>
          <p:nvPr>
            <p:ph idx="1"/>
          </p:nvPr>
        </p:nvSpPr>
        <p:spPr>
          <a:xfrm>
            <a:off x="233680" y="995680"/>
            <a:ext cx="7152640" cy="3918347"/>
          </a:xfrm>
        </p:spPr>
        <p:txBody>
          <a:bodyPr/>
          <a:lstStyle/>
          <a:p>
            <a:r>
              <a:rPr lang="en-CA" dirty="0"/>
              <a:t>Add </a:t>
            </a:r>
            <a:r>
              <a:rPr lang="en-CA" dirty="0" err="1"/>
              <a:t>universal_newlines</a:t>
            </a:r>
            <a:r>
              <a:rPr lang="en-CA" dirty="0"/>
              <a:t>=True as an option in run function</a:t>
            </a:r>
          </a:p>
          <a:p>
            <a:endParaRPr lang="en-CA" dirty="0"/>
          </a:p>
          <a:p>
            <a:r>
              <a:rPr lang="en-CA" dirty="0"/>
              <a:t>p = </a:t>
            </a:r>
            <a:r>
              <a:rPr lang="en-CA" dirty="0" err="1"/>
              <a:t>subprocess.run</a:t>
            </a:r>
            <a:r>
              <a:rPr lang="en-CA" dirty="0"/>
              <a:t>(["ping", "fanshawec.ca"], 			</a:t>
            </a:r>
            <a:r>
              <a:rPr lang="en-CA" dirty="0" err="1"/>
              <a:t>stdout</a:t>
            </a:r>
            <a:r>
              <a:rPr lang="en-CA" dirty="0"/>
              <a:t>=</a:t>
            </a:r>
            <a:r>
              <a:rPr lang="en-CA" dirty="0" err="1"/>
              <a:t>subprocess.PIPE</a:t>
            </a:r>
            <a:r>
              <a:rPr lang="en-CA" dirty="0"/>
              <a:t>, 						</a:t>
            </a:r>
            <a:r>
              <a:rPr lang="en-CA" dirty="0" err="1"/>
              <a:t>universal_newlines</a:t>
            </a:r>
            <a:r>
              <a:rPr lang="en-CA" dirty="0"/>
              <a:t>=True)</a:t>
            </a:r>
          </a:p>
        </p:txBody>
      </p:sp>
    </p:spTree>
    <p:extLst>
      <p:ext uri="{BB962C8B-B14F-4D97-AF65-F5344CB8AC3E}">
        <p14:creationId xmlns:p14="http://schemas.microsoft.com/office/powerpoint/2010/main" val="1457193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7A70-C9ED-4029-8610-15ED5B6A8ABA}"/>
              </a:ext>
            </a:extLst>
          </p:cNvPr>
          <p:cNvSpPr>
            <a:spLocks noGrp="1"/>
          </p:cNvSpPr>
          <p:nvPr>
            <p:ph type="title"/>
          </p:nvPr>
        </p:nvSpPr>
        <p:spPr>
          <a:xfrm>
            <a:off x="162560" y="304272"/>
            <a:ext cx="7294880" cy="496702"/>
          </a:xfrm>
        </p:spPr>
        <p:txBody>
          <a:bodyPr/>
          <a:lstStyle/>
          <a:p>
            <a:r>
              <a:rPr lang="en-CA" sz="2800" dirty="0"/>
              <a:t>3rd ways to output </a:t>
            </a:r>
            <a:r>
              <a:rPr lang="en-CA" sz="2800" dirty="0" err="1"/>
              <a:t>Subprocess.run</a:t>
            </a:r>
            <a:r>
              <a:rPr lang="en-CA" sz="2800" dirty="0"/>
              <a:t>() results: </a:t>
            </a:r>
          </a:p>
        </p:txBody>
      </p:sp>
      <p:sp>
        <p:nvSpPr>
          <p:cNvPr id="3" name="Content Placeholder 2">
            <a:extLst>
              <a:ext uri="{FF2B5EF4-FFF2-40B4-BE49-F238E27FC236}">
                <a16:creationId xmlns:a16="http://schemas.microsoft.com/office/drawing/2014/main" id="{A523CFFC-5C6E-4D94-A064-DBA3BBF7A8A4}"/>
              </a:ext>
            </a:extLst>
          </p:cNvPr>
          <p:cNvSpPr>
            <a:spLocks noGrp="1"/>
          </p:cNvSpPr>
          <p:nvPr>
            <p:ph idx="1"/>
          </p:nvPr>
        </p:nvSpPr>
        <p:spPr>
          <a:xfrm>
            <a:off x="162560" y="914400"/>
            <a:ext cx="7294880" cy="3999627"/>
          </a:xfrm>
        </p:spPr>
        <p:txBody>
          <a:bodyPr/>
          <a:lstStyle/>
          <a:p>
            <a:r>
              <a:rPr lang="en-CA" dirty="0"/>
              <a:t>Could set to a file object as we learned in lesson 7</a:t>
            </a:r>
          </a:p>
          <a:p>
            <a:r>
              <a:rPr lang="en-CA" dirty="0"/>
              <a:t>Example: </a:t>
            </a:r>
          </a:p>
          <a:p>
            <a:pPr lvl="1"/>
            <a:r>
              <a:rPr lang="en-CA" dirty="0"/>
              <a:t>with open(‘</a:t>
            </a:r>
            <a:r>
              <a:rPr lang="en-CA" dirty="0" err="1"/>
              <a:t>out.txt’,’w</a:t>
            </a:r>
            <a:r>
              <a:rPr lang="en-CA" dirty="0"/>
              <a:t>+’) as </a:t>
            </a:r>
            <a:r>
              <a:rPr lang="en-CA" dirty="0" err="1"/>
              <a:t>fout</a:t>
            </a:r>
            <a:r>
              <a:rPr lang="en-CA" dirty="0"/>
              <a:t>:</a:t>
            </a:r>
          </a:p>
          <a:p>
            <a:pPr marL="285739" lvl="1" indent="0">
              <a:buNone/>
            </a:pPr>
            <a:r>
              <a:rPr lang="en-CA" dirty="0"/>
              <a:t>		</a:t>
            </a:r>
            <a:r>
              <a:rPr lang="en-CA" dirty="0" err="1"/>
              <a:t>subprocess.run</a:t>
            </a:r>
            <a:r>
              <a:rPr lang="en-CA" dirty="0"/>
              <a:t> (["ping", "fanshawec.ca"], 										</a:t>
            </a:r>
            <a:r>
              <a:rPr lang="en-CA" dirty="0" err="1"/>
              <a:t>stdout</a:t>
            </a:r>
            <a:r>
              <a:rPr lang="en-CA" dirty="0"/>
              <a:t>=</a:t>
            </a:r>
            <a:r>
              <a:rPr lang="en-CA" dirty="0" err="1"/>
              <a:t>fout</a:t>
            </a:r>
            <a:r>
              <a:rPr lang="en-CA" dirty="0"/>
              <a:t>)</a:t>
            </a:r>
          </a:p>
          <a:p>
            <a:endParaRPr lang="en-CA" dirty="0"/>
          </a:p>
          <a:p>
            <a:r>
              <a:rPr lang="en-CA" dirty="0"/>
              <a:t>This will allow you to save the information gathered and/or send it </a:t>
            </a:r>
          </a:p>
          <a:p>
            <a:endParaRPr lang="en-CA" dirty="0"/>
          </a:p>
        </p:txBody>
      </p:sp>
    </p:spTree>
    <p:extLst>
      <p:ext uri="{BB962C8B-B14F-4D97-AF65-F5344CB8AC3E}">
        <p14:creationId xmlns:p14="http://schemas.microsoft.com/office/powerpoint/2010/main" val="888328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A53A-56B3-402B-B2A1-91E6E1EF2628}"/>
              </a:ext>
            </a:extLst>
          </p:cNvPr>
          <p:cNvSpPr>
            <a:spLocks noGrp="1"/>
          </p:cNvSpPr>
          <p:nvPr>
            <p:ph type="ctrTitle"/>
          </p:nvPr>
        </p:nvSpPr>
        <p:spPr>
          <a:xfrm>
            <a:off x="269421" y="1526892"/>
            <a:ext cx="7184572" cy="1367908"/>
          </a:xfrm>
        </p:spPr>
        <p:txBody>
          <a:bodyPr>
            <a:normAutofit/>
          </a:bodyPr>
          <a:lstStyle/>
          <a:p>
            <a:pPr algn="ctr"/>
            <a:r>
              <a:rPr lang="en-CA" sz="4000" dirty="0"/>
              <a:t>What information can we get?</a:t>
            </a:r>
            <a:endParaRPr lang="en-CA" sz="1600" dirty="0"/>
          </a:p>
        </p:txBody>
      </p:sp>
    </p:spTree>
    <p:extLst>
      <p:ext uri="{BB962C8B-B14F-4D97-AF65-F5344CB8AC3E}">
        <p14:creationId xmlns:p14="http://schemas.microsoft.com/office/powerpoint/2010/main" val="1569691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B29E-8EDD-4445-947A-F71AA236A2CC}"/>
              </a:ext>
            </a:extLst>
          </p:cNvPr>
          <p:cNvSpPr>
            <a:spLocks noGrp="1"/>
          </p:cNvSpPr>
          <p:nvPr>
            <p:ph type="title"/>
          </p:nvPr>
        </p:nvSpPr>
        <p:spPr>
          <a:xfrm>
            <a:off x="185854" y="304272"/>
            <a:ext cx="7322634" cy="496702"/>
          </a:xfrm>
        </p:spPr>
        <p:txBody>
          <a:bodyPr/>
          <a:lstStyle/>
          <a:p>
            <a:r>
              <a:rPr lang="en-CA" dirty="0"/>
              <a:t>Ping</a:t>
            </a:r>
          </a:p>
        </p:txBody>
      </p:sp>
      <p:sp>
        <p:nvSpPr>
          <p:cNvPr id="3" name="Content Placeholder 2">
            <a:extLst>
              <a:ext uri="{FF2B5EF4-FFF2-40B4-BE49-F238E27FC236}">
                <a16:creationId xmlns:a16="http://schemas.microsoft.com/office/drawing/2014/main" id="{59395836-619C-4D51-B0FB-4630DCB6976E}"/>
              </a:ext>
            </a:extLst>
          </p:cNvPr>
          <p:cNvSpPr>
            <a:spLocks noGrp="1"/>
          </p:cNvSpPr>
          <p:nvPr>
            <p:ph idx="1"/>
          </p:nvPr>
        </p:nvSpPr>
        <p:spPr>
          <a:xfrm>
            <a:off x="185854" y="877228"/>
            <a:ext cx="7322634" cy="4036799"/>
          </a:xfrm>
        </p:spPr>
        <p:txBody>
          <a:bodyPr>
            <a:normAutofit/>
          </a:bodyPr>
          <a:lstStyle/>
          <a:p>
            <a:endParaRPr lang="en-CA" sz="2450" dirty="0"/>
          </a:p>
          <a:p>
            <a:endParaRPr lang="en-CA" sz="2450" dirty="0"/>
          </a:p>
          <a:p>
            <a:r>
              <a:rPr lang="en-CA" sz="2400" dirty="0" err="1"/>
              <a:t>subprocess.run</a:t>
            </a:r>
            <a:r>
              <a:rPr lang="en-CA" sz="2400" dirty="0"/>
              <a:t>(["ping", "fanshawec.ca"])</a:t>
            </a:r>
          </a:p>
          <a:p>
            <a:r>
              <a:rPr lang="en-CA" sz="2400" dirty="0" err="1"/>
              <a:t>subprocess.run</a:t>
            </a:r>
            <a:r>
              <a:rPr lang="en-CA" sz="2400" dirty="0"/>
              <a:t>(["ping", "fanshawec.ca", "-n", "10"])</a:t>
            </a:r>
          </a:p>
          <a:p>
            <a:r>
              <a:rPr lang="en-CA" sz="2400" dirty="0" err="1"/>
              <a:t>subprocess.run</a:t>
            </a:r>
            <a:r>
              <a:rPr lang="en-CA" sz="2400" dirty="0"/>
              <a:t>(["ping", "8.8.8.8"])</a:t>
            </a:r>
          </a:p>
          <a:p>
            <a:pPr marL="0" indent="0">
              <a:buNone/>
            </a:pPr>
            <a:endParaRPr lang="en-CA" sz="2400" dirty="0"/>
          </a:p>
          <a:p>
            <a:endParaRPr lang="en-CA" dirty="0"/>
          </a:p>
        </p:txBody>
      </p:sp>
    </p:spTree>
    <p:extLst>
      <p:ext uri="{BB962C8B-B14F-4D97-AF65-F5344CB8AC3E}">
        <p14:creationId xmlns:p14="http://schemas.microsoft.com/office/powerpoint/2010/main" val="142022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1F8EB-D2CC-4BC4-BB0A-3F040E3051CB}"/>
              </a:ext>
            </a:extLst>
          </p:cNvPr>
          <p:cNvSpPr>
            <a:spLocks noGrp="1"/>
          </p:cNvSpPr>
          <p:nvPr>
            <p:ph type="title"/>
          </p:nvPr>
        </p:nvSpPr>
        <p:spPr>
          <a:xfrm>
            <a:off x="182880" y="304271"/>
            <a:ext cx="6913245" cy="793009"/>
          </a:xfrm>
        </p:spPr>
        <p:txBody>
          <a:bodyPr/>
          <a:lstStyle/>
          <a:p>
            <a:r>
              <a:rPr lang="en-CA" dirty="0" err="1"/>
              <a:t>dir</a:t>
            </a:r>
            <a:endParaRPr lang="en-CA" dirty="0"/>
          </a:p>
        </p:txBody>
      </p:sp>
      <p:sp>
        <p:nvSpPr>
          <p:cNvPr id="3" name="Content Placeholder 2">
            <a:extLst>
              <a:ext uri="{FF2B5EF4-FFF2-40B4-BE49-F238E27FC236}">
                <a16:creationId xmlns:a16="http://schemas.microsoft.com/office/drawing/2014/main" id="{B6A070CE-FDA7-406A-B225-BFEC697FC261}"/>
              </a:ext>
            </a:extLst>
          </p:cNvPr>
          <p:cNvSpPr>
            <a:spLocks noGrp="1"/>
          </p:cNvSpPr>
          <p:nvPr>
            <p:ph idx="1"/>
          </p:nvPr>
        </p:nvSpPr>
        <p:spPr>
          <a:xfrm>
            <a:off x="182880" y="1097280"/>
            <a:ext cx="6913245" cy="3816747"/>
          </a:xfrm>
        </p:spPr>
        <p:txBody>
          <a:bodyPr/>
          <a:lstStyle/>
          <a:p>
            <a:endParaRPr lang="en-CA" dirty="0"/>
          </a:p>
          <a:p>
            <a:endParaRPr lang="en-CA" dirty="0"/>
          </a:p>
          <a:p>
            <a:r>
              <a:rPr lang="en-CA" dirty="0" err="1"/>
              <a:t>subprocess.run</a:t>
            </a:r>
            <a:r>
              <a:rPr lang="en-CA" dirty="0"/>
              <a:t>(["</a:t>
            </a:r>
            <a:r>
              <a:rPr lang="en-CA" dirty="0" err="1"/>
              <a:t>dir</a:t>
            </a:r>
            <a:r>
              <a:rPr lang="en-CA" dirty="0"/>
              <a:t>"], shell=True)</a:t>
            </a:r>
          </a:p>
          <a:p>
            <a:r>
              <a:rPr lang="en-CA" dirty="0" err="1"/>
              <a:t>subprocess.run</a:t>
            </a:r>
            <a:r>
              <a:rPr lang="en-CA" dirty="0"/>
              <a:t>(["</a:t>
            </a:r>
            <a:r>
              <a:rPr lang="en-CA" dirty="0" err="1"/>
              <a:t>dir</a:t>
            </a:r>
            <a:r>
              <a:rPr lang="en-CA" dirty="0"/>
              <a:t>", "c:\\"], shell=True)</a:t>
            </a:r>
          </a:p>
        </p:txBody>
      </p:sp>
    </p:spTree>
    <p:extLst>
      <p:ext uri="{BB962C8B-B14F-4D97-AF65-F5344CB8AC3E}">
        <p14:creationId xmlns:p14="http://schemas.microsoft.com/office/powerpoint/2010/main" val="2398969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56FD-7E75-422A-B266-F40E460D904A}"/>
              </a:ext>
            </a:extLst>
          </p:cNvPr>
          <p:cNvSpPr>
            <a:spLocks noGrp="1"/>
          </p:cNvSpPr>
          <p:nvPr>
            <p:ph type="title"/>
          </p:nvPr>
        </p:nvSpPr>
        <p:spPr>
          <a:xfrm>
            <a:off x="144966" y="304271"/>
            <a:ext cx="6951159" cy="732792"/>
          </a:xfrm>
        </p:spPr>
        <p:txBody>
          <a:bodyPr/>
          <a:lstStyle/>
          <a:p>
            <a:r>
              <a:rPr lang="en-US" sz="4000" b="1" u="sng" dirty="0">
                <a:solidFill>
                  <a:srgbClr val="002060"/>
                </a:solidFill>
                <a:latin typeface="Courier New" panose="02070309020205020404" pitchFamily="49" charset="0"/>
                <a:cs typeface="Courier New" panose="02070309020205020404" pitchFamily="49" charset="0"/>
              </a:rPr>
              <a:t>output DIR</a:t>
            </a:r>
          </a:p>
        </p:txBody>
      </p:sp>
      <p:sp>
        <p:nvSpPr>
          <p:cNvPr id="3" name="Rectangle 2">
            <a:extLst>
              <a:ext uri="{FF2B5EF4-FFF2-40B4-BE49-F238E27FC236}">
                <a16:creationId xmlns:a16="http://schemas.microsoft.com/office/drawing/2014/main" id="{60122670-4E7B-44E3-8DF9-01E58A6F9318}"/>
              </a:ext>
            </a:extLst>
          </p:cNvPr>
          <p:cNvSpPr/>
          <p:nvPr/>
        </p:nvSpPr>
        <p:spPr>
          <a:xfrm>
            <a:off x="1905000" y="-8857246"/>
            <a:ext cx="3810000" cy="3765774"/>
          </a:xfrm>
          <a:prstGeom prst="rect">
            <a:avLst/>
          </a:prstGeom>
        </p:spPr>
        <p:txBody>
          <a:bodyPr>
            <a:spAutoFit/>
          </a:bodyPr>
          <a:lstStyle/>
          <a:p>
            <a:r>
              <a:rPr lang="en-US" dirty="0"/>
              <a:t>output DIR</a:t>
            </a:r>
          </a:p>
          <a:p>
            <a:r>
              <a:rPr lang="en-US" dirty="0"/>
              <a:t> Volume in drive D is </a:t>
            </a:r>
            <a:r>
              <a:rPr lang="en-US" dirty="0" err="1"/>
              <a:t>NTFS_Fanshawe</a:t>
            </a:r>
            <a:endParaRPr lang="en-US" dirty="0"/>
          </a:p>
          <a:p>
            <a:r>
              <a:rPr lang="en-US" dirty="0"/>
              <a:t> Volume Serial Number is 2E20-95BC</a:t>
            </a:r>
          </a:p>
          <a:p>
            <a:endParaRPr lang="en-US" dirty="0"/>
          </a:p>
          <a:p>
            <a:r>
              <a:rPr lang="en-US" dirty="0"/>
              <a:t> Directory of D:\2020_ACTIVE_COURSES\INFO_6079_W2020\Week12</a:t>
            </a:r>
          </a:p>
          <a:p>
            <a:endParaRPr lang="en-US" dirty="0"/>
          </a:p>
          <a:p>
            <a:r>
              <a:rPr lang="en-US" dirty="0"/>
              <a:t>04/05/2020  10:39 AM    &lt;DIR&gt;          .</a:t>
            </a:r>
          </a:p>
          <a:p>
            <a:r>
              <a:rPr lang="en-US" dirty="0"/>
              <a:t>04/05/2020  10:39 AM    &lt;DIR&gt;          ..</a:t>
            </a:r>
          </a:p>
          <a:p>
            <a:r>
              <a:rPr lang="en-US" dirty="0"/>
              <a:t>04/05/2020  10:36 AM         3,025,023 Lesson 13 - Info 6079 Security Application.pptx</a:t>
            </a:r>
          </a:p>
          <a:p>
            <a:r>
              <a:rPr lang="en-US" dirty="0"/>
              <a:t>04/05/2020  10:40 AM               465 logFile.txt</a:t>
            </a:r>
          </a:p>
          <a:p>
            <a:r>
              <a:rPr lang="en-US" dirty="0"/>
              <a:t>04/05/2020  11:05 AM               878 week12_code.py</a:t>
            </a:r>
          </a:p>
          <a:p>
            <a:r>
              <a:rPr lang="en-US" dirty="0"/>
              <a:t>               3 File(s)      3,026,366 bytes</a:t>
            </a:r>
          </a:p>
          <a:p>
            <a:r>
              <a:rPr lang="en-US" dirty="0"/>
              <a:t>               2 Dir(s)  56,374,009,856 bytes free</a:t>
            </a:r>
          </a:p>
        </p:txBody>
      </p:sp>
      <p:sp>
        <p:nvSpPr>
          <p:cNvPr id="4" name="Rectangle 3">
            <a:extLst>
              <a:ext uri="{FF2B5EF4-FFF2-40B4-BE49-F238E27FC236}">
                <a16:creationId xmlns:a16="http://schemas.microsoft.com/office/drawing/2014/main" id="{02F6C10B-EDB0-4DBB-AE2C-8868BF2F6D7D}"/>
              </a:ext>
            </a:extLst>
          </p:cNvPr>
          <p:cNvSpPr/>
          <p:nvPr/>
        </p:nvSpPr>
        <p:spPr>
          <a:xfrm>
            <a:off x="411480" y="974613"/>
            <a:ext cx="7063554" cy="3785652"/>
          </a:xfrm>
          <a:prstGeom prst="rect">
            <a:avLst/>
          </a:prstGeom>
        </p:spPr>
        <p:txBody>
          <a:bodyPr wrap="square">
            <a:spAutoFit/>
          </a:bodyPr>
          <a:lstStyle/>
          <a:p>
            <a:endParaRPr lang="en-US" sz="1600" b="1" u="sng" dirty="0">
              <a:solidFill>
                <a:srgbClr val="002060"/>
              </a:solidFill>
              <a:latin typeface="Courier New" panose="02070309020205020404" pitchFamily="49" charset="0"/>
              <a:cs typeface="Courier New" panose="02070309020205020404" pitchFamily="49" charset="0"/>
            </a:endParaRPr>
          </a:p>
          <a:p>
            <a:r>
              <a:rPr lang="en-US" sz="1600" b="1" dirty="0">
                <a:solidFill>
                  <a:srgbClr val="002060"/>
                </a:solidFill>
                <a:latin typeface="Courier New" panose="02070309020205020404" pitchFamily="49" charset="0"/>
                <a:cs typeface="Courier New" panose="02070309020205020404" pitchFamily="49" charset="0"/>
              </a:rPr>
              <a:t> Volume in drive D is </a:t>
            </a:r>
            <a:r>
              <a:rPr lang="en-US" sz="1600" b="1" dirty="0" err="1">
                <a:solidFill>
                  <a:srgbClr val="002060"/>
                </a:solidFill>
                <a:latin typeface="Courier New" panose="02070309020205020404" pitchFamily="49" charset="0"/>
                <a:cs typeface="Courier New" panose="02070309020205020404" pitchFamily="49" charset="0"/>
              </a:rPr>
              <a:t>NTFS_Fanshawe</a:t>
            </a:r>
            <a:endParaRPr lang="en-US" sz="1600" b="1" dirty="0">
              <a:solidFill>
                <a:srgbClr val="002060"/>
              </a:solidFill>
              <a:latin typeface="Courier New" panose="02070309020205020404" pitchFamily="49" charset="0"/>
              <a:cs typeface="Courier New" panose="02070309020205020404" pitchFamily="49" charset="0"/>
            </a:endParaRPr>
          </a:p>
          <a:p>
            <a:r>
              <a:rPr lang="en-US" sz="1600" b="1" dirty="0">
                <a:solidFill>
                  <a:srgbClr val="002060"/>
                </a:solidFill>
                <a:latin typeface="Courier New" panose="02070309020205020404" pitchFamily="49" charset="0"/>
                <a:cs typeface="Courier New" panose="02070309020205020404" pitchFamily="49" charset="0"/>
              </a:rPr>
              <a:t> Volume Serial Number is 2E20-95BC</a:t>
            </a:r>
          </a:p>
          <a:p>
            <a:endParaRPr lang="en-US" sz="1600" b="1" dirty="0">
              <a:solidFill>
                <a:srgbClr val="002060"/>
              </a:solidFill>
              <a:latin typeface="Courier New" panose="02070309020205020404" pitchFamily="49" charset="0"/>
              <a:cs typeface="Courier New" panose="02070309020205020404" pitchFamily="49" charset="0"/>
            </a:endParaRPr>
          </a:p>
          <a:p>
            <a:r>
              <a:rPr lang="en-US" sz="1600" b="1" dirty="0">
                <a:solidFill>
                  <a:srgbClr val="002060"/>
                </a:solidFill>
                <a:latin typeface="Courier New" panose="02070309020205020404" pitchFamily="49" charset="0"/>
                <a:cs typeface="Courier New" panose="02070309020205020404" pitchFamily="49" charset="0"/>
              </a:rPr>
              <a:t> Directory of D:\2020_ACTIVE_COURSES\INFO_6079_W2020\Week12</a:t>
            </a:r>
          </a:p>
          <a:p>
            <a:endParaRPr lang="en-US" sz="1600" b="1" dirty="0">
              <a:solidFill>
                <a:srgbClr val="002060"/>
              </a:solidFill>
              <a:latin typeface="Courier New" panose="02070309020205020404" pitchFamily="49" charset="0"/>
              <a:cs typeface="Courier New" panose="02070309020205020404" pitchFamily="49" charset="0"/>
            </a:endParaRPr>
          </a:p>
          <a:p>
            <a:r>
              <a:rPr lang="en-US" sz="1600" b="1" dirty="0">
                <a:solidFill>
                  <a:srgbClr val="002060"/>
                </a:solidFill>
                <a:latin typeface="Courier New" panose="02070309020205020404" pitchFamily="49" charset="0"/>
                <a:cs typeface="Courier New" panose="02070309020205020404" pitchFamily="49" charset="0"/>
              </a:rPr>
              <a:t>04/05/2020  10:39 AM    &lt;DIR&gt;          .</a:t>
            </a:r>
          </a:p>
          <a:p>
            <a:r>
              <a:rPr lang="en-US" sz="1600" b="1" dirty="0">
                <a:solidFill>
                  <a:srgbClr val="002060"/>
                </a:solidFill>
                <a:latin typeface="Courier New" panose="02070309020205020404" pitchFamily="49" charset="0"/>
                <a:cs typeface="Courier New" panose="02070309020205020404" pitchFamily="49" charset="0"/>
              </a:rPr>
              <a:t>04/05/2020  10:39 AM    &lt;DIR&gt;          ..</a:t>
            </a:r>
          </a:p>
          <a:p>
            <a:r>
              <a:rPr lang="en-US" sz="1600" b="1" dirty="0">
                <a:solidFill>
                  <a:srgbClr val="002060"/>
                </a:solidFill>
                <a:latin typeface="Courier New" panose="02070309020205020404" pitchFamily="49" charset="0"/>
                <a:cs typeface="Courier New" panose="02070309020205020404" pitchFamily="49" charset="0"/>
              </a:rPr>
              <a:t>04/05/2020  10:36 AM         3,025,023 Lesson 13 - Info 6079 Security Application.pptx</a:t>
            </a:r>
          </a:p>
          <a:p>
            <a:r>
              <a:rPr lang="en-US" sz="1600" b="1" dirty="0">
                <a:solidFill>
                  <a:srgbClr val="002060"/>
                </a:solidFill>
                <a:latin typeface="Courier New" panose="02070309020205020404" pitchFamily="49" charset="0"/>
                <a:cs typeface="Courier New" panose="02070309020205020404" pitchFamily="49" charset="0"/>
              </a:rPr>
              <a:t>04/05/2020  10:40 AM               465 logFile.txt</a:t>
            </a:r>
          </a:p>
          <a:p>
            <a:r>
              <a:rPr lang="en-US" sz="1600" b="1" dirty="0">
                <a:solidFill>
                  <a:srgbClr val="002060"/>
                </a:solidFill>
                <a:latin typeface="Courier New" panose="02070309020205020404" pitchFamily="49" charset="0"/>
                <a:cs typeface="Courier New" panose="02070309020205020404" pitchFamily="49" charset="0"/>
              </a:rPr>
              <a:t>04/05/2020  11:05 AM               878 week12_code.py</a:t>
            </a:r>
          </a:p>
          <a:p>
            <a:r>
              <a:rPr lang="en-US" sz="1600" b="1" dirty="0">
                <a:solidFill>
                  <a:srgbClr val="002060"/>
                </a:solidFill>
                <a:latin typeface="Courier New" panose="02070309020205020404" pitchFamily="49" charset="0"/>
                <a:cs typeface="Courier New" panose="02070309020205020404" pitchFamily="49" charset="0"/>
              </a:rPr>
              <a:t>               3 File(s)      3,026,366 bytes</a:t>
            </a:r>
          </a:p>
          <a:p>
            <a:r>
              <a:rPr lang="en-US" sz="1600" b="1" dirty="0">
                <a:solidFill>
                  <a:srgbClr val="002060"/>
                </a:solidFill>
                <a:latin typeface="Courier New" panose="02070309020205020404" pitchFamily="49" charset="0"/>
                <a:cs typeface="Courier New" panose="02070309020205020404" pitchFamily="49" charset="0"/>
              </a:rPr>
              <a:t>               2 Dir(s)  56,374,009,856 bytes free</a:t>
            </a:r>
          </a:p>
        </p:txBody>
      </p:sp>
    </p:spTree>
    <p:extLst>
      <p:ext uri="{BB962C8B-B14F-4D97-AF65-F5344CB8AC3E}">
        <p14:creationId xmlns:p14="http://schemas.microsoft.com/office/powerpoint/2010/main" val="3448987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56FD-7E75-422A-B266-F40E460D904A}"/>
              </a:ext>
            </a:extLst>
          </p:cNvPr>
          <p:cNvSpPr>
            <a:spLocks noGrp="1"/>
          </p:cNvSpPr>
          <p:nvPr>
            <p:ph type="title"/>
          </p:nvPr>
        </p:nvSpPr>
        <p:spPr>
          <a:xfrm>
            <a:off x="144966" y="304271"/>
            <a:ext cx="6951159" cy="732792"/>
          </a:xfrm>
        </p:spPr>
        <p:txBody>
          <a:bodyPr/>
          <a:lstStyle/>
          <a:p>
            <a:r>
              <a:rPr lang="en-US" sz="4000" b="1" u="sng" dirty="0">
                <a:solidFill>
                  <a:srgbClr val="002060"/>
                </a:solidFill>
                <a:latin typeface="Courier New" panose="02070309020205020404" pitchFamily="49" charset="0"/>
                <a:cs typeface="Courier New" panose="02070309020205020404" pitchFamily="49" charset="0"/>
              </a:rPr>
              <a:t>output DIR  C:\</a:t>
            </a:r>
          </a:p>
        </p:txBody>
      </p:sp>
      <p:sp>
        <p:nvSpPr>
          <p:cNvPr id="3" name="Rectangle 2">
            <a:extLst>
              <a:ext uri="{FF2B5EF4-FFF2-40B4-BE49-F238E27FC236}">
                <a16:creationId xmlns:a16="http://schemas.microsoft.com/office/drawing/2014/main" id="{60122670-4E7B-44E3-8DF9-01E58A6F9318}"/>
              </a:ext>
            </a:extLst>
          </p:cNvPr>
          <p:cNvSpPr/>
          <p:nvPr/>
        </p:nvSpPr>
        <p:spPr>
          <a:xfrm>
            <a:off x="1905000" y="-8857246"/>
            <a:ext cx="3810000" cy="3765774"/>
          </a:xfrm>
          <a:prstGeom prst="rect">
            <a:avLst/>
          </a:prstGeom>
        </p:spPr>
        <p:txBody>
          <a:bodyPr>
            <a:spAutoFit/>
          </a:bodyPr>
          <a:lstStyle/>
          <a:p>
            <a:r>
              <a:rPr lang="en-US" dirty="0"/>
              <a:t>output DIR</a:t>
            </a:r>
          </a:p>
          <a:p>
            <a:r>
              <a:rPr lang="en-US" dirty="0"/>
              <a:t> Volume in drive D is </a:t>
            </a:r>
            <a:r>
              <a:rPr lang="en-US" dirty="0" err="1"/>
              <a:t>NTFS_Fanshawe</a:t>
            </a:r>
            <a:endParaRPr lang="en-US" dirty="0"/>
          </a:p>
          <a:p>
            <a:r>
              <a:rPr lang="en-US" dirty="0"/>
              <a:t> Volume Serial Number is 2E20-95BC</a:t>
            </a:r>
          </a:p>
          <a:p>
            <a:endParaRPr lang="en-US" dirty="0"/>
          </a:p>
          <a:p>
            <a:r>
              <a:rPr lang="en-US" dirty="0"/>
              <a:t> Directory of D:\2020_ACTIVE_COURSES\INFO_6079_W2020\Week12</a:t>
            </a:r>
          </a:p>
          <a:p>
            <a:endParaRPr lang="en-US" dirty="0"/>
          </a:p>
          <a:p>
            <a:r>
              <a:rPr lang="en-US" dirty="0"/>
              <a:t>04/05/2020  10:39 AM    &lt;DIR&gt;          .</a:t>
            </a:r>
          </a:p>
          <a:p>
            <a:r>
              <a:rPr lang="en-US" dirty="0"/>
              <a:t>04/05/2020  10:39 AM    &lt;DIR&gt;          ..</a:t>
            </a:r>
          </a:p>
          <a:p>
            <a:r>
              <a:rPr lang="en-US" dirty="0"/>
              <a:t>04/05/2020  10:36 AM         3,025,023 Lesson 13 - Info 6079 Security Application.pptx</a:t>
            </a:r>
          </a:p>
          <a:p>
            <a:r>
              <a:rPr lang="en-US" dirty="0"/>
              <a:t>04/05/2020  10:40 AM               465 logFile.txt</a:t>
            </a:r>
          </a:p>
          <a:p>
            <a:r>
              <a:rPr lang="en-US" dirty="0"/>
              <a:t>04/05/2020  11:05 AM               878 week12_code.py</a:t>
            </a:r>
          </a:p>
          <a:p>
            <a:r>
              <a:rPr lang="en-US" dirty="0"/>
              <a:t>               3 File(s)      3,026,366 bytes</a:t>
            </a:r>
          </a:p>
          <a:p>
            <a:r>
              <a:rPr lang="en-US" dirty="0"/>
              <a:t>               2 Dir(s)  56,374,009,856 bytes free</a:t>
            </a:r>
          </a:p>
        </p:txBody>
      </p:sp>
      <p:sp>
        <p:nvSpPr>
          <p:cNvPr id="4" name="Rectangle 3">
            <a:extLst>
              <a:ext uri="{FF2B5EF4-FFF2-40B4-BE49-F238E27FC236}">
                <a16:creationId xmlns:a16="http://schemas.microsoft.com/office/drawing/2014/main" id="{02F6C10B-EDB0-4DBB-AE2C-8868BF2F6D7D}"/>
              </a:ext>
            </a:extLst>
          </p:cNvPr>
          <p:cNvSpPr/>
          <p:nvPr/>
        </p:nvSpPr>
        <p:spPr>
          <a:xfrm>
            <a:off x="411480" y="1212357"/>
            <a:ext cx="7063554" cy="3539430"/>
          </a:xfrm>
          <a:prstGeom prst="rect">
            <a:avLst/>
          </a:prstGeom>
        </p:spPr>
        <p:txBody>
          <a:bodyPr wrap="square">
            <a:spAutoFit/>
          </a:bodyPr>
          <a:lstStyle/>
          <a:p>
            <a:r>
              <a:rPr lang="en-US" sz="1600" b="1" dirty="0">
                <a:solidFill>
                  <a:srgbClr val="002060"/>
                </a:solidFill>
                <a:latin typeface="Courier New" panose="02070309020205020404" pitchFamily="49" charset="0"/>
                <a:cs typeface="Courier New" panose="02070309020205020404" pitchFamily="49" charset="0"/>
              </a:rPr>
              <a:t>Directory of c:\</a:t>
            </a:r>
          </a:p>
          <a:p>
            <a:endParaRPr lang="en-US" sz="1600" b="1" dirty="0">
              <a:solidFill>
                <a:srgbClr val="002060"/>
              </a:solidFill>
              <a:latin typeface="Courier New" panose="02070309020205020404" pitchFamily="49" charset="0"/>
              <a:cs typeface="Courier New" panose="02070309020205020404" pitchFamily="49" charset="0"/>
            </a:endParaRPr>
          </a:p>
          <a:p>
            <a:r>
              <a:rPr lang="en-US" sz="1600" b="1" dirty="0">
                <a:solidFill>
                  <a:srgbClr val="002060"/>
                </a:solidFill>
                <a:latin typeface="Courier New" panose="02070309020205020404" pitchFamily="49" charset="0"/>
                <a:cs typeface="Courier New" panose="02070309020205020404" pitchFamily="49" charset="0"/>
              </a:rPr>
              <a:t>11/13/2019  01:47 PM    &lt;DIR&gt;          </a:t>
            </a:r>
            <a:r>
              <a:rPr lang="en-US" sz="1600" b="1" dirty="0" err="1">
                <a:solidFill>
                  <a:srgbClr val="002060"/>
                </a:solidFill>
                <a:latin typeface="Courier New" panose="02070309020205020404" pitchFamily="49" charset="0"/>
                <a:cs typeface="Courier New" panose="02070309020205020404" pitchFamily="49" charset="0"/>
              </a:rPr>
              <a:t>abcltd</a:t>
            </a:r>
            <a:endParaRPr lang="en-US" sz="1600" b="1" dirty="0">
              <a:solidFill>
                <a:srgbClr val="002060"/>
              </a:solidFill>
              <a:latin typeface="Courier New" panose="02070309020205020404" pitchFamily="49" charset="0"/>
              <a:cs typeface="Courier New" panose="02070309020205020404" pitchFamily="49" charset="0"/>
            </a:endParaRPr>
          </a:p>
          <a:p>
            <a:r>
              <a:rPr lang="en-US" sz="1600" b="1" dirty="0">
                <a:solidFill>
                  <a:srgbClr val="002060"/>
                </a:solidFill>
                <a:latin typeface="Courier New" panose="02070309020205020404" pitchFamily="49" charset="0"/>
                <a:cs typeface="Courier New" panose="02070309020205020404" pitchFamily="49" charset="0"/>
              </a:rPr>
              <a:t>08/26/2019  09:02 PM    &lt;DIR&gt;          ADP</a:t>
            </a:r>
          </a:p>
          <a:p>
            <a:r>
              <a:rPr lang="en-US" sz="1600" b="1" dirty="0">
                <a:solidFill>
                  <a:srgbClr val="002060"/>
                </a:solidFill>
                <a:latin typeface="Courier New" panose="02070309020205020404" pitchFamily="49" charset="0"/>
                <a:cs typeface="Courier New" panose="02070309020205020404" pitchFamily="49" charset="0"/>
              </a:rPr>
              <a:t>12/09/2019  09:49 AM    &lt;DIR&gt;          AS</a:t>
            </a:r>
          </a:p>
          <a:p>
            <a:r>
              <a:rPr lang="en-US" sz="1600" b="1" dirty="0">
                <a:solidFill>
                  <a:srgbClr val="002060"/>
                </a:solidFill>
                <a:latin typeface="Courier New" panose="02070309020205020404" pitchFamily="49" charset="0"/>
                <a:cs typeface="Courier New" panose="02070309020205020404" pitchFamily="49" charset="0"/>
              </a:rPr>
              <a:t>05/30/2019  03:13 PM    &lt;DIR&gt;          BBFSI</a:t>
            </a:r>
          </a:p>
          <a:p>
            <a:r>
              <a:rPr lang="en-US" sz="1600" b="1" dirty="0">
                <a:solidFill>
                  <a:srgbClr val="002060"/>
                </a:solidFill>
                <a:latin typeface="Courier New" panose="02070309020205020404" pitchFamily="49" charset="0"/>
                <a:cs typeface="Courier New" panose="02070309020205020404" pitchFamily="49" charset="0"/>
              </a:rPr>
              <a:t>11/20/2019  11:35 PM    &lt;DIR&gt;          </a:t>
            </a:r>
            <a:r>
              <a:rPr lang="en-US" sz="1600" b="1" dirty="0" err="1">
                <a:solidFill>
                  <a:srgbClr val="002060"/>
                </a:solidFill>
                <a:latin typeface="Courier New" panose="02070309020205020404" pitchFamily="49" charset="0"/>
                <a:cs typeface="Courier New" panose="02070309020205020404" pitchFamily="49" charset="0"/>
              </a:rPr>
              <a:t>Beat_Buddy</a:t>
            </a:r>
            <a:endParaRPr lang="en-US" sz="1600" b="1" dirty="0">
              <a:solidFill>
                <a:srgbClr val="002060"/>
              </a:solidFill>
              <a:latin typeface="Courier New" panose="02070309020205020404" pitchFamily="49" charset="0"/>
              <a:cs typeface="Courier New" panose="02070309020205020404" pitchFamily="49" charset="0"/>
            </a:endParaRPr>
          </a:p>
          <a:p>
            <a:r>
              <a:rPr lang="en-US" sz="1600" b="1" dirty="0">
                <a:solidFill>
                  <a:srgbClr val="002060"/>
                </a:solidFill>
                <a:latin typeface="Courier New" panose="02070309020205020404" pitchFamily="49" charset="0"/>
                <a:cs typeface="Courier New" panose="02070309020205020404" pitchFamily="49" charset="0"/>
              </a:rPr>
              <a:t>11/28/2019  02:31 PM    &lt;DIR&gt;          </a:t>
            </a:r>
            <a:r>
              <a:rPr lang="en-US" sz="1600" b="1" dirty="0" err="1">
                <a:solidFill>
                  <a:srgbClr val="002060"/>
                </a:solidFill>
                <a:latin typeface="Courier New" panose="02070309020205020404" pitchFamily="49" charset="0"/>
                <a:cs typeface="Courier New" panose="02070309020205020404" pitchFamily="49" charset="0"/>
              </a:rPr>
              <a:t>carswell_data</a:t>
            </a:r>
            <a:endParaRPr lang="en-US" sz="1600" b="1" dirty="0">
              <a:solidFill>
                <a:srgbClr val="002060"/>
              </a:solidFill>
              <a:latin typeface="Courier New" panose="02070309020205020404" pitchFamily="49" charset="0"/>
              <a:cs typeface="Courier New" panose="02070309020205020404" pitchFamily="49" charset="0"/>
            </a:endParaRPr>
          </a:p>
          <a:p>
            <a:r>
              <a:rPr lang="en-US" sz="1600" b="1" dirty="0">
                <a:solidFill>
                  <a:srgbClr val="002060"/>
                </a:solidFill>
                <a:latin typeface="Courier New" panose="02070309020205020404" pitchFamily="49" charset="0"/>
                <a:cs typeface="Courier New" panose="02070309020205020404" pitchFamily="49" charset="0"/>
              </a:rPr>
              <a:t>10/15/2018  09:17 AM    &lt;DIR&gt;          </a:t>
            </a:r>
            <a:r>
              <a:rPr lang="en-US" sz="1600" b="1" dirty="0" err="1">
                <a:solidFill>
                  <a:srgbClr val="002060"/>
                </a:solidFill>
                <a:latin typeface="Courier New" panose="02070309020205020404" pitchFamily="49" charset="0"/>
                <a:cs typeface="Courier New" panose="02070309020205020404" pitchFamily="49" charset="0"/>
              </a:rPr>
              <a:t>eSupport</a:t>
            </a:r>
            <a:endParaRPr lang="en-US" sz="1600" b="1" dirty="0">
              <a:solidFill>
                <a:srgbClr val="002060"/>
              </a:solidFill>
              <a:latin typeface="Courier New" panose="02070309020205020404" pitchFamily="49" charset="0"/>
              <a:cs typeface="Courier New" panose="02070309020205020404" pitchFamily="49" charset="0"/>
            </a:endParaRPr>
          </a:p>
          <a:p>
            <a:r>
              <a:rPr lang="en-US" sz="1600" b="1" dirty="0">
                <a:solidFill>
                  <a:srgbClr val="002060"/>
                </a:solidFill>
                <a:latin typeface="Courier New" panose="02070309020205020404" pitchFamily="49" charset="0"/>
                <a:cs typeface="Courier New" panose="02070309020205020404" pitchFamily="49" charset="0"/>
              </a:rPr>
              <a:t>01/12/2020  05:58 PM    &lt;DIR&gt;          Fanshawe_2019</a:t>
            </a:r>
          </a:p>
          <a:p>
            <a:r>
              <a:rPr lang="en-US" sz="1600" b="1" dirty="0">
                <a:solidFill>
                  <a:srgbClr val="002060"/>
                </a:solidFill>
                <a:latin typeface="Courier New" panose="02070309020205020404" pitchFamily="49" charset="0"/>
                <a:cs typeface="Courier New" panose="02070309020205020404" pitchFamily="49" charset="0"/>
              </a:rPr>
              <a:t>02/26/2020  09:22 AM    &lt;DIR&gt;          Fanshawe_2020</a:t>
            </a:r>
          </a:p>
          <a:p>
            <a:r>
              <a:rPr lang="en-US" sz="1600" b="1" dirty="0">
                <a:solidFill>
                  <a:srgbClr val="002060"/>
                </a:solidFill>
                <a:latin typeface="Courier New" panose="02070309020205020404" pitchFamily="49" charset="0"/>
                <a:cs typeface="Courier New" panose="02070309020205020404" pitchFamily="49" charset="0"/>
              </a:rPr>
              <a:t>. . . . </a:t>
            </a:r>
          </a:p>
          <a:p>
            <a:r>
              <a:rPr lang="en-US" sz="1600" b="1" dirty="0">
                <a:solidFill>
                  <a:srgbClr val="002060"/>
                </a:solidFill>
                <a:latin typeface="Courier New" panose="02070309020205020404" pitchFamily="49" charset="0"/>
                <a:cs typeface="Courier New" panose="02070309020205020404" pitchFamily="49" charset="0"/>
              </a:rPr>
              <a:t>               1 File(s)        317,071 bytes</a:t>
            </a:r>
          </a:p>
          <a:p>
            <a:r>
              <a:rPr lang="en-US" sz="1600" b="1" dirty="0">
                <a:solidFill>
                  <a:srgbClr val="002060"/>
                </a:solidFill>
                <a:latin typeface="Courier New" panose="02070309020205020404" pitchFamily="49" charset="0"/>
                <a:cs typeface="Courier New" panose="02070309020205020404" pitchFamily="49" charset="0"/>
              </a:rPr>
              <a:t>              46 Dir(s)  327,333,076,992 bytes free</a:t>
            </a:r>
          </a:p>
        </p:txBody>
      </p:sp>
    </p:spTree>
    <p:extLst>
      <p:ext uri="{BB962C8B-B14F-4D97-AF65-F5344CB8AC3E}">
        <p14:creationId xmlns:p14="http://schemas.microsoft.com/office/powerpoint/2010/main" val="66125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F0107-E578-4A2C-A273-002FF93A75FB}"/>
              </a:ext>
            </a:extLst>
          </p:cNvPr>
          <p:cNvSpPr>
            <a:spLocks noGrp="1"/>
          </p:cNvSpPr>
          <p:nvPr>
            <p:ph type="title"/>
          </p:nvPr>
        </p:nvSpPr>
        <p:spPr>
          <a:xfrm>
            <a:off x="193040" y="304271"/>
            <a:ext cx="7203440" cy="660929"/>
          </a:xfrm>
        </p:spPr>
        <p:txBody>
          <a:bodyPr/>
          <a:lstStyle/>
          <a:p>
            <a:r>
              <a:rPr lang="en-US" sz="2800" b="1" dirty="0">
                <a:solidFill>
                  <a:srgbClr val="002060"/>
                </a:solidFill>
              </a:rPr>
              <a:t>Network Administration: ARP Command</a:t>
            </a:r>
          </a:p>
        </p:txBody>
      </p:sp>
      <p:sp>
        <p:nvSpPr>
          <p:cNvPr id="3" name="Content Placeholder 2">
            <a:extLst>
              <a:ext uri="{FF2B5EF4-FFF2-40B4-BE49-F238E27FC236}">
                <a16:creationId xmlns:a16="http://schemas.microsoft.com/office/drawing/2014/main" id="{1DF6C0DB-1CF0-4984-A7D0-D1DCA798B9A4}"/>
              </a:ext>
            </a:extLst>
          </p:cNvPr>
          <p:cNvSpPr>
            <a:spLocks noGrp="1"/>
          </p:cNvSpPr>
          <p:nvPr>
            <p:ph idx="1"/>
          </p:nvPr>
        </p:nvSpPr>
        <p:spPr>
          <a:xfrm>
            <a:off x="193040" y="1056640"/>
            <a:ext cx="7203440" cy="3857387"/>
          </a:xfrm>
        </p:spPr>
        <p:txBody>
          <a:bodyPr>
            <a:normAutofit fontScale="55000" lnSpcReduction="20000"/>
          </a:bodyPr>
          <a:lstStyle/>
          <a:p>
            <a:pPr marL="0" indent="0">
              <a:buNone/>
            </a:pPr>
            <a:r>
              <a:rPr lang="en-CA" sz="5100" b="1" dirty="0" err="1">
                <a:latin typeface="Courier New" panose="02070309020205020404" pitchFamily="49" charset="0"/>
                <a:cs typeface="Courier New" panose="02070309020205020404" pitchFamily="49" charset="0"/>
              </a:rPr>
              <a:t>subprocess.run</a:t>
            </a:r>
            <a:r>
              <a:rPr lang="en-CA" sz="5100" b="1" dirty="0">
                <a:latin typeface="Courier New" panose="02070309020205020404" pitchFamily="49" charset="0"/>
                <a:cs typeface="Courier New" panose="02070309020205020404" pitchFamily="49" charset="0"/>
              </a:rPr>
              <a:t>(["</a:t>
            </a:r>
            <a:r>
              <a:rPr lang="en-CA" sz="5100" b="1" dirty="0" err="1">
                <a:latin typeface="Courier New" panose="02070309020205020404" pitchFamily="49" charset="0"/>
                <a:cs typeface="Courier New" panose="02070309020205020404" pitchFamily="49" charset="0"/>
              </a:rPr>
              <a:t>arp</a:t>
            </a:r>
            <a:r>
              <a:rPr lang="en-CA" sz="5100" b="1" dirty="0">
                <a:latin typeface="Courier New" panose="02070309020205020404" pitchFamily="49" charset="0"/>
                <a:cs typeface="Courier New" panose="02070309020205020404" pitchFamily="49" charset="0"/>
              </a:rPr>
              <a:t>", "-a"])</a:t>
            </a:r>
          </a:p>
          <a:p>
            <a:pPr marL="0" indent="0">
              <a:buNone/>
            </a:pPr>
            <a:endParaRPr lang="en-CA" dirty="0">
              <a:latin typeface="Courier New" panose="02070309020205020404" pitchFamily="49" charset="0"/>
              <a:cs typeface="Courier New" panose="02070309020205020404" pitchFamily="49" charset="0"/>
            </a:endParaRPr>
          </a:p>
          <a:p>
            <a:pPr marL="0" indent="0">
              <a:buNone/>
            </a:pPr>
            <a:r>
              <a:rPr lang="en-CA" sz="2900" b="1" dirty="0">
                <a:latin typeface="Courier New" panose="02070309020205020404" pitchFamily="49" charset="0"/>
                <a:cs typeface="Courier New" panose="02070309020205020404" pitchFamily="49" charset="0"/>
              </a:rPr>
              <a:t>Interface: 192.168.0.137 --- 0x1a</a:t>
            </a:r>
          </a:p>
          <a:p>
            <a:pPr marL="0" indent="0">
              <a:buNone/>
            </a:pPr>
            <a:r>
              <a:rPr lang="en-CA" sz="2900" b="1" dirty="0">
                <a:latin typeface="Courier New" panose="02070309020205020404" pitchFamily="49" charset="0"/>
                <a:cs typeface="Courier New" panose="02070309020205020404" pitchFamily="49" charset="0"/>
              </a:rPr>
              <a:t>  Internet Address      Physical Address      Type</a:t>
            </a:r>
          </a:p>
          <a:p>
            <a:pPr marL="0" indent="0">
              <a:buNone/>
            </a:pPr>
            <a:r>
              <a:rPr lang="en-CA" sz="2900" b="1" dirty="0">
                <a:latin typeface="Courier New" panose="02070309020205020404" pitchFamily="49" charset="0"/>
                <a:cs typeface="Courier New" panose="02070309020205020404" pitchFamily="49" charset="0"/>
              </a:rPr>
              <a:t>  192.168.0.1           f8-e9-03-c1-08-b4     dynamic   </a:t>
            </a:r>
          </a:p>
          <a:p>
            <a:pPr marL="0" indent="0">
              <a:buNone/>
            </a:pPr>
            <a:r>
              <a:rPr lang="en-CA" sz="2900" b="1" dirty="0">
                <a:latin typeface="Courier New" panose="02070309020205020404" pitchFamily="49" charset="0"/>
                <a:cs typeface="Courier New" panose="02070309020205020404" pitchFamily="49" charset="0"/>
              </a:rPr>
              <a:t>  192.168.0.105         f8-e9-03-d5-5f-55     dynamic   </a:t>
            </a:r>
          </a:p>
          <a:p>
            <a:pPr marL="0" indent="0">
              <a:buNone/>
            </a:pPr>
            <a:r>
              <a:rPr lang="en-CA" sz="2900" b="1" dirty="0">
                <a:latin typeface="Courier New" panose="02070309020205020404" pitchFamily="49" charset="0"/>
                <a:cs typeface="Courier New" panose="02070309020205020404" pitchFamily="49" charset="0"/>
              </a:rPr>
              <a:t>  192.168.0.130         14-4f-8a-f1-05-95     dynamic   </a:t>
            </a:r>
          </a:p>
          <a:p>
            <a:pPr marL="0" indent="0">
              <a:buNone/>
            </a:pPr>
            <a:r>
              <a:rPr lang="en-CA" sz="2900" b="1" dirty="0">
                <a:latin typeface="Courier New" panose="02070309020205020404" pitchFamily="49" charset="0"/>
                <a:cs typeface="Courier New" panose="02070309020205020404" pitchFamily="49" charset="0"/>
              </a:rPr>
              <a:t>  192.168.0.255         ff-ff-ff-ff-ff-ff     static    </a:t>
            </a:r>
          </a:p>
          <a:p>
            <a:pPr marL="0" indent="0">
              <a:buNone/>
            </a:pPr>
            <a:r>
              <a:rPr lang="en-CA" sz="2900" b="1" dirty="0">
                <a:latin typeface="Courier New" panose="02070309020205020404" pitchFamily="49" charset="0"/>
                <a:cs typeface="Courier New" panose="02070309020205020404" pitchFamily="49" charset="0"/>
              </a:rPr>
              <a:t>  224.0.0.22            01-00-5e-00-00-16     static    </a:t>
            </a:r>
          </a:p>
          <a:p>
            <a:pPr marL="0" indent="0">
              <a:buNone/>
            </a:pPr>
            <a:r>
              <a:rPr lang="en-CA" sz="2900" b="1" dirty="0">
                <a:latin typeface="Courier New" panose="02070309020205020404" pitchFamily="49" charset="0"/>
                <a:cs typeface="Courier New" panose="02070309020205020404" pitchFamily="49" charset="0"/>
              </a:rPr>
              <a:t>  224.0.0.251           01-00-5e-00-00-fb     static    </a:t>
            </a:r>
          </a:p>
          <a:p>
            <a:pPr marL="0" indent="0">
              <a:buNone/>
            </a:pPr>
            <a:r>
              <a:rPr lang="en-CA" sz="2900" b="1" dirty="0">
                <a:latin typeface="Courier New" panose="02070309020205020404" pitchFamily="49" charset="0"/>
                <a:cs typeface="Courier New" panose="02070309020205020404" pitchFamily="49" charset="0"/>
              </a:rPr>
              <a:t>  224.0.0.252           01-00-5e-00-00-fc     static    </a:t>
            </a:r>
          </a:p>
          <a:p>
            <a:pPr marL="0" indent="0">
              <a:buNone/>
            </a:pPr>
            <a:r>
              <a:rPr lang="en-CA" sz="2900" b="1" dirty="0">
                <a:latin typeface="Courier New" panose="02070309020205020404" pitchFamily="49" charset="0"/>
                <a:cs typeface="Courier New" panose="02070309020205020404" pitchFamily="49" charset="0"/>
              </a:rPr>
              <a:t>  239.255.255.250       01-00-5e-7f-ff-fa     static    </a:t>
            </a:r>
          </a:p>
          <a:p>
            <a:pPr marL="0" indent="0">
              <a:buNone/>
            </a:pPr>
            <a:r>
              <a:rPr lang="en-CA" sz="2900" b="1" dirty="0">
                <a:latin typeface="Courier New" panose="02070309020205020404" pitchFamily="49" charset="0"/>
                <a:cs typeface="Courier New" panose="02070309020205020404" pitchFamily="49" charset="0"/>
              </a:rPr>
              <a:t>  255.255.255.255       ff-ff-ff-ff-ff-ff     static </a:t>
            </a:r>
          </a:p>
        </p:txBody>
      </p:sp>
    </p:spTree>
    <p:extLst>
      <p:ext uri="{BB962C8B-B14F-4D97-AF65-F5344CB8AC3E}">
        <p14:creationId xmlns:p14="http://schemas.microsoft.com/office/powerpoint/2010/main" val="3276945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F0107-E578-4A2C-A273-002FF93A75FB}"/>
              </a:ext>
            </a:extLst>
          </p:cNvPr>
          <p:cNvSpPr>
            <a:spLocks noGrp="1"/>
          </p:cNvSpPr>
          <p:nvPr>
            <p:ph type="title"/>
          </p:nvPr>
        </p:nvSpPr>
        <p:spPr>
          <a:xfrm>
            <a:off x="193040" y="304271"/>
            <a:ext cx="7203440" cy="660929"/>
          </a:xfrm>
        </p:spPr>
        <p:txBody>
          <a:bodyPr/>
          <a:lstStyle/>
          <a:p>
            <a:r>
              <a:rPr lang="en-US" sz="2800" b="1" dirty="0">
                <a:solidFill>
                  <a:srgbClr val="002060"/>
                </a:solidFill>
              </a:rPr>
              <a:t>Network Administration: ARP Command</a:t>
            </a:r>
          </a:p>
        </p:txBody>
      </p:sp>
      <p:sp>
        <p:nvSpPr>
          <p:cNvPr id="3" name="Content Placeholder 2">
            <a:extLst>
              <a:ext uri="{FF2B5EF4-FFF2-40B4-BE49-F238E27FC236}">
                <a16:creationId xmlns:a16="http://schemas.microsoft.com/office/drawing/2014/main" id="{1DF6C0DB-1CF0-4984-A7D0-D1DCA798B9A4}"/>
              </a:ext>
            </a:extLst>
          </p:cNvPr>
          <p:cNvSpPr>
            <a:spLocks noGrp="1"/>
          </p:cNvSpPr>
          <p:nvPr>
            <p:ph idx="1"/>
          </p:nvPr>
        </p:nvSpPr>
        <p:spPr>
          <a:xfrm>
            <a:off x="193040" y="1056640"/>
            <a:ext cx="6903085" cy="3857387"/>
          </a:xfrm>
        </p:spPr>
        <p:txBody>
          <a:bodyPr/>
          <a:lstStyle/>
          <a:p>
            <a:pPr marL="0" indent="0">
              <a:buNone/>
            </a:pPr>
            <a:r>
              <a:rPr lang="en-CA" dirty="0" err="1"/>
              <a:t>subprocess.run</a:t>
            </a:r>
            <a:r>
              <a:rPr lang="en-CA" dirty="0"/>
              <a:t>(["</a:t>
            </a:r>
            <a:r>
              <a:rPr lang="en-CA" dirty="0" err="1"/>
              <a:t>arp</a:t>
            </a:r>
            <a:r>
              <a:rPr lang="en-CA" dirty="0"/>
              <a:t>", "-a", "192.168.2.1"])</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Interface: 192.168.0.137 --- 0x1a</a:t>
            </a:r>
          </a:p>
          <a:p>
            <a:pPr marL="0" indent="0">
              <a:buNone/>
            </a:pPr>
            <a:r>
              <a:rPr lang="en-US" sz="1600" b="1" dirty="0">
                <a:latin typeface="Courier New" panose="02070309020205020404" pitchFamily="49" charset="0"/>
                <a:cs typeface="Courier New" panose="02070309020205020404" pitchFamily="49" charset="0"/>
              </a:rPr>
              <a:t>  Internet Address      Physical Address      Type</a:t>
            </a:r>
          </a:p>
          <a:p>
            <a:pPr marL="0" indent="0">
              <a:buNone/>
            </a:pPr>
            <a:r>
              <a:rPr lang="en-US" sz="1600" b="1" dirty="0">
                <a:latin typeface="Courier New" panose="02070309020205020404" pitchFamily="49" charset="0"/>
                <a:cs typeface="Courier New" panose="02070309020205020404" pitchFamily="49" charset="0"/>
              </a:rPr>
              <a:t>  192.168.0.105         f8-e9-03-d5-5f-55     dynamic </a:t>
            </a:r>
            <a:endParaRPr lang="en-CA"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90549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B29E-8EDD-4445-947A-F71AA236A2CC}"/>
              </a:ext>
            </a:extLst>
          </p:cNvPr>
          <p:cNvSpPr>
            <a:spLocks noGrp="1"/>
          </p:cNvSpPr>
          <p:nvPr>
            <p:ph type="title"/>
          </p:nvPr>
        </p:nvSpPr>
        <p:spPr>
          <a:xfrm>
            <a:off x="356839" y="304271"/>
            <a:ext cx="6739286" cy="632431"/>
          </a:xfrm>
        </p:spPr>
        <p:txBody>
          <a:bodyPr/>
          <a:lstStyle/>
          <a:p>
            <a:r>
              <a:rPr lang="en-CA" dirty="0"/>
              <a:t>Lecture preview </a:t>
            </a:r>
          </a:p>
        </p:txBody>
      </p:sp>
      <p:sp>
        <p:nvSpPr>
          <p:cNvPr id="3" name="Content Placeholder 2">
            <a:extLst>
              <a:ext uri="{FF2B5EF4-FFF2-40B4-BE49-F238E27FC236}">
                <a16:creationId xmlns:a16="http://schemas.microsoft.com/office/drawing/2014/main" id="{59395836-619C-4D51-B0FB-4630DCB6976E}"/>
              </a:ext>
            </a:extLst>
          </p:cNvPr>
          <p:cNvSpPr>
            <a:spLocks noGrp="1"/>
          </p:cNvSpPr>
          <p:nvPr>
            <p:ph idx="1"/>
          </p:nvPr>
        </p:nvSpPr>
        <p:spPr>
          <a:xfrm>
            <a:off x="356840" y="1011044"/>
            <a:ext cx="6739286" cy="3902983"/>
          </a:xfrm>
        </p:spPr>
        <p:txBody>
          <a:bodyPr>
            <a:normAutofit/>
          </a:bodyPr>
          <a:lstStyle/>
          <a:p>
            <a:r>
              <a:rPr lang="en-CA" dirty="0"/>
              <a:t>subprocess module</a:t>
            </a:r>
          </a:p>
          <a:p>
            <a:r>
              <a:rPr lang="en-CA" dirty="0"/>
              <a:t>Sending emails through python  </a:t>
            </a:r>
          </a:p>
        </p:txBody>
      </p:sp>
    </p:spTree>
    <p:extLst>
      <p:ext uri="{BB962C8B-B14F-4D97-AF65-F5344CB8AC3E}">
        <p14:creationId xmlns:p14="http://schemas.microsoft.com/office/powerpoint/2010/main" val="1699000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1F8EB-D2CC-4BC4-BB0A-3F040E3051CB}"/>
              </a:ext>
            </a:extLst>
          </p:cNvPr>
          <p:cNvSpPr>
            <a:spLocks noGrp="1"/>
          </p:cNvSpPr>
          <p:nvPr>
            <p:ph type="title"/>
          </p:nvPr>
        </p:nvSpPr>
        <p:spPr>
          <a:xfrm>
            <a:off x="211873" y="304272"/>
            <a:ext cx="7170234" cy="654734"/>
          </a:xfrm>
        </p:spPr>
        <p:txBody>
          <a:bodyPr/>
          <a:lstStyle/>
          <a:p>
            <a:r>
              <a:rPr lang="en-CA" dirty="0"/>
              <a:t>Other include: </a:t>
            </a:r>
          </a:p>
        </p:txBody>
      </p:sp>
      <p:sp>
        <p:nvSpPr>
          <p:cNvPr id="3" name="Content Placeholder 2">
            <a:extLst>
              <a:ext uri="{FF2B5EF4-FFF2-40B4-BE49-F238E27FC236}">
                <a16:creationId xmlns:a16="http://schemas.microsoft.com/office/drawing/2014/main" id="{B6A070CE-FDA7-406A-B225-BFEC697FC261}"/>
              </a:ext>
            </a:extLst>
          </p:cNvPr>
          <p:cNvSpPr>
            <a:spLocks noGrp="1"/>
          </p:cNvSpPr>
          <p:nvPr>
            <p:ph idx="1"/>
          </p:nvPr>
        </p:nvSpPr>
        <p:spPr>
          <a:xfrm>
            <a:off x="289932" y="1070518"/>
            <a:ext cx="6806193" cy="3843510"/>
          </a:xfrm>
        </p:spPr>
        <p:txBody>
          <a:bodyPr/>
          <a:lstStyle/>
          <a:p>
            <a:r>
              <a:rPr lang="en-CA" dirty="0"/>
              <a:t>IPCONFIG</a:t>
            </a:r>
          </a:p>
          <a:p>
            <a:r>
              <a:rPr lang="en-CA" dirty="0"/>
              <a:t>NETSTAT</a:t>
            </a:r>
          </a:p>
          <a:p>
            <a:r>
              <a:rPr lang="en-CA" dirty="0"/>
              <a:t>SYSTEMINFO</a:t>
            </a:r>
          </a:p>
          <a:p>
            <a:r>
              <a:rPr lang="en-CA" dirty="0" err="1"/>
              <a:t>nslookup</a:t>
            </a:r>
            <a:endParaRPr lang="en-CA" dirty="0"/>
          </a:p>
        </p:txBody>
      </p:sp>
    </p:spTree>
    <p:extLst>
      <p:ext uri="{BB962C8B-B14F-4D97-AF65-F5344CB8AC3E}">
        <p14:creationId xmlns:p14="http://schemas.microsoft.com/office/powerpoint/2010/main" val="2857871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8FA85-54BC-4C1C-85C8-6AE686D64082}"/>
              </a:ext>
            </a:extLst>
          </p:cNvPr>
          <p:cNvSpPr>
            <a:spLocks noGrp="1"/>
          </p:cNvSpPr>
          <p:nvPr>
            <p:ph type="title"/>
          </p:nvPr>
        </p:nvSpPr>
        <p:spPr>
          <a:xfrm>
            <a:off x="132080" y="304271"/>
            <a:ext cx="6964045" cy="1033875"/>
          </a:xfrm>
        </p:spPr>
        <p:txBody>
          <a:bodyPr/>
          <a:lstStyle/>
          <a:p>
            <a:r>
              <a:rPr lang="en-CA" dirty="0"/>
              <a:t>Windows Commands could be found at:</a:t>
            </a:r>
          </a:p>
        </p:txBody>
      </p:sp>
      <p:sp>
        <p:nvSpPr>
          <p:cNvPr id="3" name="Content Placeholder 2">
            <a:extLst>
              <a:ext uri="{FF2B5EF4-FFF2-40B4-BE49-F238E27FC236}">
                <a16:creationId xmlns:a16="http://schemas.microsoft.com/office/drawing/2014/main" id="{C18B8E60-A689-4DD5-9027-C253B056D36C}"/>
              </a:ext>
            </a:extLst>
          </p:cNvPr>
          <p:cNvSpPr>
            <a:spLocks noGrp="1"/>
          </p:cNvSpPr>
          <p:nvPr>
            <p:ph idx="1"/>
          </p:nvPr>
        </p:nvSpPr>
        <p:spPr>
          <a:xfrm>
            <a:off x="132080" y="1616927"/>
            <a:ext cx="6964045" cy="3297100"/>
          </a:xfrm>
        </p:spPr>
        <p:txBody>
          <a:bodyPr/>
          <a:lstStyle/>
          <a:p>
            <a:r>
              <a:rPr lang="en-CA" dirty="0">
                <a:hlinkClick r:id="rId2"/>
              </a:rPr>
              <a:t>https://docs.microsoft.com/en-us/windows-server/administration/windows-commands/commands-by-server-role</a:t>
            </a:r>
            <a:endParaRPr lang="en-CA" dirty="0"/>
          </a:p>
        </p:txBody>
      </p:sp>
    </p:spTree>
    <p:extLst>
      <p:ext uri="{BB962C8B-B14F-4D97-AF65-F5344CB8AC3E}">
        <p14:creationId xmlns:p14="http://schemas.microsoft.com/office/powerpoint/2010/main" val="3048934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A53A-56B3-402B-B2A1-91E6E1EF2628}"/>
              </a:ext>
            </a:extLst>
          </p:cNvPr>
          <p:cNvSpPr>
            <a:spLocks noGrp="1"/>
          </p:cNvSpPr>
          <p:nvPr>
            <p:ph type="ctrTitle"/>
          </p:nvPr>
        </p:nvSpPr>
        <p:spPr>
          <a:xfrm>
            <a:off x="269421" y="1526892"/>
            <a:ext cx="7184572" cy="1367908"/>
          </a:xfrm>
        </p:spPr>
        <p:txBody>
          <a:bodyPr>
            <a:normAutofit/>
          </a:bodyPr>
          <a:lstStyle/>
          <a:p>
            <a:pPr algn="ctr"/>
            <a:r>
              <a:rPr lang="en-CA" sz="4000" dirty="0"/>
              <a:t>Sending Emails (</a:t>
            </a:r>
            <a:r>
              <a:rPr lang="en-CA" sz="4000" dirty="0" err="1"/>
              <a:t>smtplib</a:t>
            </a:r>
            <a:r>
              <a:rPr lang="en-CA" sz="4000" dirty="0"/>
              <a:t> module) </a:t>
            </a:r>
            <a:br>
              <a:rPr lang="en-CA" dirty="0"/>
            </a:br>
            <a:endParaRPr lang="en-CA" dirty="0"/>
          </a:p>
        </p:txBody>
      </p:sp>
    </p:spTree>
    <p:extLst>
      <p:ext uri="{BB962C8B-B14F-4D97-AF65-F5344CB8AC3E}">
        <p14:creationId xmlns:p14="http://schemas.microsoft.com/office/powerpoint/2010/main" val="362138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2367-AF57-479B-A11F-526BA3A4A487}"/>
              </a:ext>
            </a:extLst>
          </p:cNvPr>
          <p:cNvSpPr>
            <a:spLocks noGrp="1"/>
          </p:cNvSpPr>
          <p:nvPr>
            <p:ph type="title"/>
          </p:nvPr>
        </p:nvSpPr>
        <p:spPr>
          <a:xfrm>
            <a:off x="171450" y="304271"/>
            <a:ext cx="7235190" cy="586683"/>
          </a:xfrm>
        </p:spPr>
        <p:txBody>
          <a:bodyPr/>
          <a:lstStyle/>
          <a:p>
            <a:r>
              <a:rPr lang="en-CA" dirty="0"/>
              <a:t>Sending Email via Python</a:t>
            </a:r>
          </a:p>
        </p:txBody>
      </p:sp>
      <p:sp>
        <p:nvSpPr>
          <p:cNvPr id="3" name="Content Placeholder 2">
            <a:extLst>
              <a:ext uri="{FF2B5EF4-FFF2-40B4-BE49-F238E27FC236}">
                <a16:creationId xmlns:a16="http://schemas.microsoft.com/office/drawing/2014/main" id="{ADA21895-72AE-4694-ABB6-22B75DB07D00}"/>
              </a:ext>
            </a:extLst>
          </p:cNvPr>
          <p:cNvSpPr>
            <a:spLocks noGrp="1"/>
          </p:cNvSpPr>
          <p:nvPr>
            <p:ph idx="1"/>
          </p:nvPr>
        </p:nvSpPr>
        <p:spPr>
          <a:xfrm>
            <a:off x="171450" y="1144800"/>
            <a:ext cx="7235190" cy="3769227"/>
          </a:xfrm>
        </p:spPr>
        <p:txBody>
          <a:bodyPr/>
          <a:lstStyle/>
          <a:p>
            <a:r>
              <a:rPr lang="en-CA" dirty="0"/>
              <a:t>Python does not offer a nice graphical interface like Gmail, outlook, or yahoo. </a:t>
            </a:r>
          </a:p>
          <a:p>
            <a:r>
              <a:rPr lang="en-CA" dirty="0"/>
              <a:t>WE need to call functions to perform SMTP Steps. </a:t>
            </a:r>
          </a:p>
          <a:p>
            <a:r>
              <a:rPr lang="en-CA" dirty="0"/>
              <a:t>We needs to use </a:t>
            </a:r>
            <a:r>
              <a:rPr lang="en-CA" dirty="0" err="1"/>
              <a:t>smtplib</a:t>
            </a:r>
            <a:r>
              <a:rPr lang="en-CA" dirty="0"/>
              <a:t> module</a:t>
            </a:r>
          </a:p>
        </p:txBody>
      </p:sp>
    </p:spTree>
    <p:extLst>
      <p:ext uri="{BB962C8B-B14F-4D97-AF65-F5344CB8AC3E}">
        <p14:creationId xmlns:p14="http://schemas.microsoft.com/office/powerpoint/2010/main" val="2993312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B29E-8EDD-4445-947A-F71AA236A2CC}"/>
              </a:ext>
            </a:extLst>
          </p:cNvPr>
          <p:cNvSpPr>
            <a:spLocks noGrp="1"/>
          </p:cNvSpPr>
          <p:nvPr>
            <p:ph type="title"/>
          </p:nvPr>
        </p:nvSpPr>
        <p:spPr>
          <a:xfrm>
            <a:off x="185854" y="304272"/>
            <a:ext cx="7322634" cy="732048"/>
          </a:xfrm>
        </p:spPr>
        <p:txBody>
          <a:bodyPr/>
          <a:lstStyle/>
          <a:p>
            <a:r>
              <a:rPr lang="en-CA" dirty="0"/>
              <a:t>How to use </a:t>
            </a:r>
            <a:r>
              <a:rPr lang="en-CA" dirty="0" err="1"/>
              <a:t>smtplib</a:t>
            </a:r>
            <a:endParaRPr lang="en-CA" dirty="0"/>
          </a:p>
        </p:txBody>
      </p:sp>
      <p:pic>
        <p:nvPicPr>
          <p:cNvPr id="9" name="Content Placeholder 8">
            <a:extLst>
              <a:ext uri="{FF2B5EF4-FFF2-40B4-BE49-F238E27FC236}">
                <a16:creationId xmlns:a16="http://schemas.microsoft.com/office/drawing/2014/main" id="{CC3E7C8B-3684-407E-A81C-AEBB02CA8783}"/>
              </a:ext>
            </a:extLst>
          </p:cNvPr>
          <p:cNvPicPr>
            <a:picLocks noGrp="1" noChangeAspect="1"/>
          </p:cNvPicPr>
          <p:nvPr>
            <p:ph idx="1"/>
          </p:nvPr>
        </p:nvPicPr>
        <p:blipFill>
          <a:blip r:embed="rId3"/>
          <a:stretch>
            <a:fillRect/>
          </a:stretch>
        </p:blipFill>
        <p:spPr>
          <a:xfrm>
            <a:off x="188536" y="1036320"/>
            <a:ext cx="7242927" cy="3883152"/>
          </a:xfrm>
        </p:spPr>
      </p:pic>
    </p:spTree>
    <p:extLst>
      <p:ext uri="{BB962C8B-B14F-4D97-AF65-F5344CB8AC3E}">
        <p14:creationId xmlns:p14="http://schemas.microsoft.com/office/powerpoint/2010/main" val="561746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CB3A-CFC8-42B5-9AAF-94FBD785E4CE}"/>
              </a:ext>
            </a:extLst>
          </p:cNvPr>
          <p:cNvSpPr>
            <a:spLocks noGrp="1"/>
          </p:cNvSpPr>
          <p:nvPr>
            <p:ph type="title"/>
          </p:nvPr>
        </p:nvSpPr>
        <p:spPr>
          <a:xfrm>
            <a:off x="179754" y="304271"/>
            <a:ext cx="7197969" cy="496702"/>
          </a:xfrm>
        </p:spPr>
        <p:txBody>
          <a:bodyPr/>
          <a:lstStyle/>
          <a:p>
            <a:r>
              <a:rPr lang="en-CA" dirty="0"/>
              <a:t>Lines explanation </a:t>
            </a:r>
          </a:p>
        </p:txBody>
      </p:sp>
      <p:sp>
        <p:nvSpPr>
          <p:cNvPr id="3" name="Content Placeholder 2">
            <a:extLst>
              <a:ext uri="{FF2B5EF4-FFF2-40B4-BE49-F238E27FC236}">
                <a16:creationId xmlns:a16="http://schemas.microsoft.com/office/drawing/2014/main" id="{5E83A749-D95B-4D37-85FE-3F9B682E23D7}"/>
              </a:ext>
            </a:extLst>
          </p:cNvPr>
          <p:cNvSpPr>
            <a:spLocks noGrp="1"/>
          </p:cNvSpPr>
          <p:nvPr>
            <p:ph idx="1"/>
          </p:nvPr>
        </p:nvSpPr>
        <p:spPr>
          <a:xfrm>
            <a:off x="179754" y="930032"/>
            <a:ext cx="6916371" cy="3983996"/>
          </a:xfrm>
        </p:spPr>
        <p:txBody>
          <a:bodyPr>
            <a:normAutofit lnSpcReduction="10000"/>
          </a:bodyPr>
          <a:lstStyle/>
          <a:p>
            <a:pPr marL="0" indent="0">
              <a:buNone/>
            </a:pPr>
            <a:r>
              <a:rPr lang="en-CA" sz="2400" b="1" dirty="0">
                <a:solidFill>
                  <a:srgbClr val="002060"/>
                </a:solidFill>
                <a:latin typeface="Courier New" panose="02070309020205020404" pitchFamily="49" charset="0"/>
                <a:cs typeface="Courier New" panose="02070309020205020404" pitchFamily="49" charset="0"/>
              </a:rPr>
              <a:t>import </a:t>
            </a:r>
            <a:r>
              <a:rPr lang="en-CA" sz="2400" b="1" dirty="0" err="1">
                <a:solidFill>
                  <a:srgbClr val="002060"/>
                </a:solidFill>
                <a:latin typeface="Courier New" panose="02070309020205020404" pitchFamily="49" charset="0"/>
                <a:cs typeface="Courier New" panose="02070309020205020404" pitchFamily="49" charset="0"/>
              </a:rPr>
              <a:t>smtplib</a:t>
            </a:r>
            <a:r>
              <a:rPr lang="en-CA" sz="2400" b="1" dirty="0">
                <a:solidFill>
                  <a:srgbClr val="002060"/>
                </a:solidFill>
                <a:latin typeface="Courier New" panose="02070309020205020404" pitchFamily="49" charset="0"/>
                <a:cs typeface="Courier New" panose="02070309020205020404" pitchFamily="49" charset="0"/>
              </a:rPr>
              <a:t>, </a:t>
            </a:r>
            <a:r>
              <a:rPr lang="en-CA" sz="2400" b="1" dirty="0" err="1">
                <a:solidFill>
                  <a:srgbClr val="002060"/>
                </a:solidFill>
                <a:latin typeface="Courier New" panose="02070309020205020404" pitchFamily="49" charset="0"/>
                <a:cs typeface="Courier New" panose="02070309020205020404" pitchFamily="49" charset="0"/>
              </a:rPr>
              <a:t>getpass</a:t>
            </a:r>
            <a:endParaRPr lang="en-CA" sz="2400" b="1" dirty="0">
              <a:solidFill>
                <a:srgbClr val="002060"/>
              </a:solidFill>
              <a:latin typeface="Courier New" panose="02070309020205020404" pitchFamily="49" charset="0"/>
              <a:cs typeface="Courier New" panose="02070309020205020404" pitchFamily="49" charset="0"/>
            </a:endParaRPr>
          </a:p>
          <a:p>
            <a:pPr lvl="1"/>
            <a:r>
              <a:rPr lang="en-CA" dirty="0"/>
              <a:t>Imports </a:t>
            </a:r>
            <a:r>
              <a:rPr lang="en-CA" dirty="0" err="1"/>
              <a:t>smtplib</a:t>
            </a:r>
            <a:r>
              <a:rPr lang="en-CA" dirty="0"/>
              <a:t> and </a:t>
            </a:r>
            <a:r>
              <a:rPr lang="en-CA" dirty="0" err="1"/>
              <a:t>getpass</a:t>
            </a:r>
            <a:r>
              <a:rPr lang="en-CA" dirty="0"/>
              <a:t> modules</a:t>
            </a:r>
          </a:p>
          <a:p>
            <a:pPr marL="0" indent="0">
              <a:buNone/>
            </a:pPr>
            <a:endParaRPr lang="en-CA" sz="2400" b="1" dirty="0">
              <a:latin typeface="Courier New" panose="02070309020205020404" pitchFamily="49" charset="0"/>
              <a:cs typeface="Courier New" panose="02070309020205020404" pitchFamily="49" charset="0"/>
            </a:endParaRPr>
          </a:p>
          <a:p>
            <a:pPr marL="0" indent="0">
              <a:buNone/>
            </a:pPr>
            <a:r>
              <a:rPr lang="en-CA" sz="2400" b="1" dirty="0" err="1">
                <a:solidFill>
                  <a:srgbClr val="002060"/>
                </a:solidFill>
                <a:latin typeface="Courier New" panose="02070309020205020404" pitchFamily="49" charset="0"/>
                <a:cs typeface="Courier New" panose="02070309020205020404" pitchFamily="49" charset="0"/>
              </a:rPr>
              <a:t>to_email</a:t>
            </a:r>
            <a:r>
              <a:rPr lang="en-CA" sz="2400" b="1" dirty="0">
                <a:solidFill>
                  <a:srgbClr val="002060"/>
                </a:solidFill>
                <a:latin typeface="Courier New" panose="02070309020205020404" pitchFamily="49" charset="0"/>
                <a:cs typeface="Courier New" panose="02070309020205020404" pitchFamily="49" charset="0"/>
              </a:rPr>
              <a:t> = input("To email: ")</a:t>
            </a:r>
          </a:p>
          <a:p>
            <a:pPr lvl="1"/>
            <a:r>
              <a:rPr lang="en-CA" dirty="0"/>
              <a:t>Gets from user email address to sent to  </a:t>
            </a:r>
          </a:p>
          <a:p>
            <a:pPr marL="0" indent="0">
              <a:buNone/>
            </a:pPr>
            <a:endParaRPr lang="en-CA" sz="2400" b="1" dirty="0">
              <a:latin typeface="Courier New" panose="02070309020205020404" pitchFamily="49" charset="0"/>
              <a:cs typeface="Courier New" panose="02070309020205020404" pitchFamily="49" charset="0"/>
            </a:endParaRPr>
          </a:p>
          <a:p>
            <a:pPr marL="0" indent="0">
              <a:buNone/>
            </a:pPr>
            <a:r>
              <a:rPr lang="en-CA" sz="2400" b="1" dirty="0" err="1">
                <a:solidFill>
                  <a:srgbClr val="002060"/>
                </a:solidFill>
                <a:latin typeface="Courier New" panose="02070309020205020404" pitchFamily="49" charset="0"/>
                <a:cs typeface="Courier New" panose="02070309020205020404" pitchFamily="49" charset="0"/>
              </a:rPr>
              <a:t>from_email</a:t>
            </a:r>
            <a:r>
              <a:rPr lang="en-CA" sz="2400" b="1" dirty="0">
                <a:solidFill>
                  <a:srgbClr val="002060"/>
                </a:solidFill>
                <a:latin typeface="Courier New" panose="02070309020205020404" pitchFamily="49" charset="0"/>
                <a:cs typeface="Courier New" panose="02070309020205020404" pitchFamily="49" charset="0"/>
              </a:rPr>
              <a:t> = input("From email: ")</a:t>
            </a:r>
          </a:p>
          <a:p>
            <a:pPr lvl="1"/>
            <a:r>
              <a:rPr lang="en-CA" dirty="0"/>
              <a:t>Gets from user email address sent from  </a:t>
            </a:r>
          </a:p>
          <a:p>
            <a:pPr marL="0" indent="0">
              <a:buNone/>
            </a:pPr>
            <a:endParaRPr lang="en-CA" sz="2400" b="1" dirty="0">
              <a:latin typeface="Courier New" panose="02070309020205020404" pitchFamily="49" charset="0"/>
              <a:cs typeface="Courier New" panose="02070309020205020404" pitchFamily="49" charset="0"/>
            </a:endParaRPr>
          </a:p>
          <a:p>
            <a:pPr marL="0" indent="0">
              <a:buNone/>
            </a:pPr>
            <a:r>
              <a:rPr lang="en-CA" sz="2400" b="1" dirty="0" err="1">
                <a:solidFill>
                  <a:srgbClr val="002060"/>
                </a:solidFill>
                <a:latin typeface="Courier New" panose="02070309020205020404" pitchFamily="49" charset="0"/>
                <a:cs typeface="Courier New" panose="02070309020205020404" pitchFamily="49" charset="0"/>
              </a:rPr>
              <a:t>upassword</a:t>
            </a:r>
            <a:r>
              <a:rPr lang="en-CA" sz="2400" b="1" dirty="0">
                <a:solidFill>
                  <a:srgbClr val="002060"/>
                </a:solidFill>
                <a:latin typeface="Courier New" panose="02070309020205020404" pitchFamily="49" charset="0"/>
                <a:cs typeface="Courier New" panose="02070309020205020404" pitchFamily="49" charset="0"/>
              </a:rPr>
              <a:t> = </a:t>
            </a:r>
            <a:r>
              <a:rPr lang="en-CA" sz="2400" b="1" dirty="0" err="1">
                <a:solidFill>
                  <a:srgbClr val="002060"/>
                </a:solidFill>
                <a:latin typeface="Courier New" panose="02070309020205020404" pitchFamily="49" charset="0"/>
                <a:cs typeface="Courier New" panose="02070309020205020404" pitchFamily="49" charset="0"/>
              </a:rPr>
              <a:t>getpass.getpass</a:t>
            </a:r>
            <a:r>
              <a:rPr lang="en-CA" sz="2400" b="1" dirty="0">
                <a:solidFill>
                  <a:srgbClr val="002060"/>
                </a:solidFill>
                <a:latin typeface="Courier New" panose="02070309020205020404" pitchFamily="49" charset="0"/>
                <a:cs typeface="Courier New" panose="02070309020205020404" pitchFamily="49" charset="0"/>
              </a:rPr>
              <a:t>()</a:t>
            </a:r>
          </a:p>
          <a:p>
            <a:pPr lvl="1"/>
            <a:r>
              <a:rPr lang="en-CA" dirty="0"/>
              <a:t>Gets password, you do not see what is typed </a:t>
            </a:r>
          </a:p>
        </p:txBody>
      </p:sp>
    </p:spTree>
    <p:extLst>
      <p:ext uri="{BB962C8B-B14F-4D97-AF65-F5344CB8AC3E}">
        <p14:creationId xmlns:p14="http://schemas.microsoft.com/office/powerpoint/2010/main" val="3612922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CB3A-CFC8-42B5-9AAF-94FBD785E4CE}"/>
              </a:ext>
            </a:extLst>
          </p:cNvPr>
          <p:cNvSpPr>
            <a:spLocks noGrp="1"/>
          </p:cNvSpPr>
          <p:nvPr>
            <p:ph type="title"/>
          </p:nvPr>
        </p:nvSpPr>
        <p:spPr>
          <a:xfrm>
            <a:off x="179754" y="304271"/>
            <a:ext cx="7197969" cy="496702"/>
          </a:xfrm>
        </p:spPr>
        <p:txBody>
          <a:bodyPr/>
          <a:lstStyle/>
          <a:p>
            <a:r>
              <a:rPr lang="en-CA" dirty="0"/>
              <a:t>Lines explanation </a:t>
            </a:r>
          </a:p>
        </p:txBody>
      </p:sp>
      <p:sp>
        <p:nvSpPr>
          <p:cNvPr id="3" name="Content Placeholder 2">
            <a:extLst>
              <a:ext uri="{FF2B5EF4-FFF2-40B4-BE49-F238E27FC236}">
                <a16:creationId xmlns:a16="http://schemas.microsoft.com/office/drawing/2014/main" id="{5E83A749-D95B-4D37-85FE-3F9B682E23D7}"/>
              </a:ext>
            </a:extLst>
          </p:cNvPr>
          <p:cNvSpPr>
            <a:spLocks noGrp="1"/>
          </p:cNvSpPr>
          <p:nvPr>
            <p:ph idx="1"/>
          </p:nvPr>
        </p:nvSpPr>
        <p:spPr>
          <a:xfrm>
            <a:off x="179754" y="930032"/>
            <a:ext cx="6916371" cy="3983996"/>
          </a:xfrm>
        </p:spPr>
        <p:txBody>
          <a:bodyPr>
            <a:normAutofit/>
          </a:bodyPr>
          <a:lstStyle/>
          <a:p>
            <a:r>
              <a:rPr lang="en-CA" sz="2000" dirty="0" err="1"/>
              <a:t>smtpObj</a:t>
            </a:r>
            <a:r>
              <a:rPr lang="en-CA" sz="2000" dirty="0"/>
              <a:t> = </a:t>
            </a:r>
            <a:r>
              <a:rPr lang="en-CA" sz="2000" dirty="0" err="1"/>
              <a:t>smtplib.SMTP</a:t>
            </a:r>
            <a:r>
              <a:rPr lang="en-CA" sz="2000" dirty="0"/>
              <a:t>('imap-mail.outlook.com', 587)</a:t>
            </a:r>
          </a:p>
          <a:p>
            <a:endParaRPr lang="en-CA" sz="2000" dirty="0"/>
          </a:p>
          <a:p>
            <a:endParaRPr lang="en-CA" sz="2000" dirty="0"/>
          </a:p>
          <a:p>
            <a:endParaRPr lang="en-CA" sz="2000" dirty="0"/>
          </a:p>
          <a:p>
            <a:endParaRPr lang="en-CA" sz="2000" dirty="0"/>
          </a:p>
          <a:p>
            <a:endParaRPr lang="en-CA" sz="2000" dirty="0"/>
          </a:p>
          <a:p>
            <a:endParaRPr lang="en-CA" sz="2000" dirty="0"/>
          </a:p>
          <a:p>
            <a:endParaRPr lang="en-CA" sz="2000" dirty="0"/>
          </a:p>
          <a:p>
            <a:endParaRPr lang="en-CA" sz="2000" dirty="0"/>
          </a:p>
          <a:p>
            <a:endParaRPr lang="en-CA" sz="2000" dirty="0"/>
          </a:p>
          <a:p>
            <a:r>
              <a:rPr lang="en-CA" sz="1200" dirty="0"/>
              <a:t>Source: </a:t>
            </a:r>
            <a:r>
              <a:rPr lang="en-CA" sz="1200" dirty="0">
                <a:hlinkClick r:id="rId2"/>
              </a:rPr>
              <a:t>https://automatetheboringstuff.com/2e/chapter18/</a:t>
            </a:r>
            <a:endParaRPr lang="en-CA" sz="1200" dirty="0"/>
          </a:p>
          <a:p>
            <a:endParaRPr lang="en-CA" sz="2000" dirty="0"/>
          </a:p>
        </p:txBody>
      </p:sp>
      <p:pic>
        <p:nvPicPr>
          <p:cNvPr id="5" name="Picture 4">
            <a:extLst>
              <a:ext uri="{FF2B5EF4-FFF2-40B4-BE49-F238E27FC236}">
                <a16:creationId xmlns:a16="http://schemas.microsoft.com/office/drawing/2014/main" id="{A405E8CA-6775-4548-8B9A-C45032729923}"/>
              </a:ext>
            </a:extLst>
          </p:cNvPr>
          <p:cNvPicPr>
            <a:picLocks noChangeAspect="1"/>
          </p:cNvPicPr>
          <p:nvPr/>
        </p:nvPicPr>
        <p:blipFill>
          <a:blip r:embed="rId3"/>
          <a:stretch>
            <a:fillRect/>
          </a:stretch>
        </p:blipFill>
        <p:spPr>
          <a:xfrm>
            <a:off x="523875" y="1318810"/>
            <a:ext cx="5759694" cy="2963789"/>
          </a:xfrm>
          <a:prstGeom prst="rect">
            <a:avLst/>
          </a:prstGeom>
        </p:spPr>
      </p:pic>
    </p:spTree>
    <p:extLst>
      <p:ext uri="{BB962C8B-B14F-4D97-AF65-F5344CB8AC3E}">
        <p14:creationId xmlns:p14="http://schemas.microsoft.com/office/powerpoint/2010/main" val="182692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CB3A-CFC8-42B5-9AAF-94FBD785E4CE}"/>
              </a:ext>
            </a:extLst>
          </p:cNvPr>
          <p:cNvSpPr>
            <a:spLocks noGrp="1"/>
          </p:cNvSpPr>
          <p:nvPr>
            <p:ph type="title"/>
          </p:nvPr>
        </p:nvSpPr>
        <p:spPr>
          <a:xfrm>
            <a:off x="179754" y="304271"/>
            <a:ext cx="7197969" cy="496702"/>
          </a:xfrm>
        </p:spPr>
        <p:txBody>
          <a:bodyPr/>
          <a:lstStyle/>
          <a:p>
            <a:r>
              <a:rPr lang="en-CA" dirty="0"/>
              <a:t>Lines explanation </a:t>
            </a:r>
          </a:p>
        </p:txBody>
      </p:sp>
      <p:sp>
        <p:nvSpPr>
          <p:cNvPr id="3" name="Content Placeholder 2">
            <a:extLst>
              <a:ext uri="{FF2B5EF4-FFF2-40B4-BE49-F238E27FC236}">
                <a16:creationId xmlns:a16="http://schemas.microsoft.com/office/drawing/2014/main" id="{5E83A749-D95B-4D37-85FE-3F9B682E23D7}"/>
              </a:ext>
            </a:extLst>
          </p:cNvPr>
          <p:cNvSpPr>
            <a:spLocks noGrp="1"/>
          </p:cNvSpPr>
          <p:nvPr>
            <p:ph idx="1"/>
          </p:nvPr>
        </p:nvSpPr>
        <p:spPr>
          <a:xfrm>
            <a:off x="179754" y="930032"/>
            <a:ext cx="6916371" cy="3983996"/>
          </a:xfrm>
        </p:spPr>
        <p:txBody>
          <a:bodyPr/>
          <a:lstStyle/>
          <a:p>
            <a:pPr marL="0" indent="0">
              <a:buNone/>
            </a:pPr>
            <a:r>
              <a:rPr lang="en-CA" sz="2400" b="1" dirty="0" err="1">
                <a:solidFill>
                  <a:srgbClr val="002060"/>
                </a:solidFill>
                <a:latin typeface="Courier New" panose="02070309020205020404" pitchFamily="49" charset="0"/>
                <a:cs typeface="Courier New" panose="02070309020205020404" pitchFamily="49" charset="0"/>
              </a:rPr>
              <a:t>smtpObj.ehlo</a:t>
            </a:r>
            <a:r>
              <a:rPr lang="en-CA" sz="2400" b="1" dirty="0">
                <a:solidFill>
                  <a:srgbClr val="002060"/>
                </a:solidFill>
                <a:latin typeface="Courier New" panose="02070309020205020404" pitchFamily="49" charset="0"/>
                <a:cs typeface="Courier New" panose="02070309020205020404" pitchFamily="49" charset="0"/>
              </a:rPr>
              <a:t>()</a:t>
            </a:r>
          </a:p>
          <a:p>
            <a:pPr lvl="1"/>
            <a:r>
              <a:rPr lang="en-CA" dirty="0"/>
              <a:t>Says hello to the SMTP server, first step of establishing a connection </a:t>
            </a:r>
          </a:p>
          <a:p>
            <a:pPr marL="0" indent="0">
              <a:buNone/>
            </a:pPr>
            <a:endParaRPr lang="en-CA" sz="2400" b="1" dirty="0">
              <a:solidFill>
                <a:srgbClr val="002060"/>
              </a:solidFill>
              <a:latin typeface="Courier New" panose="02070309020205020404" pitchFamily="49" charset="0"/>
              <a:cs typeface="Courier New" panose="02070309020205020404" pitchFamily="49" charset="0"/>
            </a:endParaRPr>
          </a:p>
          <a:p>
            <a:pPr marL="0" indent="0">
              <a:buNone/>
            </a:pPr>
            <a:r>
              <a:rPr lang="en-CA" sz="2400" b="1" dirty="0" err="1">
                <a:solidFill>
                  <a:srgbClr val="002060"/>
                </a:solidFill>
                <a:latin typeface="Courier New" panose="02070309020205020404" pitchFamily="49" charset="0"/>
                <a:cs typeface="Courier New" panose="02070309020205020404" pitchFamily="49" charset="0"/>
              </a:rPr>
              <a:t>smtpObj.starttls</a:t>
            </a:r>
            <a:r>
              <a:rPr lang="en-CA" sz="2400" b="1" dirty="0">
                <a:solidFill>
                  <a:srgbClr val="002060"/>
                </a:solidFill>
                <a:latin typeface="Courier New" panose="02070309020205020404" pitchFamily="49" charset="0"/>
                <a:cs typeface="Courier New" panose="02070309020205020404" pitchFamily="49" charset="0"/>
              </a:rPr>
              <a:t>()</a:t>
            </a:r>
          </a:p>
          <a:p>
            <a:pPr lvl="1"/>
            <a:r>
              <a:rPr lang="en-CA" dirty="0"/>
              <a:t>Since we are using TLS Encryption we need to call this function to enable encryption</a:t>
            </a:r>
          </a:p>
          <a:p>
            <a:pPr marL="0" indent="0">
              <a:buNone/>
            </a:pPr>
            <a:endParaRPr lang="en-CA" sz="2400" b="1" dirty="0">
              <a:solidFill>
                <a:srgbClr val="002060"/>
              </a:solidFill>
              <a:latin typeface="Courier New" panose="02070309020205020404" pitchFamily="49" charset="0"/>
              <a:cs typeface="Courier New" panose="02070309020205020404" pitchFamily="49" charset="0"/>
            </a:endParaRPr>
          </a:p>
          <a:p>
            <a:pPr marL="0" indent="0">
              <a:buNone/>
            </a:pPr>
            <a:r>
              <a:rPr lang="en-CA" sz="2400" b="1" dirty="0" err="1">
                <a:solidFill>
                  <a:srgbClr val="002060"/>
                </a:solidFill>
                <a:latin typeface="Courier New" panose="02070309020205020404" pitchFamily="49" charset="0"/>
                <a:cs typeface="Courier New" panose="02070309020205020404" pitchFamily="49" charset="0"/>
              </a:rPr>
              <a:t>smtpObj.login</a:t>
            </a:r>
            <a:r>
              <a:rPr lang="en-CA" sz="2400" b="1" dirty="0">
                <a:solidFill>
                  <a:srgbClr val="002060"/>
                </a:solidFill>
                <a:latin typeface="Courier New" panose="02070309020205020404" pitchFamily="49" charset="0"/>
                <a:cs typeface="Courier New" panose="02070309020205020404" pitchFamily="49" charset="0"/>
              </a:rPr>
              <a:t>(</a:t>
            </a:r>
            <a:r>
              <a:rPr lang="en-CA" sz="2400" b="1" dirty="0" err="1">
                <a:solidFill>
                  <a:srgbClr val="002060"/>
                </a:solidFill>
                <a:latin typeface="Courier New" panose="02070309020205020404" pitchFamily="49" charset="0"/>
                <a:cs typeface="Courier New" panose="02070309020205020404" pitchFamily="49" charset="0"/>
              </a:rPr>
              <a:t>from_email</a:t>
            </a:r>
            <a:r>
              <a:rPr lang="en-CA" sz="2400" b="1" dirty="0">
                <a:solidFill>
                  <a:srgbClr val="002060"/>
                </a:solidFill>
                <a:latin typeface="Courier New" panose="02070309020205020404" pitchFamily="49" charset="0"/>
                <a:cs typeface="Courier New" panose="02070309020205020404" pitchFamily="49" charset="0"/>
              </a:rPr>
              <a:t>, </a:t>
            </a:r>
            <a:r>
              <a:rPr lang="en-CA" sz="2400" b="1" dirty="0" err="1">
                <a:solidFill>
                  <a:srgbClr val="002060"/>
                </a:solidFill>
                <a:latin typeface="Courier New" panose="02070309020205020404" pitchFamily="49" charset="0"/>
                <a:cs typeface="Courier New" panose="02070309020205020404" pitchFamily="49" charset="0"/>
              </a:rPr>
              <a:t>upassword</a:t>
            </a:r>
            <a:r>
              <a:rPr lang="en-CA" sz="2400" b="1" dirty="0">
                <a:solidFill>
                  <a:srgbClr val="002060"/>
                </a:solidFill>
                <a:latin typeface="Courier New" panose="02070309020205020404" pitchFamily="49" charset="0"/>
                <a:cs typeface="Courier New" panose="02070309020205020404" pitchFamily="49" charset="0"/>
              </a:rPr>
              <a:t>)</a:t>
            </a:r>
          </a:p>
          <a:p>
            <a:pPr lvl="1"/>
            <a:r>
              <a:rPr lang="en-CA" dirty="0"/>
              <a:t>Login information sent to server</a:t>
            </a:r>
          </a:p>
          <a:p>
            <a:endParaRPr lang="en-CA" dirty="0"/>
          </a:p>
        </p:txBody>
      </p:sp>
    </p:spTree>
    <p:extLst>
      <p:ext uri="{BB962C8B-B14F-4D97-AF65-F5344CB8AC3E}">
        <p14:creationId xmlns:p14="http://schemas.microsoft.com/office/powerpoint/2010/main" val="975471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CB3A-CFC8-42B5-9AAF-94FBD785E4CE}"/>
              </a:ext>
            </a:extLst>
          </p:cNvPr>
          <p:cNvSpPr>
            <a:spLocks noGrp="1"/>
          </p:cNvSpPr>
          <p:nvPr>
            <p:ph type="title"/>
          </p:nvPr>
        </p:nvSpPr>
        <p:spPr>
          <a:xfrm>
            <a:off x="179754" y="304271"/>
            <a:ext cx="7197969" cy="496702"/>
          </a:xfrm>
        </p:spPr>
        <p:txBody>
          <a:bodyPr/>
          <a:lstStyle/>
          <a:p>
            <a:r>
              <a:rPr lang="en-CA" dirty="0"/>
              <a:t>Lines explanation </a:t>
            </a:r>
          </a:p>
        </p:txBody>
      </p:sp>
      <p:sp>
        <p:nvSpPr>
          <p:cNvPr id="3" name="Content Placeholder 2">
            <a:extLst>
              <a:ext uri="{FF2B5EF4-FFF2-40B4-BE49-F238E27FC236}">
                <a16:creationId xmlns:a16="http://schemas.microsoft.com/office/drawing/2014/main" id="{5E83A749-D95B-4D37-85FE-3F9B682E23D7}"/>
              </a:ext>
            </a:extLst>
          </p:cNvPr>
          <p:cNvSpPr>
            <a:spLocks noGrp="1"/>
          </p:cNvSpPr>
          <p:nvPr>
            <p:ph idx="1"/>
          </p:nvPr>
        </p:nvSpPr>
        <p:spPr>
          <a:xfrm>
            <a:off x="179754" y="930032"/>
            <a:ext cx="6916371" cy="3983996"/>
          </a:xfrm>
        </p:spPr>
        <p:txBody>
          <a:bodyPr>
            <a:normAutofit fontScale="92500" lnSpcReduction="10000"/>
          </a:bodyPr>
          <a:lstStyle/>
          <a:p>
            <a:r>
              <a:rPr lang="en-CA" b="1" dirty="0" err="1">
                <a:solidFill>
                  <a:srgbClr val="002060"/>
                </a:solidFill>
                <a:latin typeface="Courier New" panose="02070309020205020404" pitchFamily="49" charset="0"/>
                <a:cs typeface="Courier New" panose="02070309020205020404" pitchFamily="49" charset="0"/>
              </a:rPr>
              <a:t>smtpObj.sendmail</a:t>
            </a:r>
            <a:r>
              <a:rPr lang="en-CA" b="1" dirty="0">
                <a:solidFill>
                  <a:srgbClr val="002060"/>
                </a:solidFill>
                <a:latin typeface="Courier New" panose="02070309020205020404" pitchFamily="49" charset="0"/>
                <a:cs typeface="Courier New" panose="02070309020205020404" pitchFamily="49" charset="0"/>
              </a:rPr>
              <a:t>(</a:t>
            </a:r>
            <a:r>
              <a:rPr lang="en-CA" b="1" dirty="0" err="1">
                <a:solidFill>
                  <a:srgbClr val="002060"/>
                </a:solidFill>
                <a:latin typeface="Courier New" panose="02070309020205020404" pitchFamily="49" charset="0"/>
                <a:cs typeface="Courier New" panose="02070309020205020404" pitchFamily="49" charset="0"/>
              </a:rPr>
              <a:t>from_email</a:t>
            </a:r>
            <a:r>
              <a:rPr lang="en-CA" b="1" dirty="0">
                <a:solidFill>
                  <a:srgbClr val="002060"/>
                </a:solidFill>
                <a:latin typeface="Courier New" panose="02070309020205020404" pitchFamily="49" charset="0"/>
                <a:cs typeface="Courier New" panose="02070309020205020404" pitchFamily="49" charset="0"/>
              </a:rPr>
              <a:t>, </a:t>
            </a:r>
            <a:r>
              <a:rPr lang="en-CA" b="1" dirty="0" err="1">
                <a:solidFill>
                  <a:srgbClr val="002060"/>
                </a:solidFill>
                <a:latin typeface="Courier New" panose="02070309020205020404" pitchFamily="49" charset="0"/>
                <a:cs typeface="Courier New" panose="02070309020205020404" pitchFamily="49" charset="0"/>
              </a:rPr>
              <a:t>to_email</a:t>
            </a:r>
            <a:r>
              <a:rPr lang="en-CA" b="1" dirty="0">
                <a:solidFill>
                  <a:srgbClr val="002060"/>
                </a:solidFill>
                <a:latin typeface="Courier New" panose="02070309020205020404" pitchFamily="49" charset="0"/>
                <a:cs typeface="Courier New" panose="02070309020205020404" pitchFamily="49" charset="0"/>
              </a:rPr>
              <a:t>, 'Subject: Test,\n\</a:t>
            </a:r>
            <a:r>
              <a:rPr lang="en-CA" b="1" dirty="0" err="1">
                <a:solidFill>
                  <a:srgbClr val="002060"/>
                </a:solidFill>
                <a:latin typeface="Courier New" panose="02070309020205020404" pitchFamily="49" charset="0"/>
                <a:cs typeface="Courier New" panose="02070309020205020404" pitchFamily="49" charset="0"/>
              </a:rPr>
              <a:t>nDear</a:t>
            </a:r>
            <a:r>
              <a:rPr lang="en-CA" b="1" dirty="0">
                <a:solidFill>
                  <a:srgbClr val="002060"/>
                </a:solidFill>
                <a:latin typeface="Courier New" panose="02070309020205020404" pitchFamily="49" charset="0"/>
                <a:cs typeface="Courier New" panose="02070309020205020404" pitchFamily="49" charset="0"/>
              </a:rPr>
              <a:t> tester, this is a test!!!!!! {0}'.format(</a:t>
            </a:r>
            <a:r>
              <a:rPr lang="en-CA" b="1" dirty="0" err="1">
                <a:solidFill>
                  <a:srgbClr val="002060"/>
                </a:solidFill>
                <a:latin typeface="Courier New" panose="02070309020205020404" pitchFamily="49" charset="0"/>
                <a:cs typeface="Courier New" panose="02070309020205020404" pitchFamily="49" charset="0"/>
              </a:rPr>
              <a:t>x.stdout</a:t>
            </a:r>
            <a:r>
              <a:rPr lang="en-CA" b="1" dirty="0">
                <a:solidFill>
                  <a:srgbClr val="002060"/>
                </a:solidFill>
                <a:latin typeface="Courier New" panose="02070309020205020404" pitchFamily="49" charset="0"/>
                <a:cs typeface="Courier New" panose="02070309020205020404" pitchFamily="49" charset="0"/>
              </a:rPr>
              <a:t>))</a:t>
            </a:r>
          </a:p>
          <a:p>
            <a:pPr lvl="1"/>
            <a:r>
              <a:rPr lang="en-CA" dirty="0"/>
              <a:t>Method that sends email</a:t>
            </a:r>
          </a:p>
          <a:p>
            <a:pPr lvl="1"/>
            <a:r>
              <a:rPr lang="en-CA" dirty="0"/>
              <a:t>sending email address as strings</a:t>
            </a:r>
          </a:p>
          <a:p>
            <a:pPr lvl="1"/>
            <a:r>
              <a:rPr lang="en-CA" dirty="0"/>
              <a:t>To email address as string</a:t>
            </a:r>
          </a:p>
          <a:p>
            <a:pPr lvl="1"/>
            <a:r>
              <a:rPr lang="en-CA" dirty="0"/>
              <a:t>Email body as string</a:t>
            </a:r>
          </a:p>
          <a:p>
            <a:endParaRPr lang="en-CA" dirty="0"/>
          </a:p>
          <a:p>
            <a:r>
              <a:rPr lang="en-CA" b="1" dirty="0" err="1">
                <a:solidFill>
                  <a:srgbClr val="002060"/>
                </a:solidFill>
                <a:latin typeface="Courier New" panose="02070309020205020404" pitchFamily="49" charset="0"/>
                <a:cs typeface="Courier New" panose="02070309020205020404" pitchFamily="49" charset="0"/>
              </a:rPr>
              <a:t>smtpObj.quit</a:t>
            </a:r>
            <a:r>
              <a:rPr lang="en-CA" b="1" dirty="0">
                <a:solidFill>
                  <a:srgbClr val="002060"/>
                </a:solidFill>
                <a:latin typeface="Courier New" panose="02070309020205020404" pitchFamily="49" charset="0"/>
                <a:cs typeface="Courier New" panose="02070309020205020404" pitchFamily="49" charset="0"/>
              </a:rPr>
              <a:t>()</a:t>
            </a:r>
          </a:p>
          <a:p>
            <a:pPr lvl="1"/>
            <a:r>
              <a:rPr lang="en-CA" dirty="0"/>
              <a:t>Closes the connection</a:t>
            </a:r>
          </a:p>
        </p:txBody>
      </p:sp>
    </p:spTree>
    <p:extLst>
      <p:ext uri="{BB962C8B-B14F-4D97-AF65-F5344CB8AC3E}">
        <p14:creationId xmlns:p14="http://schemas.microsoft.com/office/powerpoint/2010/main" val="3845348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9B0D-9AC5-49C4-8E73-321435DDEDFC}"/>
              </a:ext>
            </a:extLst>
          </p:cNvPr>
          <p:cNvSpPr>
            <a:spLocks noGrp="1"/>
          </p:cNvSpPr>
          <p:nvPr>
            <p:ph type="title"/>
          </p:nvPr>
        </p:nvSpPr>
        <p:spPr>
          <a:xfrm>
            <a:off x="185854" y="386576"/>
            <a:ext cx="7173951" cy="1486828"/>
          </a:xfrm>
        </p:spPr>
        <p:txBody>
          <a:bodyPr/>
          <a:lstStyle/>
          <a:p>
            <a:br>
              <a:rPr lang="en-CA" dirty="0"/>
            </a:br>
            <a:r>
              <a:rPr lang="en-CA" dirty="0"/>
              <a:t>Allowing access to Gmail Less secure app access</a:t>
            </a:r>
            <a:br>
              <a:rPr lang="en-CA" dirty="0"/>
            </a:br>
            <a:endParaRPr lang="en-CA" dirty="0"/>
          </a:p>
        </p:txBody>
      </p:sp>
      <p:sp>
        <p:nvSpPr>
          <p:cNvPr id="3" name="Content Placeholder 2">
            <a:extLst>
              <a:ext uri="{FF2B5EF4-FFF2-40B4-BE49-F238E27FC236}">
                <a16:creationId xmlns:a16="http://schemas.microsoft.com/office/drawing/2014/main" id="{5E385982-84DC-48CC-9082-FEE3DFBC31C5}"/>
              </a:ext>
            </a:extLst>
          </p:cNvPr>
          <p:cNvSpPr>
            <a:spLocks noGrp="1"/>
          </p:cNvSpPr>
          <p:nvPr>
            <p:ph idx="1"/>
          </p:nvPr>
        </p:nvSpPr>
        <p:spPr>
          <a:xfrm>
            <a:off x="386576" y="1873404"/>
            <a:ext cx="6709550" cy="3040623"/>
          </a:xfrm>
        </p:spPr>
        <p:txBody>
          <a:bodyPr/>
          <a:lstStyle/>
          <a:p>
            <a:r>
              <a:rPr lang="en-CA" dirty="0">
                <a:hlinkClick r:id="rId3"/>
              </a:rPr>
              <a:t>https://myaccount.google.com/lesssecureapps?pli=1</a:t>
            </a:r>
            <a:endParaRPr lang="en-CA" dirty="0"/>
          </a:p>
          <a:p>
            <a:r>
              <a:rPr lang="en-CA" dirty="0"/>
              <a:t>It is not recommended to do so.</a:t>
            </a:r>
          </a:p>
          <a:p>
            <a:r>
              <a:rPr lang="en-CA" dirty="0"/>
              <a:t>If you do, only open while you need to and close when done.</a:t>
            </a:r>
          </a:p>
          <a:p>
            <a:r>
              <a:rPr lang="en-CA" dirty="0"/>
              <a:t>Consider user a different account or create a temp account</a:t>
            </a:r>
          </a:p>
        </p:txBody>
      </p:sp>
    </p:spTree>
    <p:extLst>
      <p:ext uri="{BB962C8B-B14F-4D97-AF65-F5344CB8AC3E}">
        <p14:creationId xmlns:p14="http://schemas.microsoft.com/office/powerpoint/2010/main" val="610376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A53A-56B3-402B-B2A1-91E6E1EF2628}"/>
              </a:ext>
            </a:extLst>
          </p:cNvPr>
          <p:cNvSpPr>
            <a:spLocks noGrp="1"/>
          </p:cNvSpPr>
          <p:nvPr>
            <p:ph type="ctrTitle"/>
          </p:nvPr>
        </p:nvSpPr>
        <p:spPr>
          <a:xfrm>
            <a:off x="269421" y="1526892"/>
            <a:ext cx="7184572" cy="1367908"/>
          </a:xfrm>
        </p:spPr>
        <p:txBody>
          <a:bodyPr>
            <a:normAutofit/>
          </a:bodyPr>
          <a:lstStyle/>
          <a:p>
            <a:pPr algn="ctr"/>
            <a:r>
              <a:rPr lang="en-CA" sz="4000" dirty="0"/>
              <a:t>Subprocess Module</a:t>
            </a:r>
            <a:endParaRPr lang="en-CA" sz="1600" dirty="0"/>
          </a:p>
        </p:txBody>
      </p:sp>
    </p:spTree>
    <p:extLst>
      <p:ext uri="{BB962C8B-B14F-4D97-AF65-F5344CB8AC3E}">
        <p14:creationId xmlns:p14="http://schemas.microsoft.com/office/powerpoint/2010/main" val="2649825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A53A-56B3-402B-B2A1-91E6E1EF2628}"/>
              </a:ext>
            </a:extLst>
          </p:cNvPr>
          <p:cNvSpPr>
            <a:spLocks noGrp="1"/>
          </p:cNvSpPr>
          <p:nvPr>
            <p:ph type="ctrTitle"/>
          </p:nvPr>
        </p:nvSpPr>
        <p:spPr>
          <a:xfrm>
            <a:off x="269421" y="1526892"/>
            <a:ext cx="7184572" cy="1367908"/>
          </a:xfrm>
        </p:spPr>
        <p:txBody>
          <a:bodyPr>
            <a:normAutofit fontScale="90000"/>
          </a:bodyPr>
          <a:lstStyle/>
          <a:p>
            <a:pPr algn="ctr"/>
            <a:r>
              <a:rPr lang="en-CA" sz="4000" b="1" i="1" dirty="0"/>
              <a:t>Gmail API – </a:t>
            </a:r>
            <a:r>
              <a:rPr lang="en-CA" sz="4000" b="1" dirty="0" err="1"/>
              <a:t>ezgmail</a:t>
            </a:r>
            <a:br>
              <a:rPr lang="en-CA" sz="4000" b="1" dirty="0"/>
            </a:br>
            <a:br>
              <a:rPr lang="en-CA" sz="4000" b="1" dirty="0"/>
            </a:br>
            <a:r>
              <a:rPr lang="en-CA" sz="2200" b="1" dirty="0"/>
              <a:t>section source: </a:t>
            </a:r>
            <a:r>
              <a:rPr lang="en-CA" sz="2200" dirty="0">
                <a:hlinkClick r:id="rId3"/>
              </a:rPr>
              <a:t>https://automatetheboringstuff.com/2e/chapter18/</a:t>
            </a:r>
            <a:endParaRPr lang="en-CA" sz="2200" dirty="0"/>
          </a:p>
        </p:txBody>
      </p:sp>
    </p:spTree>
    <p:extLst>
      <p:ext uri="{BB962C8B-B14F-4D97-AF65-F5344CB8AC3E}">
        <p14:creationId xmlns:p14="http://schemas.microsoft.com/office/powerpoint/2010/main" val="3590565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CD72-9417-4F35-BC50-EF0EE522ED97}"/>
              </a:ext>
            </a:extLst>
          </p:cNvPr>
          <p:cNvSpPr>
            <a:spLocks noGrp="1"/>
          </p:cNvSpPr>
          <p:nvPr>
            <p:ph type="title"/>
          </p:nvPr>
        </p:nvSpPr>
        <p:spPr>
          <a:xfrm>
            <a:off x="136187" y="304271"/>
            <a:ext cx="7383294" cy="687950"/>
          </a:xfrm>
        </p:spPr>
        <p:txBody>
          <a:bodyPr/>
          <a:lstStyle/>
          <a:p>
            <a:r>
              <a:rPr lang="en-CA" b="1" i="1" dirty="0"/>
              <a:t>Gmail API - </a:t>
            </a:r>
            <a:r>
              <a:rPr lang="en-CA" b="1" dirty="0" err="1"/>
              <a:t>ezgmail</a:t>
            </a:r>
            <a:endParaRPr lang="en-CA" dirty="0"/>
          </a:p>
        </p:txBody>
      </p:sp>
      <p:sp>
        <p:nvSpPr>
          <p:cNvPr id="3" name="Content Placeholder 2">
            <a:extLst>
              <a:ext uri="{FF2B5EF4-FFF2-40B4-BE49-F238E27FC236}">
                <a16:creationId xmlns:a16="http://schemas.microsoft.com/office/drawing/2014/main" id="{D73FA8FF-2F37-4BDF-9999-8E146A1725F9}"/>
              </a:ext>
            </a:extLst>
          </p:cNvPr>
          <p:cNvSpPr>
            <a:spLocks noGrp="1"/>
          </p:cNvSpPr>
          <p:nvPr>
            <p:ph idx="1"/>
          </p:nvPr>
        </p:nvSpPr>
        <p:spPr>
          <a:xfrm>
            <a:off x="136187" y="992221"/>
            <a:ext cx="7383294" cy="3921807"/>
          </a:xfrm>
        </p:spPr>
        <p:txBody>
          <a:bodyPr>
            <a:normAutofit/>
          </a:bodyPr>
          <a:lstStyle/>
          <a:p>
            <a:pPr marL="0" indent="0">
              <a:buNone/>
            </a:pPr>
            <a:r>
              <a:rPr lang="en-CA" dirty="0"/>
              <a:t>Is more secure than </a:t>
            </a:r>
            <a:r>
              <a:rPr lang="en-CA" dirty="0" err="1"/>
              <a:t>smtplib</a:t>
            </a:r>
            <a:r>
              <a:rPr lang="en-CA" dirty="0"/>
              <a:t> </a:t>
            </a:r>
          </a:p>
          <a:p>
            <a:pPr marL="0" indent="0">
              <a:buNone/>
            </a:pPr>
            <a:r>
              <a:rPr lang="en-CA" dirty="0"/>
              <a:t>Official page is: </a:t>
            </a:r>
            <a:r>
              <a:rPr lang="en-CA" sz="2000" b="1" dirty="0">
                <a:solidFill>
                  <a:srgbClr val="002060"/>
                </a:solidFill>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https://developers.google.com/gmail/api/v1/reference/</a:t>
            </a:r>
            <a:endParaRPr lang="en-CA" sz="2000" b="1" dirty="0">
              <a:solidFill>
                <a:srgbClr val="002060"/>
              </a:solidFill>
              <a:latin typeface="Courier New" panose="02070309020205020404" pitchFamily="49" charset="0"/>
              <a:cs typeface="Courier New" panose="02070309020205020404" pitchFamily="49" charset="0"/>
            </a:endParaRPr>
          </a:p>
          <a:p>
            <a:pPr marL="0" indent="0">
              <a:buNone/>
            </a:pPr>
            <a:endParaRPr lang="en-CA" dirty="0"/>
          </a:p>
          <a:p>
            <a:pPr marL="0" indent="0">
              <a:buNone/>
            </a:pPr>
            <a:r>
              <a:rPr lang="en-CA" dirty="0"/>
              <a:t>To install </a:t>
            </a:r>
            <a:r>
              <a:rPr lang="en-CA" dirty="0" err="1"/>
              <a:t>Ezgmail</a:t>
            </a:r>
            <a:r>
              <a:rPr lang="en-CA" dirty="0"/>
              <a:t> in your terminal run following:</a:t>
            </a:r>
          </a:p>
          <a:p>
            <a:pPr marL="285739" lvl="1" indent="0">
              <a:buNone/>
            </a:pPr>
            <a:r>
              <a:rPr lang="en-CA" dirty="0"/>
              <a:t>Windows: </a:t>
            </a:r>
            <a:r>
              <a:rPr lang="sv-SE" sz="2000" b="1" i="1" dirty="0">
                <a:solidFill>
                  <a:srgbClr val="002060"/>
                </a:solidFill>
                <a:latin typeface="Courier New" panose="02070309020205020404" pitchFamily="49" charset="0"/>
                <a:cs typeface="Courier New" panose="02070309020205020404" pitchFamily="49" charset="0"/>
              </a:rPr>
              <a:t>pip install --user --upgrade ezgmail</a:t>
            </a:r>
          </a:p>
          <a:p>
            <a:pPr marL="285739" lvl="1" indent="0">
              <a:buNone/>
            </a:pPr>
            <a:r>
              <a:rPr lang="sv-SE" dirty="0"/>
              <a:t>macOS or linux: </a:t>
            </a:r>
          </a:p>
          <a:p>
            <a:pPr marL="571477" lvl="2" indent="0">
              <a:buNone/>
            </a:pPr>
            <a:r>
              <a:rPr lang="sv-SE" b="1" i="1" dirty="0">
                <a:solidFill>
                  <a:srgbClr val="002060"/>
                </a:solidFill>
                <a:latin typeface="Courier New" panose="02070309020205020404" pitchFamily="49" charset="0"/>
                <a:cs typeface="Courier New" panose="02070309020205020404" pitchFamily="49" charset="0"/>
              </a:rPr>
              <a:t>pip3 install --user --upgrade ezgmail</a:t>
            </a:r>
          </a:p>
          <a:p>
            <a:pPr marL="285739" lvl="1" indent="0">
              <a:buNone/>
            </a:pPr>
            <a:r>
              <a:rPr lang="en-CA" dirty="0"/>
              <a:t>-upgrade make sure latest version is installed</a:t>
            </a:r>
          </a:p>
          <a:p>
            <a:pPr lvl="1"/>
            <a:endParaRPr lang="en-CA" dirty="0"/>
          </a:p>
        </p:txBody>
      </p:sp>
    </p:spTree>
    <p:extLst>
      <p:ext uri="{BB962C8B-B14F-4D97-AF65-F5344CB8AC3E}">
        <p14:creationId xmlns:p14="http://schemas.microsoft.com/office/powerpoint/2010/main" val="713602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CD72-9417-4F35-BC50-EF0EE522ED97}"/>
              </a:ext>
            </a:extLst>
          </p:cNvPr>
          <p:cNvSpPr>
            <a:spLocks noGrp="1"/>
          </p:cNvSpPr>
          <p:nvPr>
            <p:ph type="title"/>
          </p:nvPr>
        </p:nvSpPr>
        <p:spPr>
          <a:xfrm>
            <a:off x="136187" y="304271"/>
            <a:ext cx="7383294" cy="687950"/>
          </a:xfrm>
        </p:spPr>
        <p:txBody>
          <a:bodyPr/>
          <a:lstStyle/>
          <a:p>
            <a:r>
              <a:rPr lang="en-CA" b="1" i="1" dirty="0"/>
              <a:t>Gmail API - </a:t>
            </a:r>
            <a:r>
              <a:rPr lang="en-CA" b="1" dirty="0" err="1"/>
              <a:t>ezgmail</a:t>
            </a:r>
            <a:endParaRPr lang="en-CA" dirty="0"/>
          </a:p>
        </p:txBody>
      </p:sp>
      <p:sp>
        <p:nvSpPr>
          <p:cNvPr id="3" name="Content Placeholder 2">
            <a:extLst>
              <a:ext uri="{FF2B5EF4-FFF2-40B4-BE49-F238E27FC236}">
                <a16:creationId xmlns:a16="http://schemas.microsoft.com/office/drawing/2014/main" id="{D73FA8FF-2F37-4BDF-9999-8E146A1725F9}"/>
              </a:ext>
            </a:extLst>
          </p:cNvPr>
          <p:cNvSpPr>
            <a:spLocks noGrp="1"/>
          </p:cNvSpPr>
          <p:nvPr>
            <p:ph idx="1"/>
          </p:nvPr>
        </p:nvSpPr>
        <p:spPr>
          <a:xfrm>
            <a:off x="136187" y="992221"/>
            <a:ext cx="7347625" cy="3921807"/>
          </a:xfrm>
        </p:spPr>
        <p:txBody>
          <a:bodyPr/>
          <a:lstStyle/>
          <a:p>
            <a:r>
              <a:rPr lang="en-CA" dirty="0"/>
              <a:t>Before using </a:t>
            </a:r>
            <a:r>
              <a:rPr lang="en-CA" dirty="0" err="1"/>
              <a:t>ezgmail</a:t>
            </a:r>
            <a:r>
              <a:rPr lang="en-CA" dirty="0"/>
              <a:t> </a:t>
            </a:r>
          </a:p>
          <a:p>
            <a:r>
              <a:rPr lang="en-CA" dirty="0"/>
              <a:t>Need to Enable </a:t>
            </a:r>
            <a:r>
              <a:rPr lang="en-CA" dirty="0" err="1"/>
              <a:t>gmail</a:t>
            </a:r>
            <a:r>
              <a:rPr lang="en-CA" dirty="0"/>
              <a:t> API at </a:t>
            </a:r>
            <a:r>
              <a:rPr lang="en-CA" dirty="0">
                <a:hlinkClick r:id="rId2"/>
              </a:rPr>
              <a:t>https://developers.google.com/gmail/api/quickstart/python/</a:t>
            </a:r>
            <a:endParaRPr lang="en-CA" dirty="0"/>
          </a:p>
          <a:p>
            <a:r>
              <a:rPr lang="en-CA" dirty="0"/>
              <a:t>After filling out a form a link to a file with </a:t>
            </a:r>
            <a:r>
              <a:rPr lang="en-CA" dirty="0" err="1"/>
              <a:t>credentials.json</a:t>
            </a:r>
            <a:r>
              <a:rPr lang="en-CA" dirty="0"/>
              <a:t>, which will need and download a the same folder as your python file (.</a:t>
            </a:r>
            <a:r>
              <a:rPr lang="en-CA" dirty="0" err="1"/>
              <a:t>py</a:t>
            </a:r>
            <a:r>
              <a:rPr lang="en-CA" dirty="0"/>
              <a:t>)</a:t>
            </a:r>
          </a:p>
          <a:p>
            <a:pPr lvl="1"/>
            <a:r>
              <a:rPr lang="en-CA" dirty="0"/>
              <a:t>This will file will contain your client ID and Client secret information, just like a password</a:t>
            </a:r>
          </a:p>
        </p:txBody>
      </p:sp>
    </p:spTree>
    <p:extLst>
      <p:ext uri="{BB962C8B-B14F-4D97-AF65-F5344CB8AC3E}">
        <p14:creationId xmlns:p14="http://schemas.microsoft.com/office/powerpoint/2010/main" val="3548326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3B6-D89E-4875-A47D-8D615F2EBA1A}"/>
              </a:ext>
            </a:extLst>
          </p:cNvPr>
          <p:cNvSpPr>
            <a:spLocks noGrp="1"/>
          </p:cNvSpPr>
          <p:nvPr>
            <p:ph type="title"/>
          </p:nvPr>
        </p:nvSpPr>
        <p:spPr>
          <a:xfrm>
            <a:off x="234176" y="304271"/>
            <a:ext cx="6969512" cy="496702"/>
          </a:xfrm>
        </p:spPr>
        <p:txBody>
          <a:bodyPr/>
          <a:lstStyle/>
          <a:p>
            <a:r>
              <a:rPr lang="en-CA" dirty="0"/>
              <a:t>In your could we will use:</a:t>
            </a:r>
          </a:p>
        </p:txBody>
      </p:sp>
      <p:sp>
        <p:nvSpPr>
          <p:cNvPr id="3" name="Content Placeholder 2">
            <a:extLst>
              <a:ext uri="{FF2B5EF4-FFF2-40B4-BE49-F238E27FC236}">
                <a16:creationId xmlns:a16="http://schemas.microsoft.com/office/drawing/2014/main" id="{5BA23610-931A-4581-A5AC-5C4C56A44ED2}"/>
              </a:ext>
            </a:extLst>
          </p:cNvPr>
          <p:cNvSpPr>
            <a:spLocks noGrp="1"/>
          </p:cNvSpPr>
          <p:nvPr>
            <p:ph idx="1"/>
          </p:nvPr>
        </p:nvSpPr>
        <p:spPr>
          <a:xfrm>
            <a:off x="234176" y="1070518"/>
            <a:ext cx="6861949" cy="3843510"/>
          </a:xfrm>
        </p:spPr>
        <p:txBody>
          <a:bodyPr/>
          <a:lstStyle/>
          <a:p>
            <a:r>
              <a:rPr lang="en-CA" dirty="0"/>
              <a:t>In an interactive shell, enter the following code:</a:t>
            </a:r>
          </a:p>
          <a:p>
            <a:pPr lvl="1"/>
            <a:r>
              <a:rPr lang="en-CA" dirty="0"/>
              <a:t>import </a:t>
            </a:r>
            <a:r>
              <a:rPr lang="en-CA" dirty="0" err="1"/>
              <a:t>ezgmail</a:t>
            </a:r>
            <a:r>
              <a:rPr lang="en-CA" dirty="0"/>
              <a:t>, </a:t>
            </a:r>
            <a:r>
              <a:rPr lang="en-CA" dirty="0" err="1"/>
              <a:t>os</a:t>
            </a:r>
            <a:endParaRPr lang="en-CA" dirty="0"/>
          </a:p>
          <a:p>
            <a:pPr lvl="1"/>
            <a:r>
              <a:rPr lang="en-CA" dirty="0" err="1"/>
              <a:t>os.chdir</a:t>
            </a:r>
            <a:r>
              <a:rPr lang="en-CA" dirty="0"/>
              <a:t>(</a:t>
            </a:r>
            <a:r>
              <a:rPr lang="en-CA" dirty="0" err="1"/>
              <a:t>r'C</a:t>
            </a:r>
            <a:r>
              <a:rPr lang="en-CA" dirty="0"/>
              <a:t>:\path\to\</a:t>
            </a:r>
            <a:r>
              <a:rPr lang="en-CA" dirty="0" err="1"/>
              <a:t>credentials_json_file</a:t>
            </a:r>
            <a:r>
              <a:rPr lang="en-CA" dirty="0"/>
              <a:t>’)</a:t>
            </a:r>
          </a:p>
          <a:p>
            <a:pPr lvl="1"/>
            <a:r>
              <a:rPr lang="en-CA" dirty="0" err="1"/>
              <a:t>Ezgmail.init</a:t>
            </a:r>
            <a:r>
              <a:rPr lang="en-CA" dirty="0"/>
              <a:t>()</a:t>
            </a:r>
          </a:p>
          <a:p>
            <a:r>
              <a:rPr lang="en-CA" dirty="0"/>
              <a:t>The path in </a:t>
            </a:r>
            <a:r>
              <a:rPr lang="en-CA" dirty="0" err="1"/>
              <a:t>os.chdir</a:t>
            </a:r>
            <a:r>
              <a:rPr lang="en-CA" dirty="0"/>
              <a:t> needs to be where the </a:t>
            </a:r>
            <a:r>
              <a:rPr lang="en-CA" dirty="0" err="1"/>
              <a:t>credentials_json</a:t>
            </a:r>
            <a:r>
              <a:rPr lang="en-CA" dirty="0"/>
              <a:t> file is </a:t>
            </a:r>
          </a:p>
          <a:p>
            <a:r>
              <a:rPr lang="en-CA" dirty="0" err="1"/>
              <a:t>Ezgmail.init</a:t>
            </a:r>
            <a:r>
              <a:rPr lang="en-CA" dirty="0"/>
              <a:t>()</a:t>
            </a:r>
          </a:p>
          <a:p>
            <a:pPr lvl="1"/>
            <a:r>
              <a:rPr lang="en-CA" dirty="0"/>
              <a:t>Opens the google sign-in page</a:t>
            </a:r>
          </a:p>
        </p:txBody>
      </p:sp>
    </p:spTree>
    <p:extLst>
      <p:ext uri="{BB962C8B-B14F-4D97-AF65-F5344CB8AC3E}">
        <p14:creationId xmlns:p14="http://schemas.microsoft.com/office/powerpoint/2010/main" val="1256827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3B6-D89E-4875-A47D-8D615F2EBA1A}"/>
              </a:ext>
            </a:extLst>
          </p:cNvPr>
          <p:cNvSpPr>
            <a:spLocks noGrp="1"/>
          </p:cNvSpPr>
          <p:nvPr>
            <p:ph type="title"/>
          </p:nvPr>
        </p:nvSpPr>
        <p:spPr>
          <a:xfrm>
            <a:off x="234176" y="304271"/>
            <a:ext cx="6969512" cy="496702"/>
          </a:xfrm>
        </p:spPr>
        <p:txBody>
          <a:bodyPr/>
          <a:lstStyle/>
          <a:p>
            <a:r>
              <a:rPr lang="en-CA" dirty="0"/>
              <a:t>Code explanation </a:t>
            </a:r>
          </a:p>
        </p:txBody>
      </p:sp>
      <p:sp>
        <p:nvSpPr>
          <p:cNvPr id="3" name="Content Placeholder 2">
            <a:extLst>
              <a:ext uri="{FF2B5EF4-FFF2-40B4-BE49-F238E27FC236}">
                <a16:creationId xmlns:a16="http://schemas.microsoft.com/office/drawing/2014/main" id="{5BA23610-931A-4581-A5AC-5C4C56A44ED2}"/>
              </a:ext>
            </a:extLst>
          </p:cNvPr>
          <p:cNvSpPr>
            <a:spLocks noGrp="1"/>
          </p:cNvSpPr>
          <p:nvPr>
            <p:ph idx="1"/>
          </p:nvPr>
        </p:nvSpPr>
        <p:spPr>
          <a:xfrm>
            <a:off x="234176" y="1070518"/>
            <a:ext cx="6969512" cy="3843510"/>
          </a:xfrm>
        </p:spPr>
        <p:txBody>
          <a:bodyPr>
            <a:normAutofit fontScale="92500" lnSpcReduction="10000"/>
          </a:bodyPr>
          <a:lstStyle/>
          <a:p>
            <a:r>
              <a:rPr lang="en-CA" dirty="0"/>
              <a:t>The path in </a:t>
            </a:r>
            <a:r>
              <a:rPr lang="en-CA" dirty="0" err="1"/>
              <a:t>os.chdir</a:t>
            </a:r>
            <a:r>
              <a:rPr lang="en-CA" dirty="0"/>
              <a:t> needs to be where the </a:t>
            </a:r>
            <a:r>
              <a:rPr lang="en-CA" dirty="0" err="1"/>
              <a:t>credentials_json</a:t>
            </a:r>
            <a:r>
              <a:rPr lang="en-CA" dirty="0"/>
              <a:t> file is </a:t>
            </a:r>
          </a:p>
          <a:p>
            <a:r>
              <a:rPr lang="en-CA" dirty="0" err="1"/>
              <a:t>Ezgmail.init</a:t>
            </a:r>
            <a:r>
              <a:rPr lang="en-CA" dirty="0"/>
              <a:t>()</a:t>
            </a:r>
          </a:p>
          <a:p>
            <a:pPr lvl="1"/>
            <a:r>
              <a:rPr lang="en-CA" dirty="0"/>
              <a:t>Opens the google sign-in page</a:t>
            </a:r>
          </a:p>
          <a:p>
            <a:pPr lvl="1"/>
            <a:r>
              <a:rPr lang="en-CA" dirty="0"/>
              <a:t>You will need to enter your Gmail credentials</a:t>
            </a:r>
          </a:p>
          <a:p>
            <a:pPr lvl="1"/>
            <a:r>
              <a:rPr lang="en-CA" dirty="0"/>
              <a:t>May get a warning app is not verified. It is fine</a:t>
            </a:r>
          </a:p>
          <a:p>
            <a:pPr lvl="1"/>
            <a:r>
              <a:rPr lang="en-CA" dirty="0"/>
              <a:t>Will get a QuickStart wants access, press allow and close browser</a:t>
            </a:r>
          </a:p>
          <a:p>
            <a:pPr lvl="1"/>
            <a:r>
              <a:rPr lang="en-CA" dirty="0"/>
              <a:t>This will create a </a:t>
            </a:r>
            <a:r>
              <a:rPr lang="en-CA" dirty="0" err="1"/>
              <a:t>token.json</a:t>
            </a:r>
            <a:r>
              <a:rPr lang="en-CA" dirty="0"/>
              <a:t> file with </a:t>
            </a:r>
            <a:r>
              <a:rPr lang="en-CA" dirty="0" err="1"/>
              <a:t>credentials.json</a:t>
            </a:r>
            <a:r>
              <a:rPr lang="en-CA" dirty="0"/>
              <a:t>. </a:t>
            </a:r>
          </a:p>
          <a:p>
            <a:pPr lvl="2"/>
            <a:r>
              <a:rPr lang="en-CA" dirty="0"/>
              <a:t>These files you’ll need for python script to send and read emails with out password in source code</a:t>
            </a:r>
          </a:p>
        </p:txBody>
      </p:sp>
    </p:spTree>
    <p:extLst>
      <p:ext uri="{BB962C8B-B14F-4D97-AF65-F5344CB8AC3E}">
        <p14:creationId xmlns:p14="http://schemas.microsoft.com/office/powerpoint/2010/main" val="17974366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A943-4E65-4A3A-B383-4697252D30FF}"/>
              </a:ext>
            </a:extLst>
          </p:cNvPr>
          <p:cNvSpPr>
            <a:spLocks noGrp="1"/>
          </p:cNvSpPr>
          <p:nvPr>
            <p:ph type="title"/>
          </p:nvPr>
        </p:nvSpPr>
        <p:spPr>
          <a:xfrm>
            <a:off x="234176" y="304271"/>
            <a:ext cx="6861949" cy="721641"/>
          </a:xfrm>
        </p:spPr>
        <p:txBody>
          <a:bodyPr/>
          <a:lstStyle/>
          <a:p>
            <a:r>
              <a:rPr lang="en-CA" dirty="0"/>
              <a:t>Code in script:</a:t>
            </a:r>
          </a:p>
        </p:txBody>
      </p:sp>
      <p:sp>
        <p:nvSpPr>
          <p:cNvPr id="3" name="Content Placeholder 2">
            <a:extLst>
              <a:ext uri="{FF2B5EF4-FFF2-40B4-BE49-F238E27FC236}">
                <a16:creationId xmlns:a16="http://schemas.microsoft.com/office/drawing/2014/main" id="{119E9932-5546-424C-8E08-C514C746C9D7}"/>
              </a:ext>
            </a:extLst>
          </p:cNvPr>
          <p:cNvSpPr>
            <a:spLocks noGrp="1"/>
          </p:cNvSpPr>
          <p:nvPr>
            <p:ph idx="1"/>
          </p:nvPr>
        </p:nvSpPr>
        <p:spPr>
          <a:xfrm>
            <a:off x="234176" y="1025912"/>
            <a:ext cx="7151648" cy="3888115"/>
          </a:xfrm>
        </p:spPr>
        <p:txBody>
          <a:bodyPr>
            <a:normAutofit/>
          </a:bodyPr>
          <a:lstStyle/>
          <a:p>
            <a:pPr marL="0" indent="0">
              <a:buNone/>
            </a:pPr>
            <a:r>
              <a:rPr lang="en-CA" sz="2400" dirty="0"/>
              <a:t>import </a:t>
            </a:r>
            <a:r>
              <a:rPr lang="en-CA" sz="2400" dirty="0" err="1"/>
              <a:t>ezgmail</a:t>
            </a:r>
            <a:endParaRPr lang="en-CA" sz="2400" dirty="0"/>
          </a:p>
          <a:p>
            <a:pPr marL="0" indent="0">
              <a:buNone/>
            </a:pPr>
            <a:r>
              <a:rPr lang="en-CA" sz="2400" b="1" dirty="0" err="1">
                <a:solidFill>
                  <a:srgbClr val="002060"/>
                </a:solidFill>
                <a:latin typeface="Courier New" panose="02070309020205020404" pitchFamily="49" charset="0"/>
                <a:cs typeface="Courier New" panose="02070309020205020404" pitchFamily="49" charset="0"/>
              </a:rPr>
              <a:t>ezgmail.send</a:t>
            </a:r>
            <a:r>
              <a:rPr lang="en-CA" sz="2400" b="1" dirty="0">
                <a:solidFill>
                  <a:srgbClr val="002060"/>
                </a:solidFill>
                <a:latin typeface="Courier New" panose="02070309020205020404" pitchFamily="49" charset="0"/>
                <a:cs typeface="Courier New" panose="02070309020205020404" pitchFamily="49" charset="0"/>
              </a:rPr>
              <a:t>('</a:t>
            </a:r>
            <a:r>
              <a:rPr lang="en-CA" sz="2400" b="1" dirty="0" err="1">
                <a:solidFill>
                  <a:srgbClr val="002060"/>
                </a:solidFill>
                <a:latin typeface="Courier New" panose="02070309020205020404" pitchFamily="49" charset="0"/>
                <a:cs typeface="Courier New" panose="02070309020205020404" pitchFamily="49" charset="0"/>
              </a:rPr>
              <a:t>recipient@example.com’,'Subject</a:t>
            </a:r>
            <a:r>
              <a:rPr lang="en-CA" sz="2400" b="1" dirty="0">
                <a:solidFill>
                  <a:srgbClr val="002060"/>
                </a:solidFill>
                <a:latin typeface="Courier New" panose="02070309020205020404" pitchFamily="49" charset="0"/>
                <a:cs typeface="Courier New" panose="02070309020205020404" pitchFamily="49" charset="0"/>
              </a:rPr>
              <a:t> line', 'Body of the email’)</a:t>
            </a:r>
          </a:p>
          <a:p>
            <a:pPr marL="0" indent="0">
              <a:buNone/>
            </a:pPr>
            <a:endParaRPr lang="en-CA" sz="2400" dirty="0"/>
          </a:p>
          <a:p>
            <a:pPr marL="0" indent="0">
              <a:buNone/>
            </a:pPr>
            <a:r>
              <a:rPr lang="en-CA" sz="2400" dirty="0"/>
              <a:t>Send with attachment</a:t>
            </a:r>
          </a:p>
          <a:p>
            <a:pPr marL="0" indent="0">
              <a:buNone/>
            </a:pPr>
            <a:r>
              <a:rPr lang="en-CA" sz="2400" b="1" dirty="0" err="1">
                <a:solidFill>
                  <a:srgbClr val="002060"/>
                </a:solidFill>
                <a:latin typeface="Courier New" panose="02070309020205020404" pitchFamily="49" charset="0"/>
                <a:cs typeface="Courier New" panose="02070309020205020404" pitchFamily="49" charset="0"/>
              </a:rPr>
              <a:t>ezgmail.send</a:t>
            </a:r>
            <a:r>
              <a:rPr lang="en-CA" sz="2400" b="1" dirty="0">
                <a:solidFill>
                  <a:srgbClr val="002060"/>
                </a:solidFill>
                <a:latin typeface="Courier New" panose="02070309020205020404" pitchFamily="49" charset="0"/>
                <a:cs typeface="Courier New" panose="02070309020205020404" pitchFamily="49" charset="0"/>
              </a:rPr>
              <a:t>('recipient@example.com', 'Subject line', 'Body of the email',</a:t>
            </a:r>
            <a:br>
              <a:rPr lang="en-CA" sz="2400" b="1" dirty="0">
                <a:solidFill>
                  <a:srgbClr val="002060"/>
                </a:solidFill>
                <a:latin typeface="Courier New" panose="02070309020205020404" pitchFamily="49" charset="0"/>
                <a:cs typeface="Courier New" panose="02070309020205020404" pitchFamily="49" charset="0"/>
              </a:rPr>
            </a:br>
            <a:r>
              <a:rPr lang="en-CA" sz="2400" b="1" dirty="0">
                <a:solidFill>
                  <a:srgbClr val="002060"/>
                </a:solidFill>
                <a:latin typeface="Courier New" panose="02070309020205020404" pitchFamily="49" charset="0"/>
                <a:cs typeface="Courier New" panose="02070309020205020404" pitchFamily="49" charset="0"/>
              </a:rPr>
              <a:t>['attachment1.jpg', 'attachment2.mp3'])</a:t>
            </a:r>
          </a:p>
        </p:txBody>
      </p:sp>
    </p:spTree>
    <p:extLst>
      <p:ext uri="{BB962C8B-B14F-4D97-AF65-F5344CB8AC3E}">
        <p14:creationId xmlns:p14="http://schemas.microsoft.com/office/powerpoint/2010/main" val="1519069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26544-3B94-49A3-9763-B2F8506849AF}"/>
              </a:ext>
            </a:extLst>
          </p:cNvPr>
          <p:cNvSpPr>
            <a:spLocks noGrp="1"/>
          </p:cNvSpPr>
          <p:nvPr>
            <p:ph type="title"/>
          </p:nvPr>
        </p:nvSpPr>
        <p:spPr>
          <a:xfrm>
            <a:off x="356839" y="304271"/>
            <a:ext cx="6739286" cy="755095"/>
          </a:xfrm>
        </p:spPr>
        <p:txBody>
          <a:bodyPr/>
          <a:lstStyle/>
          <a:p>
            <a:r>
              <a:rPr lang="en-CA" dirty="0"/>
              <a:t>Code in script:</a:t>
            </a:r>
          </a:p>
        </p:txBody>
      </p:sp>
      <p:sp>
        <p:nvSpPr>
          <p:cNvPr id="3" name="Content Placeholder 2">
            <a:extLst>
              <a:ext uri="{FF2B5EF4-FFF2-40B4-BE49-F238E27FC236}">
                <a16:creationId xmlns:a16="http://schemas.microsoft.com/office/drawing/2014/main" id="{82CCFFE5-6B57-4387-87BD-FFF71C406ED2}"/>
              </a:ext>
            </a:extLst>
          </p:cNvPr>
          <p:cNvSpPr>
            <a:spLocks noGrp="1"/>
          </p:cNvSpPr>
          <p:nvPr>
            <p:ph idx="1"/>
          </p:nvPr>
        </p:nvSpPr>
        <p:spPr>
          <a:xfrm>
            <a:off x="356840" y="1059366"/>
            <a:ext cx="6739286" cy="3854661"/>
          </a:xfrm>
        </p:spPr>
        <p:txBody>
          <a:bodyPr/>
          <a:lstStyle/>
          <a:p>
            <a:pPr marL="0" indent="0">
              <a:buNone/>
            </a:pPr>
            <a:r>
              <a:rPr lang="en-CA" dirty="0"/>
              <a:t>With bcc and cc</a:t>
            </a:r>
          </a:p>
          <a:p>
            <a:pPr marL="0" indent="0">
              <a:buNone/>
            </a:pPr>
            <a:endParaRPr lang="en-CA" dirty="0"/>
          </a:p>
          <a:p>
            <a:pPr marL="0" indent="0">
              <a:buNone/>
            </a:pPr>
            <a:r>
              <a:rPr lang="en-CA" b="1" dirty="0" err="1">
                <a:solidFill>
                  <a:srgbClr val="002060"/>
                </a:solidFill>
                <a:latin typeface="Courier New" panose="02070309020205020404" pitchFamily="49" charset="0"/>
                <a:cs typeface="Courier New" panose="02070309020205020404" pitchFamily="49" charset="0"/>
              </a:rPr>
              <a:t>ezgmail.send</a:t>
            </a:r>
            <a:r>
              <a:rPr lang="en-CA" b="1" dirty="0">
                <a:solidFill>
                  <a:srgbClr val="002060"/>
                </a:solidFill>
                <a:latin typeface="Courier New" panose="02070309020205020404" pitchFamily="49" charset="0"/>
                <a:cs typeface="Courier New" panose="02070309020205020404" pitchFamily="49" charset="0"/>
              </a:rPr>
              <a:t>('recipient@example.com', 'Subject line', 'Body of the email',</a:t>
            </a:r>
            <a:br>
              <a:rPr lang="en-CA" b="1" dirty="0">
                <a:solidFill>
                  <a:srgbClr val="002060"/>
                </a:solidFill>
                <a:latin typeface="Courier New" panose="02070309020205020404" pitchFamily="49" charset="0"/>
                <a:cs typeface="Courier New" panose="02070309020205020404" pitchFamily="49" charset="0"/>
              </a:rPr>
            </a:br>
            <a:r>
              <a:rPr lang="en-CA" b="1" dirty="0">
                <a:solidFill>
                  <a:srgbClr val="002060"/>
                </a:solidFill>
                <a:latin typeface="Courier New" panose="02070309020205020404" pitchFamily="49" charset="0"/>
                <a:cs typeface="Courier New" panose="02070309020205020404" pitchFamily="49" charset="0"/>
              </a:rPr>
              <a:t>cc='friend@example.com', bcc='</a:t>
            </a:r>
            <a:r>
              <a:rPr lang="en-CA" b="1" dirty="0" err="1">
                <a:solidFill>
                  <a:srgbClr val="002060"/>
                </a:solidFill>
                <a:latin typeface="Courier New" panose="02070309020205020404" pitchFamily="49" charset="0"/>
                <a:cs typeface="Courier New" panose="02070309020205020404" pitchFamily="49" charset="0"/>
              </a:rPr>
              <a:t>otherfriend@example.com,someoneelse@example.com</a:t>
            </a:r>
            <a:r>
              <a:rPr lang="en-CA" b="1" dirty="0">
                <a:solidFill>
                  <a:srgbClr val="00206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5101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D10C-2BF7-4657-BEEE-0C17149D21E0}"/>
              </a:ext>
            </a:extLst>
          </p:cNvPr>
          <p:cNvSpPr>
            <a:spLocks noGrp="1"/>
          </p:cNvSpPr>
          <p:nvPr>
            <p:ph type="title"/>
          </p:nvPr>
        </p:nvSpPr>
        <p:spPr>
          <a:xfrm>
            <a:off x="365760" y="304271"/>
            <a:ext cx="6949440" cy="671089"/>
          </a:xfrm>
        </p:spPr>
        <p:txBody>
          <a:bodyPr/>
          <a:lstStyle/>
          <a:p>
            <a:r>
              <a:rPr lang="en-CA" dirty="0"/>
              <a:t>Subprocess</a:t>
            </a:r>
          </a:p>
        </p:txBody>
      </p:sp>
      <p:sp>
        <p:nvSpPr>
          <p:cNvPr id="3" name="Content Placeholder 2">
            <a:extLst>
              <a:ext uri="{FF2B5EF4-FFF2-40B4-BE49-F238E27FC236}">
                <a16:creationId xmlns:a16="http://schemas.microsoft.com/office/drawing/2014/main" id="{A61E1FE7-0198-4429-A1DF-2FEF01A256A0}"/>
              </a:ext>
            </a:extLst>
          </p:cNvPr>
          <p:cNvSpPr>
            <a:spLocks noGrp="1"/>
          </p:cNvSpPr>
          <p:nvPr>
            <p:ph idx="1"/>
          </p:nvPr>
        </p:nvSpPr>
        <p:spPr>
          <a:xfrm>
            <a:off x="365760" y="1082040"/>
            <a:ext cx="6949440" cy="3831987"/>
          </a:xfrm>
        </p:spPr>
        <p:txBody>
          <a:bodyPr/>
          <a:lstStyle/>
          <a:p>
            <a:r>
              <a:rPr lang="en-CA" dirty="0"/>
              <a:t>Subprocess provides the ability to </a:t>
            </a:r>
          </a:p>
          <a:p>
            <a:pPr lvl="1"/>
            <a:r>
              <a:rPr lang="en-CA" dirty="0"/>
              <a:t>spawn new processes, </a:t>
            </a:r>
          </a:p>
          <a:p>
            <a:pPr lvl="1"/>
            <a:r>
              <a:rPr lang="en-CA" dirty="0"/>
              <a:t>connect to their input/output/error pipes, </a:t>
            </a:r>
          </a:p>
          <a:p>
            <a:pPr lvl="1"/>
            <a:r>
              <a:rPr lang="en-CA" dirty="0"/>
              <a:t>and obtain their return codes. </a:t>
            </a:r>
          </a:p>
          <a:p>
            <a:r>
              <a:rPr lang="en-CA" dirty="0"/>
              <a:t>Subprocess intends to replace module / functions </a:t>
            </a:r>
            <a:r>
              <a:rPr lang="en-CA" dirty="0" err="1"/>
              <a:t>os.system</a:t>
            </a:r>
            <a:r>
              <a:rPr lang="en-CA" dirty="0"/>
              <a:t> and </a:t>
            </a:r>
            <a:r>
              <a:rPr lang="en-CA" dirty="0" err="1"/>
              <a:t>os.spawn</a:t>
            </a:r>
            <a:r>
              <a:rPr lang="en-CA" dirty="0"/>
              <a:t>.</a:t>
            </a:r>
          </a:p>
          <a:p>
            <a:endParaRPr lang="en-CA" dirty="0"/>
          </a:p>
        </p:txBody>
      </p:sp>
    </p:spTree>
    <p:extLst>
      <p:ext uri="{BB962C8B-B14F-4D97-AF65-F5344CB8AC3E}">
        <p14:creationId xmlns:p14="http://schemas.microsoft.com/office/powerpoint/2010/main" val="272498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3A186-546F-49B7-87D0-FCAD24EE5BB7}"/>
              </a:ext>
            </a:extLst>
          </p:cNvPr>
          <p:cNvSpPr>
            <a:spLocks noGrp="1"/>
          </p:cNvSpPr>
          <p:nvPr>
            <p:ph type="title"/>
          </p:nvPr>
        </p:nvSpPr>
        <p:spPr>
          <a:xfrm>
            <a:off x="178420" y="304271"/>
            <a:ext cx="7270595" cy="766246"/>
          </a:xfrm>
        </p:spPr>
        <p:txBody>
          <a:bodyPr/>
          <a:lstStyle/>
          <a:p>
            <a:r>
              <a:rPr lang="en-CA" dirty="0"/>
              <a:t>Subprocess </a:t>
            </a:r>
          </a:p>
        </p:txBody>
      </p:sp>
      <p:sp>
        <p:nvSpPr>
          <p:cNvPr id="3" name="Content Placeholder 2">
            <a:extLst>
              <a:ext uri="{FF2B5EF4-FFF2-40B4-BE49-F238E27FC236}">
                <a16:creationId xmlns:a16="http://schemas.microsoft.com/office/drawing/2014/main" id="{D4852AA5-D447-4DAC-B434-550BAAE8E3A1}"/>
              </a:ext>
            </a:extLst>
          </p:cNvPr>
          <p:cNvSpPr>
            <a:spLocks noGrp="1"/>
          </p:cNvSpPr>
          <p:nvPr>
            <p:ph idx="1"/>
          </p:nvPr>
        </p:nvSpPr>
        <p:spPr>
          <a:xfrm>
            <a:off x="178420" y="1070517"/>
            <a:ext cx="7270595" cy="3843510"/>
          </a:xfrm>
        </p:spPr>
        <p:txBody>
          <a:bodyPr>
            <a:normAutofit lnSpcReduction="10000"/>
          </a:bodyPr>
          <a:lstStyle/>
          <a:p>
            <a:r>
              <a:rPr lang="en-CA" dirty="0"/>
              <a:t>A recommended approach to invoke subprocesses:</a:t>
            </a:r>
          </a:p>
          <a:p>
            <a:pPr lvl="1"/>
            <a:r>
              <a:rPr lang="en-CA" dirty="0"/>
              <a:t>Python 3.5 and later use: use run()</a:t>
            </a:r>
          </a:p>
          <a:p>
            <a:pPr lvl="1"/>
            <a:r>
              <a:rPr lang="en-CA" dirty="0"/>
              <a:t>Python 2.7 through 3.4 use: call()</a:t>
            </a:r>
          </a:p>
          <a:p>
            <a:pPr lvl="1"/>
            <a:endParaRPr lang="en-CA" dirty="0"/>
          </a:p>
          <a:p>
            <a:r>
              <a:rPr lang="en-CA" dirty="0" err="1"/>
              <a:t>Subprocesses.run</a:t>
            </a:r>
            <a:r>
              <a:rPr lang="en-CA" dirty="0"/>
              <a:t>() is safer function.</a:t>
            </a:r>
          </a:p>
          <a:p>
            <a:pPr lvl="1"/>
            <a:r>
              <a:rPr lang="en-CA" dirty="0"/>
              <a:t>Should use when ever possible.</a:t>
            </a:r>
          </a:p>
          <a:p>
            <a:pPr lvl="1"/>
            <a:r>
              <a:rPr lang="en-CA" dirty="0"/>
              <a:t>Returns </a:t>
            </a:r>
            <a:r>
              <a:rPr lang="en-CA" dirty="0" err="1"/>
              <a:t>CompletedProcess</a:t>
            </a:r>
            <a:r>
              <a:rPr lang="en-CA" dirty="0"/>
              <a:t> object if it was successful</a:t>
            </a:r>
          </a:p>
          <a:p>
            <a:pPr lvl="1"/>
            <a:r>
              <a:rPr lang="en-CA" b="1" i="1" dirty="0"/>
              <a:t>By default, </a:t>
            </a:r>
            <a:r>
              <a:rPr lang="en-CA" i="1" dirty="0"/>
              <a:t>does not raise an exception if the underlying process errors</a:t>
            </a:r>
          </a:p>
        </p:txBody>
      </p:sp>
    </p:spTree>
    <p:extLst>
      <p:ext uri="{BB962C8B-B14F-4D97-AF65-F5344CB8AC3E}">
        <p14:creationId xmlns:p14="http://schemas.microsoft.com/office/powerpoint/2010/main" val="848336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3F52-F039-42BC-BD55-4B9444EC8F84}"/>
              </a:ext>
            </a:extLst>
          </p:cNvPr>
          <p:cNvSpPr>
            <a:spLocks noGrp="1"/>
          </p:cNvSpPr>
          <p:nvPr>
            <p:ph type="title"/>
          </p:nvPr>
        </p:nvSpPr>
        <p:spPr>
          <a:xfrm>
            <a:off x="382555" y="304271"/>
            <a:ext cx="7016620" cy="731427"/>
          </a:xfrm>
        </p:spPr>
        <p:txBody>
          <a:bodyPr/>
          <a:lstStyle/>
          <a:p>
            <a:r>
              <a:rPr lang="en-CA" dirty="0" err="1"/>
              <a:t>Subprocess.run</a:t>
            </a:r>
            <a:r>
              <a:rPr lang="en-CA" dirty="0"/>
              <a:t>()</a:t>
            </a:r>
          </a:p>
        </p:txBody>
      </p:sp>
      <p:sp>
        <p:nvSpPr>
          <p:cNvPr id="3" name="Content Placeholder 2">
            <a:extLst>
              <a:ext uri="{FF2B5EF4-FFF2-40B4-BE49-F238E27FC236}">
                <a16:creationId xmlns:a16="http://schemas.microsoft.com/office/drawing/2014/main" id="{55F35786-3994-4A84-9FA7-2F52519AB5E0}"/>
              </a:ext>
            </a:extLst>
          </p:cNvPr>
          <p:cNvSpPr>
            <a:spLocks noGrp="1"/>
          </p:cNvSpPr>
          <p:nvPr>
            <p:ph idx="1"/>
          </p:nvPr>
        </p:nvSpPr>
        <p:spPr>
          <a:xfrm>
            <a:off x="382555" y="1035698"/>
            <a:ext cx="6854889" cy="3878330"/>
          </a:xfrm>
        </p:spPr>
        <p:txBody>
          <a:bodyPr/>
          <a:lstStyle/>
          <a:p>
            <a:r>
              <a:rPr lang="en-CA" dirty="0"/>
              <a:t>Needs to have command as an argument, this could be a single string or a list of strings. It is always the first thing entered in the function.</a:t>
            </a:r>
          </a:p>
          <a:p>
            <a:pPr lvl="1"/>
            <a:r>
              <a:rPr lang="en-CA" dirty="0"/>
              <a:t>Ex: </a:t>
            </a:r>
          </a:p>
          <a:p>
            <a:pPr lvl="2"/>
            <a:r>
              <a:rPr lang="en-CA" dirty="0" err="1"/>
              <a:t>subprocess.run</a:t>
            </a:r>
            <a:r>
              <a:rPr lang="en-CA" dirty="0"/>
              <a:t>(["ping", "fanshawec.ca"])</a:t>
            </a:r>
          </a:p>
          <a:p>
            <a:pPr lvl="2"/>
            <a:r>
              <a:rPr lang="en-CA" dirty="0" err="1"/>
              <a:t>subprocess.run</a:t>
            </a:r>
            <a:r>
              <a:rPr lang="en-CA" dirty="0"/>
              <a:t>(["ping", "fanshawec.ca", "-n", "10"])</a:t>
            </a:r>
          </a:p>
          <a:p>
            <a:pPr lvl="2"/>
            <a:r>
              <a:rPr lang="en-CA" dirty="0" err="1"/>
              <a:t>subprocess.run</a:t>
            </a:r>
            <a:r>
              <a:rPr lang="en-CA" dirty="0"/>
              <a:t>(['IPCONFIG’])</a:t>
            </a:r>
          </a:p>
          <a:p>
            <a:pPr lvl="2"/>
            <a:r>
              <a:rPr lang="en-CA" dirty="0" err="1"/>
              <a:t>subprocess.run</a:t>
            </a:r>
            <a:r>
              <a:rPr lang="en-CA" dirty="0"/>
              <a:t>(['NETSTAT'])</a:t>
            </a:r>
          </a:p>
        </p:txBody>
      </p:sp>
    </p:spTree>
    <p:extLst>
      <p:ext uri="{BB962C8B-B14F-4D97-AF65-F5344CB8AC3E}">
        <p14:creationId xmlns:p14="http://schemas.microsoft.com/office/powerpoint/2010/main" val="198605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31ABC-9A31-40B9-9604-7E3B38345890}"/>
              </a:ext>
            </a:extLst>
          </p:cNvPr>
          <p:cNvSpPr>
            <a:spLocks noGrp="1"/>
          </p:cNvSpPr>
          <p:nvPr>
            <p:ph type="title"/>
          </p:nvPr>
        </p:nvSpPr>
        <p:spPr>
          <a:xfrm>
            <a:off x="142240" y="304271"/>
            <a:ext cx="7244080" cy="671089"/>
          </a:xfrm>
        </p:spPr>
        <p:txBody>
          <a:bodyPr/>
          <a:lstStyle/>
          <a:p>
            <a:r>
              <a:rPr lang="en-CA" sz="3300" dirty="0" err="1"/>
              <a:t>Subprocess.run</a:t>
            </a:r>
            <a:r>
              <a:rPr lang="en-CA" sz="3300" dirty="0"/>
              <a:t>() parameters include:</a:t>
            </a:r>
          </a:p>
        </p:txBody>
      </p:sp>
      <p:sp>
        <p:nvSpPr>
          <p:cNvPr id="3" name="Content Placeholder 2">
            <a:extLst>
              <a:ext uri="{FF2B5EF4-FFF2-40B4-BE49-F238E27FC236}">
                <a16:creationId xmlns:a16="http://schemas.microsoft.com/office/drawing/2014/main" id="{D61C5833-D8AE-4CB1-A864-EAE9BB9CA01D}"/>
              </a:ext>
            </a:extLst>
          </p:cNvPr>
          <p:cNvSpPr>
            <a:spLocks noGrp="1"/>
          </p:cNvSpPr>
          <p:nvPr>
            <p:ph idx="1"/>
          </p:nvPr>
        </p:nvSpPr>
        <p:spPr>
          <a:xfrm>
            <a:off x="142240" y="1087120"/>
            <a:ext cx="7244080" cy="3826907"/>
          </a:xfrm>
        </p:spPr>
        <p:txBody>
          <a:bodyPr/>
          <a:lstStyle/>
          <a:p>
            <a:r>
              <a:rPr lang="en-CA" dirty="0" err="1"/>
              <a:t>Stdout</a:t>
            </a:r>
            <a:r>
              <a:rPr lang="en-CA" dirty="0"/>
              <a:t> , Stderr, and </a:t>
            </a:r>
            <a:r>
              <a:rPr lang="en-CA" i="1" dirty="0" err="1"/>
              <a:t>capture_output</a:t>
            </a:r>
            <a:r>
              <a:rPr lang="en-CA" i="1" dirty="0"/>
              <a:t> allow you to capture output</a:t>
            </a:r>
          </a:p>
          <a:p>
            <a:pPr lvl="1"/>
            <a:r>
              <a:rPr lang="en-CA" i="1" dirty="0" err="1"/>
              <a:t>Stdout</a:t>
            </a:r>
            <a:r>
              <a:rPr lang="en-CA" i="1" dirty="0"/>
              <a:t> = subprocess.PIP</a:t>
            </a:r>
          </a:p>
          <a:p>
            <a:pPr lvl="1"/>
            <a:r>
              <a:rPr lang="en-CA" i="1" dirty="0" err="1"/>
              <a:t>subprocess.PIPE</a:t>
            </a:r>
            <a:r>
              <a:rPr lang="en-CA" i="1" dirty="0"/>
              <a:t>:  indicates that standard stream should be opened</a:t>
            </a:r>
          </a:p>
          <a:p>
            <a:r>
              <a:rPr lang="en-CA" b="1" i="1" dirty="0"/>
              <a:t>shell=True</a:t>
            </a:r>
            <a:r>
              <a:rPr lang="en-CA" dirty="0"/>
              <a:t>, makes the command string to be interpreted as a raw shell command</a:t>
            </a:r>
          </a:p>
          <a:p>
            <a:r>
              <a:rPr lang="en-CA" dirty="0" err="1"/>
              <a:t>universal_newlines</a:t>
            </a:r>
            <a:r>
              <a:rPr lang="en-CA" dirty="0"/>
              <a:t>: when set to true the output is in text stream and not byte stream</a:t>
            </a:r>
          </a:p>
        </p:txBody>
      </p:sp>
    </p:spTree>
    <p:extLst>
      <p:ext uri="{BB962C8B-B14F-4D97-AF65-F5344CB8AC3E}">
        <p14:creationId xmlns:p14="http://schemas.microsoft.com/office/powerpoint/2010/main" val="3850558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3F52-F039-42BC-BD55-4B9444EC8F84}"/>
              </a:ext>
            </a:extLst>
          </p:cNvPr>
          <p:cNvSpPr>
            <a:spLocks noGrp="1"/>
          </p:cNvSpPr>
          <p:nvPr>
            <p:ph type="title"/>
          </p:nvPr>
        </p:nvSpPr>
        <p:spPr>
          <a:xfrm>
            <a:off x="203200" y="304271"/>
            <a:ext cx="7195975" cy="620289"/>
          </a:xfrm>
        </p:spPr>
        <p:txBody>
          <a:bodyPr/>
          <a:lstStyle/>
          <a:p>
            <a:r>
              <a:rPr lang="en-CA" dirty="0" err="1">
                <a:solidFill>
                  <a:srgbClr val="002060"/>
                </a:solidFill>
              </a:rPr>
              <a:t>subprocess.run</a:t>
            </a:r>
            <a:r>
              <a:rPr lang="en-CA" dirty="0">
                <a:solidFill>
                  <a:srgbClr val="002060"/>
                </a:solidFill>
              </a:rPr>
              <a:t>()  </a:t>
            </a:r>
          </a:p>
        </p:txBody>
      </p:sp>
      <p:sp>
        <p:nvSpPr>
          <p:cNvPr id="3" name="Content Placeholder 2">
            <a:extLst>
              <a:ext uri="{FF2B5EF4-FFF2-40B4-BE49-F238E27FC236}">
                <a16:creationId xmlns:a16="http://schemas.microsoft.com/office/drawing/2014/main" id="{55F35786-3994-4A84-9FA7-2F52519AB5E0}"/>
              </a:ext>
            </a:extLst>
          </p:cNvPr>
          <p:cNvSpPr>
            <a:spLocks noGrp="1"/>
          </p:cNvSpPr>
          <p:nvPr>
            <p:ph idx="1"/>
          </p:nvPr>
        </p:nvSpPr>
        <p:spPr>
          <a:xfrm>
            <a:off x="220825" y="878840"/>
            <a:ext cx="7178350" cy="1442334"/>
          </a:xfrm>
        </p:spPr>
        <p:txBody>
          <a:bodyPr>
            <a:normAutofit lnSpcReduction="10000"/>
          </a:bodyPr>
          <a:lstStyle/>
          <a:p>
            <a:r>
              <a:rPr lang="en-CA" sz="2400" dirty="0"/>
              <a:t> </a:t>
            </a:r>
            <a:r>
              <a:rPr lang="en-CA" sz="2400" dirty="0" err="1"/>
              <a:t>stdout</a:t>
            </a:r>
            <a:r>
              <a:rPr lang="en-CA" sz="2400" dirty="0"/>
              <a:t> = None or not having a </a:t>
            </a:r>
            <a:r>
              <a:rPr lang="en-CA" sz="2400" dirty="0" err="1"/>
              <a:t>stdout</a:t>
            </a:r>
            <a:r>
              <a:rPr lang="en-CA" sz="2400" dirty="0"/>
              <a:t>, will print to the console (to screen)</a:t>
            </a:r>
          </a:p>
          <a:p>
            <a:pPr lvl="1"/>
            <a:r>
              <a:rPr lang="en-CA" sz="2000" dirty="0"/>
              <a:t>Same thing with stderr, which deals with errors</a:t>
            </a:r>
          </a:p>
          <a:p>
            <a:r>
              <a:rPr lang="en-CA" sz="2400" dirty="0" err="1"/>
              <a:t>subprocess.run</a:t>
            </a:r>
            <a:r>
              <a:rPr lang="en-CA" sz="2400" dirty="0"/>
              <a:t>(["ping", "fanshawec.ca"])</a:t>
            </a:r>
          </a:p>
          <a:p>
            <a:pPr marL="0" indent="0">
              <a:buNone/>
            </a:pPr>
            <a:endParaRPr lang="en-CA" sz="2400" dirty="0"/>
          </a:p>
        </p:txBody>
      </p:sp>
      <p:sp>
        <p:nvSpPr>
          <p:cNvPr id="4" name="Rectangle 3">
            <a:extLst>
              <a:ext uri="{FF2B5EF4-FFF2-40B4-BE49-F238E27FC236}">
                <a16:creationId xmlns:a16="http://schemas.microsoft.com/office/drawing/2014/main" id="{392CE56E-44AA-48D3-8590-253E0F6D2735}"/>
              </a:ext>
            </a:extLst>
          </p:cNvPr>
          <p:cNvSpPr/>
          <p:nvPr/>
        </p:nvSpPr>
        <p:spPr>
          <a:xfrm>
            <a:off x="220825" y="2321174"/>
            <a:ext cx="7324655" cy="2554545"/>
          </a:xfrm>
          <a:prstGeom prst="rect">
            <a:avLst/>
          </a:prstGeom>
        </p:spPr>
        <p:txBody>
          <a:bodyPr wrap="square">
            <a:spAutoFit/>
          </a:bodyPr>
          <a:lstStyle/>
          <a:p>
            <a:r>
              <a:rPr lang="en-US" sz="1600" b="1" dirty="0">
                <a:solidFill>
                  <a:srgbClr val="002060"/>
                </a:solidFill>
                <a:latin typeface="Courier New" panose="02070309020205020404" pitchFamily="49" charset="0"/>
                <a:cs typeface="Courier New" panose="02070309020205020404" pitchFamily="49" charset="0"/>
              </a:rPr>
              <a:t>Pinging fanshawec.ca [52.60.137.41] with 32 bytes of data:</a:t>
            </a:r>
          </a:p>
          <a:p>
            <a:r>
              <a:rPr lang="en-US" sz="1600" b="1" dirty="0">
                <a:solidFill>
                  <a:srgbClr val="002060"/>
                </a:solidFill>
                <a:latin typeface="Courier New" panose="02070309020205020404" pitchFamily="49" charset="0"/>
                <a:cs typeface="Courier New" panose="02070309020205020404" pitchFamily="49" charset="0"/>
              </a:rPr>
              <a:t>Reply from 52.60.137.41: bytes=32 time=28ms TTL=49</a:t>
            </a:r>
          </a:p>
          <a:p>
            <a:r>
              <a:rPr lang="en-US" sz="1600" b="1" dirty="0">
                <a:solidFill>
                  <a:srgbClr val="002060"/>
                </a:solidFill>
                <a:latin typeface="Courier New" panose="02070309020205020404" pitchFamily="49" charset="0"/>
                <a:cs typeface="Courier New" panose="02070309020205020404" pitchFamily="49" charset="0"/>
              </a:rPr>
              <a:t>Reply from 52.60.137.41: bytes=32 time=23ms TTL=49</a:t>
            </a:r>
          </a:p>
          <a:p>
            <a:r>
              <a:rPr lang="en-US" sz="1600" b="1" dirty="0">
                <a:solidFill>
                  <a:srgbClr val="002060"/>
                </a:solidFill>
                <a:latin typeface="Courier New" panose="02070309020205020404" pitchFamily="49" charset="0"/>
                <a:cs typeface="Courier New" panose="02070309020205020404" pitchFamily="49" charset="0"/>
              </a:rPr>
              <a:t>Reply from 52.60.137.41: bytes=32 time=22ms TTL=49</a:t>
            </a:r>
          </a:p>
          <a:p>
            <a:r>
              <a:rPr lang="en-US" sz="1600" b="1" dirty="0">
                <a:solidFill>
                  <a:srgbClr val="002060"/>
                </a:solidFill>
                <a:latin typeface="Courier New" panose="02070309020205020404" pitchFamily="49" charset="0"/>
                <a:cs typeface="Courier New" panose="02070309020205020404" pitchFamily="49" charset="0"/>
              </a:rPr>
              <a:t>Reply from 52.60.137.41: bytes=32 time=30ms TTL=49</a:t>
            </a:r>
          </a:p>
          <a:p>
            <a:endParaRPr lang="en-US" sz="1600" b="1" dirty="0">
              <a:solidFill>
                <a:srgbClr val="002060"/>
              </a:solidFill>
              <a:latin typeface="Courier New" panose="02070309020205020404" pitchFamily="49" charset="0"/>
              <a:cs typeface="Courier New" panose="02070309020205020404" pitchFamily="49" charset="0"/>
            </a:endParaRPr>
          </a:p>
          <a:p>
            <a:r>
              <a:rPr lang="en-US" sz="1600" b="1" dirty="0">
                <a:solidFill>
                  <a:srgbClr val="002060"/>
                </a:solidFill>
                <a:latin typeface="Courier New" panose="02070309020205020404" pitchFamily="49" charset="0"/>
                <a:cs typeface="Courier New" panose="02070309020205020404" pitchFamily="49" charset="0"/>
              </a:rPr>
              <a:t>Ping statistics for 52.60.137.41:</a:t>
            </a:r>
          </a:p>
          <a:p>
            <a:r>
              <a:rPr lang="en-US" sz="1600" b="1" dirty="0">
                <a:solidFill>
                  <a:srgbClr val="002060"/>
                </a:solidFill>
                <a:latin typeface="Courier New" panose="02070309020205020404" pitchFamily="49" charset="0"/>
                <a:cs typeface="Courier New" panose="02070309020205020404" pitchFamily="49" charset="0"/>
              </a:rPr>
              <a:t>    Packets: Sent = 4, Received = 4, Lost = 0 (0% loss),</a:t>
            </a:r>
          </a:p>
          <a:p>
            <a:r>
              <a:rPr lang="en-US" sz="1600" b="1" dirty="0">
                <a:solidFill>
                  <a:srgbClr val="002060"/>
                </a:solidFill>
                <a:latin typeface="Courier New" panose="02070309020205020404" pitchFamily="49" charset="0"/>
                <a:cs typeface="Courier New" panose="02070309020205020404" pitchFamily="49" charset="0"/>
              </a:rPr>
              <a:t>Approximate round trip times in milli-seconds:</a:t>
            </a:r>
          </a:p>
          <a:p>
            <a:r>
              <a:rPr lang="en-US" sz="1600" b="1" dirty="0">
                <a:solidFill>
                  <a:srgbClr val="002060"/>
                </a:solidFill>
                <a:latin typeface="Courier New" panose="02070309020205020404" pitchFamily="49" charset="0"/>
                <a:cs typeface="Courier New" panose="02070309020205020404" pitchFamily="49" charset="0"/>
              </a:rPr>
              <a:t>    Minimum = 22ms, Maximum = 30ms, Average = 25ms</a:t>
            </a:r>
          </a:p>
        </p:txBody>
      </p:sp>
    </p:spTree>
    <p:extLst>
      <p:ext uri="{BB962C8B-B14F-4D97-AF65-F5344CB8AC3E}">
        <p14:creationId xmlns:p14="http://schemas.microsoft.com/office/powerpoint/2010/main" val="2851161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7A70-C9ED-4029-8610-15ED5B6A8ABA}"/>
              </a:ext>
            </a:extLst>
          </p:cNvPr>
          <p:cNvSpPr>
            <a:spLocks noGrp="1"/>
          </p:cNvSpPr>
          <p:nvPr>
            <p:ph type="title"/>
          </p:nvPr>
        </p:nvSpPr>
        <p:spPr>
          <a:xfrm>
            <a:off x="162560" y="304272"/>
            <a:ext cx="7294880" cy="496702"/>
          </a:xfrm>
        </p:spPr>
        <p:txBody>
          <a:bodyPr/>
          <a:lstStyle/>
          <a:p>
            <a:r>
              <a:rPr lang="en-CA" sz="2800" dirty="0"/>
              <a:t>2nd ways to output </a:t>
            </a:r>
            <a:r>
              <a:rPr lang="en-CA" sz="2800" dirty="0" err="1"/>
              <a:t>Subprocess.run</a:t>
            </a:r>
            <a:r>
              <a:rPr lang="en-CA" sz="2800" dirty="0"/>
              <a:t>() results: </a:t>
            </a:r>
          </a:p>
        </p:txBody>
      </p:sp>
      <p:sp>
        <p:nvSpPr>
          <p:cNvPr id="3" name="Content Placeholder 2">
            <a:extLst>
              <a:ext uri="{FF2B5EF4-FFF2-40B4-BE49-F238E27FC236}">
                <a16:creationId xmlns:a16="http://schemas.microsoft.com/office/drawing/2014/main" id="{A523CFFC-5C6E-4D94-A064-DBA3BBF7A8A4}"/>
              </a:ext>
            </a:extLst>
          </p:cNvPr>
          <p:cNvSpPr>
            <a:spLocks noGrp="1"/>
          </p:cNvSpPr>
          <p:nvPr>
            <p:ph idx="1"/>
          </p:nvPr>
        </p:nvSpPr>
        <p:spPr>
          <a:xfrm>
            <a:off x="162560" y="914400"/>
            <a:ext cx="7294880" cy="3999627"/>
          </a:xfrm>
        </p:spPr>
        <p:txBody>
          <a:bodyPr/>
          <a:lstStyle/>
          <a:p>
            <a:r>
              <a:rPr lang="en-CA" dirty="0"/>
              <a:t>Does not output straight to screen</a:t>
            </a:r>
          </a:p>
          <a:p>
            <a:r>
              <a:rPr lang="en-CA" dirty="0"/>
              <a:t>Using </a:t>
            </a:r>
            <a:r>
              <a:rPr lang="en-CA" dirty="0" err="1"/>
              <a:t>stdout</a:t>
            </a:r>
            <a:r>
              <a:rPr lang="en-CA" dirty="0"/>
              <a:t>=</a:t>
            </a:r>
            <a:r>
              <a:rPr lang="en-CA" dirty="0" err="1"/>
              <a:t>subprocess.PIPE</a:t>
            </a:r>
            <a:r>
              <a:rPr lang="en-CA" dirty="0"/>
              <a:t> and save to a </a:t>
            </a:r>
            <a:r>
              <a:rPr lang="en-CA" dirty="0" err="1"/>
              <a:t>CompletedProcess</a:t>
            </a:r>
            <a:r>
              <a:rPr lang="en-CA" dirty="0"/>
              <a:t> variable </a:t>
            </a:r>
          </a:p>
          <a:p>
            <a:pPr marL="0" indent="0">
              <a:buNone/>
            </a:pPr>
            <a:r>
              <a:rPr lang="en-CA" dirty="0"/>
              <a:t>Example:</a:t>
            </a:r>
          </a:p>
          <a:p>
            <a:pPr marL="0" indent="0">
              <a:buNone/>
            </a:pPr>
            <a:r>
              <a:rPr lang="en-CA" dirty="0"/>
              <a:t>p = </a:t>
            </a:r>
            <a:r>
              <a:rPr lang="en-CA" dirty="0" err="1"/>
              <a:t>subprocess.run</a:t>
            </a:r>
            <a:r>
              <a:rPr lang="en-CA" dirty="0"/>
              <a:t>(["ping", "fanshawec.ca"], 						</a:t>
            </a:r>
            <a:r>
              <a:rPr lang="en-CA" dirty="0" err="1"/>
              <a:t>stdout</a:t>
            </a:r>
            <a:r>
              <a:rPr lang="en-CA" dirty="0"/>
              <a:t>=</a:t>
            </a:r>
            <a:r>
              <a:rPr lang="en-CA" dirty="0" err="1"/>
              <a:t>subprocess.PIPE</a:t>
            </a:r>
            <a:r>
              <a:rPr lang="en-CA" dirty="0"/>
              <a:t>)</a:t>
            </a:r>
          </a:p>
          <a:p>
            <a:pPr marL="0" indent="0">
              <a:buNone/>
            </a:pPr>
            <a:endParaRPr lang="en-CA" dirty="0"/>
          </a:p>
          <a:p>
            <a:r>
              <a:rPr lang="en-CA" dirty="0"/>
              <a:t>When you want to out put you could use: print(</a:t>
            </a:r>
            <a:r>
              <a:rPr lang="en-CA" dirty="0" err="1"/>
              <a:t>out.stdout.decode</a:t>
            </a:r>
            <a:r>
              <a:rPr lang="en-CA" dirty="0"/>
              <a:t>()) or print(</a:t>
            </a:r>
            <a:r>
              <a:rPr lang="en-CA" dirty="0" err="1"/>
              <a:t>out.stdout</a:t>
            </a:r>
            <a:r>
              <a:rPr lang="en-CA" dirty="0"/>
              <a:t>)</a:t>
            </a:r>
          </a:p>
          <a:p>
            <a:endParaRPr lang="en-CA" dirty="0"/>
          </a:p>
        </p:txBody>
      </p:sp>
    </p:spTree>
    <p:extLst>
      <p:ext uri="{BB962C8B-B14F-4D97-AF65-F5344CB8AC3E}">
        <p14:creationId xmlns:p14="http://schemas.microsoft.com/office/powerpoint/2010/main" val="3848048232"/>
      </p:ext>
    </p:extLst>
  </p:cSld>
  <p:clrMapOvr>
    <a:masterClrMapping/>
  </p:clrMapOvr>
</p:sld>
</file>

<file path=ppt/theme/theme1.xml><?xml version="1.0" encoding="utf-8"?>
<a:theme xmlns:a="http://schemas.openxmlformats.org/drawingml/2006/main" name="fanshawe2014ppt_4x3">
  <a:themeElements>
    <a:clrScheme name="Custom 1">
      <a:dk1>
        <a:sysClr val="windowText" lastClr="000000"/>
      </a:dk1>
      <a:lt1>
        <a:sysClr val="window" lastClr="FFFFFF"/>
      </a:lt1>
      <a:dk2>
        <a:srgbClr val="424456"/>
      </a:dk2>
      <a:lt2>
        <a:srgbClr val="DEDEDE"/>
      </a:lt2>
      <a:accent1>
        <a:srgbClr val="C00000"/>
      </a:accent1>
      <a:accent2>
        <a:srgbClr val="FF0000"/>
      </a:accent2>
      <a:accent3>
        <a:srgbClr val="FF3300"/>
      </a:accent3>
      <a:accent4>
        <a:srgbClr val="CC3300"/>
      </a:accent4>
      <a:accent5>
        <a:srgbClr val="934B21"/>
      </a:accent5>
      <a:accent6>
        <a:srgbClr val="C69B7D"/>
      </a:accent6>
      <a:hlink>
        <a:srgbClr val="CC9900"/>
      </a:hlink>
      <a:folHlink>
        <a:srgbClr val="6600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nshawe2014ppt_4x3" id="{622649FC-ACBD-4561-A47F-EB4E5848C2EF}" vid="{DC718C49-FA9C-40F1-8B7E-BF08DB040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C566623C169644B156AC3ED54F86AC" ma:contentTypeVersion="8" ma:contentTypeDescription="Create a new document." ma:contentTypeScope="" ma:versionID="5c4886da416d34d6f561337b9ad0f328">
  <xsd:schema xmlns:xsd="http://www.w3.org/2001/XMLSchema" xmlns:xs="http://www.w3.org/2001/XMLSchema" xmlns:p="http://schemas.microsoft.com/office/2006/metadata/properties" xmlns:ns1="http://schemas.microsoft.com/sharepoint/v3" xmlns:ns2="651148fe-da48-4f35-be19-3b69ed185328" xmlns:ns3="http://schemas.microsoft.com/sharepoint/v3/fields" xmlns:ns4="4d5e0b08-e88c-4a1d-8128-ae65e535badc" targetNamespace="http://schemas.microsoft.com/office/2006/metadata/properties" ma:root="true" ma:fieldsID="dc52fb006770c07a8ae311ff77a26a40" ns1:_="" ns2:_="" ns3:_="" ns4:_="">
    <xsd:import namespace="http://schemas.microsoft.com/sharepoint/v3"/>
    <xsd:import namespace="651148fe-da48-4f35-be19-3b69ed185328"/>
    <xsd:import namespace="http://schemas.microsoft.com/sharepoint/v3/fields"/>
    <xsd:import namespace="4d5e0b08-e88c-4a1d-8128-ae65e535badc"/>
    <xsd:element name="properties">
      <xsd:complexType>
        <xsd:sequence>
          <xsd:element name="documentManagement">
            <xsd:complexType>
              <xsd:all>
                <xsd:element ref="ns1:PublishingStartDate" minOccurs="0"/>
                <xsd:element ref="ns1:PublishingExpirationDate" minOccurs="0"/>
                <xsd:element ref="ns2:Document_x0020_Type"/>
                <xsd:element ref="ns1:DocumentSetDescription" minOccurs="0"/>
                <xsd:element ref="ns3:_Status" minOccurs="0"/>
                <xsd:element ref="ns4:TaxKeywordTaxHTField"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element name="DocumentSetDescription" ma:index="11" nillable="true" ma:displayName="Description" ma:description="A description of the Document Set" ma:internalName="DocumentSetDescription"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1148fe-da48-4f35-be19-3b69ed185328" elementFormDefault="qualified">
    <xsd:import namespace="http://schemas.microsoft.com/office/2006/documentManagement/types"/>
    <xsd:import namespace="http://schemas.microsoft.com/office/infopath/2007/PartnerControls"/>
    <xsd:element name="Document_x0020_Type" ma:index="10" ma:displayName="Document Type" ma:default="College Documents" ma:format="Dropdown" ma:indexed="true" ma:internalName="Document_x0020_Type">
      <xsd:simpleType>
        <xsd:restriction base="dms:Choice">
          <xsd:enumeration value="Academic Calendars"/>
          <xsd:enumeration value="Admissions"/>
          <xsd:enumeration value="College Documents"/>
          <xsd:enumeration value="Document Templates"/>
          <xsd:enumeration value="Emergency Plan"/>
          <xsd:enumeration value="Exceptions"/>
          <xsd:enumeration value="FAQs"/>
          <xsd:enumeration value="Forms"/>
          <xsd:enumeration value="Health &amp; Safety"/>
          <xsd:enumeration value="HR Documents"/>
          <xsd:enumeration value="Campus Maps"/>
          <xsd:enumeration value="Policies"/>
          <xsd:enumeration value="Presentations"/>
          <xsd:enumeration value="Schedule of Events"/>
          <xsd:enumeration value="Stored ElseWher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12" nillable="true" ma:displayName="Status" ma:default="Not Started" ma:format="Dropdown" ma:internalName="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enumeration value="Hidde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4d5e0b08-e88c-4a1d-8128-ae65e535badc" elementFormDefault="qualified">
    <xsd:import namespace="http://schemas.microsoft.com/office/2006/documentManagement/types"/>
    <xsd:import namespace="http://schemas.microsoft.com/office/infopath/2007/PartnerControls"/>
    <xsd:element name="TaxKeywordTaxHTField" ma:index="15" nillable="true" ma:taxonomy="true" ma:internalName="TaxKeywordTaxHTField" ma:taxonomyFieldName="TaxKeyword" ma:displayName="Enterprise Keywords" ma:fieldId="{23f27201-bee3-471e-b2e7-b64fd8b7ca38}" ma:taxonomyMulti="true" ma:sspId="ab124dc4-d506-4ee1-ad1f-c58bf2564c95" ma:termSetId="00000000-0000-0000-0000-000000000000" ma:anchorId="00000000-0000-0000-0000-000000000000" ma:open="true" ma:isKeyword="true">
      <xsd:complexType>
        <xsd:sequence>
          <xsd:element ref="pc:Terms" minOccurs="0" maxOccurs="1"/>
        </xsd:sequence>
      </xsd:complexType>
    </xsd:element>
    <xsd:element name="TaxCatchAll" ma:index="16" nillable="true" ma:displayName="Taxonomy Catch All Column" ma:hidden="true" ma:list="{85d82537-f4fa-412d-b553-b1be1c5b5223}" ma:internalName="TaxCatchAll" ma:showField="CatchAllData" ma:web="4d5e0b08-e88c-4a1d-8128-ae65e535ba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Status xmlns="http://schemas.microsoft.com/sharepoint/v3/fields">Not Started</_Status>
    <DocumentSetDescription xmlns="http://schemas.microsoft.com/sharepoint/v3" xsi:nil="true"/>
    <Document_x0020_Type xmlns="651148fe-da48-4f35-be19-3b69ed185328">Document Templates</Document_x0020_Type>
    <PublishingExpirationDate xmlns="http://schemas.microsoft.com/sharepoint/v3" xsi:nil="true"/>
    <PublishingStartDate xmlns="http://schemas.microsoft.com/sharepoint/v3" xsi:nil="true"/>
    <TaxCatchAll xmlns="4d5e0b08-e88c-4a1d-8128-ae65e535badc"/>
    <TaxKeywordTaxHTField xmlns="4d5e0b08-e88c-4a1d-8128-ae65e535badc">
      <Terms xmlns="http://schemas.microsoft.com/office/infopath/2007/PartnerControls"/>
    </TaxKeywordTaxHTField>
  </documentManagement>
</p:properties>
</file>

<file path=customXml/itemProps1.xml><?xml version="1.0" encoding="utf-8"?>
<ds:datastoreItem xmlns:ds="http://schemas.openxmlformats.org/officeDocument/2006/customXml" ds:itemID="{CAEE02CF-B481-478F-B174-FF8F069D76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51148fe-da48-4f35-be19-3b69ed185328"/>
    <ds:schemaRef ds:uri="http://schemas.microsoft.com/sharepoint/v3/fields"/>
    <ds:schemaRef ds:uri="4d5e0b08-e88c-4a1d-8128-ae65e535ba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B2CE29B-2599-4638-A703-19577284C931}">
  <ds:schemaRefs>
    <ds:schemaRef ds:uri="http://schemas.microsoft.com/sharepoint/v3/contenttype/forms"/>
  </ds:schemaRefs>
</ds:datastoreItem>
</file>

<file path=customXml/itemProps3.xml><?xml version="1.0" encoding="utf-8"?>
<ds:datastoreItem xmlns:ds="http://schemas.openxmlformats.org/officeDocument/2006/customXml" ds:itemID="{3F16DFA0-855A-4AEF-BA01-BA7861729BC5}">
  <ds:schemaRefs>
    <ds:schemaRef ds:uri="http://schemas.microsoft.com/sharepoint/v3"/>
    <ds:schemaRef ds:uri="651148fe-da48-4f35-be19-3b69ed185328"/>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http://purl.org/dc/dcmitype/"/>
    <ds:schemaRef ds:uri="http://purl.org/dc/terms/"/>
    <ds:schemaRef ds:uri="4d5e0b08-e88c-4a1d-8128-ae65e535badc"/>
    <ds:schemaRef ds:uri="http://schemas.microsoft.com/sharepoint/v3/field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fanshawe2014ppt_4x3</Template>
  <TotalTime>36</TotalTime>
  <Words>2972</Words>
  <Application>Microsoft Office PowerPoint</Application>
  <PresentationFormat>Custom</PresentationFormat>
  <Paragraphs>348</Paragraphs>
  <Slides>36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Courier New</vt:lpstr>
      <vt:lpstr>fanshawe2014ppt_4x3</vt:lpstr>
      <vt:lpstr>Info-6079 Security Application</vt:lpstr>
      <vt:lpstr>Lecture preview </vt:lpstr>
      <vt:lpstr>Subprocess Module</vt:lpstr>
      <vt:lpstr>Subprocess</vt:lpstr>
      <vt:lpstr>Subprocess </vt:lpstr>
      <vt:lpstr>Subprocess.run()</vt:lpstr>
      <vt:lpstr>Subprocess.run() parameters include:</vt:lpstr>
      <vt:lpstr>subprocess.run()  </vt:lpstr>
      <vt:lpstr>2nd ways to output Subprocess.run() results: </vt:lpstr>
      <vt:lpstr>Output:</vt:lpstr>
      <vt:lpstr>Don’t want to write decode()</vt:lpstr>
      <vt:lpstr>3rd ways to output Subprocess.run() results: </vt:lpstr>
      <vt:lpstr>What information can we get?</vt:lpstr>
      <vt:lpstr>Ping</vt:lpstr>
      <vt:lpstr>dir</vt:lpstr>
      <vt:lpstr>output DIR</vt:lpstr>
      <vt:lpstr>output DIR  C:\</vt:lpstr>
      <vt:lpstr>Network Administration: ARP Command</vt:lpstr>
      <vt:lpstr>Network Administration: ARP Command</vt:lpstr>
      <vt:lpstr>Other include: </vt:lpstr>
      <vt:lpstr>Windows Commands could be found at:</vt:lpstr>
      <vt:lpstr>Sending Emails (smtplib module)  </vt:lpstr>
      <vt:lpstr>Sending Email via Python</vt:lpstr>
      <vt:lpstr>How to use smtplib</vt:lpstr>
      <vt:lpstr>Lines explanation </vt:lpstr>
      <vt:lpstr>Lines explanation </vt:lpstr>
      <vt:lpstr>Lines explanation </vt:lpstr>
      <vt:lpstr>Lines explanation </vt:lpstr>
      <vt:lpstr> Allowing access to Gmail Less secure app access </vt:lpstr>
      <vt:lpstr>Gmail API – ezgmail  section source: https://automatetheboringstuff.com/2e/chapter18/</vt:lpstr>
      <vt:lpstr>Gmail API - ezgmail</vt:lpstr>
      <vt:lpstr>Gmail API - ezgmail</vt:lpstr>
      <vt:lpstr>In your could we will use:</vt:lpstr>
      <vt:lpstr>Code explanation </vt:lpstr>
      <vt:lpstr>Code in script:</vt:lpstr>
      <vt:lpstr>Code in script:</vt:lpstr>
    </vt:vector>
  </TitlesOfParts>
  <Company>Fanshawe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Boyce, Dayan</dc:creator>
  <cp:lastModifiedBy>Bruce Hansen</cp:lastModifiedBy>
  <cp:revision>738</cp:revision>
  <cp:lastPrinted>2020-04-05T13:08:52Z</cp:lastPrinted>
  <dcterms:created xsi:type="dcterms:W3CDTF">2014-06-25T17:43:24Z</dcterms:created>
  <dcterms:modified xsi:type="dcterms:W3CDTF">2021-03-30T12:56:27Z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0x0101003EC566623C169644B156AC3ED54F86AC</vt:lpwstr>
  </property>
</Properties>
</file>