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7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2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0E90-ABE3-4D7D-BADB-97249300AE6E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0E4C-296A-4182-BD0C-09C314B4C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E2F-8B09-4C18-8098-81E275A7446F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BD06C-BBBB-4A43-941E-B9FA69FE3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Traceroutes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	from PC-1 to PC-2,   and</a:t>
            </a:r>
            <a:b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</a:b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from PC-2 to PC-1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26EE-7B0E-4F2D-B8D9-C775FEB9EF55}"/>
              </a:ext>
            </a:extLst>
          </p:cNvPr>
          <p:cNvSpPr/>
          <p:nvPr userDrawn="1"/>
        </p:nvSpPr>
        <p:spPr>
          <a:xfrm>
            <a:off x="917045" y="2280380"/>
            <a:ext cx="2250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PC-1 to PC-2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C79737-2ADC-4656-8481-4004DCDCF453}"/>
              </a:ext>
            </a:extLst>
          </p:cNvPr>
          <p:cNvSpPr/>
          <p:nvPr userDrawn="1"/>
        </p:nvSpPr>
        <p:spPr>
          <a:xfrm>
            <a:off x="917045" y="4879144"/>
            <a:ext cx="2250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PC-2 to PC-1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E532C-62FC-43CD-BA70-332E90F47C6E}"/>
              </a:ext>
            </a:extLst>
          </p:cNvPr>
          <p:cNvSpPr/>
          <p:nvPr userDrawn="1"/>
        </p:nvSpPr>
        <p:spPr>
          <a:xfrm>
            <a:off x="3619500" y="3947986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58A002-B86B-4AC8-A17E-CC9FD16B84C9}"/>
              </a:ext>
            </a:extLst>
          </p:cNvPr>
          <p:cNvSpPr/>
          <p:nvPr userDrawn="1"/>
        </p:nvSpPr>
        <p:spPr>
          <a:xfrm>
            <a:off x="3619500" y="1017991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C3C5F-6E49-47AB-99F5-989021C2B3C5}"/>
              </a:ext>
            </a:extLst>
          </p:cNvPr>
          <p:cNvSpPr/>
          <p:nvPr userDrawn="1"/>
        </p:nvSpPr>
        <p:spPr>
          <a:xfrm>
            <a:off x="496057" y="950220"/>
            <a:ext cx="2627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Did the traceroutes work?</a:t>
            </a:r>
          </a:p>
          <a:p>
            <a:r>
              <a:rPr lang="en-CA" dirty="0"/>
              <a:t>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81AF7-8845-4E57-B8D2-E4E220120983}"/>
              </a:ext>
            </a:extLst>
          </p:cNvPr>
          <p:cNvSpPr/>
          <p:nvPr userDrawn="1"/>
        </p:nvSpPr>
        <p:spPr>
          <a:xfrm>
            <a:off x="496057" y="950220"/>
            <a:ext cx="2671091" cy="7496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547F2-DB3A-4E74-B194-FBAAC7E4A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295400"/>
            <a:ext cx="2209800" cy="30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37AACE-63E4-40AB-B025-44391C1FF8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0" y="1017588"/>
            <a:ext cx="7747000" cy="2728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A5C49A0-D16D-4837-BC64-84362C9204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9500" y="3948113"/>
            <a:ext cx="7747000" cy="272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Instructions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Q5.0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C7F910-97F1-4D4D-95C4-AE359875620C}"/>
              </a:ext>
            </a:extLst>
          </p:cNvPr>
          <p:cNvGrpSpPr/>
          <p:nvPr userDrawn="1"/>
        </p:nvGrpSpPr>
        <p:grpSpPr>
          <a:xfrm>
            <a:off x="738187" y="908248"/>
            <a:ext cx="10715625" cy="5041503"/>
            <a:chOff x="469900" y="1149350"/>
            <a:chExt cx="10715625" cy="50415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D4531A-6BC3-4794-BEC9-961B84E29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65800" y="1149350"/>
              <a:ext cx="5419725" cy="30861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FAC408-14AA-44F6-9197-0167BF79CEA5}"/>
                </a:ext>
              </a:extLst>
            </p:cNvPr>
            <p:cNvSpPr/>
            <p:nvPr userDrawn="1"/>
          </p:nvSpPr>
          <p:spPr>
            <a:xfrm>
              <a:off x="5765800" y="2324100"/>
              <a:ext cx="5295900" cy="19939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481ADE-757A-4FB1-8291-3C57AA2F5E58}"/>
                </a:ext>
              </a:extLst>
            </p:cNvPr>
            <p:cNvSpPr/>
            <p:nvPr userDrawn="1"/>
          </p:nvSpPr>
          <p:spPr>
            <a:xfrm>
              <a:off x="495300" y="1568271"/>
              <a:ext cx="40132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b="1" dirty="0">
                  <a:solidFill>
                    <a:srgbClr val="C00000"/>
                  </a:solidFill>
                </a:rPr>
                <a:t>show </a:t>
              </a:r>
              <a:r>
                <a:rPr lang="en-CA" sz="2000" b="1" dirty="0" err="1">
                  <a:solidFill>
                    <a:srgbClr val="C00000"/>
                  </a:solidFill>
                </a:rPr>
                <a:t>ip</a:t>
              </a:r>
              <a:r>
                <a:rPr lang="en-CA" sz="2000" b="1" dirty="0">
                  <a:solidFill>
                    <a:srgbClr val="C00000"/>
                  </a:solidFill>
                </a:rPr>
                <a:t> route </a:t>
              </a:r>
              <a:r>
                <a:rPr lang="en-CA" sz="2000" dirty="0"/>
                <a:t>command barfs out a lot of information. Only some of it we need!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E156E2E0-22A4-47C4-8735-C0EC22C0475C}"/>
                </a:ext>
              </a:extLst>
            </p:cNvPr>
            <p:cNvSpPr/>
            <p:nvPr userDrawn="1"/>
          </p:nvSpPr>
          <p:spPr>
            <a:xfrm>
              <a:off x="4737100" y="1149350"/>
              <a:ext cx="847725" cy="3168650"/>
            </a:xfrm>
            <a:prstGeom prst="leftBrace">
              <a:avLst>
                <a:gd name="adj1" fmla="val 8333"/>
                <a:gd name="adj2" fmla="val 25151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78120-B66C-4520-AA4C-6E1D6747FC0E}"/>
                </a:ext>
              </a:extLst>
            </p:cNvPr>
            <p:cNvSpPr/>
            <p:nvPr userDrawn="1"/>
          </p:nvSpPr>
          <p:spPr>
            <a:xfrm>
              <a:off x="469900" y="3026052"/>
              <a:ext cx="40386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/>
                <a:t>Uses the “</a:t>
              </a:r>
              <a:r>
                <a:rPr lang="en-CA" sz="2000" b="1" dirty="0">
                  <a:solidFill>
                    <a:srgbClr val="C00000"/>
                  </a:solidFill>
                </a:rPr>
                <a:t>Snipping Tool</a:t>
              </a:r>
              <a:r>
                <a:rPr lang="en-CA" sz="2000" dirty="0"/>
                <a:t>”</a:t>
              </a:r>
              <a:r>
                <a:rPr lang="en-CA" sz="2000" dirty="0">
                  <a:solidFill>
                    <a:srgbClr val="C00000"/>
                  </a:solidFill>
                </a:rPr>
                <a:t> </a:t>
              </a:r>
              <a:r>
                <a:rPr lang="en-CA" sz="2000" dirty="0"/>
                <a:t>found in all Windows OS's back to versions 7 to snip out and capture only the relevant information that wee need to see from this command.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596A839D-509E-4E89-801A-B8039FE4FF97}"/>
                </a:ext>
              </a:extLst>
            </p:cNvPr>
            <p:cNvSpPr/>
            <p:nvPr userDrawn="1"/>
          </p:nvSpPr>
          <p:spPr>
            <a:xfrm>
              <a:off x="4279899" y="3026052"/>
              <a:ext cx="409575" cy="1520548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8BA521-D9A1-4990-92FE-E6A572AC422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763293" y="3457575"/>
              <a:ext cx="1002507" cy="328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402B75-4035-4586-ADE3-141160F3D5B5}"/>
                </a:ext>
              </a:extLst>
            </p:cNvPr>
            <p:cNvSpPr/>
            <p:nvPr userDrawn="1"/>
          </p:nvSpPr>
          <p:spPr>
            <a:xfrm>
              <a:off x="482600" y="5790743"/>
              <a:ext cx="10566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/>
                <a:t>Now paste only the information we need to see for the 4 routers in the following slides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EBC747-E2B5-431E-819B-0692DFE10058}"/>
                </a:ext>
              </a:extLst>
            </p:cNvPr>
            <p:cNvSpPr/>
            <p:nvPr userDrawn="1"/>
          </p:nvSpPr>
          <p:spPr>
            <a:xfrm>
              <a:off x="495299" y="4881183"/>
              <a:ext cx="106902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/>
                <a:t>This time in the ‘Snipping Tool’, before you copy the information to PowerPoint, hillite the changes from what we found in the slides “#2.x” above.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5C4896-D5DC-43AC-BF02-94884465F849}"/>
                </a:ext>
              </a:extLst>
            </p:cNvPr>
            <p:cNvCxnSpPr/>
            <p:nvPr userDrawn="1"/>
          </p:nvCxnSpPr>
          <p:spPr>
            <a:xfrm flipV="1">
              <a:off x="5727700" y="3786324"/>
              <a:ext cx="317500" cy="1090315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2000" b="1" dirty="0" err="1">
                <a:solidFill>
                  <a:srgbClr val="C00000"/>
                </a:solidFill>
              </a:rPr>
              <a:t>sh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ip</a:t>
            </a:r>
            <a:r>
              <a:rPr lang="en-US" sz="2000" b="1" dirty="0">
                <a:solidFill>
                  <a:srgbClr val="C00000"/>
                </a:solidFill>
              </a:rPr>
              <a:t> rout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 for London 1   and   London 2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BE58A-E3F5-4660-B70A-F86986FFC3BE}"/>
              </a:ext>
            </a:extLst>
          </p:cNvPr>
          <p:cNvSpPr/>
          <p:nvPr userDrawn="1"/>
        </p:nvSpPr>
        <p:spPr>
          <a:xfrm>
            <a:off x="917045" y="2280380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London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E7F3D-86AA-400B-BB5F-474AB2AE977E}"/>
              </a:ext>
            </a:extLst>
          </p:cNvPr>
          <p:cNvSpPr/>
          <p:nvPr userDrawn="1"/>
        </p:nvSpPr>
        <p:spPr>
          <a:xfrm>
            <a:off x="917045" y="4879144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London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5157C-5E67-483B-ADF7-DCFE6E101D13}"/>
              </a:ext>
            </a:extLst>
          </p:cNvPr>
          <p:cNvSpPr/>
          <p:nvPr userDrawn="1"/>
        </p:nvSpPr>
        <p:spPr>
          <a:xfrm>
            <a:off x="3619500" y="916391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90D84-7749-4EE9-A868-0E5E3E2D722E}"/>
              </a:ext>
            </a:extLst>
          </p:cNvPr>
          <p:cNvSpPr/>
          <p:nvPr userDrawn="1"/>
        </p:nvSpPr>
        <p:spPr>
          <a:xfrm>
            <a:off x="3619500" y="3884486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02DD-3BA3-4ECC-B58C-C7BFF6F83B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500" y="915988"/>
            <a:ext cx="7747000" cy="2728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1F43BB-47F7-4B0E-9B9A-C906D50405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0" y="3875088"/>
            <a:ext cx="7747000" cy="272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6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2000" b="1" dirty="0" err="1">
                <a:solidFill>
                  <a:srgbClr val="C00000"/>
                </a:solidFill>
              </a:rPr>
              <a:t>sh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ip</a:t>
            </a:r>
            <a:r>
              <a:rPr lang="en-US" sz="2000" b="1" dirty="0">
                <a:solidFill>
                  <a:srgbClr val="C00000"/>
                </a:solidFill>
              </a:rPr>
              <a:t> rout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 for London 3   and   Hamilton 1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53049-A116-41BD-8224-0B82A94B6789}"/>
              </a:ext>
            </a:extLst>
          </p:cNvPr>
          <p:cNvSpPr/>
          <p:nvPr userDrawn="1"/>
        </p:nvSpPr>
        <p:spPr>
          <a:xfrm>
            <a:off x="917045" y="2280380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London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0EF35-DF80-4871-B584-E486DFF77F6E}"/>
              </a:ext>
            </a:extLst>
          </p:cNvPr>
          <p:cNvSpPr/>
          <p:nvPr userDrawn="1"/>
        </p:nvSpPr>
        <p:spPr>
          <a:xfrm>
            <a:off x="917045" y="4879144"/>
            <a:ext cx="2024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Hamilton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F3EEA-249F-4CD6-90D5-7366980FBBE7}"/>
              </a:ext>
            </a:extLst>
          </p:cNvPr>
          <p:cNvSpPr/>
          <p:nvPr userDrawn="1"/>
        </p:nvSpPr>
        <p:spPr>
          <a:xfrm>
            <a:off x="3619500" y="916391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292A9-8037-456C-B28A-F3A198417626}"/>
              </a:ext>
            </a:extLst>
          </p:cNvPr>
          <p:cNvSpPr/>
          <p:nvPr userDrawn="1"/>
        </p:nvSpPr>
        <p:spPr>
          <a:xfrm>
            <a:off x="3619500" y="3884486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9AF4B-4B72-4F58-8927-12713D435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500" y="915988"/>
            <a:ext cx="7747000" cy="2728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D7BDE5-2DE8-4AA9-9160-58FA1B99C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0" y="3884613"/>
            <a:ext cx="7747000" cy="272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705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Traceroutes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	from PC-1 to PC-2,   and</a:t>
            </a:r>
            <a:b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</a:b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from PC-2 to PC-1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B7DF8-9048-4BB3-A47D-48E48EEAC2A7}"/>
              </a:ext>
            </a:extLst>
          </p:cNvPr>
          <p:cNvSpPr/>
          <p:nvPr userDrawn="1"/>
        </p:nvSpPr>
        <p:spPr>
          <a:xfrm>
            <a:off x="917045" y="2280380"/>
            <a:ext cx="2250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PC-1 to PC-2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1AD64E-8214-43B7-B961-EC5941C5D6D4}"/>
              </a:ext>
            </a:extLst>
          </p:cNvPr>
          <p:cNvSpPr/>
          <p:nvPr userDrawn="1"/>
        </p:nvSpPr>
        <p:spPr>
          <a:xfrm>
            <a:off x="917045" y="4879144"/>
            <a:ext cx="2250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PC-2 to PC-1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F5EF32-AB1B-4C57-88E5-6BB3A332746B}"/>
              </a:ext>
            </a:extLst>
          </p:cNvPr>
          <p:cNvSpPr/>
          <p:nvPr userDrawn="1"/>
        </p:nvSpPr>
        <p:spPr>
          <a:xfrm>
            <a:off x="3619500" y="3947986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113541-1B09-4285-9829-795EEDEFC80A}"/>
              </a:ext>
            </a:extLst>
          </p:cNvPr>
          <p:cNvSpPr/>
          <p:nvPr userDrawn="1"/>
        </p:nvSpPr>
        <p:spPr>
          <a:xfrm>
            <a:off x="3619500" y="1017991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FA0BF-EB4F-417E-B33B-2DAE687E0C28}"/>
              </a:ext>
            </a:extLst>
          </p:cNvPr>
          <p:cNvSpPr/>
          <p:nvPr userDrawn="1"/>
        </p:nvSpPr>
        <p:spPr>
          <a:xfrm>
            <a:off x="496057" y="950220"/>
            <a:ext cx="2671091" cy="7496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F9BD2-F47B-4B5D-84D0-AD5DD378EC27}"/>
              </a:ext>
            </a:extLst>
          </p:cNvPr>
          <p:cNvSpPr/>
          <p:nvPr userDrawn="1"/>
        </p:nvSpPr>
        <p:spPr>
          <a:xfrm>
            <a:off x="496057" y="950220"/>
            <a:ext cx="2627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Did the traceroutes work?</a:t>
            </a:r>
          </a:p>
          <a:p>
            <a:r>
              <a:rPr lang="en-CA" dirty="0"/>
              <a:t>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8036B-4BC3-41BE-B6F7-AFD22C003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66825"/>
            <a:ext cx="2133600" cy="33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9D4DCCF-604A-4E38-A7A5-C62D1C4AFD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0" y="1001713"/>
            <a:ext cx="7747000" cy="2728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10E3BB-C5E2-4AA8-A090-42B0A2C098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9500" y="3932238"/>
            <a:ext cx="7747000" cy="2728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3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281338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88396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1536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908-C6D5-4537-97EC-81D40CBDF55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1"/>
            <a:ext cx="12192000" cy="706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INFO-6047 – Routing &amp; Switching – Lab Questions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8229600" y="609599"/>
            <a:ext cx="3962400" cy="5066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200" dirty="0"/>
              <a:t>Lab 08</a:t>
            </a:r>
            <a:endParaRPr lang="en-US" sz="3200" dirty="0"/>
          </a:p>
          <a:p>
            <a:pPr marL="0" indent="0">
              <a:buFontTx/>
              <a:buNone/>
            </a:pPr>
            <a:endParaRPr lang="en-CA" sz="3200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04800" y="2971801"/>
            <a:ext cx="9144000" cy="24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88900" algn="l"/>
              </a:tabLst>
              <a:defRPr sz="1800" b="0" kern="1200">
                <a:solidFill>
                  <a:schemeClr val="tx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800" dirty="0"/>
              <a:t>Student Name:</a:t>
            </a:r>
            <a:endParaRPr lang="en-CA" sz="1800" b="1" i="1" dirty="0"/>
          </a:p>
          <a:p>
            <a:pPr algn="l"/>
            <a:r>
              <a:rPr lang="en-CA" sz="1800" dirty="0"/>
              <a:t>Term: </a:t>
            </a:r>
            <a:r>
              <a:rPr lang="en-CA" sz="1800" b="1" dirty="0"/>
              <a:t>Fall 2021</a:t>
            </a:r>
          </a:p>
          <a:p>
            <a:pPr algn="l"/>
            <a:r>
              <a:rPr lang="en-CA" sz="1800" dirty="0"/>
              <a:t>Date:</a:t>
            </a:r>
            <a:endParaRPr lang="en-CA" sz="1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197334"/>
            <a:ext cx="3047999" cy="66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889000" y="5089095"/>
            <a:ext cx="4064000" cy="3720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Nov, 8</a:t>
            </a:r>
            <a:r>
              <a:rPr lang="en-US" sz="1800" b="1" baseline="30000" dirty="0"/>
              <a:t>th</a:t>
            </a:r>
            <a:r>
              <a:rPr lang="en-US" sz="1800" b="1" dirty="0"/>
              <a:t> – 12</a:t>
            </a:r>
            <a:r>
              <a:rPr lang="en-US" sz="1800" b="1" baseline="30000" dirty="0"/>
              <a:t>th</a:t>
            </a:r>
            <a:r>
              <a:rPr lang="en-US" sz="1800" b="1" dirty="0"/>
              <a:t> /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4419600"/>
            <a:ext cx="41656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i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Student_First_Last_Name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BAC370-4222-4218-9D74-834B5BAC475F}"/>
              </a:ext>
            </a:extLst>
          </p:cNvPr>
          <p:cNvSpPr/>
          <p:nvPr userDrawn="1"/>
        </p:nvSpPr>
        <p:spPr>
          <a:xfrm>
            <a:off x="2428875" y="1219200"/>
            <a:ext cx="5876925" cy="467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PC-1 to HamiltonSW1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PC-2 to LondonSW1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PC-1 to Hamilton1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PC-2 to London3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London3 to LondonSW2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London3 to London1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London3 to London2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you ping from Hamilton1 to London2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hamilton1 to London1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London1 to London3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London1 to Hamilton1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 you ping from London2 to London3	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you ping from London2 to Hamilton1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600" dirty="0"/>
              <a:t>13 ping requests below, all need to be answered “</a:t>
            </a:r>
            <a:r>
              <a:rPr lang="en-CA" sz="1600" b="1" dirty="0">
                <a:solidFill>
                  <a:srgbClr val="00B050"/>
                </a:solidFill>
              </a:rPr>
              <a:t>Yes</a:t>
            </a:r>
            <a:r>
              <a:rPr lang="en-CA" sz="1600" dirty="0"/>
              <a:t>” </a:t>
            </a:r>
            <a:r>
              <a:rPr lang="en-CA" sz="1600" b="1" dirty="0">
                <a:solidFill>
                  <a:srgbClr val="FF0000"/>
                </a:solidFill>
              </a:rPr>
              <a:t>before you continue on with the lab!!!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Instructions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Q2.0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82471-7C90-45BD-B849-2EBAC04B96B2}"/>
              </a:ext>
            </a:extLst>
          </p:cNvPr>
          <p:cNvGrpSpPr/>
          <p:nvPr userDrawn="1"/>
        </p:nvGrpSpPr>
        <p:grpSpPr>
          <a:xfrm>
            <a:off x="762000" y="1280656"/>
            <a:ext cx="10668000" cy="4296688"/>
            <a:chOff x="469900" y="1149350"/>
            <a:chExt cx="10668000" cy="429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3BB2BF-0ADF-4768-9CA5-E6D27BF0C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65800" y="1166812"/>
              <a:ext cx="5372100" cy="231457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9121A7-A2DB-4E38-82F0-80B7FB695885}"/>
                </a:ext>
              </a:extLst>
            </p:cNvPr>
            <p:cNvSpPr/>
            <p:nvPr userDrawn="1"/>
          </p:nvSpPr>
          <p:spPr>
            <a:xfrm>
              <a:off x="5765800" y="2324100"/>
              <a:ext cx="5295900" cy="12573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C6E274-4FF7-4769-B542-86DA3A860313}"/>
                </a:ext>
              </a:extLst>
            </p:cNvPr>
            <p:cNvSpPr/>
            <p:nvPr userDrawn="1"/>
          </p:nvSpPr>
          <p:spPr>
            <a:xfrm>
              <a:off x="495300" y="1568271"/>
              <a:ext cx="40132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b="1" dirty="0">
                  <a:solidFill>
                    <a:srgbClr val="C00000"/>
                  </a:solidFill>
                </a:rPr>
                <a:t>show </a:t>
              </a:r>
              <a:r>
                <a:rPr lang="en-CA" sz="2000" b="1" dirty="0" err="1">
                  <a:solidFill>
                    <a:srgbClr val="C00000"/>
                  </a:solidFill>
                </a:rPr>
                <a:t>ip</a:t>
              </a:r>
              <a:r>
                <a:rPr lang="en-CA" sz="2000" b="1" dirty="0">
                  <a:solidFill>
                    <a:srgbClr val="C00000"/>
                  </a:solidFill>
                </a:rPr>
                <a:t> route </a:t>
              </a:r>
              <a:r>
                <a:rPr lang="en-CA" sz="2000" dirty="0"/>
                <a:t>command barfs out a lot of information. Only some of it we need!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55E4500-6109-4771-A9BA-AFC3F56E67CF}"/>
                </a:ext>
              </a:extLst>
            </p:cNvPr>
            <p:cNvSpPr/>
            <p:nvPr userDrawn="1"/>
          </p:nvSpPr>
          <p:spPr>
            <a:xfrm>
              <a:off x="4737100" y="1149350"/>
              <a:ext cx="847725" cy="2279650"/>
            </a:xfrm>
            <a:prstGeom prst="leftBrace">
              <a:avLst>
                <a:gd name="adj1" fmla="val 8333"/>
                <a:gd name="adj2" fmla="val 35179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EB0B3C-3ECE-411E-841F-7197E5C8DFAD}"/>
                </a:ext>
              </a:extLst>
            </p:cNvPr>
            <p:cNvSpPr/>
            <p:nvPr userDrawn="1"/>
          </p:nvSpPr>
          <p:spPr>
            <a:xfrm>
              <a:off x="469900" y="3026052"/>
              <a:ext cx="40386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/>
                <a:t>Uses the “</a:t>
              </a:r>
              <a:r>
                <a:rPr lang="en-CA" sz="2000" b="1" dirty="0">
                  <a:solidFill>
                    <a:srgbClr val="C00000"/>
                  </a:solidFill>
                </a:rPr>
                <a:t>Snipping Tool</a:t>
              </a:r>
              <a:r>
                <a:rPr lang="en-CA" sz="2000" dirty="0"/>
                <a:t>”</a:t>
              </a:r>
              <a:r>
                <a:rPr lang="en-CA" sz="2000" dirty="0">
                  <a:solidFill>
                    <a:srgbClr val="C00000"/>
                  </a:solidFill>
                </a:rPr>
                <a:t> </a:t>
              </a:r>
              <a:r>
                <a:rPr lang="en-CA" sz="2000" dirty="0"/>
                <a:t>found in all Windows OS's back to versions 7 to snip out and capture only the relevant information that wee need to see from this command.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F7341CEA-2B77-4C78-BC19-C83EF119E171}"/>
                </a:ext>
              </a:extLst>
            </p:cNvPr>
            <p:cNvSpPr/>
            <p:nvPr userDrawn="1"/>
          </p:nvSpPr>
          <p:spPr>
            <a:xfrm>
              <a:off x="4279899" y="3026052"/>
              <a:ext cx="409575" cy="1520548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0B10CC-5FFE-4FDA-8F90-54E785DB16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763293" y="3581400"/>
              <a:ext cx="1002507" cy="204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3DB440-449C-48F4-A505-6F0E87EDC6B5}"/>
                </a:ext>
              </a:extLst>
            </p:cNvPr>
            <p:cNvSpPr/>
            <p:nvPr userDrawn="1"/>
          </p:nvSpPr>
          <p:spPr>
            <a:xfrm>
              <a:off x="495300" y="5045928"/>
              <a:ext cx="10566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/>
                <a:t>Now paste only the information we need to see for the 4 routers in the following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2000" b="1" dirty="0" err="1">
                <a:solidFill>
                  <a:srgbClr val="C00000"/>
                </a:solidFill>
              </a:rPr>
              <a:t>sh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ip</a:t>
            </a:r>
            <a:r>
              <a:rPr lang="en-US" sz="2000" b="1" dirty="0">
                <a:solidFill>
                  <a:srgbClr val="C00000"/>
                </a:solidFill>
              </a:rPr>
              <a:t> rout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 for London 1   and   London 2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8917D3-5614-4074-8F6B-7B3E70E99B1C}"/>
              </a:ext>
            </a:extLst>
          </p:cNvPr>
          <p:cNvSpPr/>
          <p:nvPr userDrawn="1"/>
        </p:nvSpPr>
        <p:spPr>
          <a:xfrm>
            <a:off x="917045" y="2221115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London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65735-D603-4C7B-968C-7661AD368CEB}"/>
              </a:ext>
            </a:extLst>
          </p:cNvPr>
          <p:cNvSpPr/>
          <p:nvPr userDrawn="1"/>
        </p:nvSpPr>
        <p:spPr>
          <a:xfrm>
            <a:off x="917045" y="4819879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London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F1CAF-601F-40C4-BA40-E15AAA798C88}"/>
              </a:ext>
            </a:extLst>
          </p:cNvPr>
          <p:cNvSpPr/>
          <p:nvPr userDrawn="1"/>
        </p:nvSpPr>
        <p:spPr>
          <a:xfrm>
            <a:off x="3619500" y="857126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A3845-6361-4037-BB16-ACA65B070E49}"/>
              </a:ext>
            </a:extLst>
          </p:cNvPr>
          <p:cNvSpPr/>
          <p:nvPr userDrawn="1"/>
        </p:nvSpPr>
        <p:spPr>
          <a:xfrm>
            <a:off x="3619500" y="3825221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D5439-014F-4E4E-B24E-59BF11F39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500" y="857250"/>
            <a:ext cx="7747000" cy="272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C74648C-B6BA-4991-836F-C37A8AB4D8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0" y="3824288"/>
            <a:ext cx="7747000" cy="2728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78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2000" b="1" dirty="0" err="1">
                <a:solidFill>
                  <a:srgbClr val="C00000"/>
                </a:solidFill>
              </a:rPr>
              <a:t>sh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ip</a:t>
            </a:r>
            <a:r>
              <a:rPr lang="en-US" sz="2000" b="1" dirty="0">
                <a:solidFill>
                  <a:srgbClr val="C00000"/>
                </a:solidFill>
              </a:rPr>
              <a:t> rout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 for London 3   and   Hamilton 1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1BF6F-988F-4BED-A686-1D36FFE00FC9}"/>
              </a:ext>
            </a:extLst>
          </p:cNvPr>
          <p:cNvSpPr/>
          <p:nvPr userDrawn="1"/>
        </p:nvSpPr>
        <p:spPr>
          <a:xfrm>
            <a:off x="917045" y="2280380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London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25BE1-5098-465B-B26F-A1C265306727}"/>
              </a:ext>
            </a:extLst>
          </p:cNvPr>
          <p:cNvSpPr/>
          <p:nvPr userDrawn="1"/>
        </p:nvSpPr>
        <p:spPr>
          <a:xfrm>
            <a:off x="917045" y="4879144"/>
            <a:ext cx="2024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Hamilton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2ACFAB-67AA-4CAF-B6B0-C18B963CF4E4}"/>
              </a:ext>
            </a:extLst>
          </p:cNvPr>
          <p:cNvSpPr/>
          <p:nvPr userDrawn="1"/>
        </p:nvSpPr>
        <p:spPr>
          <a:xfrm>
            <a:off x="3619500" y="916391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09DEE-517A-49D4-A6EF-B17C316FF1A9}"/>
              </a:ext>
            </a:extLst>
          </p:cNvPr>
          <p:cNvSpPr/>
          <p:nvPr userDrawn="1"/>
        </p:nvSpPr>
        <p:spPr>
          <a:xfrm>
            <a:off x="3619500" y="3884486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332CE-4CF9-4632-A9CB-F68E420CB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500" y="915988"/>
            <a:ext cx="7747000" cy="2728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544372A-E7CE-460A-AA3D-E476CB4F6C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0" y="3875088"/>
            <a:ext cx="7747000" cy="2728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4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Instructions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Q3.0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5C0F13-69C2-4239-9D25-4F606B427418}"/>
              </a:ext>
            </a:extLst>
          </p:cNvPr>
          <p:cNvGrpSpPr/>
          <p:nvPr userDrawn="1"/>
        </p:nvGrpSpPr>
        <p:grpSpPr>
          <a:xfrm>
            <a:off x="838200" y="908248"/>
            <a:ext cx="10715625" cy="5041503"/>
            <a:chOff x="469900" y="1149350"/>
            <a:chExt cx="10715625" cy="50415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3E6600-43AB-4B73-8395-27260ECF38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65800" y="1149350"/>
              <a:ext cx="5419725" cy="30861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34761E-8839-4A60-A123-917CC47359ED}"/>
                </a:ext>
              </a:extLst>
            </p:cNvPr>
            <p:cNvSpPr/>
            <p:nvPr userDrawn="1"/>
          </p:nvSpPr>
          <p:spPr>
            <a:xfrm>
              <a:off x="5765800" y="2324100"/>
              <a:ext cx="5295900" cy="19939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2EFCC7-2E5F-4CE9-AFDD-BE63ABA700C9}"/>
                </a:ext>
              </a:extLst>
            </p:cNvPr>
            <p:cNvSpPr/>
            <p:nvPr userDrawn="1"/>
          </p:nvSpPr>
          <p:spPr>
            <a:xfrm>
              <a:off x="495300" y="1568271"/>
              <a:ext cx="40132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b="1" dirty="0">
                  <a:solidFill>
                    <a:srgbClr val="C00000"/>
                  </a:solidFill>
                </a:rPr>
                <a:t>show </a:t>
              </a:r>
              <a:r>
                <a:rPr lang="en-CA" sz="2000" b="1" dirty="0" err="1">
                  <a:solidFill>
                    <a:srgbClr val="C00000"/>
                  </a:solidFill>
                </a:rPr>
                <a:t>ip</a:t>
              </a:r>
              <a:r>
                <a:rPr lang="en-CA" sz="2000" b="1" dirty="0">
                  <a:solidFill>
                    <a:srgbClr val="C00000"/>
                  </a:solidFill>
                </a:rPr>
                <a:t> route </a:t>
              </a:r>
              <a:r>
                <a:rPr lang="en-CA" sz="2000" dirty="0"/>
                <a:t>command barfs out a lot of information. Only some of it we need!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0DE511A3-6E83-439B-BDDD-52F88A736E04}"/>
                </a:ext>
              </a:extLst>
            </p:cNvPr>
            <p:cNvSpPr/>
            <p:nvPr userDrawn="1"/>
          </p:nvSpPr>
          <p:spPr>
            <a:xfrm>
              <a:off x="4737100" y="1149350"/>
              <a:ext cx="847725" cy="3168650"/>
            </a:xfrm>
            <a:prstGeom prst="leftBrace">
              <a:avLst>
                <a:gd name="adj1" fmla="val 8333"/>
                <a:gd name="adj2" fmla="val 25151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12DCA6-879C-4AB8-81DE-9DA4F77D3226}"/>
                </a:ext>
              </a:extLst>
            </p:cNvPr>
            <p:cNvSpPr/>
            <p:nvPr userDrawn="1"/>
          </p:nvSpPr>
          <p:spPr>
            <a:xfrm>
              <a:off x="469900" y="3026052"/>
              <a:ext cx="40386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/>
                <a:t>Uses the “</a:t>
              </a:r>
              <a:r>
                <a:rPr lang="en-CA" sz="2000" b="1" dirty="0">
                  <a:solidFill>
                    <a:srgbClr val="C00000"/>
                  </a:solidFill>
                </a:rPr>
                <a:t>Snipping Tool</a:t>
              </a:r>
              <a:r>
                <a:rPr lang="en-CA" sz="2000" dirty="0"/>
                <a:t>”</a:t>
              </a:r>
              <a:r>
                <a:rPr lang="en-CA" sz="2000" dirty="0">
                  <a:solidFill>
                    <a:srgbClr val="C00000"/>
                  </a:solidFill>
                </a:rPr>
                <a:t> </a:t>
              </a:r>
              <a:r>
                <a:rPr lang="en-CA" sz="2000" dirty="0"/>
                <a:t>found in all Windows OS's back to versions 7 to snip out and capture only the relevant information that wee need to see from this command.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A8BDC521-A312-494D-869B-672BC6F6FE25}"/>
                </a:ext>
              </a:extLst>
            </p:cNvPr>
            <p:cNvSpPr/>
            <p:nvPr userDrawn="1"/>
          </p:nvSpPr>
          <p:spPr>
            <a:xfrm>
              <a:off x="4279899" y="3026052"/>
              <a:ext cx="409575" cy="1520548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6AC881-C2E6-4D5C-91C3-0EF1D2AF194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763293" y="3457575"/>
              <a:ext cx="1002507" cy="328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C354ED-FE3C-49A7-86D1-61F4E2607EFA}"/>
                </a:ext>
              </a:extLst>
            </p:cNvPr>
            <p:cNvSpPr/>
            <p:nvPr userDrawn="1"/>
          </p:nvSpPr>
          <p:spPr>
            <a:xfrm>
              <a:off x="482600" y="5790743"/>
              <a:ext cx="10566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/>
                <a:t>Now paste only the information we need to see for the 4 routers in the following slides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EAD504-95BC-4164-9174-E56BED58E104}"/>
                </a:ext>
              </a:extLst>
            </p:cNvPr>
            <p:cNvSpPr/>
            <p:nvPr userDrawn="1"/>
          </p:nvSpPr>
          <p:spPr>
            <a:xfrm>
              <a:off x="495299" y="4881183"/>
              <a:ext cx="106902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/>
                <a:t>This time in the ‘Snipping Tool’, before you copy the information to PowerPoint, hillite the changes from what we found in the slides “#2.x” above.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98276ED-602C-4B63-BF7E-6891BFAB6709}"/>
                </a:ext>
              </a:extLst>
            </p:cNvPr>
            <p:cNvCxnSpPr/>
            <p:nvPr userDrawn="1"/>
          </p:nvCxnSpPr>
          <p:spPr>
            <a:xfrm flipV="1">
              <a:off x="5727700" y="3786324"/>
              <a:ext cx="317500" cy="1090315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2000" b="1" dirty="0" err="1">
                <a:solidFill>
                  <a:srgbClr val="C00000"/>
                </a:solidFill>
              </a:rPr>
              <a:t>sh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ip</a:t>
            </a:r>
            <a:r>
              <a:rPr lang="en-US" sz="2000" b="1" dirty="0">
                <a:solidFill>
                  <a:srgbClr val="C00000"/>
                </a:solidFill>
              </a:rPr>
              <a:t> rout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 for London 1   and   London 2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19BD71-4334-4481-9605-C4F95BA7E680}"/>
              </a:ext>
            </a:extLst>
          </p:cNvPr>
          <p:cNvSpPr/>
          <p:nvPr userDrawn="1"/>
        </p:nvSpPr>
        <p:spPr>
          <a:xfrm>
            <a:off x="917045" y="2280380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London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38876-EEDA-45A3-BE48-E116E374FD28}"/>
              </a:ext>
            </a:extLst>
          </p:cNvPr>
          <p:cNvSpPr/>
          <p:nvPr userDrawn="1"/>
        </p:nvSpPr>
        <p:spPr>
          <a:xfrm>
            <a:off x="917045" y="4879144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London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9B95C-CCAA-4C66-B11F-1BD92212FB39}"/>
              </a:ext>
            </a:extLst>
          </p:cNvPr>
          <p:cNvSpPr/>
          <p:nvPr userDrawn="1"/>
        </p:nvSpPr>
        <p:spPr>
          <a:xfrm>
            <a:off x="3619500" y="916391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4B5DF-FDA9-4F36-9314-4F5EFF315292}"/>
              </a:ext>
            </a:extLst>
          </p:cNvPr>
          <p:cNvSpPr/>
          <p:nvPr userDrawn="1"/>
        </p:nvSpPr>
        <p:spPr>
          <a:xfrm>
            <a:off x="3619500" y="3884486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5397B-DBB0-4EA1-8619-A646A07B8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00" y="914400"/>
            <a:ext cx="7696200" cy="274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524793-0892-411B-8EFA-5B3D6C8890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0" y="3884613"/>
            <a:ext cx="7734300" cy="272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7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2000" b="1" dirty="0" err="1">
                <a:solidFill>
                  <a:srgbClr val="C00000"/>
                </a:solidFill>
              </a:rPr>
              <a:t>sh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ip</a:t>
            </a:r>
            <a:r>
              <a:rPr lang="en-US" sz="2000" b="1" dirty="0">
                <a:solidFill>
                  <a:srgbClr val="C00000"/>
                </a:solidFill>
              </a:rPr>
              <a:t> rout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 for London 3   and   Hamilton 1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2F32B-A8B3-481D-B22A-2903EE20DF6A}"/>
              </a:ext>
            </a:extLst>
          </p:cNvPr>
          <p:cNvSpPr/>
          <p:nvPr userDrawn="1"/>
        </p:nvSpPr>
        <p:spPr>
          <a:xfrm>
            <a:off x="917045" y="2280380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London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A8F4F5-ED68-4795-B01D-295571EC286D}"/>
              </a:ext>
            </a:extLst>
          </p:cNvPr>
          <p:cNvSpPr/>
          <p:nvPr userDrawn="1"/>
        </p:nvSpPr>
        <p:spPr>
          <a:xfrm>
            <a:off x="917045" y="4879144"/>
            <a:ext cx="2024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Hamilton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8BB4B-E4F6-4B1B-8BCE-05E8DD1901EA}"/>
              </a:ext>
            </a:extLst>
          </p:cNvPr>
          <p:cNvSpPr/>
          <p:nvPr userDrawn="1"/>
        </p:nvSpPr>
        <p:spPr>
          <a:xfrm>
            <a:off x="3619500" y="916391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8627F0-A9CE-4FFC-B1EF-C2A3DE3B9CE6}"/>
              </a:ext>
            </a:extLst>
          </p:cNvPr>
          <p:cNvSpPr/>
          <p:nvPr userDrawn="1"/>
        </p:nvSpPr>
        <p:spPr>
          <a:xfrm>
            <a:off x="3619500" y="3884486"/>
            <a:ext cx="7747000" cy="2727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5E82-F0E7-4165-AA5E-83220C5DC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00" y="914400"/>
            <a:ext cx="7708900" cy="274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CCDB52-39E0-4278-9B2C-3601341AE2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0" y="3884613"/>
            <a:ext cx="7747000" cy="272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860800" y="6637338"/>
            <a:ext cx="4470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INFO-6047 – Routing &amp; Switching – Lab Questions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" y="6248400"/>
            <a:ext cx="28447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Gihan Shamike Liyanage</a:t>
            </a:r>
          </a:p>
        </p:txBody>
      </p:sp>
    </p:spTree>
    <p:extLst>
      <p:ext uri="{BB962C8B-B14F-4D97-AF65-F5344CB8AC3E}">
        <p14:creationId xmlns:p14="http://schemas.microsoft.com/office/powerpoint/2010/main" val="27466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25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CF2280-2EF5-4CE5-8D85-6FCC45353D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708F-CAB3-47A2-A529-E3DFF30EC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A216A-3A13-065E-75E4-2E405FB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89758"/>
            <a:ext cx="5420481" cy="158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E50F2-8D5A-8A45-1098-9C333C98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314696"/>
            <a:ext cx="583964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5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C98004-A77D-439A-9263-D1311177A1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33D6E-8173-48AC-80D6-60004020C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6D62F-9353-CF98-AEBF-881BA7B8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80" y="4319458"/>
            <a:ext cx="5296639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2501C-147E-A893-686D-B38C6C03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680" y="1096761"/>
            <a:ext cx="540142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D71A5F-095C-4BBC-A305-D7DDB164B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7228-85C9-4550-8075-43239B94C9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18B27-6155-4C0B-80A5-6CCA5786B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E0155-4BBC-FB15-7CAA-1452E5D0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85036"/>
            <a:ext cx="3886742" cy="1362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960D3-A761-EDA8-6DA9-11D1D2E13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591745"/>
            <a:ext cx="393437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3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B6097-1D34-4548-9BEF-C71467618F8E}"/>
              </a:ext>
            </a:extLst>
          </p:cNvPr>
          <p:cNvSpPr/>
          <p:nvPr/>
        </p:nvSpPr>
        <p:spPr>
          <a:xfrm>
            <a:off x="7391400" y="1194582"/>
            <a:ext cx="1905000" cy="467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___yes___?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4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6B3662-7E86-4233-AD8E-913A68F854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BEA4-74AA-413D-A7C1-25C9690A23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2E3725-9CF3-23EC-3806-56F172D2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838" y="1606464"/>
            <a:ext cx="4820323" cy="1228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FCCAA-6C62-B680-337C-D4921145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838" y="4579059"/>
            <a:ext cx="46202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CA2A8-8EA2-4F4B-8821-CC052876A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9A0DB-6F51-4EF8-9F08-2E430BE412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C86DB-4C65-2449-384E-8240177C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944" y="1526065"/>
            <a:ext cx="4744112" cy="1514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C9545-9E9C-11A9-F8B3-252613C0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44" y="4563174"/>
            <a:ext cx="483937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70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E3428-6029-4BD3-8437-B76AA0DB4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358B-2BB4-426C-AE0D-5EAE02A8B7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71324-F2C8-E9F0-B864-5E257703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85" y="1476262"/>
            <a:ext cx="5582429" cy="161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8D3A2-D936-D9D6-2414-E8F20F4E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85" y="4443300"/>
            <a:ext cx="543953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044BC2-67A1-4265-A10C-7E578442B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4058-9139-40F0-AB12-E130277F4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984F4-EE48-2761-80E6-882EA404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78" y="1428630"/>
            <a:ext cx="5153744" cy="171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483FE-F9E6-313A-4CE7-D6F19A09F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178" y="4252773"/>
            <a:ext cx="585869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9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D29741-14C6-4324-AD35-A958690EAC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B2F20-E94C-4BC9-8DCF-A41843300B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3CD4-F028-4EFF-B9D0-AD97B34B83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2A211-7339-C128-BEF5-710B030E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15174"/>
            <a:ext cx="4067743" cy="15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41AE30-2E13-DBA3-9DC1-A671CCD2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475956"/>
            <a:ext cx="402963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0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44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McSephney</dc:creator>
  <cp:lastModifiedBy>Liyanage, Gihan Shamike</cp:lastModifiedBy>
  <cp:revision>56</cp:revision>
  <dcterms:created xsi:type="dcterms:W3CDTF">2016-10-23T20:10:14Z</dcterms:created>
  <dcterms:modified xsi:type="dcterms:W3CDTF">2023-04-02T02:02:44Z</dcterms:modified>
</cp:coreProperties>
</file>