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4" r:id="rId3"/>
    <p:sldId id="272" r:id="rId4"/>
    <p:sldId id="294" r:id="rId5"/>
    <p:sldId id="271" r:id="rId6"/>
    <p:sldId id="289" r:id="rId7"/>
    <p:sldId id="292" r:id="rId8"/>
    <p:sldId id="273" r:id="rId9"/>
    <p:sldId id="295" r:id="rId10"/>
    <p:sldId id="274" r:id="rId11"/>
    <p:sldId id="275" r:id="rId12"/>
    <p:sldId id="266" r:id="rId13"/>
    <p:sldId id="279" r:id="rId14"/>
    <p:sldId id="296" r:id="rId15"/>
    <p:sldId id="280"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p:restoredTop sz="94640"/>
  </p:normalViewPr>
  <p:slideViewPr>
    <p:cSldViewPr snapToGrid="0">
      <p:cViewPr varScale="1">
        <p:scale>
          <a:sx n="101" d="100"/>
          <a:sy n="101" d="100"/>
        </p:scale>
        <p:origin x="7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79EC5-8D5C-6845-A299-A20F6BA3F747}"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BA77-FBFF-6F47-89DD-7909A15C9D27}" type="slidenum">
              <a:rPr lang="en-US" smtClean="0"/>
              <a:t>‹#›</a:t>
            </a:fld>
            <a:endParaRPr lang="en-US"/>
          </a:p>
        </p:txBody>
      </p:sp>
    </p:spTree>
    <p:extLst>
      <p:ext uri="{BB962C8B-B14F-4D97-AF65-F5344CB8AC3E}">
        <p14:creationId xmlns:p14="http://schemas.microsoft.com/office/powerpoint/2010/main" val="15966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6BA77-FBFF-6F47-89DD-7909A15C9D27}" type="slidenum">
              <a:rPr lang="en-US" smtClean="0"/>
              <a:t>1</a:t>
            </a:fld>
            <a:endParaRPr lang="en-US"/>
          </a:p>
        </p:txBody>
      </p:sp>
    </p:spTree>
    <p:extLst>
      <p:ext uri="{BB962C8B-B14F-4D97-AF65-F5344CB8AC3E}">
        <p14:creationId xmlns:p14="http://schemas.microsoft.com/office/powerpoint/2010/main" val="129731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6BA77-FBFF-6F47-89DD-7909A15C9D27}" type="slidenum">
              <a:rPr lang="en-US" smtClean="0"/>
              <a:t>2</a:t>
            </a:fld>
            <a:endParaRPr lang="en-US"/>
          </a:p>
        </p:txBody>
      </p:sp>
    </p:spTree>
    <p:extLst>
      <p:ext uri="{BB962C8B-B14F-4D97-AF65-F5344CB8AC3E}">
        <p14:creationId xmlns:p14="http://schemas.microsoft.com/office/powerpoint/2010/main" val="365147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6BA77-FBFF-6F47-89DD-7909A15C9D27}" type="slidenum">
              <a:rPr lang="en-US" smtClean="0"/>
              <a:t>3</a:t>
            </a:fld>
            <a:endParaRPr lang="en-US"/>
          </a:p>
        </p:txBody>
      </p:sp>
    </p:spTree>
    <p:extLst>
      <p:ext uri="{BB962C8B-B14F-4D97-AF65-F5344CB8AC3E}">
        <p14:creationId xmlns:p14="http://schemas.microsoft.com/office/powerpoint/2010/main" val="221682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150D-16C2-E703-AA1A-F788E33A8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007F8A6-EA83-BC8B-8038-4E628E931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1159EC1-EF5F-C2E2-FB87-20EC0945830D}"/>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5" name="Footer Placeholder 4">
            <a:extLst>
              <a:ext uri="{FF2B5EF4-FFF2-40B4-BE49-F238E27FC236}">
                <a16:creationId xmlns:a16="http://schemas.microsoft.com/office/drawing/2014/main" id="{B5A9631A-8ACA-13AE-1C7F-7D3F339497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BE3CD5-8A6A-6239-87E0-F5760F58E2FD}"/>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68023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A134-79BB-F7E5-5709-5A69A724E1B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C0F9E0-0A31-7589-654D-40A08067A2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29D47C-DCAE-57E5-0808-2193FBE95D58}"/>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5" name="Footer Placeholder 4">
            <a:extLst>
              <a:ext uri="{FF2B5EF4-FFF2-40B4-BE49-F238E27FC236}">
                <a16:creationId xmlns:a16="http://schemas.microsoft.com/office/drawing/2014/main" id="{CBF254C5-12F7-3EE6-2CD1-57D2DEB01A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5E2E56-77D7-237B-32DC-A62AA1067FBD}"/>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8402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2FC71-E6A5-8E61-CA29-AF7F6370AF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399E0A6-E552-632D-D4BC-F0A6F3CD4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A0AE17-4401-6E76-6329-0D73D025E805}"/>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5" name="Footer Placeholder 4">
            <a:extLst>
              <a:ext uri="{FF2B5EF4-FFF2-40B4-BE49-F238E27FC236}">
                <a16:creationId xmlns:a16="http://schemas.microsoft.com/office/drawing/2014/main" id="{55E4F42B-AFDC-F4DB-E2C0-86CE97813E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78BBAA-C517-2A2B-BC60-8408BD91CB47}"/>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245871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C479-6B9C-C4F0-B736-3F15DEF300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C9FE79-7EAE-BB3C-7F08-EA61EA91E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DA3621-EBCC-259A-8321-84F7810D8957}"/>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5" name="Footer Placeholder 4">
            <a:extLst>
              <a:ext uri="{FF2B5EF4-FFF2-40B4-BE49-F238E27FC236}">
                <a16:creationId xmlns:a16="http://schemas.microsoft.com/office/drawing/2014/main" id="{CD45327B-9EFA-B4FF-4229-ED4150A9EF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13CF0F-3B40-985D-76F1-B7ADDB40241A}"/>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70049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A7F6-5F4C-9A7F-2BBA-4700C5A85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2DA37AF-1352-CFD2-4F2A-652039980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EE478-51BF-BC39-5B43-88D6895DDD2D}"/>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5" name="Footer Placeholder 4">
            <a:extLst>
              <a:ext uri="{FF2B5EF4-FFF2-40B4-BE49-F238E27FC236}">
                <a16:creationId xmlns:a16="http://schemas.microsoft.com/office/drawing/2014/main" id="{62B35A15-EDD8-B399-F6AA-C674B13B02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4DA4AB-B607-BF31-1A5E-E031F8E67278}"/>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04978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9104-7EC5-7B89-B627-BC1D2E75E9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236C39B-E111-0769-E49D-2EE9F3E3BE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C78F5C1-EF88-3ADD-1EF8-615FF6B13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DC4B4B3-1FC4-7119-DBE1-BCBD12606173}"/>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6" name="Footer Placeholder 5">
            <a:extLst>
              <a:ext uri="{FF2B5EF4-FFF2-40B4-BE49-F238E27FC236}">
                <a16:creationId xmlns:a16="http://schemas.microsoft.com/office/drawing/2014/main" id="{8B6DBC92-DB16-D33B-549A-2C38F2C865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AC8BF4-E34F-5541-2968-2C68D0E61446}"/>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8832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64B-0244-FEEA-9F7D-B0747A35D9F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A8118C-02CF-5DA8-8077-5292A19B3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AB2090-EB70-6BB5-D090-70D20207E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7989795-EEF0-F099-ACC2-F4D9CB76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1C1BAA-7FC9-A12D-F1D9-9DEF916C4F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41E48A2-FF0E-1356-7E1F-7B160B4B4AB9}"/>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8" name="Footer Placeholder 7">
            <a:extLst>
              <a:ext uri="{FF2B5EF4-FFF2-40B4-BE49-F238E27FC236}">
                <a16:creationId xmlns:a16="http://schemas.microsoft.com/office/drawing/2014/main" id="{84982B03-FECF-566A-911C-EDBB8F11BF8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206CDC4-D6F4-70D5-AAAA-22E82895BFA8}"/>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43353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0F00-E939-E842-3323-26ABD00B8BB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4B6B98D-2F2E-D021-13AD-347F7BDAC8FC}"/>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4" name="Footer Placeholder 3">
            <a:extLst>
              <a:ext uri="{FF2B5EF4-FFF2-40B4-BE49-F238E27FC236}">
                <a16:creationId xmlns:a16="http://schemas.microsoft.com/office/drawing/2014/main" id="{30F335E5-0DA8-8B70-A237-D732A30AA03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B13D774-8326-9D16-1BBF-D785775BBC65}"/>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45742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E79C2-4D46-6ABB-66D9-E9E5249CE0CD}"/>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3" name="Footer Placeholder 2">
            <a:extLst>
              <a:ext uri="{FF2B5EF4-FFF2-40B4-BE49-F238E27FC236}">
                <a16:creationId xmlns:a16="http://schemas.microsoft.com/office/drawing/2014/main" id="{D1041D91-3511-FD90-EB70-1BECFC1EFCB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D17FF16-701A-E7C8-D5A5-3A9296BF1249}"/>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100197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EB2D-145E-108F-232A-E82DE5F66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BD824B3-1CBF-D1F2-0F72-DBC28637D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6ACCEE3-56F9-6E5B-E5D2-3D9826E8C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8E5A7-1D6D-3905-A150-2524DFA0692B}"/>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6" name="Footer Placeholder 5">
            <a:extLst>
              <a:ext uri="{FF2B5EF4-FFF2-40B4-BE49-F238E27FC236}">
                <a16:creationId xmlns:a16="http://schemas.microsoft.com/office/drawing/2014/main" id="{CFC3ABB8-85A6-9FBF-A8BB-11C7535CDB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AF6DF4-69CD-08FC-A13C-4932068D3F1B}"/>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26829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E762-3B1C-AAD8-7954-77667D7F2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DC4BE3C-09E6-1ACC-542B-F88B1D08EC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EF91E63-9E56-938D-9299-3845A4A43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01579-99F4-BA45-8C80-3C626EA2DB0B}"/>
              </a:ext>
            </a:extLst>
          </p:cNvPr>
          <p:cNvSpPr>
            <a:spLocks noGrp="1"/>
          </p:cNvSpPr>
          <p:nvPr>
            <p:ph type="dt" sz="half" idx="10"/>
          </p:nvPr>
        </p:nvSpPr>
        <p:spPr/>
        <p:txBody>
          <a:bodyPr/>
          <a:lstStyle/>
          <a:p>
            <a:fld id="{9E404C15-D206-4943-93A7-F8307AD1BD65}" type="datetimeFigureOut">
              <a:rPr lang="en-CA" smtClean="0"/>
              <a:t>2024-02-16</a:t>
            </a:fld>
            <a:endParaRPr lang="en-CA"/>
          </a:p>
        </p:txBody>
      </p:sp>
      <p:sp>
        <p:nvSpPr>
          <p:cNvPr id="6" name="Footer Placeholder 5">
            <a:extLst>
              <a:ext uri="{FF2B5EF4-FFF2-40B4-BE49-F238E27FC236}">
                <a16:creationId xmlns:a16="http://schemas.microsoft.com/office/drawing/2014/main" id="{050147F3-FC9A-FA47-36EB-4E228249DB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29913C-B5D6-BF2B-1A7C-D4EE09ED571D}"/>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194940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4031D-2241-A6AB-16F7-5BFC9ACC7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C43C79B-3F1B-7934-AC75-2EC4F7DFA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3FA34B4-6AD6-1786-5D2A-6A45CA833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04C15-D206-4943-93A7-F8307AD1BD65}" type="datetimeFigureOut">
              <a:rPr lang="en-CA" smtClean="0"/>
              <a:t>2024-02-16</a:t>
            </a:fld>
            <a:endParaRPr lang="en-CA"/>
          </a:p>
        </p:txBody>
      </p:sp>
      <p:sp>
        <p:nvSpPr>
          <p:cNvPr id="5" name="Footer Placeholder 4">
            <a:extLst>
              <a:ext uri="{FF2B5EF4-FFF2-40B4-BE49-F238E27FC236}">
                <a16:creationId xmlns:a16="http://schemas.microsoft.com/office/drawing/2014/main" id="{D7278304-72E3-E660-4D88-32DD36AFB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2B01F85-8628-7975-47DE-43E515FB2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C94C1-7147-4D95-A553-AD023E576906}" type="slidenum">
              <a:rPr lang="en-CA" smtClean="0"/>
              <a:t>‹#›</a:t>
            </a:fld>
            <a:endParaRPr lang="en-CA"/>
          </a:p>
        </p:txBody>
      </p:sp>
    </p:spTree>
    <p:extLst>
      <p:ext uri="{BB962C8B-B14F-4D97-AF65-F5344CB8AC3E}">
        <p14:creationId xmlns:p14="http://schemas.microsoft.com/office/powerpoint/2010/main" val="238860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hyperlink" Target="https://www.ontario.ca/page/high-speed-rail" TargetMode="External"/><Relationship Id="rId2" Type="http://schemas.openxmlformats.org/officeDocument/2006/relationships/hyperlink" Target="http://www.railway-fasteners.com/news/how-to-build-a-railway-track.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F509-FBA0-33F9-97C9-6B7617BA2278}"/>
              </a:ext>
            </a:extLst>
          </p:cNvPr>
          <p:cNvSpPr>
            <a:spLocks noGrp="1"/>
          </p:cNvSpPr>
          <p:nvPr>
            <p:ph type="ctrTitle"/>
          </p:nvPr>
        </p:nvSpPr>
        <p:spPr>
          <a:xfrm>
            <a:off x="1042219" y="314631"/>
            <a:ext cx="10107562" cy="924079"/>
          </a:xfrm>
        </p:spPr>
        <p:txBody>
          <a:bodyPr>
            <a:normAutofit fontScale="90000"/>
          </a:bodyPr>
          <a:lstStyle/>
          <a:p>
            <a:r>
              <a:rPr lang="en-CA" b="1" u="sng" dirty="0">
                <a:latin typeface="+mn-lt"/>
              </a:rPr>
              <a:t>Project Recovery (MGMT-6060)</a:t>
            </a:r>
          </a:p>
        </p:txBody>
      </p:sp>
      <p:sp>
        <p:nvSpPr>
          <p:cNvPr id="3" name="Subtitle 2">
            <a:extLst>
              <a:ext uri="{FF2B5EF4-FFF2-40B4-BE49-F238E27FC236}">
                <a16:creationId xmlns:a16="http://schemas.microsoft.com/office/drawing/2014/main" id="{110F1492-C4C5-0B21-E2A3-4D808AF8F941}"/>
              </a:ext>
            </a:extLst>
          </p:cNvPr>
          <p:cNvSpPr>
            <a:spLocks noGrp="1"/>
          </p:cNvSpPr>
          <p:nvPr>
            <p:ph type="subTitle" idx="1"/>
          </p:nvPr>
        </p:nvSpPr>
        <p:spPr>
          <a:xfrm>
            <a:off x="1376516" y="1646903"/>
            <a:ext cx="9144000" cy="822478"/>
          </a:xfrm>
        </p:spPr>
        <p:txBody>
          <a:bodyPr>
            <a:normAutofit fontScale="77500" lnSpcReduction="20000"/>
          </a:bodyPr>
          <a:lstStyle/>
          <a:p>
            <a:r>
              <a:rPr lang="en-CA" sz="4800" b="1" dirty="0"/>
              <a:t>Project Topic: Ottawa-Windsor Express Rail</a:t>
            </a:r>
          </a:p>
        </p:txBody>
      </p:sp>
      <p:sp>
        <p:nvSpPr>
          <p:cNvPr id="4" name="Subtitle 2">
            <a:extLst>
              <a:ext uri="{FF2B5EF4-FFF2-40B4-BE49-F238E27FC236}">
                <a16:creationId xmlns:a16="http://schemas.microsoft.com/office/drawing/2014/main" id="{C7734C7E-B007-AA1C-A0C1-636EC87B538E}"/>
              </a:ext>
            </a:extLst>
          </p:cNvPr>
          <p:cNvSpPr txBox="1">
            <a:spLocks/>
          </p:cNvSpPr>
          <p:nvPr/>
        </p:nvSpPr>
        <p:spPr>
          <a:xfrm>
            <a:off x="1516996" y="2394386"/>
            <a:ext cx="9298488" cy="39884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3600" b="1" dirty="0"/>
              <a:t>Team Members (Team 09</a:t>
            </a:r>
            <a:r>
              <a:rPr lang="en-CA" sz="5100" b="1" dirty="0"/>
              <a:t>)</a:t>
            </a:r>
          </a:p>
          <a:p>
            <a:r>
              <a:rPr lang="en-CA" sz="2800" dirty="0"/>
              <a:t>M </a:t>
            </a:r>
            <a:r>
              <a:rPr lang="en-CA" sz="2800" dirty="0" err="1"/>
              <a:t>M</a:t>
            </a:r>
            <a:r>
              <a:rPr lang="en-CA" sz="2800" dirty="0"/>
              <a:t> Navid Al Adnan (1169345)</a:t>
            </a:r>
          </a:p>
          <a:p>
            <a:r>
              <a:rPr lang="en-CA" sz="2800" dirty="0"/>
              <a:t>Rona R. Bautista (0897048)</a:t>
            </a:r>
          </a:p>
          <a:p>
            <a:r>
              <a:rPr lang="en-CA" sz="2800" dirty="0" err="1"/>
              <a:t>Hitenkumar</a:t>
            </a:r>
            <a:r>
              <a:rPr lang="en-CA" sz="2800" dirty="0"/>
              <a:t> B. Patel (1120292)</a:t>
            </a:r>
          </a:p>
          <a:p>
            <a:r>
              <a:rPr lang="en-CA" sz="2800" dirty="0"/>
              <a:t>Ronisha Pokharel (1187263)</a:t>
            </a:r>
          </a:p>
          <a:p>
            <a:r>
              <a:rPr lang="en-CA" sz="2800" dirty="0"/>
              <a:t>Gihan </a:t>
            </a:r>
            <a:r>
              <a:rPr lang="en-CA" sz="2800" dirty="0" err="1"/>
              <a:t>Shamike</a:t>
            </a:r>
            <a:r>
              <a:rPr lang="en-CA" sz="2800" dirty="0"/>
              <a:t> Liyanage (1142109)</a:t>
            </a:r>
          </a:p>
          <a:p>
            <a:endParaRPr lang="en-CA" sz="4000" dirty="0"/>
          </a:p>
        </p:txBody>
      </p:sp>
      <p:sp>
        <p:nvSpPr>
          <p:cNvPr id="5" name="Subtitle 2">
            <a:extLst>
              <a:ext uri="{FF2B5EF4-FFF2-40B4-BE49-F238E27FC236}">
                <a16:creationId xmlns:a16="http://schemas.microsoft.com/office/drawing/2014/main" id="{AC002BB9-BC80-AF36-93FC-E0E50AC4A2CA}"/>
              </a:ext>
            </a:extLst>
          </p:cNvPr>
          <p:cNvSpPr txBox="1">
            <a:spLocks/>
          </p:cNvSpPr>
          <p:nvPr/>
        </p:nvSpPr>
        <p:spPr>
          <a:xfrm>
            <a:off x="894264" y="6207585"/>
            <a:ext cx="10889226" cy="650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Disclaimer:</a:t>
            </a:r>
            <a:r>
              <a:rPr lang="en-US" sz="1400" dirty="0"/>
              <a:t> This project is created for academic purposes only. It is not sponsored by or reviewed by any real organizations discussed in this report.</a:t>
            </a:r>
            <a:endParaRPr lang="en-CA" sz="1600" dirty="0"/>
          </a:p>
        </p:txBody>
      </p:sp>
    </p:spTree>
    <p:extLst>
      <p:ext uri="{BB962C8B-B14F-4D97-AF65-F5344CB8AC3E}">
        <p14:creationId xmlns:p14="http://schemas.microsoft.com/office/powerpoint/2010/main" val="259625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5"/>
            <a:ext cx="10515600" cy="650415"/>
          </a:xfrm>
        </p:spPr>
        <p:txBody>
          <a:bodyPr>
            <a:normAutofit/>
          </a:bodyPr>
          <a:lstStyle/>
          <a:p>
            <a:pPr algn="ctr"/>
            <a:r>
              <a:rPr lang="en-US" sz="3600" b="1" dirty="0">
                <a:latin typeface="+mn-lt"/>
              </a:rPr>
              <a:t>Required Resources - Time</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1047750" y="1139825"/>
            <a:ext cx="10096500" cy="4351338"/>
          </a:xfrm>
        </p:spPr>
        <p:txBody>
          <a:bodyPr>
            <a:normAutofit/>
          </a:bodyPr>
          <a:lstStyle/>
          <a:p>
            <a:pPr marL="365125" lvl="1" indent="-287338" algn="just">
              <a:lnSpc>
                <a:spcPct val="100000"/>
              </a:lnSpc>
            </a:pPr>
            <a:r>
              <a:rPr lang="en-CA" sz="2000" b="0" i="0" u="none" strike="noStrike" dirty="0">
                <a:effectLst/>
              </a:rPr>
              <a:t>The old railway construction began in 1881 and took four years to complete in 1885. When was the Canadian Pacific Railway completed? On November 7, 1885, the "Last Spike" was driven at </a:t>
            </a:r>
            <a:r>
              <a:rPr lang="en-CA" sz="2000" b="0" i="0" u="none" strike="noStrike" dirty="0" err="1">
                <a:effectLst/>
              </a:rPr>
              <a:t>Craigellachie</a:t>
            </a:r>
            <a:r>
              <a:rPr lang="en-CA" sz="2000" b="0" i="0" u="none" strike="noStrike" dirty="0">
                <a:effectLst/>
              </a:rPr>
              <a:t> in Eagle Pass, British Columbia, to meet the line to the Pacific coast.</a:t>
            </a:r>
          </a:p>
          <a:p>
            <a:pPr marL="365125" lvl="1" indent="-287338" algn="just">
              <a:lnSpc>
                <a:spcPct val="100000"/>
              </a:lnSpc>
            </a:pPr>
            <a:endParaRPr lang="en-CA" sz="2000" b="0" i="0" u="none" strike="noStrike" dirty="0">
              <a:effectLst/>
            </a:endParaRPr>
          </a:p>
          <a:p>
            <a:pPr marL="365125" lvl="1" indent="-287338" algn="just">
              <a:lnSpc>
                <a:spcPct val="100000"/>
              </a:lnSpc>
            </a:pPr>
            <a:r>
              <a:rPr lang="en-CA" sz="2000" dirty="0"/>
              <a:t>Based on WBS a High-Speed Railway from Windsor to Ottawa may take, 6495 Days to complete this project is 16 to 17 years in the making. From conceptualization, planning, approvals, execution, testing and commissioning and finally turn-over to the client. </a:t>
            </a:r>
            <a:endParaRPr lang="en-US" sz="2000" dirty="0"/>
          </a:p>
        </p:txBody>
      </p:sp>
      <p:sp>
        <p:nvSpPr>
          <p:cNvPr id="4" name="Subtitle 2">
            <a:extLst>
              <a:ext uri="{FF2B5EF4-FFF2-40B4-BE49-F238E27FC236}">
                <a16:creationId xmlns:a16="http://schemas.microsoft.com/office/drawing/2014/main" id="{866F77C3-FECD-C71E-0E78-8A1BAAFF287E}"/>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Camilleri, C. Mar. 2, 2023. Canadian Train Vacations. </a:t>
            </a:r>
            <a:r>
              <a:rPr lang="en-CA" sz="1400" i="1" dirty="0"/>
              <a:t>Canadian Pacific Railways Facts</a:t>
            </a:r>
            <a:endParaRPr lang="en-CA" sz="1400" dirty="0"/>
          </a:p>
          <a:p>
            <a:pPr algn="l">
              <a:spcBef>
                <a:spcPts val="0"/>
              </a:spcBef>
            </a:pPr>
            <a:r>
              <a:rPr lang="en-CA" sz="1400" dirty="0"/>
              <a:t>https://</a:t>
            </a:r>
            <a:r>
              <a:rPr lang="en-CA" sz="1400" dirty="0" err="1"/>
              <a:t>canadiantrainvacations.com</a:t>
            </a:r>
            <a:r>
              <a:rPr lang="en-CA" sz="1400" dirty="0"/>
              <a:t>/blog/</a:t>
            </a:r>
            <a:r>
              <a:rPr lang="en-CA" sz="1400" dirty="0" err="1"/>
              <a:t>canadian</a:t>
            </a:r>
            <a:r>
              <a:rPr lang="en-CA" sz="1400" dirty="0"/>
              <a:t>-pacific-railway-facts#</a:t>
            </a:r>
          </a:p>
        </p:txBody>
      </p:sp>
      <p:graphicFrame>
        <p:nvGraphicFramePr>
          <p:cNvPr id="5" name="Table 4">
            <a:extLst>
              <a:ext uri="{FF2B5EF4-FFF2-40B4-BE49-F238E27FC236}">
                <a16:creationId xmlns:a16="http://schemas.microsoft.com/office/drawing/2014/main" id="{1D8F6923-E50D-F13F-8B8F-FAA8445C64E6}"/>
              </a:ext>
            </a:extLst>
          </p:cNvPr>
          <p:cNvGraphicFramePr>
            <a:graphicFrameLocks noGrp="1"/>
          </p:cNvGraphicFramePr>
          <p:nvPr>
            <p:extLst>
              <p:ext uri="{D42A27DB-BD31-4B8C-83A1-F6EECF244321}">
                <p14:modId xmlns:p14="http://schemas.microsoft.com/office/powerpoint/2010/main" val="1380846514"/>
              </p:ext>
            </p:extLst>
          </p:nvPr>
        </p:nvGraphicFramePr>
        <p:xfrm>
          <a:off x="1412874" y="3748616"/>
          <a:ext cx="8709534" cy="2225040"/>
        </p:xfrm>
        <a:graphic>
          <a:graphicData uri="http://schemas.openxmlformats.org/drawingml/2006/table">
            <a:tbl>
              <a:tblPr bandRow="1">
                <a:tableStyleId>{BC89EF96-8CEA-46FF-86C4-4CE0E7609802}</a:tableStyleId>
              </a:tblPr>
              <a:tblGrid>
                <a:gridCol w="4832478">
                  <a:extLst>
                    <a:ext uri="{9D8B030D-6E8A-4147-A177-3AD203B41FA5}">
                      <a16:colId xmlns:a16="http://schemas.microsoft.com/office/drawing/2014/main" val="1050762992"/>
                    </a:ext>
                  </a:extLst>
                </a:gridCol>
                <a:gridCol w="2002536">
                  <a:extLst>
                    <a:ext uri="{9D8B030D-6E8A-4147-A177-3AD203B41FA5}">
                      <a16:colId xmlns:a16="http://schemas.microsoft.com/office/drawing/2014/main" val="3841593321"/>
                    </a:ext>
                  </a:extLst>
                </a:gridCol>
                <a:gridCol w="1874520">
                  <a:extLst>
                    <a:ext uri="{9D8B030D-6E8A-4147-A177-3AD203B41FA5}">
                      <a16:colId xmlns:a16="http://schemas.microsoft.com/office/drawing/2014/main" val="3745403322"/>
                    </a:ext>
                  </a:extLst>
                </a:gridCol>
              </a:tblGrid>
              <a:tr h="370840">
                <a:tc>
                  <a:txBody>
                    <a:bodyPr/>
                    <a:lstStyle/>
                    <a:p>
                      <a:r>
                        <a:rPr lang="en-US" sz="1800" b="1" kern="1200" dirty="0">
                          <a:solidFill>
                            <a:schemeClr val="tx1"/>
                          </a:solidFill>
                          <a:effectLst/>
                        </a:rPr>
                        <a:t>Project Initiation</a:t>
                      </a:r>
                      <a:endParaRPr lang="en-US" dirty="0">
                        <a:solidFill>
                          <a:schemeClr val="tx1"/>
                        </a:solidFill>
                      </a:endParaRPr>
                    </a:p>
                  </a:txBody>
                  <a:tcPr/>
                </a:tc>
                <a:tc>
                  <a:txBody>
                    <a:bodyPr/>
                    <a:lstStyle/>
                    <a:p>
                      <a:r>
                        <a:rPr lang="en-US" dirty="0"/>
                        <a:t>300 Days</a:t>
                      </a:r>
                    </a:p>
                  </a:txBody>
                  <a:tcPr/>
                </a:tc>
                <a:tc rowSpan="5">
                  <a:txBody>
                    <a:bodyPr/>
                    <a:lstStyle/>
                    <a:p>
                      <a:endParaRPr lang="en-US" dirty="0"/>
                    </a:p>
                  </a:txBody>
                  <a:tcPr/>
                </a:tc>
                <a:extLst>
                  <a:ext uri="{0D108BD9-81ED-4DB2-BD59-A6C34878D82A}">
                    <a16:rowId xmlns:a16="http://schemas.microsoft.com/office/drawing/2014/main" val="3793705391"/>
                  </a:ext>
                </a:extLst>
              </a:tr>
              <a:tr h="370840">
                <a:tc>
                  <a:txBody>
                    <a:bodyPr/>
                    <a:lstStyle/>
                    <a:p>
                      <a:r>
                        <a:rPr lang="en-US" sz="1800" b="1" kern="1200" dirty="0">
                          <a:solidFill>
                            <a:schemeClr val="tx1"/>
                          </a:solidFill>
                          <a:effectLst/>
                        </a:rPr>
                        <a:t>Design and Engineering</a:t>
                      </a:r>
                      <a:endParaRPr lang="en-US" dirty="0">
                        <a:solidFill>
                          <a:schemeClr val="tx1"/>
                        </a:solidFill>
                      </a:endParaRPr>
                    </a:p>
                  </a:txBody>
                  <a:tcPr/>
                </a:tc>
                <a:tc>
                  <a:txBody>
                    <a:bodyPr/>
                    <a:lstStyle/>
                    <a:p>
                      <a:r>
                        <a:rPr lang="en-US" dirty="0"/>
                        <a:t>405 Days</a:t>
                      </a:r>
                    </a:p>
                  </a:txBody>
                  <a:tcPr/>
                </a:tc>
                <a:tc vMerge="1">
                  <a:txBody>
                    <a:bodyPr/>
                    <a:lstStyle/>
                    <a:p>
                      <a:endParaRPr lang="en-US" dirty="0"/>
                    </a:p>
                  </a:txBody>
                  <a:tcPr/>
                </a:tc>
                <a:extLst>
                  <a:ext uri="{0D108BD9-81ED-4DB2-BD59-A6C34878D82A}">
                    <a16:rowId xmlns:a16="http://schemas.microsoft.com/office/drawing/2014/main" val="3825177282"/>
                  </a:ext>
                </a:extLst>
              </a:tr>
              <a:tr h="370840">
                <a:tc>
                  <a:txBody>
                    <a:bodyPr/>
                    <a:lstStyle/>
                    <a:p>
                      <a:r>
                        <a:rPr lang="en-US" sz="1800" b="1" kern="1200" dirty="0">
                          <a:solidFill>
                            <a:schemeClr val="tx1"/>
                          </a:solidFill>
                          <a:effectLst/>
                        </a:rPr>
                        <a:t>Construction and Infrastructure Upgrades</a:t>
                      </a:r>
                      <a:endParaRPr lang="en-US" dirty="0">
                        <a:solidFill>
                          <a:schemeClr val="tx1"/>
                        </a:solidFill>
                      </a:endParaRPr>
                    </a:p>
                  </a:txBody>
                  <a:tcPr/>
                </a:tc>
                <a:tc>
                  <a:txBody>
                    <a:bodyPr/>
                    <a:lstStyle/>
                    <a:p>
                      <a:r>
                        <a:rPr lang="en-US" dirty="0"/>
                        <a:t>3990 Days</a:t>
                      </a:r>
                    </a:p>
                  </a:txBody>
                  <a:tcPr/>
                </a:tc>
                <a:tc vMerge="1">
                  <a:txBody>
                    <a:bodyPr/>
                    <a:lstStyle/>
                    <a:p>
                      <a:endParaRPr lang="en-US" dirty="0"/>
                    </a:p>
                  </a:txBody>
                  <a:tcPr/>
                </a:tc>
                <a:extLst>
                  <a:ext uri="{0D108BD9-81ED-4DB2-BD59-A6C34878D82A}">
                    <a16:rowId xmlns:a16="http://schemas.microsoft.com/office/drawing/2014/main" val="3278411509"/>
                  </a:ext>
                </a:extLst>
              </a:tr>
              <a:tr h="370840">
                <a:tc>
                  <a:txBody>
                    <a:bodyPr/>
                    <a:lstStyle/>
                    <a:p>
                      <a:r>
                        <a:rPr lang="en-US" b="1" dirty="0">
                          <a:solidFill>
                            <a:schemeClr val="tx1"/>
                          </a:solidFill>
                        </a:rPr>
                        <a:t>Technology Adaption</a:t>
                      </a:r>
                    </a:p>
                  </a:txBody>
                  <a:tcPr/>
                </a:tc>
                <a:tc>
                  <a:txBody>
                    <a:bodyPr/>
                    <a:lstStyle/>
                    <a:p>
                      <a:r>
                        <a:rPr lang="en-US" dirty="0"/>
                        <a:t>240 Days</a:t>
                      </a:r>
                    </a:p>
                  </a:txBody>
                  <a:tcPr/>
                </a:tc>
                <a:tc vMerge="1">
                  <a:txBody>
                    <a:bodyPr/>
                    <a:lstStyle/>
                    <a:p>
                      <a:endParaRPr lang="en-US" dirty="0"/>
                    </a:p>
                  </a:txBody>
                  <a:tcPr/>
                </a:tc>
                <a:extLst>
                  <a:ext uri="{0D108BD9-81ED-4DB2-BD59-A6C34878D82A}">
                    <a16:rowId xmlns:a16="http://schemas.microsoft.com/office/drawing/2014/main" val="4266177939"/>
                  </a:ext>
                </a:extLst>
              </a:tr>
              <a:tr h="370840">
                <a:tc>
                  <a:txBody>
                    <a:bodyPr/>
                    <a:lstStyle/>
                    <a:p>
                      <a:r>
                        <a:rPr lang="en-US" sz="1800" b="1" kern="1200" dirty="0">
                          <a:solidFill>
                            <a:schemeClr val="tx1"/>
                          </a:solidFill>
                          <a:effectLst/>
                        </a:rPr>
                        <a:t>Testing and Commissioning</a:t>
                      </a:r>
                      <a:endParaRPr lang="en-US" dirty="0">
                        <a:solidFill>
                          <a:schemeClr val="tx1"/>
                        </a:solidFill>
                      </a:endParaRPr>
                    </a:p>
                  </a:txBody>
                  <a:tcPr/>
                </a:tc>
                <a:tc>
                  <a:txBody>
                    <a:bodyPr/>
                    <a:lstStyle/>
                    <a:p>
                      <a:r>
                        <a:rPr lang="en-US" dirty="0"/>
                        <a:t>300 Days</a:t>
                      </a:r>
                    </a:p>
                  </a:txBody>
                  <a:tcPr/>
                </a:tc>
                <a:tc vMerge="1">
                  <a:txBody>
                    <a:bodyPr/>
                    <a:lstStyle/>
                    <a:p>
                      <a:endParaRPr lang="en-US" dirty="0"/>
                    </a:p>
                  </a:txBody>
                  <a:tcPr/>
                </a:tc>
                <a:extLst>
                  <a:ext uri="{0D108BD9-81ED-4DB2-BD59-A6C34878D82A}">
                    <a16:rowId xmlns:a16="http://schemas.microsoft.com/office/drawing/2014/main" val="1114923128"/>
                  </a:ext>
                </a:extLst>
              </a:tr>
              <a:tr h="370840">
                <a:tc>
                  <a:txBody>
                    <a:bodyPr/>
                    <a:lstStyle/>
                    <a:p>
                      <a:r>
                        <a:rPr lang="en-US" sz="1800" b="1" kern="1200" dirty="0">
                          <a:solidFill>
                            <a:schemeClr val="tx1"/>
                          </a:solidFill>
                          <a:effectLst/>
                        </a:rPr>
                        <a:t>Monitoring and Evaluation</a:t>
                      </a:r>
                      <a:endParaRPr lang="en-US" dirty="0">
                        <a:solidFill>
                          <a:schemeClr val="tx1"/>
                        </a:solidFill>
                      </a:endParaRPr>
                    </a:p>
                  </a:txBody>
                  <a:tcPr/>
                </a:tc>
                <a:tc>
                  <a:txBody>
                    <a:bodyPr/>
                    <a:lstStyle/>
                    <a:p>
                      <a:r>
                        <a:rPr lang="en-US" dirty="0"/>
                        <a:t>210 Days</a:t>
                      </a:r>
                    </a:p>
                  </a:txBody>
                  <a:tcPr/>
                </a:tc>
                <a:tc>
                  <a:txBody>
                    <a:bodyPr/>
                    <a:lstStyle/>
                    <a:p>
                      <a:r>
                        <a:rPr lang="en-US" b="1" u="sng" dirty="0"/>
                        <a:t>Total 6495 Days</a:t>
                      </a:r>
                    </a:p>
                  </a:txBody>
                  <a:tcPr/>
                </a:tc>
                <a:extLst>
                  <a:ext uri="{0D108BD9-81ED-4DB2-BD59-A6C34878D82A}">
                    <a16:rowId xmlns:a16="http://schemas.microsoft.com/office/drawing/2014/main" val="755310830"/>
                  </a:ext>
                </a:extLst>
              </a:tr>
            </a:tbl>
          </a:graphicData>
        </a:graphic>
      </p:graphicFrame>
    </p:spTree>
    <p:extLst>
      <p:ext uri="{BB962C8B-B14F-4D97-AF65-F5344CB8AC3E}">
        <p14:creationId xmlns:p14="http://schemas.microsoft.com/office/powerpoint/2010/main" val="111663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6"/>
            <a:ext cx="10515600" cy="749300"/>
          </a:xfrm>
        </p:spPr>
        <p:txBody>
          <a:bodyPr>
            <a:normAutofit/>
          </a:bodyPr>
          <a:lstStyle/>
          <a:p>
            <a:pPr algn="ctr"/>
            <a:r>
              <a:rPr lang="en-US" sz="3600" b="1" dirty="0">
                <a:latin typeface="+mn-lt"/>
              </a:rPr>
              <a:t>Required Resources – Funding</a:t>
            </a:r>
            <a:endParaRPr lang="en-CA" sz="2400" b="1" dirty="0">
              <a:latin typeface="+mn-lt"/>
            </a:endParaRPr>
          </a:p>
        </p:txBody>
      </p:sp>
      <p:sp>
        <p:nvSpPr>
          <p:cNvPr id="7" name="Content Placeholder 2">
            <a:extLst>
              <a:ext uri="{FF2B5EF4-FFF2-40B4-BE49-F238E27FC236}">
                <a16:creationId xmlns:a16="http://schemas.microsoft.com/office/drawing/2014/main" id="{CDF87E3F-A96B-6E32-7A8A-AEE084A03F2D}"/>
              </a:ext>
            </a:extLst>
          </p:cNvPr>
          <p:cNvSpPr>
            <a:spLocks noGrp="1"/>
          </p:cNvSpPr>
          <p:nvPr>
            <p:ph idx="1"/>
          </p:nvPr>
        </p:nvSpPr>
        <p:spPr>
          <a:xfrm>
            <a:off x="838200" y="1304925"/>
            <a:ext cx="10325100" cy="4872038"/>
          </a:xfrm>
        </p:spPr>
        <p:txBody>
          <a:bodyPr>
            <a:normAutofit/>
          </a:bodyPr>
          <a:lstStyle/>
          <a:p>
            <a:pPr marL="365125" lvl="1" indent="-287338" algn="just">
              <a:lnSpc>
                <a:spcPct val="100000"/>
              </a:lnSpc>
            </a:pPr>
            <a:r>
              <a:rPr lang="en-CA" sz="1800" b="0" i="0" u="none" strike="noStrike" dirty="0">
                <a:solidFill>
                  <a:srgbClr val="333333"/>
                </a:solidFill>
                <a:effectLst/>
              </a:rPr>
              <a:t>Transport Canada’s Rail Safety Improvement Program (RSIP) provides funding for projects that improve infrastructure or propose research or new technologies to increase safety at grade crossings and along rail lines or that address or prevent the impact of climate change and extreme weather along rail lines. Projects that increase public confidence in Canada’s rail transportation system or education and awareness about rail safety issues are also funded. </a:t>
            </a:r>
          </a:p>
          <a:p>
            <a:pPr marL="365125" lvl="1" indent="-287338" algn="just">
              <a:lnSpc>
                <a:spcPct val="100000"/>
              </a:lnSpc>
            </a:pPr>
            <a:endParaRPr lang="en-CA" sz="2000" dirty="0">
              <a:solidFill>
                <a:srgbClr val="333333"/>
              </a:solidFill>
            </a:endParaRPr>
          </a:p>
          <a:p>
            <a:pPr marL="365125" lvl="1" indent="-287338" algn="just">
              <a:lnSpc>
                <a:spcPct val="100000"/>
              </a:lnSpc>
            </a:pPr>
            <a:endParaRPr lang="en-US" sz="2000" dirty="0"/>
          </a:p>
        </p:txBody>
      </p:sp>
      <p:sp>
        <p:nvSpPr>
          <p:cNvPr id="8" name="Subtitle 2">
            <a:extLst>
              <a:ext uri="{FF2B5EF4-FFF2-40B4-BE49-F238E27FC236}">
                <a16:creationId xmlns:a16="http://schemas.microsoft.com/office/drawing/2014/main" id="{BA1E187E-2DD4-BC0F-272C-B205EBE9B6EA}"/>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Government of Canada. n.d.</a:t>
            </a:r>
            <a:r>
              <a:rPr lang="en-CA" sz="1400" i="1" dirty="0"/>
              <a:t> Rail Safety Improvement Program </a:t>
            </a:r>
          </a:p>
          <a:p>
            <a:pPr algn="l">
              <a:spcBef>
                <a:spcPts val="0"/>
              </a:spcBef>
            </a:pPr>
            <a:r>
              <a:rPr lang="en-CA" sz="1400" dirty="0"/>
              <a:t>https://</a:t>
            </a:r>
            <a:r>
              <a:rPr lang="en-CA" sz="1400" dirty="0" err="1"/>
              <a:t>tc.canada.ca</a:t>
            </a:r>
            <a:r>
              <a:rPr lang="en-CA" sz="1400" dirty="0"/>
              <a:t>/</a:t>
            </a:r>
            <a:r>
              <a:rPr lang="en-CA" sz="1400" dirty="0" err="1"/>
              <a:t>en</a:t>
            </a:r>
            <a:r>
              <a:rPr lang="en-CA" sz="1400" dirty="0"/>
              <a:t>/programs/funding-programs/rail-safety-improvement-program</a:t>
            </a:r>
          </a:p>
        </p:txBody>
      </p:sp>
      <p:graphicFrame>
        <p:nvGraphicFramePr>
          <p:cNvPr id="3" name="Table 2">
            <a:extLst>
              <a:ext uri="{FF2B5EF4-FFF2-40B4-BE49-F238E27FC236}">
                <a16:creationId xmlns:a16="http://schemas.microsoft.com/office/drawing/2014/main" id="{84C65AA0-788A-8B37-1620-D3AB03CFF31D}"/>
              </a:ext>
            </a:extLst>
          </p:cNvPr>
          <p:cNvGraphicFramePr>
            <a:graphicFrameLocks noGrp="1"/>
          </p:cNvGraphicFramePr>
          <p:nvPr>
            <p:extLst>
              <p:ext uri="{D42A27DB-BD31-4B8C-83A1-F6EECF244321}">
                <p14:modId xmlns:p14="http://schemas.microsoft.com/office/powerpoint/2010/main" val="330491948"/>
              </p:ext>
            </p:extLst>
          </p:nvPr>
        </p:nvGraphicFramePr>
        <p:xfrm>
          <a:off x="838200" y="3229483"/>
          <a:ext cx="10325101" cy="2392680"/>
        </p:xfrm>
        <a:graphic>
          <a:graphicData uri="http://schemas.openxmlformats.org/drawingml/2006/table">
            <a:tbl>
              <a:tblPr bandRow="1">
                <a:tableStyleId>{BC89EF96-8CEA-46FF-86C4-4CE0E7609802}</a:tableStyleId>
              </a:tblPr>
              <a:tblGrid>
                <a:gridCol w="3028950">
                  <a:extLst>
                    <a:ext uri="{9D8B030D-6E8A-4147-A177-3AD203B41FA5}">
                      <a16:colId xmlns:a16="http://schemas.microsoft.com/office/drawing/2014/main" val="778468957"/>
                    </a:ext>
                  </a:extLst>
                </a:gridCol>
                <a:gridCol w="4514850">
                  <a:extLst>
                    <a:ext uri="{9D8B030D-6E8A-4147-A177-3AD203B41FA5}">
                      <a16:colId xmlns:a16="http://schemas.microsoft.com/office/drawing/2014/main" val="1085138347"/>
                    </a:ext>
                  </a:extLst>
                </a:gridCol>
                <a:gridCol w="2781301">
                  <a:extLst>
                    <a:ext uri="{9D8B030D-6E8A-4147-A177-3AD203B41FA5}">
                      <a16:colId xmlns:a16="http://schemas.microsoft.com/office/drawing/2014/main" val="1483321736"/>
                    </a:ext>
                  </a:extLst>
                </a:gridCol>
              </a:tblGrid>
              <a:tr h="370840">
                <a:tc>
                  <a:txBody>
                    <a:bodyPr/>
                    <a:lstStyle/>
                    <a:p>
                      <a:r>
                        <a:rPr lang="en-US" sz="1800" b="1" kern="1200" dirty="0">
                          <a:solidFill>
                            <a:schemeClr val="tx1"/>
                          </a:solidFill>
                          <a:effectLst/>
                        </a:rPr>
                        <a:t>Initial Investment</a:t>
                      </a:r>
                      <a:r>
                        <a:rPr lang="en-US" sz="1800" b="0" kern="1200" dirty="0">
                          <a:solidFill>
                            <a:schemeClr val="tx1"/>
                          </a:solidFill>
                          <a:effectLst/>
                        </a:rPr>
                        <a:t>:</a:t>
                      </a:r>
                      <a:endParaRPr lang="en-US" dirty="0">
                        <a:solidFill>
                          <a:schemeClr val="tx1"/>
                        </a:solidFill>
                      </a:endParaRPr>
                    </a:p>
                  </a:txBody>
                  <a:tcPr/>
                </a:tc>
                <a:tc>
                  <a:txBody>
                    <a:bodyPr/>
                    <a:lstStyle/>
                    <a:p>
                      <a:r>
                        <a:rPr lang="en-US" sz="1800" b="0" kern="1200" dirty="0">
                          <a:solidFill>
                            <a:schemeClr val="tx1"/>
                          </a:solidFill>
                          <a:effectLst/>
                        </a:rPr>
                        <a:t>Capital Investment &amp; Land Acquisition</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$6,656,360,000.00</a:t>
                      </a:r>
                    </a:p>
                  </a:txBody>
                  <a:tcPr/>
                </a:tc>
                <a:extLst>
                  <a:ext uri="{0D108BD9-81ED-4DB2-BD59-A6C34878D82A}">
                    <a16:rowId xmlns:a16="http://schemas.microsoft.com/office/drawing/2014/main" val="555626813"/>
                  </a:ext>
                </a:extLst>
              </a:tr>
              <a:tr h="467149">
                <a:tc>
                  <a:txBody>
                    <a:bodyPr/>
                    <a:lstStyle/>
                    <a:p>
                      <a:r>
                        <a:rPr lang="en-US" sz="1800" b="1" kern="1200" dirty="0">
                          <a:solidFill>
                            <a:schemeClr val="tx1"/>
                          </a:solidFill>
                          <a:effectLst/>
                        </a:rPr>
                        <a:t>Infrastructure Upgrades</a:t>
                      </a:r>
                      <a:r>
                        <a:rPr lang="en-US" sz="1800" b="0" kern="1200" dirty="0">
                          <a:solidFill>
                            <a:schemeClr val="tx1"/>
                          </a:solidFill>
                          <a:effectLst/>
                        </a:rPr>
                        <a:t>:</a:t>
                      </a:r>
                      <a:endParaRPr lang="en-US" dirty="0">
                        <a:solidFill>
                          <a:schemeClr val="tx1"/>
                        </a:solidFill>
                      </a:endParaRPr>
                    </a:p>
                  </a:txBody>
                  <a:tcPr/>
                </a:tc>
                <a:tc>
                  <a:txBody>
                    <a:bodyPr/>
                    <a:lstStyle/>
                    <a:p>
                      <a:r>
                        <a:rPr lang="en-US" sz="1800" b="0" kern="1200" dirty="0">
                          <a:solidFill>
                            <a:schemeClr val="tx1"/>
                          </a:solidFill>
                          <a:effectLst/>
                        </a:rPr>
                        <a:t>Track Rehabilitation &amp; Station Renovations, Communication and Control Systems</a:t>
                      </a:r>
                      <a:endParaRPr lang="en-US" dirty="0">
                        <a:solidFill>
                          <a:schemeClr val="tx1"/>
                        </a:solidFill>
                      </a:endParaRPr>
                    </a:p>
                  </a:txBody>
                  <a:tcPr/>
                </a:tc>
                <a:tc>
                  <a:txBody>
                    <a:bodyPr/>
                    <a:lstStyle/>
                    <a:p>
                      <a:r>
                        <a:rPr lang="en-US" dirty="0"/>
                        <a:t>$18,288,913,000.00</a:t>
                      </a:r>
                    </a:p>
                  </a:txBody>
                  <a:tcPr/>
                </a:tc>
                <a:extLst>
                  <a:ext uri="{0D108BD9-81ED-4DB2-BD59-A6C34878D82A}">
                    <a16:rowId xmlns:a16="http://schemas.microsoft.com/office/drawing/2014/main" val="829222557"/>
                  </a:ext>
                </a:extLst>
              </a:tr>
              <a:tr h="370840">
                <a:tc>
                  <a:txBody>
                    <a:bodyPr/>
                    <a:lstStyle/>
                    <a:p>
                      <a:r>
                        <a:rPr lang="en-US" sz="1800" b="1" kern="1200" dirty="0">
                          <a:solidFill>
                            <a:schemeClr val="tx1"/>
                          </a:solidFill>
                          <a:effectLst/>
                        </a:rPr>
                        <a:t>Environmental Mitigation</a:t>
                      </a:r>
                      <a:r>
                        <a:rPr lang="en-US" sz="1800" b="0" kern="1200" dirty="0">
                          <a:solidFill>
                            <a:schemeClr val="tx1"/>
                          </a:solidFill>
                          <a:effectLst/>
                        </a:rPr>
                        <a:t>:</a:t>
                      </a:r>
                      <a:endParaRPr lang="en-US" dirty="0">
                        <a:solidFill>
                          <a:schemeClr val="tx1"/>
                        </a:solidFill>
                      </a:endParaRPr>
                    </a:p>
                  </a:txBody>
                  <a:tcPr/>
                </a:tc>
                <a:tc>
                  <a:txBody>
                    <a:bodyPr/>
                    <a:lstStyle/>
                    <a:p>
                      <a:r>
                        <a:rPr lang="en-US" sz="1800" b="0" kern="1200" dirty="0">
                          <a:solidFill>
                            <a:schemeClr val="tx1"/>
                          </a:solidFill>
                          <a:effectLst/>
                        </a:rPr>
                        <a:t>Environmental Impact Assessments</a:t>
                      </a:r>
                    </a:p>
                    <a:p>
                      <a:r>
                        <a:rPr lang="en-US" sz="1800" b="0" kern="1200" dirty="0">
                          <a:solidFill>
                            <a:schemeClr val="tx1"/>
                          </a:solidFill>
                          <a:effectLst/>
                        </a:rPr>
                        <a:t>Green Technologies</a:t>
                      </a:r>
                      <a:endParaRPr lang="en-US" dirty="0">
                        <a:solidFill>
                          <a:schemeClr val="tx1"/>
                        </a:solidFill>
                      </a:endParaRPr>
                    </a:p>
                  </a:txBody>
                  <a:tcPr/>
                </a:tc>
                <a:tc>
                  <a:txBody>
                    <a:bodyPr/>
                    <a:lstStyle/>
                    <a:p>
                      <a:r>
                        <a:rPr lang="en-US" dirty="0"/>
                        <a:t>$450,000,000.00</a:t>
                      </a:r>
                    </a:p>
                  </a:txBody>
                  <a:tcPr/>
                </a:tc>
                <a:extLst>
                  <a:ext uri="{0D108BD9-81ED-4DB2-BD59-A6C34878D82A}">
                    <a16:rowId xmlns:a16="http://schemas.microsoft.com/office/drawing/2014/main" val="2741028683"/>
                  </a:ext>
                </a:extLst>
              </a:tr>
              <a:tr h="370840">
                <a:tc>
                  <a:txBody>
                    <a:bodyPr/>
                    <a:lstStyle/>
                    <a:p>
                      <a:r>
                        <a:rPr lang="en-US" sz="1800" b="1" kern="1200" dirty="0">
                          <a:solidFill>
                            <a:schemeClr val="tx1"/>
                          </a:solidFill>
                          <a:effectLst/>
                        </a:rPr>
                        <a:t>Contingency Fund:</a:t>
                      </a:r>
                      <a:endParaRPr lang="en-US" dirty="0">
                        <a:solidFill>
                          <a:schemeClr val="tx1"/>
                        </a:solidFill>
                      </a:endParaRPr>
                    </a:p>
                  </a:txBody>
                  <a:tcPr/>
                </a:tc>
                <a:tc>
                  <a:txBody>
                    <a:bodyPr/>
                    <a:lstStyle/>
                    <a:p>
                      <a:r>
                        <a:rPr lang="en-US" sz="1800" b="0" kern="1200" dirty="0">
                          <a:solidFill>
                            <a:schemeClr val="tx1"/>
                          </a:solidFill>
                          <a:effectLst/>
                        </a:rPr>
                        <a:t>Reserve Fund &amp; Cost Overrun Mitigation</a:t>
                      </a:r>
                      <a:endParaRPr lang="en-US" sz="1800" b="0" i="0" kern="1200" dirty="0">
                        <a:solidFill>
                          <a:schemeClr val="tx1"/>
                        </a:solidFill>
                        <a:effectLst/>
                        <a:latin typeface="+mn-lt"/>
                        <a:ea typeface="+mn-ea"/>
                        <a:cs typeface="+mn-cs"/>
                      </a:endParaRPr>
                    </a:p>
                  </a:txBody>
                  <a:tcPr/>
                </a:tc>
                <a:tc>
                  <a:txBody>
                    <a:bodyPr/>
                    <a:lstStyle/>
                    <a:p>
                      <a:r>
                        <a:rPr lang="en-US" dirty="0"/>
                        <a:t>$1,500,000,000.00</a:t>
                      </a:r>
                    </a:p>
                  </a:txBody>
                  <a:tcPr/>
                </a:tc>
                <a:extLst>
                  <a:ext uri="{0D108BD9-81ED-4DB2-BD59-A6C34878D82A}">
                    <a16:rowId xmlns:a16="http://schemas.microsoft.com/office/drawing/2014/main" val="1007759824"/>
                  </a:ext>
                </a:extLst>
              </a:tr>
              <a:tr h="370840">
                <a:tc>
                  <a:txBody>
                    <a:bodyPr/>
                    <a:lstStyle/>
                    <a:p>
                      <a:r>
                        <a:rPr lang="en-US" sz="1800" b="1" kern="1200" dirty="0">
                          <a:solidFill>
                            <a:schemeClr val="tx1"/>
                          </a:solidFill>
                          <a:effectLst/>
                          <a:latin typeface="+mn-lt"/>
                          <a:ea typeface="+mn-ea"/>
                          <a:cs typeface="+mn-cs"/>
                        </a:rPr>
                        <a:t>Total Budget:</a:t>
                      </a:r>
                    </a:p>
                  </a:txBody>
                  <a:tcPr/>
                </a:tc>
                <a:tc>
                  <a:txBody>
                    <a:bodyPr/>
                    <a:lstStyle/>
                    <a:p>
                      <a:r>
                        <a:rPr lang="en-US" sz="1800" b="0" i="0" kern="1200" dirty="0">
                          <a:solidFill>
                            <a:schemeClr val="tx1"/>
                          </a:solidFill>
                          <a:effectLst/>
                          <a:latin typeface="+mn-lt"/>
                          <a:ea typeface="+mn-ea"/>
                          <a:cs typeface="+mn-cs"/>
                        </a:rPr>
                        <a:t>Government &amp; Private investments</a:t>
                      </a:r>
                    </a:p>
                  </a:txBody>
                  <a:tcPr/>
                </a:tc>
                <a:tc>
                  <a:txBody>
                    <a:bodyPr/>
                    <a:lstStyle/>
                    <a:p>
                      <a:r>
                        <a:rPr lang="en-US" b="1" u="sng" dirty="0"/>
                        <a:t>$25,027,274,306.00</a:t>
                      </a:r>
                    </a:p>
                  </a:txBody>
                  <a:tcPr/>
                </a:tc>
                <a:extLst>
                  <a:ext uri="{0D108BD9-81ED-4DB2-BD59-A6C34878D82A}">
                    <a16:rowId xmlns:a16="http://schemas.microsoft.com/office/drawing/2014/main" val="2355661569"/>
                  </a:ext>
                </a:extLst>
              </a:tr>
            </a:tbl>
          </a:graphicData>
        </a:graphic>
      </p:graphicFrame>
    </p:spTree>
    <p:extLst>
      <p:ext uri="{BB962C8B-B14F-4D97-AF65-F5344CB8AC3E}">
        <p14:creationId xmlns:p14="http://schemas.microsoft.com/office/powerpoint/2010/main" val="408348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6"/>
            <a:ext cx="10515600" cy="635000"/>
          </a:xfrm>
        </p:spPr>
        <p:txBody>
          <a:bodyPr>
            <a:normAutofit/>
          </a:bodyPr>
          <a:lstStyle/>
          <a:p>
            <a:pPr algn="ctr"/>
            <a:r>
              <a:rPr lang="en-US" sz="3600" b="1" dirty="0">
                <a:latin typeface="+mn-lt"/>
              </a:rPr>
              <a:t>Preliminary Description of Any Technology</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000126"/>
            <a:ext cx="10515600" cy="5041900"/>
          </a:xfrm>
        </p:spPr>
        <p:txBody>
          <a:bodyPr>
            <a:noAutofit/>
          </a:bodyPr>
          <a:lstStyle/>
          <a:p>
            <a:pPr marL="365125" marR="0" indent="-3651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Design and Planning: </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Detailed possibility studies are carried out to evaluate the project's feasibility before construction, considering variables such as cost, environmental impact, and route selection.</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The route is planned by engineers considering variables like topography, population density, and the state of the infrastructure. High-speed trains need straight tracks with mild curves.</a:t>
            </a:r>
          </a:p>
          <a:p>
            <a:pPr marL="0" marR="0" indent="0" algn="just">
              <a:lnSpc>
                <a:spcPct val="115000"/>
              </a:lnSpc>
              <a:spcBef>
                <a:spcPts val="0"/>
              </a:spcBef>
              <a:buNone/>
            </a:pP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Construction Equipment: </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Generally, TBMs are utilized for tunnelling. These enormous devices are capable of boring tunnels with little disturbance to the surface through rock and dirt.</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The tracks are precisely laid and aligned using specialized machinery. The purpose of high-speed rail tracks is to provide efficient, stable, and smooth transport.</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The need for bridges and viaducts may arise from the topography. These raised constructions are built with specialized machinery.</a:t>
            </a:r>
          </a:p>
          <a:p>
            <a:pPr marL="365125" indent="-3651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Preparation of the land involves the employment of excavators, bulldozers, and other earthmoving equipment, particularly in regions where levelling tracks are necessary.</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For the construction of the tracks, stations, and other structures, high-quality concrete is essential. Large volumes of concrete are produced using batch facilities.</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endParaRPr lang="en-US" sz="1800" kern="100" dirty="0">
              <a:effectLst/>
              <a:ea typeface="Aptos" panose="020B0004020202020204" pitchFamily="34" charset="0"/>
              <a:cs typeface="Times New Roman" panose="02020603050405020304" pitchFamily="18" charset="0"/>
            </a:endParaRPr>
          </a:p>
          <a:p>
            <a:pPr algn="just"/>
            <a:endParaRPr lang="en-US" sz="1800" dirty="0"/>
          </a:p>
        </p:txBody>
      </p:sp>
      <p:sp>
        <p:nvSpPr>
          <p:cNvPr id="6" name="Subtitle 2">
            <a:extLst>
              <a:ext uri="{FF2B5EF4-FFF2-40B4-BE49-F238E27FC236}">
                <a16:creationId xmlns:a16="http://schemas.microsoft.com/office/drawing/2014/main" id="{1A5BDB2A-A25F-27BB-1EE4-81B6BB09DEBE}"/>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Jain, S. Aug. 12, 2023. Medium. </a:t>
            </a:r>
            <a:r>
              <a:rPr lang="en-CA" sz="1400" i="1" dirty="0"/>
              <a:t>“Forging the Path: The Construction of Bullet Train Tracks”</a:t>
            </a:r>
          </a:p>
          <a:p>
            <a:pPr algn="l">
              <a:spcBef>
                <a:spcPts val="0"/>
              </a:spcBef>
            </a:pPr>
            <a:r>
              <a:rPr lang="en-CA" sz="1400" dirty="0"/>
              <a:t>https://</a:t>
            </a:r>
            <a:r>
              <a:rPr lang="en-CA" sz="1400" dirty="0" err="1"/>
              <a:t>medium.com</a:t>
            </a:r>
            <a:r>
              <a:rPr lang="en-CA" sz="1400" dirty="0"/>
              <a:t>/@</a:t>
            </a:r>
            <a:r>
              <a:rPr lang="en-CA" sz="1400" dirty="0" err="1"/>
              <a:t>samarthjain</a:t>
            </a:r>
            <a:r>
              <a:rPr lang="en-CA" sz="1400" dirty="0"/>
              <a:t>/forging-the-path-the-construction-of-bullet-train-tracks-d2099a0cd11c</a:t>
            </a:r>
          </a:p>
        </p:txBody>
      </p:sp>
      <p:pic>
        <p:nvPicPr>
          <p:cNvPr id="5" name="Picture 4" descr="A group of people standing next to a large machine&#10;&#10;Description automatically generated">
            <a:extLst>
              <a:ext uri="{FF2B5EF4-FFF2-40B4-BE49-F238E27FC236}">
                <a16:creationId xmlns:a16="http://schemas.microsoft.com/office/drawing/2014/main" id="{5DB91926-D36A-6938-012D-B1E6EF649D0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4971288" y="2241826"/>
            <a:ext cx="6586728" cy="3965759"/>
          </a:xfrm>
          <a:prstGeom prst="rect">
            <a:avLst/>
          </a:prstGeom>
          <a:ln>
            <a:noFill/>
          </a:ln>
          <a:effectLst>
            <a:softEdge rad="112500"/>
          </a:effectLst>
        </p:spPr>
      </p:pic>
    </p:spTree>
    <p:extLst>
      <p:ext uri="{BB962C8B-B14F-4D97-AF65-F5344CB8AC3E}">
        <p14:creationId xmlns:p14="http://schemas.microsoft.com/office/powerpoint/2010/main" val="230936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463675"/>
            <a:ext cx="10515600" cy="4351338"/>
          </a:xfrm>
        </p:spPr>
        <p:txBody>
          <a:bodyPr>
            <a:noAutofit/>
          </a:bodyPr>
          <a:lstStyle/>
          <a:p>
            <a:pPr marL="365125" marR="0" indent="-3524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Infrastructure and structure: </a:t>
            </a:r>
            <a:endParaRPr lang="en-US" sz="1800" kern="100" dirty="0">
              <a:effectLst/>
              <a:ea typeface="Aptos" panose="020B0004020202020204" pitchFamily="34" charset="0"/>
              <a:cs typeface="Times New Roman" panose="02020603050405020304" pitchFamily="18" charset="0"/>
            </a:endParaRPr>
          </a:p>
          <a:p>
            <a:pPr marL="365125"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The speed and volume of passengers are accommodated in the architecture of high-speed rail stations. Platforms, ticketing areas, security, and frequently commercial areas are among them.</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These are made to guarantee a safe and easy journey. Bridges must endure high-speed loads and environmental conditions, while tunnels can need ventilation mechanisms.</a:t>
            </a:r>
          </a:p>
          <a:p>
            <a:pPr marL="365125" indent="-352425" algn="just">
              <a:lnSpc>
                <a:spcPct val="115000"/>
              </a:lnSpc>
              <a:spcBef>
                <a:spcPts val="0"/>
              </a:spcBef>
            </a:pPr>
            <a:endParaRPr lang="en-US" sz="1800" kern="100" dirty="0">
              <a:effectLst/>
              <a:ea typeface="Times New Roman" panose="02020603050405020304" pitchFamily="18" charset="0"/>
              <a:cs typeface="Times New Roman" panose="02020603050405020304" pitchFamily="18" charset="0"/>
            </a:endParaRPr>
          </a:p>
          <a:p>
            <a:pPr marL="365125" marR="0" indent="-3524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Technology and System: </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To ensure both safety and effectiveness, modern train control systems regulate the speed and spacing of trains. Signaling and communication systems fall under this category.</a:t>
            </a:r>
          </a:p>
          <a:p>
            <a:pPr marL="365125"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Advanced technology such as regenerative braking systems, tilting mechanisms, and aerodynamic designs are featured in high-speed trains.</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Power supply systems, which frequently make use of extra rails or overhead wiring, are necessary for electrified high-speed rail lines.</a:t>
            </a:r>
            <a:r>
              <a:rPr lang="en-US" sz="1800" kern="100"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The general design incorporates several safety elements, including fire detection, emergency braking systems, and evacuation protocols.</a:t>
            </a:r>
            <a:endParaRPr lang="en-US" sz="1800" kern="100" dirty="0">
              <a:effectLst/>
              <a:ea typeface="Aptos" panose="020B0004020202020204" pitchFamily="34" charset="0"/>
              <a:cs typeface="Times New Roman" panose="02020603050405020304" pitchFamily="18" charset="0"/>
            </a:endParaRPr>
          </a:p>
          <a:p>
            <a:pPr algn="just"/>
            <a:endParaRPr lang="en-US" sz="1800" dirty="0"/>
          </a:p>
        </p:txBody>
      </p:sp>
      <p:sp>
        <p:nvSpPr>
          <p:cNvPr id="7" name="Title 1">
            <a:extLst>
              <a:ext uri="{FF2B5EF4-FFF2-40B4-BE49-F238E27FC236}">
                <a16:creationId xmlns:a16="http://schemas.microsoft.com/office/drawing/2014/main" id="{253C12BF-C562-F8C0-6041-3F06CC704003}"/>
              </a:ext>
            </a:extLst>
          </p:cNvPr>
          <p:cNvSpPr>
            <a:spLocks noGrp="1"/>
          </p:cNvSpPr>
          <p:nvPr>
            <p:ph type="title"/>
          </p:nvPr>
        </p:nvSpPr>
        <p:spPr>
          <a:xfrm>
            <a:off x="838200" y="365125"/>
            <a:ext cx="10515600" cy="644525"/>
          </a:xfrm>
        </p:spPr>
        <p:txBody>
          <a:bodyPr>
            <a:normAutofit/>
          </a:bodyPr>
          <a:lstStyle/>
          <a:p>
            <a:pPr algn="ctr"/>
            <a:r>
              <a:rPr lang="en-US" sz="3600" b="1" dirty="0">
                <a:latin typeface="+mn-lt"/>
              </a:rPr>
              <a:t>Preliminary Description of Any Technology</a:t>
            </a:r>
            <a:endParaRPr lang="en-CA" sz="2400" b="1" dirty="0">
              <a:latin typeface="+mn-lt"/>
            </a:endParaRPr>
          </a:p>
        </p:txBody>
      </p:sp>
      <p:sp>
        <p:nvSpPr>
          <p:cNvPr id="8" name="Subtitle 2">
            <a:extLst>
              <a:ext uri="{FF2B5EF4-FFF2-40B4-BE49-F238E27FC236}">
                <a16:creationId xmlns:a16="http://schemas.microsoft.com/office/drawing/2014/main" id="{925E7095-8FD0-8A59-FF78-AB90F1B803E5}"/>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Jain, S. Aug. 12, 2023. Medium. </a:t>
            </a:r>
            <a:r>
              <a:rPr lang="en-CA" sz="1400" i="1" dirty="0"/>
              <a:t>“Forging the Path: The Construction of Bullet Train Tracks”</a:t>
            </a:r>
          </a:p>
          <a:p>
            <a:pPr algn="l">
              <a:spcBef>
                <a:spcPts val="0"/>
              </a:spcBef>
            </a:pPr>
            <a:r>
              <a:rPr lang="en-CA" sz="1400" dirty="0"/>
              <a:t>https://</a:t>
            </a:r>
            <a:r>
              <a:rPr lang="en-CA" sz="1400" dirty="0" err="1"/>
              <a:t>medium.com</a:t>
            </a:r>
            <a:r>
              <a:rPr lang="en-CA" sz="1400" dirty="0"/>
              <a:t>/@</a:t>
            </a:r>
            <a:r>
              <a:rPr lang="en-CA" sz="1400" dirty="0" err="1"/>
              <a:t>samarthjain</a:t>
            </a:r>
            <a:r>
              <a:rPr lang="en-CA" sz="1400" dirty="0"/>
              <a:t>/forging-the-path-the-construction-of-bullet-train-tracks-d2099a0cd11c</a:t>
            </a:r>
          </a:p>
        </p:txBody>
      </p:sp>
      <p:pic>
        <p:nvPicPr>
          <p:cNvPr id="6" name="Picture 5" descr="A white train on the tracks&#10;&#10;Description automatically generated">
            <a:extLst>
              <a:ext uri="{FF2B5EF4-FFF2-40B4-BE49-F238E27FC236}">
                <a16:creationId xmlns:a16="http://schemas.microsoft.com/office/drawing/2014/main" id="{250122F3-CE22-3EF7-C635-D061C08844A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407152" y="2054685"/>
            <a:ext cx="6096000" cy="4152900"/>
          </a:xfrm>
          <a:prstGeom prst="rect">
            <a:avLst/>
          </a:prstGeom>
          <a:ln>
            <a:noFill/>
          </a:ln>
          <a:effectLst>
            <a:softEdge rad="112500"/>
          </a:effectLst>
        </p:spPr>
      </p:pic>
    </p:spTree>
    <p:extLst>
      <p:ext uri="{BB962C8B-B14F-4D97-AF65-F5344CB8AC3E}">
        <p14:creationId xmlns:p14="http://schemas.microsoft.com/office/powerpoint/2010/main" val="293230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0898E-39B8-6EDC-49BB-CCB54D7AB8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A34D4-5E10-FE6F-2E04-F2CA97CA8433}"/>
              </a:ext>
            </a:extLst>
          </p:cNvPr>
          <p:cNvSpPr>
            <a:spLocks noGrp="1"/>
          </p:cNvSpPr>
          <p:nvPr>
            <p:ph idx="1"/>
          </p:nvPr>
        </p:nvSpPr>
        <p:spPr>
          <a:xfrm>
            <a:off x="838200" y="1330325"/>
            <a:ext cx="10515600" cy="4351338"/>
          </a:xfrm>
        </p:spPr>
        <p:txBody>
          <a:bodyPr>
            <a:noAutofit/>
          </a:bodyPr>
          <a:lstStyle/>
          <a:p>
            <a:pPr marL="365125" marR="0" indent="-3524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Technology and System: </a:t>
            </a:r>
          </a:p>
          <a:p>
            <a:pPr marL="365125" marR="0" indent="-352425" algn="just">
              <a:lnSpc>
                <a:spcPct val="115000"/>
              </a:lnSpc>
              <a:spcBef>
                <a:spcPts val="0"/>
              </a:spcBef>
              <a:buNone/>
            </a:pP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Train Control Systems: Implementation of advanced train control technologies, such as Automatic Train Control (ATC) and Positive Train Control (PTC). These systems enhance safety, efficiency, and capacity on the rail network by providing real-time monitoring and control of train movements.</a:t>
            </a: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Communication and Signaling Systems: Deployment of modern communication networks and signaling systems for efficient train dispatching, scheduling, and passenger information dissemination. These systems improve reliability and responsiveness in railway operations.</a:t>
            </a:r>
          </a:p>
          <a:p>
            <a:pPr marL="365125" marR="0" indent="-352425" algn="just">
              <a:lnSpc>
                <a:spcPct val="115000"/>
              </a:lnSpc>
              <a:spcBef>
                <a:spcPts val="0"/>
              </a:spcBef>
            </a:pPr>
            <a:r>
              <a:rPr lang="en-US" sz="1800" kern="100" dirty="0">
                <a:effectLst/>
                <a:ea typeface="Aptos" panose="020B0004020202020204" pitchFamily="34" charset="0"/>
                <a:cs typeface="Times New Roman" panose="02020603050405020304" pitchFamily="18" charset="0"/>
              </a:rPr>
              <a:t>GPS and GIS Technology: Integrated into construction equipment for precise site mapping, grading, and alignment. Global Positioning System (GPS) and Geographic Information System (GIS) technologies enhance accuracy and efficiency in earthmoving activities.</a:t>
            </a:r>
          </a:p>
          <a:p>
            <a:pPr marL="365125" marR="0" indent="-352425" algn="just">
              <a:lnSpc>
                <a:spcPct val="115000"/>
              </a:lnSpc>
              <a:spcBef>
                <a:spcPts val="0"/>
              </a:spcBef>
            </a:pPr>
            <a:r>
              <a:rPr lang="en-US" sz="1800" kern="100" dirty="0">
                <a:effectLst/>
                <a:ea typeface="Aptos" panose="020B0004020202020204" pitchFamily="34" charset="0"/>
                <a:cs typeface="Times New Roman" panose="02020603050405020304" pitchFamily="18" charset="0"/>
              </a:rPr>
              <a:t>Telematics Systems: Installed in construction vehicles for real-time monitoring of equipment usage, fuel consumption, and maintenance scheduling. Telematics systems optimize fleet management and productivity on construction sites.</a:t>
            </a:r>
          </a:p>
          <a:p>
            <a:pPr algn="just"/>
            <a:endParaRPr lang="en-US" sz="1800" dirty="0"/>
          </a:p>
        </p:txBody>
      </p:sp>
      <p:sp>
        <p:nvSpPr>
          <p:cNvPr id="7" name="Title 1">
            <a:extLst>
              <a:ext uri="{FF2B5EF4-FFF2-40B4-BE49-F238E27FC236}">
                <a16:creationId xmlns:a16="http://schemas.microsoft.com/office/drawing/2014/main" id="{3F45D524-DBDC-B324-7E7B-40A9F3AC6BF2}"/>
              </a:ext>
            </a:extLst>
          </p:cNvPr>
          <p:cNvSpPr>
            <a:spLocks noGrp="1"/>
          </p:cNvSpPr>
          <p:nvPr>
            <p:ph type="title"/>
          </p:nvPr>
        </p:nvSpPr>
        <p:spPr>
          <a:xfrm>
            <a:off x="838200" y="365125"/>
            <a:ext cx="10515600" cy="644525"/>
          </a:xfrm>
        </p:spPr>
        <p:txBody>
          <a:bodyPr>
            <a:normAutofit/>
          </a:bodyPr>
          <a:lstStyle/>
          <a:p>
            <a:pPr algn="ctr"/>
            <a:r>
              <a:rPr lang="en-US" sz="3600" b="1" dirty="0">
                <a:latin typeface="+mn-lt"/>
              </a:rPr>
              <a:t>Preliminary Description of Any Technology</a:t>
            </a:r>
            <a:endParaRPr lang="en-CA" sz="2400" b="1" dirty="0">
              <a:latin typeface="+mn-lt"/>
            </a:endParaRPr>
          </a:p>
        </p:txBody>
      </p:sp>
      <p:sp>
        <p:nvSpPr>
          <p:cNvPr id="8" name="Subtitle 2">
            <a:extLst>
              <a:ext uri="{FF2B5EF4-FFF2-40B4-BE49-F238E27FC236}">
                <a16:creationId xmlns:a16="http://schemas.microsoft.com/office/drawing/2014/main" id="{5A616429-55EC-C251-C353-1014055F8D9F}"/>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Oct. 10, 2023. Federal Railroad Administration. </a:t>
            </a:r>
            <a:r>
              <a:rPr lang="en-CA" sz="1400" i="1" dirty="0"/>
              <a:t>“Positive Train Control (PTC)”</a:t>
            </a:r>
          </a:p>
          <a:p>
            <a:pPr algn="l">
              <a:spcBef>
                <a:spcPts val="0"/>
              </a:spcBef>
            </a:pPr>
            <a:r>
              <a:rPr lang="en-CA" sz="1400" dirty="0"/>
              <a:t>https://railroads.dot.gov/research-development/program-areas/train-control/ptc/positive-train-control-ptc</a:t>
            </a:r>
          </a:p>
        </p:txBody>
      </p:sp>
    </p:spTree>
    <p:extLst>
      <p:ext uri="{BB962C8B-B14F-4D97-AF65-F5344CB8AC3E}">
        <p14:creationId xmlns:p14="http://schemas.microsoft.com/office/powerpoint/2010/main" val="397216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825625"/>
            <a:ext cx="10515600" cy="4545678"/>
          </a:xfrm>
        </p:spPr>
        <p:txBody>
          <a:bodyPr>
            <a:noAutofit/>
          </a:bodyPr>
          <a:lstStyle/>
          <a:p>
            <a:pPr marL="365125" marR="0" indent="-3524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Hardware and Software: </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Tracks, stations, and infrastructure are designed using computer-aided design (CAD) software.</a:t>
            </a: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Project management software (MS Project) is used for scheduling, resource allocation, and cooperation in the construction process management process.</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Track alignment and levelling are precisely ensured using high-precision surveying equipment.</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To ensure the safety of operations and to coordinate construction activities, advanced communication technologies are necessary.</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Tunnel integrity is checked both during and after construction using specialized tools.</a:t>
            </a:r>
            <a:endParaRPr lang="en-US" sz="1800" kern="100" dirty="0">
              <a:effectLst/>
              <a:ea typeface="Aptos" panose="020B0004020202020204" pitchFamily="34" charset="0"/>
              <a:cs typeface="Times New Roman" panose="02020603050405020304" pitchFamily="18" charset="0"/>
            </a:endParaRPr>
          </a:p>
          <a:p>
            <a:pPr algn="just"/>
            <a:endParaRPr lang="en-US" sz="1800" dirty="0"/>
          </a:p>
        </p:txBody>
      </p:sp>
      <p:sp>
        <p:nvSpPr>
          <p:cNvPr id="4" name="Subtitle 2">
            <a:extLst>
              <a:ext uri="{FF2B5EF4-FFF2-40B4-BE49-F238E27FC236}">
                <a16:creationId xmlns:a16="http://schemas.microsoft.com/office/drawing/2014/main" id="{FBD9D512-512D-D715-B2CB-232A9A292A15}"/>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err="1"/>
              <a:t>Agico</a:t>
            </a:r>
            <a:r>
              <a:rPr lang="en-CA" sz="1400" dirty="0"/>
              <a:t> Group. Feb 10, 2017. </a:t>
            </a:r>
            <a:r>
              <a:rPr lang="en-CA" sz="1400" i="1" dirty="0"/>
              <a:t>How To Build A Railway Track?</a:t>
            </a:r>
            <a:endParaRPr lang="en-CA" sz="1400" dirty="0"/>
          </a:p>
          <a:p>
            <a:pPr algn="l">
              <a:spcBef>
                <a:spcPts val="0"/>
              </a:spcBef>
            </a:pPr>
            <a:r>
              <a:rPr lang="en-CA" sz="1400" dirty="0"/>
              <a:t>http://</a:t>
            </a:r>
            <a:r>
              <a:rPr lang="en-CA" sz="1400" dirty="0" err="1"/>
              <a:t>www.railway-fasteners.com</a:t>
            </a:r>
            <a:r>
              <a:rPr lang="en-CA" sz="1400" dirty="0"/>
              <a:t>/news/how-to-build-a-railway-</a:t>
            </a:r>
            <a:r>
              <a:rPr lang="en-CA" sz="1400" dirty="0" err="1"/>
              <a:t>track.html</a:t>
            </a:r>
            <a:endParaRPr lang="en-CA" sz="1400" dirty="0"/>
          </a:p>
        </p:txBody>
      </p:sp>
      <p:sp>
        <p:nvSpPr>
          <p:cNvPr id="7" name="Title 1">
            <a:extLst>
              <a:ext uri="{FF2B5EF4-FFF2-40B4-BE49-F238E27FC236}">
                <a16:creationId xmlns:a16="http://schemas.microsoft.com/office/drawing/2014/main" id="{B8CE7C95-351C-ACFC-86D7-78E5095F2A39}"/>
              </a:ext>
            </a:extLst>
          </p:cNvPr>
          <p:cNvSpPr>
            <a:spLocks noGrp="1"/>
          </p:cNvSpPr>
          <p:nvPr>
            <p:ph type="title"/>
          </p:nvPr>
        </p:nvSpPr>
        <p:spPr>
          <a:xfrm>
            <a:off x="838200" y="365125"/>
            <a:ext cx="10515600" cy="1325563"/>
          </a:xfrm>
        </p:spPr>
        <p:txBody>
          <a:bodyPr>
            <a:normAutofit/>
          </a:bodyPr>
          <a:lstStyle/>
          <a:p>
            <a:pPr algn="ctr"/>
            <a:r>
              <a:rPr lang="en-US" sz="3600" b="1" dirty="0">
                <a:latin typeface="+mn-lt"/>
              </a:rPr>
              <a:t>Preliminary Description of Any Technology</a:t>
            </a:r>
            <a:endParaRPr lang="en-CA" sz="2400" b="1" dirty="0">
              <a:latin typeface="+mn-lt"/>
            </a:endParaRPr>
          </a:p>
        </p:txBody>
      </p:sp>
      <p:pic>
        <p:nvPicPr>
          <p:cNvPr id="5" name="Picture 4" descr="A green squares with a white letter&#10;&#10;Description automatically generated">
            <a:extLst>
              <a:ext uri="{FF2B5EF4-FFF2-40B4-BE49-F238E27FC236}">
                <a16:creationId xmlns:a16="http://schemas.microsoft.com/office/drawing/2014/main" id="{B599A781-9913-F1DC-BDA7-FB4894136A6F}"/>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367194" y="5097834"/>
            <a:ext cx="1116067" cy="974814"/>
          </a:xfrm>
          <a:prstGeom prst="rect">
            <a:avLst/>
          </a:prstGeom>
        </p:spPr>
      </p:pic>
      <p:pic>
        <p:nvPicPr>
          <p:cNvPr id="8" name="Picture 7" descr="A logo for a company&#10;&#10;Description automatically generated">
            <a:extLst>
              <a:ext uri="{FF2B5EF4-FFF2-40B4-BE49-F238E27FC236}">
                <a16:creationId xmlns:a16="http://schemas.microsoft.com/office/drawing/2014/main" id="{73C95C53-7F19-86B4-EB1B-49F2C71FB519}"/>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8094587" y="4474460"/>
            <a:ext cx="3612052" cy="2031780"/>
          </a:xfrm>
          <a:prstGeom prst="rect">
            <a:avLst/>
          </a:prstGeom>
        </p:spPr>
      </p:pic>
      <p:pic>
        <p:nvPicPr>
          <p:cNvPr id="10" name="Picture 9" descr="A yellow and red metal device&#10;&#10;Description automatically generated">
            <a:extLst>
              <a:ext uri="{FF2B5EF4-FFF2-40B4-BE49-F238E27FC236}">
                <a16:creationId xmlns:a16="http://schemas.microsoft.com/office/drawing/2014/main" id="{8C7A6522-D34E-56B3-1A91-9E84C7A7F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208" y="4638897"/>
            <a:ext cx="1560576" cy="1560576"/>
          </a:xfrm>
          <a:prstGeom prst="rect">
            <a:avLst/>
          </a:prstGeom>
          <a:ln>
            <a:noFill/>
          </a:ln>
          <a:effectLst>
            <a:softEdge rad="112500"/>
          </a:effectLst>
        </p:spPr>
      </p:pic>
      <p:pic>
        <p:nvPicPr>
          <p:cNvPr id="14" name="Picture 13" descr="A yellow metal object on a white background&#10;&#10;Description automatically generated">
            <a:extLst>
              <a:ext uri="{FF2B5EF4-FFF2-40B4-BE49-F238E27FC236}">
                <a16:creationId xmlns:a16="http://schemas.microsoft.com/office/drawing/2014/main" id="{53744267-5B20-08B7-F590-2A76966568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6297" y="4638896"/>
            <a:ext cx="1568689" cy="1568689"/>
          </a:xfrm>
          <a:prstGeom prst="rect">
            <a:avLst/>
          </a:prstGeom>
          <a:ln>
            <a:noFill/>
          </a:ln>
          <a:effectLst>
            <a:softEdge rad="112500"/>
          </a:effectLst>
        </p:spPr>
      </p:pic>
    </p:spTree>
    <p:extLst>
      <p:ext uri="{BB962C8B-B14F-4D97-AF65-F5344CB8AC3E}">
        <p14:creationId xmlns:p14="http://schemas.microsoft.com/office/powerpoint/2010/main" val="416734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9B994-9FE9-79E5-7689-4D07C107D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28D13-379B-FFF2-2D87-597BEF779507}"/>
              </a:ext>
            </a:extLst>
          </p:cNvPr>
          <p:cNvSpPr>
            <a:spLocks noGrp="1"/>
          </p:cNvSpPr>
          <p:nvPr>
            <p:ph type="title"/>
          </p:nvPr>
        </p:nvSpPr>
        <p:spPr>
          <a:xfrm>
            <a:off x="838200" y="365125"/>
            <a:ext cx="10515600" cy="492125"/>
          </a:xfrm>
        </p:spPr>
        <p:txBody>
          <a:bodyPr>
            <a:normAutofit/>
          </a:bodyPr>
          <a:lstStyle/>
          <a:p>
            <a:pPr algn="ctr"/>
            <a:r>
              <a:rPr lang="en-CA" sz="2400" b="1" dirty="0">
                <a:latin typeface="+mn-lt"/>
              </a:rPr>
              <a:t>Summary of References</a:t>
            </a:r>
          </a:p>
        </p:txBody>
      </p:sp>
      <p:sp>
        <p:nvSpPr>
          <p:cNvPr id="3" name="Content Placeholder 2">
            <a:extLst>
              <a:ext uri="{FF2B5EF4-FFF2-40B4-BE49-F238E27FC236}">
                <a16:creationId xmlns:a16="http://schemas.microsoft.com/office/drawing/2014/main" id="{F3B14E0F-9149-2A1F-69AA-46B3E4BFCEFE}"/>
              </a:ext>
            </a:extLst>
          </p:cNvPr>
          <p:cNvSpPr>
            <a:spLocks noGrp="1"/>
          </p:cNvSpPr>
          <p:nvPr>
            <p:ph idx="1"/>
          </p:nvPr>
        </p:nvSpPr>
        <p:spPr>
          <a:xfrm>
            <a:off x="838200" y="1008803"/>
            <a:ext cx="10515600" cy="4545678"/>
          </a:xfrm>
        </p:spPr>
        <p:txBody>
          <a:bodyPr>
            <a:noAutofit/>
          </a:bodyPr>
          <a:lstStyle/>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r>
              <a:rPr lang="en-US" sz="1200" kern="100" dirty="0">
                <a:effectLst/>
                <a:ea typeface="Aptos" panose="020B0004020202020204" pitchFamily="34" charset="0"/>
                <a:cs typeface="Times New Roman" panose="02020603050405020304" pitchFamily="18" charset="0"/>
              </a:rPr>
              <a:t>Hendricks, A. n.d. Simply Stakeholders. </a:t>
            </a:r>
            <a:r>
              <a:rPr lang="en-US" sz="1200" i="1" kern="100" dirty="0">
                <a:effectLst/>
                <a:ea typeface="Aptos" panose="020B0004020202020204" pitchFamily="34" charset="0"/>
                <a:cs typeface="Times New Roman" panose="02020603050405020304" pitchFamily="18" charset="0"/>
              </a:rPr>
              <a:t>The Importance of Stakeholders: Identifying and Prioritizing Stakeholder Engagement.</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https://simplystakeholders.com/the-importance-of-stakeholders/</a:t>
            </a:r>
            <a:endParaRPr lang="en-CA" sz="1200" kern="100" dirty="0">
              <a:effectLst/>
              <a:ea typeface="Aptos" panose="020B0004020202020204" pitchFamily="34" charset="0"/>
              <a:cs typeface="Times New Roman" panose="02020603050405020304" pitchFamily="18" charset="0"/>
            </a:endParaRP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Staff, C. November 29, 2023. </a:t>
            </a:r>
            <a:r>
              <a:rPr lang="en-US" sz="1200" kern="100" dirty="0" err="1">
                <a:effectLst/>
                <a:ea typeface="Aptos" panose="020B0004020202020204" pitchFamily="34" charset="0"/>
                <a:cs typeface="Times New Roman" panose="02020603050405020304" pitchFamily="18" charset="0"/>
              </a:rPr>
              <a:t>Cousera</a:t>
            </a:r>
            <a:r>
              <a:rPr lang="en-US" sz="1200" kern="100" dirty="0">
                <a:effectLst/>
                <a:ea typeface="Aptos" panose="020B0004020202020204" pitchFamily="34" charset="0"/>
                <a:cs typeface="Times New Roman" panose="02020603050405020304" pitchFamily="18" charset="0"/>
              </a:rPr>
              <a:t>. </a:t>
            </a:r>
            <a:r>
              <a:rPr lang="en-US" sz="1200" i="1" kern="100" dirty="0">
                <a:effectLst/>
                <a:ea typeface="Aptos" panose="020B0004020202020204" pitchFamily="34" charset="0"/>
                <a:cs typeface="Times New Roman" panose="02020603050405020304" pitchFamily="18" charset="0"/>
              </a:rPr>
              <a:t>What Is A Project Manager? A Career Guide.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https://</a:t>
            </a:r>
            <a:r>
              <a:rPr lang="en-US" sz="1200" kern="100" dirty="0" err="1">
                <a:effectLst/>
                <a:ea typeface="Aptos" panose="020B0004020202020204" pitchFamily="34" charset="0"/>
                <a:cs typeface="Times New Roman" panose="02020603050405020304" pitchFamily="18" charset="0"/>
              </a:rPr>
              <a:t>www.coursera.org</a:t>
            </a:r>
            <a:r>
              <a:rPr lang="en-US" sz="1200" kern="100" dirty="0">
                <a:effectLst/>
                <a:ea typeface="Aptos" panose="020B0004020202020204" pitchFamily="34" charset="0"/>
                <a:cs typeface="Times New Roman" panose="02020603050405020304" pitchFamily="18" charset="0"/>
              </a:rPr>
              <a:t>/articles/what-is-project-manager</a:t>
            </a:r>
            <a:endParaRPr lang="en-CA" sz="1200" kern="100" dirty="0">
              <a:effectLst/>
              <a:ea typeface="Aptos" panose="020B0004020202020204" pitchFamily="34" charset="0"/>
              <a:cs typeface="Times New Roman" panose="02020603050405020304" pitchFamily="18" charset="0"/>
            </a:endParaRP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Wikipedia. n.d. </a:t>
            </a:r>
            <a:r>
              <a:rPr lang="en-CA" sz="1200" i="1" kern="100" dirty="0">
                <a:effectLst/>
                <a:ea typeface="Aptos" panose="020B0004020202020204" pitchFamily="34" charset="0"/>
                <a:cs typeface="Times New Roman" panose="02020603050405020304" pitchFamily="18" charset="0"/>
              </a:rPr>
              <a:t>Railway Track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en.wikipedia.org</a:t>
            </a:r>
            <a:r>
              <a:rPr lang="en-CA" sz="1200" kern="100" dirty="0">
                <a:effectLst/>
                <a:ea typeface="Aptos" panose="020B0004020202020204" pitchFamily="34" charset="0"/>
                <a:cs typeface="Times New Roman" panose="02020603050405020304" pitchFamily="18" charset="0"/>
              </a:rPr>
              <a:t>/wiki/</a:t>
            </a:r>
            <a:r>
              <a:rPr lang="en-CA" sz="1200" kern="100" dirty="0" err="1">
                <a:effectLst/>
                <a:ea typeface="Aptos" panose="020B0004020202020204" pitchFamily="34" charset="0"/>
                <a:cs typeface="Times New Roman" panose="02020603050405020304" pitchFamily="18" charset="0"/>
              </a:rPr>
              <a:t>Railway_track</a:t>
            </a:r>
            <a:r>
              <a:rPr lang="en-CA" sz="1200" kern="100" dirty="0">
                <a:effectLst/>
                <a:ea typeface="Aptos" panose="020B0004020202020204" pitchFamily="34" charset="0"/>
                <a:cs typeface="Times New Roman" panose="02020603050405020304" pitchFamily="18" charset="0"/>
              </a:rPr>
              <a:t>/</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Camilleri, C. Mar. 2, 2023. Canadian Train Vacations. </a:t>
            </a:r>
            <a:r>
              <a:rPr lang="en-CA" sz="1200" i="1" kern="100" dirty="0">
                <a:effectLst/>
                <a:ea typeface="Aptos" panose="020B0004020202020204" pitchFamily="34" charset="0"/>
                <a:cs typeface="Times New Roman" panose="02020603050405020304" pitchFamily="18" charset="0"/>
              </a:rPr>
              <a:t>Canadian Pacific Railways Facts</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canadiantrainvacations.com</a:t>
            </a:r>
            <a:r>
              <a:rPr lang="en-CA" sz="1200" kern="100" dirty="0">
                <a:effectLst/>
                <a:ea typeface="Aptos" panose="020B0004020202020204" pitchFamily="34" charset="0"/>
                <a:cs typeface="Times New Roman" panose="02020603050405020304" pitchFamily="18" charset="0"/>
              </a:rPr>
              <a:t>/blog/</a:t>
            </a:r>
            <a:r>
              <a:rPr lang="en-CA" sz="1200" kern="100" dirty="0" err="1">
                <a:effectLst/>
                <a:ea typeface="Aptos" panose="020B0004020202020204" pitchFamily="34" charset="0"/>
                <a:cs typeface="Times New Roman" panose="02020603050405020304" pitchFamily="18" charset="0"/>
              </a:rPr>
              <a:t>canadian</a:t>
            </a:r>
            <a:r>
              <a:rPr lang="en-CA" sz="1200" kern="100" dirty="0">
                <a:effectLst/>
                <a:ea typeface="Aptos" panose="020B0004020202020204" pitchFamily="34" charset="0"/>
                <a:cs typeface="Times New Roman" panose="02020603050405020304" pitchFamily="18" charset="0"/>
              </a:rPr>
              <a:t>-pacific-railway-facts#</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Government of Canada. n.d.</a:t>
            </a:r>
            <a:r>
              <a:rPr lang="en-CA" sz="1200" i="1" kern="100" dirty="0">
                <a:effectLst/>
                <a:ea typeface="Aptos" panose="020B0004020202020204" pitchFamily="34" charset="0"/>
                <a:cs typeface="Times New Roman" panose="02020603050405020304" pitchFamily="18" charset="0"/>
              </a:rPr>
              <a:t> Rail Safety Improvement Program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tc.canada.ca</a:t>
            </a:r>
            <a:r>
              <a:rPr lang="en-CA" sz="1200" kern="100" dirty="0">
                <a:effectLst/>
                <a:ea typeface="Aptos" panose="020B0004020202020204" pitchFamily="34" charset="0"/>
                <a:cs typeface="Times New Roman" panose="02020603050405020304" pitchFamily="18" charset="0"/>
              </a:rPr>
              <a:t>/</a:t>
            </a:r>
            <a:r>
              <a:rPr lang="en-CA" sz="1200" kern="100" dirty="0" err="1">
                <a:effectLst/>
                <a:ea typeface="Aptos" panose="020B0004020202020204" pitchFamily="34" charset="0"/>
                <a:cs typeface="Times New Roman" panose="02020603050405020304" pitchFamily="18" charset="0"/>
              </a:rPr>
              <a:t>en</a:t>
            </a:r>
            <a:r>
              <a:rPr lang="en-CA" sz="1200" kern="100" dirty="0">
                <a:effectLst/>
                <a:ea typeface="Aptos" panose="020B0004020202020204" pitchFamily="34" charset="0"/>
                <a:cs typeface="Times New Roman" panose="02020603050405020304" pitchFamily="18" charset="0"/>
              </a:rPr>
              <a:t>/programs/funding-programs/rail-safety-improvement-program</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Jain, S. Aug. 12, 2023. Medium. </a:t>
            </a:r>
            <a:r>
              <a:rPr lang="en-CA" sz="1200" i="1" kern="100" dirty="0">
                <a:effectLst/>
                <a:ea typeface="Aptos" panose="020B0004020202020204" pitchFamily="34" charset="0"/>
                <a:cs typeface="Times New Roman" panose="02020603050405020304" pitchFamily="18" charset="0"/>
              </a:rPr>
              <a:t>“Forging the Path: The Construction of Bullet Train Tracks”</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medium.com</a:t>
            </a:r>
            <a:r>
              <a:rPr lang="en-CA" sz="1200" kern="100" dirty="0">
                <a:effectLst/>
                <a:ea typeface="Aptos" panose="020B0004020202020204" pitchFamily="34" charset="0"/>
                <a:cs typeface="Times New Roman" panose="02020603050405020304" pitchFamily="18" charset="0"/>
              </a:rPr>
              <a:t>/@</a:t>
            </a:r>
            <a:r>
              <a:rPr lang="en-CA" sz="1200" kern="100" dirty="0" err="1">
                <a:effectLst/>
                <a:ea typeface="Aptos" panose="020B0004020202020204" pitchFamily="34" charset="0"/>
                <a:cs typeface="Times New Roman" panose="02020603050405020304" pitchFamily="18" charset="0"/>
              </a:rPr>
              <a:t>samarthjain</a:t>
            </a:r>
            <a:r>
              <a:rPr lang="en-CA" sz="1200" kern="100" dirty="0">
                <a:effectLst/>
                <a:ea typeface="Aptos" panose="020B0004020202020204" pitchFamily="34" charset="0"/>
                <a:cs typeface="Times New Roman" panose="02020603050405020304" pitchFamily="18" charset="0"/>
              </a:rPr>
              <a:t>/forging-the-path-the-construction-of-bullet-train-tracks-d2099a0cd11c</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err="1">
                <a:effectLst/>
                <a:ea typeface="Aptos" panose="020B0004020202020204" pitchFamily="34" charset="0"/>
                <a:cs typeface="Times New Roman" panose="02020603050405020304" pitchFamily="18" charset="0"/>
              </a:rPr>
              <a:t>Agico</a:t>
            </a:r>
            <a:r>
              <a:rPr lang="en-CA" sz="1200" kern="100" dirty="0">
                <a:effectLst/>
                <a:ea typeface="Aptos" panose="020B0004020202020204" pitchFamily="34" charset="0"/>
                <a:cs typeface="Times New Roman" panose="02020603050405020304" pitchFamily="18" charset="0"/>
              </a:rPr>
              <a:t> Group. Feb 10, 2017. </a:t>
            </a:r>
            <a:r>
              <a:rPr lang="en-CA" sz="1200" i="1" kern="100" dirty="0">
                <a:effectLst/>
                <a:ea typeface="Aptos" panose="020B0004020202020204" pitchFamily="34" charset="0"/>
                <a:cs typeface="Times New Roman" panose="02020603050405020304" pitchFamily="18" charset="0"/>
              </a:rPr>
              <a:t>How To Build A Railway Track?</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hlinkClick r:id="rId2"/>
              </a:rPr>
              <a:t>http://www.railway-fasteners.com/news/how-to-build-a-railway-track.html</a:t>
            </a:r>
            <a:endParaRPr lang="en-CA" sz="1200" kern="100" dirty="0">
              <a:effectLst/>
              <a:ea typeface="Aptos" panose="020B0004020202020204" pitchFamily="34" charset="0"/>
              <a:cs typeface="Times New Roman" panose="02020603050405020304" pitchFamily="18" charset="0"/>
            </a:endParaRPr>
          </a:p>
          <a:p>
            <a:pPr marL="0" indent="0" algn="l">
              <a:spcBef>
                <a:spcPts val="0"/>
              </a:spcBef>
              <a:buNone/>
            </a:pPr>
            <a:endParaRPr lang="en-CA" sz="1200" dirty="0"/>
          </a:p>
          <a:p>
            <a:pPr marL="0" indent="0" algn="l">
              <a:spcBef>
                <a:spcPts val="0"/>
              </a:spcBef>
              <a:buNone/>
            </a:pPr>
            <a:r>
              <a:rPr lang="en-CA" sz="1200" dirty="0"/>
              <a:t>Oct. 10, 2023. Federal Railroad Administration. </a:t>
            </a:r>
            <a:r>
              <a:rPr lang="en-CA" sz="1200" i="1" dirty="0"/>
              <a:t>“Positive Train Control (PTC)”</a:t>
            </a:r>
          </a:p>
          <a:p>
            <a:pPr marL="0" indent="0" algn="l">
              <a:spcBef>
                <a:spcPts val="0"/>
              </a:spcBef>
              <a:buNone/>
            </a:pPr>
            <a:r>
              <a:rPr lang="en-CA" sz="1200" dirty="0"/>
              <a:t>      https://railroads.dot.gov/research-development/program-areas/train-control/ptc/positive-train-control-ptc</a:t>
            </a:r>
          </a:p>
          <a:p>
            <a:pPr marL="0" indent="0">
              <a:lnSpc>
                <a:spcPct val="115000"/>
              </a:lnSpc>
              <a:spcBef>
                <a:spcPts val="0"/>
              </a:spcBef>
              <a:buNone/>
            </a:pPr>
            <a:endParaRPr lang="en-CA" sz="1200" kern="100" dirty="0">
              <a:effectLst/>
              <a:ea typeface="Aptos" panose="020B0004020202020204" pitchFamily="34" charset="0"/>
              <a:cs typeface="Times New Roman" panose="02020603050405020304" pitchFamily="18" charset="0"/>
            </a:endParaRPr>
          </a:p>
          <a:p>
            <a:pPr marL="0" lvl="0" indent="0">
              <a:lnSpc>
                <a:spcPct val="115000"/>
              </a:lnSpc>
              <a:spcBef>
                <a:spcPts val="0"/>
              </a:spcBef>
              <a:buNone/>
            </a:pPr>
            <a:r>
              <a:rPr lang="en-US" sz="1200" i="1" kern="100" dirty="0">
                <a:effectLst/>
                <a:ea typeface="Aptos" panose="020B0004020202020204" pitchFamily="34" charset="0"/>
                <a:cs typeface="Times New Roman" panose="02020603050405020304" pitchFamily="18" charset="0"/>
              </a:rPr>
              <a:t>High-speed rail</a:t>
            </a:r>
            <a:r>
              <a:rPr lang="en-US" sz="1200" kern="100" dirty="0">
                <a:effectLst/>
                <a:ea typeface="Aptos" panose="020B0004020202020204" pitchFamily="34" charset="0"/>
                <a:cs typeface="Times New Roman" panose="02020603050405020304" pitchFamily="18" charset="0"/>
              </a:rPr>
              <a:t>. (n.d.). Retrieved from </a:t>
            </a:r>
            <a:r>
              <a:rPr lang="en-US" sz="1200" kern="100" dirty="0" err="1">
                <a:effectLst/>
                <a:ea typeface="Aptos" panose="020B0004020202020204" pitchFamily="34" charset="0"/>
                <a:cs typeface="Times New Roman" panose="02020603050405020304" pitchFamily="18" charset="0"/>
              </a:rPr>
              <a:t>Ontario.ca</a:t>
            </a:r>
            <a:r>
              <a:rPr lang="en-US" sz="1200" kern="100" dirty="0">
                <a:effectLst/>
                <a:ea typeface="Aptos" panose="020B0004020202020204" pitchFamily="34" charset="0"/>
                <a:cs typeface="Times New Roman" panose="02020603050405020304" pitchFamily="18" charset="0"/>
              </a:rPr>
              <a:t>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hlinkClick r:id="rId3"/>
              </a:rPr>
              <a:t>https://www.ontario.ca/page/high-speed-rail</a:t>
            </a:r>
            <a:endParaRPr lang="en-US"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endParaRPr lang="en-CA" sz="1200" kern="100" dirty="0">
              <a:effectLst/>
              <a:ea typeface="Aptos" panose="020B0004020202020204" pitchFamily="34" charset="0"/>
              <a:cs typeface="Times New Roman" panose="02020603050405020304" pitchFamily="18" charset="0"/>
            </a:endParaRPr>
          </a:p>
          <a:p>
            <a:pPr marL="0" indent="0" algn="just">
              <a:spcBef>
                <a:spcPts val="0"/>
              </a:spcBef>
              <a:buNone/>
            </a:pPr>
            <a:endParaRPr lang="en-US" sz="1200" dirty="0"/>
          </a:p>
        </p:txBody>
      </p:sp>
    </p:spTree>
    <p:extLst>
      <p:ext uri="{BB962C8B-B14F-4D97-AF65-F5344CB8AC3E}">
        <p14:creationId xmlns:p14="http://schemas.microsoft.com/office/powerpoint/2010/main" val="338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6"/>
            <a:ext cx="10515600" cy="841780"/>
          </a:xfrm>
        </p:spPr>
        <p:txBody>
          <a:bodyPr>
            <a:normAutofit/>
          </a:bodyPr>
          <a:lstStyle/>
          <a:p>
            <a:pPr algn="ctr"/>
            <a:r>
              <a:rPr lang="en-US" sz="3600" b="1" dirty="0">
                <a:latin typeface="+mn-lt"/>
              </a:rPr>
              <a:t>Preliminary Stakeholder Register</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415096"/>
            <a:ext cx="10515600" cy="4351338"/>
          </a:xfrm>
        </p:spPr>
        <p:txBody>
          <a:bodyPr>
            <a:normAutofit/>
          </a:bodyPr>
          <a:lstStyle/>
          <a:p>
            <a:pPr algn="just"/>
            <a:r>
              <a:rPr lang="en-CA" sz="1800" dirty="0">
                <a:solidFill>
                  <a:srgbClr val="222222"/>
                </a:solidFill>
              </a:rPr>
              <a:t>T</a:t>
            </a:r>
            <a:r>
              <a:rPr lang="en-CA" sz="1800" b="0" i="0" u="none" strike="noStrike" dirty="0">
                <a:solidFill>
                  <a:srgbClr val="222222"/>
                </a:solidFill>
                <a:effectLst/>
              </a:rPr>
              <a:t>he Government of Canada has established the High-Frequency Rail (HFR) in 2016. </a:t>
            </a:r>
          </a:p>
          <a:p>
            <a:pPr algn="just"/>
            <a:r>
              <a:rPr lang="en-US" sz="1800" dirty="0"/>
              <a:t>Transport Canada – Project Authority leading the project (on behalf of the Minister of Transport).</a:t>
            </a:r>
          </a:p>
          <a:p>
            <a:pPr algn="just"/>
            <a:r>
              <a:rPr lang="en-US" sz="1800" dirty="0"/>
              <a:t>Members (</a:t>
            </a:r>
            <a:r>
              <a:rPr lang="en-CA" sz="1800" b="0" i="0" u="none" strike="noStrike" dirty="0">
                <a:solidFill>
                  <a:srgbClr val="222222"/>
                </a:solidFill>
                <a:effectLst/>
              </a:rPr>
              <a:t>supported by the Department of Justice)</a:t>
            </a:r>
            <a:endParaRPr lang="en-US" sz="1800" dirty="0"/>
          </a:p>
          <a:p>
            <a:pPr marL="627063" indent="-209550" algn="just">
              <a:buFont typeface="Wingdings" pitchFamily="2" charset="2"/>
              <a:buChar char="Ø"/>
            </a:pPr>
            <a:r>
              <a:rPr lang="en-CA" sz="1800" b="0" i="0" u="none" strike="noStrike" dirty="0">
                <a:solidFill>
                  <a:srgbClr val="222222"/>
                </a:solidFill>
                <a:effectLst/>
              </a:rPr>
              <a:t>Infrastructure Canada </a:t>
            </a:r>
          </a:p>
          <a:p>
            <a:pPr marL="627063" indent="-209550" algn="just">
              <a:buFont typeface="Wingdings" pitchFamily="2" charset="2"/>
              <a:buChar char="Ø"/>
            </a:pPr>
            <a:r>
              <a:rPr lang="en-CA" sz="1800" b="0" i="0" u="none" strike="noStrike" dirty="0">
                <a:solidFill>
                  <a:srgbClr val="222222"/>
                </a:solidFill>
                <a:effectLst/>
              </a:rPr>
              <a:t>Public Services </a:t>
            </a:r>
          </a:p>
          <a:p>
            <a:pPr marL="627063" indent="-209550" algn="just">
              <a:buFont typeface="Wingdings" pitchFamily="2" charset="2"/>
              <a:buChar char="Ø"/>
            </a:pPr>
            <a:r>
              <a:rPr lang="en-CA" sz="1800" b="0" i="0" u="none" strike="noStrike" dirty="0">
                <a:solidFill>
                  <a:srgbClr val="222222"/>
                </a:solidFill>
                <a:effectLst/>
              </a:rPr>
              <a:t>Procurement Canada</a:t>
            </a:r>
          </a:p>
          <a:p>
            <a:pPr marL="627063" indent="-209550" algn="just">
              <a:buFont typeface="Wingdings" pitchFamily="2" charset="2"/>
              <a:buChar char="Ø"/>
            </a:pPr>
            <a:r>
              <a:rPr lang="en-CA" sz="1800" b="0" i="0" u="none" strike="noStrike" dirty="0">
                <a:solidFill>
                  <a:srgbClr val="222222"/>
                </a:solidFill>
                <a:effectLst/>
              </a:rPr>
              <a:t>VIA HFR (</a:t>
            </a:r>
            <a:r>
              <a:rPr lang="it-IT" sz="1800" b="0" i="0" u="none" strike="noStrike" dirty="0">
                <a:solidFill>
                  <a:srgbClr val="222222"/>
                </a:solidFill>
                <a:effectLst/>
              </a:rPr>
              <a:t>VIA Rail Subsidiary </a:t>
            </a:r>
            <a:r>
              <a:rPr lang="en-US" sz="1800" b="0" i="0" u="none" strike="noStrike" dirty="0">
                <a:solidFill>
                  <a:srgbClr val="222222"/>
                </a:solidFill>
                <a:effectLst/>
              </a:rPr>
              <a:t>to support High Frequency Rail</a:t>
            </a:r>
            <a:r>
              <a:rPr lang="en-CA" sz="1800" b="0" i="0" u="none" strike="noStrike" dirty="0">
                <a:solidFill>
                  <a:srgbClr val="222222"/>
                </a:solidFill>
                <a:effectLst/>
              </a:rPr>
              <a:t>)</a:t>
            </a:r>
            <a:endParaRPr lang="en-CA" sz="1800" dirty="0">
              <a:solidFill>
                <a:srgbClr val="222222"/>
              </a:solidFill>
            </a:endParaRPr>
          </a:p>
          <a:p>
            <a:pPr marL="298450" indent="-285750" algn="just"/>
            <a:r>
              <a:rPr lang="en-CA" sz="1800" b="0" i="0" u="none" strike="noStrike" dirty="0">
                <a:solidFill>
                  <a:srgbClr val="222222"/>
                </a:solidFill>
                <a:effectLst/>
              </a:rPr>
              <a:t>Additional stakeholde</a:t>
            </a:r>
            <a:r>
              <a:rPr lang="en-CA" sz="1800" dirty="0">
                <a:solidFill>
                  <a:srgbClr val="222222"/>
                </a:solidFill>
              </a:rPr>
              <a:t>rs are </a:t>
            </a:r>
          </a:p>
          <a:p>
            <a:pPr marL="627063" indent="-287338" algn="just">
              <a:buFont typeface="Wingdings" pitchFamily="2" charset="2"/>
              <a:buChar char="Ø"/>
            </a:pPr>
            <a:endParaRPr lang="en-CA" sz="1800" b="0" i="0" u="none" strike="noStrike" dirty="0">
              <a:solidFill>
                <a:srgbClr val="222222"/>
              </a:solidFill>
              <a:effectLst/>
            </a:endParaRPr>
          </a:p>
          <a:p>
            <a:pPr marL="627063" indent="-287338" algn="just">
              <a:buFont typeface="Wingdings" pitchFamily="2" charset="2"/>
              <a:buChar char="Ø"/>
            </a:pPr>
            <a:endParaRPr lang="en-CA" sz="1800" dirty="0">
              <a:solidFill>
                <a:srgbClr val="222222"/>
              </a:solidFill>
            </a:endParaRPr>
          </a:p>
        </p:txBody>
      </p:sp>
      <p:sp>
        <p:nvSpPr>
          <p:cNvPr id="4" name="Content Placeholder 2">
            <a:extLst>
              <a:ext uri="{FF2B5EF4-FFF2-40B4-BE49-F238E27FC236}">
                <a16:creationId xmlns:a16="http://schemas.microsoft.com/office/drawing/2014/main" id="{437666BE-7543-71FB-9EF9-705744A0CC0A}"/>
              </a:ext>
            </a:extLst>
          </p:cNvPr>
          <p:cNvSpPr txBox="1">
            <a:spLocks/>
          </p:cNvSpPr>
          <p:nvPr/>
        </p:nvSpPr>
        <p:spPr>
          <a:xfrm>
            <a:off x="241851" y="5974625"/>
            <a:ext cx="12824791"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Borealis. n.d. The Challenge. </a:t>
            </a:r>
            <a:r>
              <a:rPr lang="en-US" sz="1400" i="1" dirty="0">
                <a:solidFill>
                  <a:srgbClr val="222222"/>
                </a:solidFill>
              </a:rPr>
              <a:t>Building on Lessons Learned.</a:t>
            </a:r>
          </a:p>
          <a:p>
            <a:pPr marL="0" indent="0" algn="just">
              <a:spcBef>
                <a:spcPts val="0"/>
              </a:spcBef>
              <a:buNone/>
            </a:pPr>
            <a:r>
              <a:rPr lang="en-US" sz="1400" dirty="0">
                <a:solidFill>
                  <a:srgbClr val="222222"/>
                </a:solidFill>
              </a:rPr>
              <a:t>https://</a:t>
            </a:r>
            <a:r>
              <a:rPr lang="en-US" sz="1400" dirty="0" err="1">
                <a:solidFill>
                  <a:srgbClr val="222222"/>
                </a:solidFill>
              </a:rPr>
              <a:t>www.boreal-is.com</a:t>
            </a:r>
            <a:r>
              <a:rPr lang="en-US" sz="1400" dirty="0">
                <a:solidFill>
                  <a:srgbClr val="222222"/>
                </a:solidFill>
              </a:rPr>
              <a:t>/use-case-rail-industry/</a:t>
            </a:r>
          </a:p>
        </p:txBody>
      </p:sp>
      <p:graphicFrame>
        <p:nvGraphicFramePr>
          <p:cNvPr id="5" name="Table 4">
            <a:extLst>
              <a:ext uri="{FF2B5EF4-FFF2-40B4-BE49-F238E27FC236}">
                <a16:creationId xmlns:a16="http://schemas.microsoft.com/office/drawing/2014/main" id="{24C31841-67C5-C871-5271-4114DE77D84C}"/>
              </a:ext>
            </a:extLst>
          </p:cNvPr>
          <p:cNvGraphicFramePr>
            <a:graphicFrameLocks noGrp="1"/>
          </p:cNvGraphicFramePr>
          <p:nvPr>
            <p:extLst>
              <p:ext uri="{D42A27DB-BD31-4B8C-83A1-F6EECF244321}">
                <p14:modId xmlns:p14="http://schemas.microsoft.com/office/powerpoint/2010/main" val="3665244370"/>
              </p:ext>
            </p:extLst>
          </p:nvPr>
        </p:nvGraphicFramePr>
        <p:xfrm>
          <a:off x="1234440" y="4440434"/>
          <a:ext cx="10119360" cy="1984326"/>
        </p:xfrm>
        <a:graphic>
          <a:graphicData uri="http://schemas.openxmlformats.org/drawingml/2006/table">
            <a:tbl>
              <a:tblPr firstRow="1" bandRow="1">
                <a:tableStyleId>{2D5ABB26-0587-4C30-8999-92F81FD0307C}</a:tableStyleId>
              </a:tblPr>
              <a:tblGrid>
                <a:gridCol w="3373120">
                  <a:extLst>
                    <a:ext uri="{9D8B030D-6E8A-4147-A177-3AD203B41FA5}">
                      <a16:colId xmlns:a16="http://schemas.microsoft.com/office/drawing/2014/main" val="3585585654"/>
                    </a:ext>
                  </a:extLst>
                </a:gridCol>
                <a:gridCol w="3373120">
                  <a:extLst>
                    <a:ext uri="{9D8B030D-6E8A-4147-A177-3AD203B41FA5}">
                      <a16:colId xmlns:a16="http://schemas.microsoft.com/office/drawing/2014/main" val="4240733825"/>
                    </a:ext>
                  </a:extLst>
                </a:gridCol>
                <a:gridCol w="3373120">
                  <a:extLst>
                    <a:ext uri="{9D8B030D-6E8A-4147-A177-3AD203B41FA5}">
                      <a16:colId xmlns:a16="http://schemas.microsoft.com/office/drawing/2014/main" val="257408728"/>
                    </a:ext>
                  </a:extLst>
                </a:gridCol>
              </a:tblGrid>
              <a:tr h="369310">
                <a:tc>
                  <a:txBody>
                    <a:bodyPr/>
                    <a:lstStyle/>
                    <a:p>
                      <a:pPr marL="285750" indent="-285750">
                        <a:buFont typeface="Wingdings" panose="05000000000000000000" pitchFamily="2" charset="2"/>
                        <a:buChar char="Ø"/>
                      </a:pPr>
                      <a:r>
                        <a:rPr lang="en-CA" sz="1800" b="0" i="0" u="none" strike="noStrike" dirty="0">
                          <a:solidFill>
                            <a:srgbClr val="222222"/>
                          </a:solidFill>
                          <a:effectLst/>
                        </a:rPr>
                        <a:t>Landowners</a:t>
                      </a:r>
                      <a:endParaRPr lang="en-US" dirty="0"/>
                    </a:p>
                  </a:txBody>
                  <a:tcPr/>
                </a:tc>
                <a:tc>
                  <a:txBody>
                    <a:bodyPr/>
                    <a:lstStyle/>
                    <a:p>
                      <a:pPr marL="285750" indent="-285750">
                        <a:buFont typeface="Wingdings" panose="05000000000000000000" pitchFamily="2" charset="2"/>
                        <a:buChar char="Ø"/>
                      </a:pPr>
                      <a:r>
                        <a:rPr lang="en-US" dirty="0"/>
                        <a:t>Labor Unions</a:t>
                      </a:r>
                    </a:p>
                  </a:txBody>
                  <a:tcPr/>
                </a:tc>
                <a:tc>
                  <a:txBody>
                    <a:bodyPr/>
                    <a:lstStyle/>
                    <a:p>
                      <a:pPr marL="285750" indent="-285750">
                        <a:buFont typeface="Wingdings" panose="05000000000000000000" pitchFamily="2" charset="2"/>
                        <a:buChar char="Ø"/>
                      </a:pPr>
                      <a:r>
                        <a:rPr lang="en-US" dirty="0"/>
                        <a:t>Indigenous Communities</a:t>
                      </a:r>
                    </a:p>
                  </a:txBody>
                  <a:tcPr/>
                </a:tc>
                <a:extLst>
                  <a:ext uri="{0D108BD9-81ED-4DB2-BD59-A6C34878D82A}">
                    <a16:rowId xmlns:a16="http://schemas.microsoft.com/office/drawing/2014/main" val="1030846351"/>
                  </a:ext>
                </a:extLst>
              </a:tr>
              <a:tr h="283464">
                <a:tc>
                  <a:txBody>
                    <a:bodyPr/>
                    <a:lstStyle/>
                    <a:p>
                      <a:pPr marL="285750" indent="-285750">
                        <a:buFont typeface="Wingdings" panose="05000000000000000000" pitchFamily="2" charset="2"/>
                        <a:buChar char="Ø"/>
                      </a:pPr>
                      <a:r>
                        <a:rPr lang="en-CA" sz="1800" dirty="0">
                          <a:solidFill>
                            <a:srgbClr val="222222"/>
                          </a:solidFill>
                        </a:rPr>
                        <a:t>Local Communities</a:t>
                      </a:r>
                      <a:endParaRPr lang="en-US" dirty="0"/>
                    </a:p>
                  </a:txBody>
                  <a:tcPr/>
                </a:tc>
                <a:tc>
                  <a:txBody>
                    <a:bodyPr/>
                    <a:lstStyle/>
                    <a:p>
                      <a:pPr marL="285750" indent="-285750">
                        <a:buFont typeface="Wingdings" panose="05000000000000000000" pitchFamily="2" charset="2"/>
                        <a:buChar char="Ø"/>
                      </a:pPr>
                      <a:r>
                        <a:rPr lang="en-US" dirty="0"/>
                        <a:t>Utility Companies</a:t>
                      </a:r>
                    </a:p>
                  </a:txBody>
                  <a:tcPr/>
                </a:tc>
                <a:tc>
                  <a:txBody>
                    <a:bodyPr/>
                    <a:lstStyle/>
                    <a:p>
                      <a:pPr marL="285750" indent="-285750">
                        <a:buFont typeface="Wingdings" panose="05000000000000000000" pitchFamily="2" charset="2"/>
                        <a:buChar char="Ø"/>
                      </a:pPr>
                      <a:r>
                        <a:rPr lang="en-US" dirty="0"/>
                        <a:t>Businesses and Industries</a:t>
                      </a:r>
                    </a:p>
                  </a:txBody>
                  <a:tcPr/>
                </a:tc>
                <a:extLst>
                  <a:ext uri="{0D108BD9-81ED-4DB2-BD59-A6C34878D82A}">
                    <a16:rowId xmlns:a16="http://schemas.microsoft.com/office/drawing/2014/main" val="3209513778"/>
                  </a:ext>
                </a:extLst>
              </a:tr>
              <a:tr h="265176">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CA" sz="1800" b="0" i="0" u="none" strike="noStrike" dirty="0">
                          <a:solidFill>
                            <a:srgbClr val="222222"/>
                          </a:solidFill>
                          <a:effectLst/>
                        </a:rPr>
                        <a:t>Environmental Groups</a:t>
                      </a:r>
                      <a:endParaRPr lang="en-US" dirty="0"/>
                    </a:p>
                  </a:txBody>
                  <a:tcPr/>
                </a:tc>
                <a:tc>
                  <a:txBody>
                    <a:bodyPr/>
                    <a:lstStyle/>
                    <a:p>
                      <a:pPr marL="285750" indent="-285750">
                        <a:buFont typeface="Wingdings" panose="05000000000000000000" pitchFamily="2" charset="2"/>
                        <a:buChar char="Ø"/>
                      </a:pPr>
                      <a:r>
                        <a:rPr lang="en-US" dirty="0"/>
                        <a:t>Tourism Organizations</a:t>
                      </a:r>
                    </a:p>
                  </a:txBody>
                  <a:tcPr/>
                </a:tc>
                <a:tc>
                  <a:txBody>
                    <a:bodyPr/>
                    <a:lstStyle/>
                    <a:p>
                      <a:pPr marL="285750" indent="-285750">
                        <a:buFont typeface="Wingdings" panose="05000000000000000000" pitchFamily="2" charset="2"/>
                        <a:buChar char="Ø"/>
                      </a:pPr>
                      <a:r>
                        <a:rPr lang="en-US" dirty="0"/>
                        <a:t>Passenger Advocacy Groups</a:t>
                      </a:r>
                    </a:p>
                  </a:txBody>
                  <a:tcPr/>
                </a:tc>
                <a:extLst>
                  <a:ext uri="{0D108BD9-81ED-4DB2-BD59-A6C34878D82A}">
                    <a16:rowId xmlns:a16="http://schemas.microsoft.com/office/drawing/2014/main" val="225016091"/>
                  </a:ext>
                </a:extLst>
              </a:tr>
              <a:tr h="441748">
                <a:tc>
                  <a:txBody>
                    <a:bodyPr/>
                    <a:lstStyle/>
                    <a:p>
                      <a:pPr marL="285750" indent="-285750">
                        <a:buFont typeface="Wingdings" panose="05000000000000000000" pitchFamily="2" charset="2"/>
                        <a:buChar char="Ø"/>
                      </a:pPr>
                      <a:r>
                        <a:rPr lang="en-US" dirty="0"/>
                        <a:t>Emergency Services</a:t>
                      </a:r>
                    </a:p>
                  </a:txBody>
                  <a:tcPr/>
                </a:tc>
                <a:tc>
                  <a:txBody>
                    <a:bodyPr/>
                    <a:lstStyle/>
                    <a:p>
                      <a:pPr marL="285750" indent="-285750">
                        <a:buFont typeface="Wingdings" panose="05000000000000000000" pitchFamily="2" charset="2"/>
                        <a:buChar char="Ø"/>
                      </a:pPr>
                      <a:r>
                        <a:rPr lang="en-US" dirty="0"/>
                        <a:t>Rail Operators</a:t>
                      </a:r>
                    </a:p>
                  </a:txBody>
                  <a:tcPr/>
                </a:tc>
                <a:tc>
                  <a:txBody>
                    <a:bodyPr/>
                    <a:lstStyle/>
                    <a:p>
                      <a:pPr marL="285750" indent="-285750">
                        <a:buFont typeface="Wingdings" panose="05000000000000000000" pitchFamily="2" charset="2"/>
                        <a:buChar char="Ø"/>
                      </a:pPr>
                      <a:endParaRPr lang="en-US" dirty="0"/>
                    </a:p>
                  </a:txBody>
                  <a:tcPr/>
                </a:tc>
                <a:extLst>
                  <a:ext uri="{0D108BD9-81ED-4DB2-BD59-A6C34878D82A}">
                    <a16:rowId xmlns:a16="http://schemas.microsoft.com/office/drawing/2014/main" val="256078367"/>
                  </a:ext>
                </a:extLst>
              </a:tr>
              <a:tr h="441748">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69671681"/>
                  </a:ext>
                </a:extLst>
              </a:tr>
            </a:tbl>
          </a:graphicData>
        </a:graphic>
      </p:graphicFrame>
    </p:spTree>
    <p:extLst>
      <p:ext uri="{BB962C8B-B14F-4D97-AF65-F5344CB8AC3E}">
        <p14:creationId xmlns:p14="http://schemas.microsoft.com/office/powerpoint/2010/main" val="67202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5"/>
            <a:ext cx="10515600" cy="869315"/>
          </a:xfrm>
        </p:spPr>
        <p:txBody>
          <a:bodyPr>
            <a:normAutofit/>
          </a:bodyPr>
          <a:lstStyle/>
          <a:p>
            <a:pPr algn="ctr"/>
            <a:r>
              <a:rPr lang="en-US" sz="3600" b="1" dirty="0">
                <a:latin typeface="+mn-lt"/>
              </a:rPr>
              <a:t>Preliminary Stakeholder Register</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463040"/>
            <a:ext cx="10515600" cy="4713923"/>
          </a:xfrm>
        </p:spPr>
        <p:txBody>
          <a:bodyPr>
            <a:normAutofit/>
          </a:bodyPr>
          <a:lstStyle/>
          <a:p>
            <a:pPr marL="300038" lvl="1" indent="-300038" algn="just">
              <a:lnSpc>
                <a:spcPct val="100000"/>
              </a:lnSpc>
              <a:spcBef>
                <a:spcPts val="0"/>
              </a:spcBef>
            </a:pPr>
            <a:r>
              <a:rPr lang="en-CA" sz="1800" b="0" i="0" u="none" strike="noStrike" dirty="0">
                <a:solidFill>
                  <a:srgbClr val="333333"/>
                </a:solidFill>
                <a:effectLst/>
              </a:rPr>
              <a:t>Stakeholder engagement can help the organization achieve better outcomes, whether it is education, connection, engagement or profit.</a:t>
            </a:r>
          </a:p>
          <a:p>
            <a:pPr marL="300038" lvl="1" indent="-300038" algn="just">
              <a:lnSpc>
                <a:spcPct val="100000"/>
              </a:lnSpc>
              <a:spcBef>
                <a:spcPts val="0"/>
              </a:spcBef>
            </a:pPr>
            <a:endParaRPr lang="en-CA" sz="1800" b="0" i="0" u="none" strike="noStrike" dirty="0">
              <a:solidFill>
                <a:srgbClr val="333333"/>
              </a:solidFill>
              <a:effectLst/>
            </a:endParaRPr>
          </a:p>
          <a:p>
            <a:pPr marL="612775" indent="-285750" algn="just">
              <a:lnSpc>
                <a:spcPct val="100000"/>
              </a:lnSpc>
              <a:spcBef>
                <a:spcPts val="0"/>
              </a:spcBef>
              <a:buFont typeface="Wingdings" pitchFamily="2" charset="2"/>
              <a:buChar char="Ø"/>
            </a:pPr>
            <a:r>
              <a:rPr lang="en-CA" sz="1800" b="1" i="0" u="none" strike="noStrike" dirty="0">
                <a:solidFill>
                  <a:srgbClr val="000000"/>
                </a:solidFill>
                <a:effectLst/>
              </a:rPr>
              <a:t>Empower people </a:t>
            </a:r>
            <a:r>
              <a:rPr lang="en-CA" sz="1800" b="0" i="0" u="none" strike="noStrike" dirty="0">
                <a:solidFill>
                  <a:srgbClr val="000000"/>
                </a:solidFill>
                <a:effectLst/>
              </a:rPr>
              <a:t>– Get stakeholders involved in the decision-making process.</a:t>
            </a:r>
          </a:p>
          <a:p>
            <a:pPr marL="612775" indent="-285750" algn="just">
              <a:lnSpc>
                <a:spcPct val="100000"/>
              </a:lnSpc>
              <a:spcBef>
                <a:spcPts val="0"/>
              </a:spcBef>
              <a:buFont typeface="Wingdings" pitchFamily="2" charset="2"/>
              <a:buChar char="Ø"/>
            </a:pPr>
            <a:r>
              <a:rPr lang="en-CA" sz="1800" b="1" i="0" u="none" strike="noStrike" dirty="0">
                <a:solidFill>
                  <a:srgbClr val="000000"/>
                </a:solidFill>
                <a:effectLst/>
              </a:rPr>
              <a:t>Create sustainable change</a:t>
            </a:r>
            <a:r>
              <a:rPr lang="en-CA" sz="1800" b="0" i="0" u="none" strike="noStrike" dirty="0">
                <a:solidFill>
                  <a:srgbClr val="000000"/>
                </a:solidFill>
                <a:effectLst/>
              </a:rPr>
              <a:t> – Engaged stakeholders help inform decisions and provide the support that the organization needs for long-term sustainability.</a:t>
            </a:r>
          </a:p>
          <a:p>
            <a:pPr marL="612775" indent="-285750" algn="just">
              <a:lnSpc>
                <a:spcPct val="100000"/>
              </a:lnSpc>
              <a:spcBef>
                <a:spcPts val="0"/>
              </a:spcBef>
              <a:buFont typeface="Wingdings" pitchFamily="2" charset="2"/>
              <a:buChar char="Ø"/>
            </a:pPr>
            <a:r>
              <a:rPr lang="en-CA" sz="1800" b="1" i="0" u="none" strike="noStrike" dirty="0">
                <a:solidFill>
                  <a:srgbClr val="000000"/>
                </a:solidFill>
                <a:effectLst/>
              </a:rPr>
              <a:t>Build relationships</a:t>
            </a:r>
            <a:r>
              <a:rPr lang="en-CA" sz="1800" b="0" i="0" u="none" strike="noStrike" dirty="0">
                <a:solidFill>
                  <a:srgbClr val="000000"/>
                </a:solidFill>
                <a:effectLst/>
              </a:rPr>
              <a:t> – Create mutually beneficial relationships, build on existing relationships or foster new ones.</a:t>
            </a:r>
          </a:p>
          <a:p>
            <a:pPr marL="612775" indent="-285750" algn="just">
              <a:lnSpc>
                <a:spcPct val="100000"/>
              </a:lnSpc>
              <a:spcBef>
                <a:spcPts val="0"/>
              </a:spcBef>
              <a:buFont typeface="Wingdings" pitchFamily="2" charset="2"/>
              <a:buChar char="Ø"/>
            </a:pPr>
            <a:r>
              <a:rPr lang="en-CA" sz="1800" b="1" i="0" u="none" strike="noStrike" dirty="0">
                <a:solidFill>
                  <a:srgbClr val="000000"/>
                </a:solidFill>
                <a:effectLst/>
              </a:rPr>
              <a:t>Build a better organization </a:t>
            </a:r>
            <a:r>
              <a:rPr lang="en-CA" sz="1800" b="0" i="0" u="none" strike="noStrike" dirty="0">
                <a:solidFill>
                  <a:srgbClr val="000000"/>
                </a:solidFill>
                <a:effectLst/>
              </a:rPr>
              <a:t>– Engaging with stakeholders can bring important issues to light and encourage the organization to develop corporate social responsibility.</a:t>
            </a:r>
          </a:p>
          <a:p>
            <a:pPr marL="612775" indent="-285750" algn="just">
              <a:lnSpc>
                <a:spcPct val="100000"/>
              </a:lnSpc>
              <a:spcBef>
                <a:spcPts val="0"/>
              </a:spcBef>
              <a:buFont typeface="Wingdings" pitchFamily="2" charset="2"/>
              <a:buChar char="Ø"/>
            </a:pPr>
            <a:r>
              <a:rPr lang="en-CA" sz="1800" b="1" i="0" u="none" strike="noStrike" dirty="0">
                <a:solidFill>
                  <a:srgbClr val="000000"/>
                </a:solidFill>
                <a:effectLst/>
              </a:rPr>
              <a:t>Increase success </a:t>
            </a:r>
            <a:r>
              <a:rPr lang="en-CA" sz="1800" b="0" i="0" u="none" strike="noStrike" dirty="0">
                <a:solidFill>
                  <a:srgbClr val="000000"/>
                </a:solidFill>
                <a:effectLst/>
              </a:rPr>
              <a:t>– Engaging influential groups and turning them into supporters and advocates can boost the organization’s chances of success.</a:t>
            </a:r>
          </a:p>
          <a:p>
            <a:pPr marL="612775" indent="-285750" algn="just">
              <a:lnSpc>
                <a:spcPct val="100000"/>
              </a:lnSpc>
              <a:spcBef>
                <a:spcPts val="0"/>
              </a:spcBef>
              <a:buFont typeface="Wingdings" pitchFamily="2" charset="2"/>
              <a:buChar char="Ø"/>
            </a:pPr>
            <a:r>
              <a:rPr lang="en-CA" sz="1800" b="1" i="0" u="none" strike="noStrike" dirty="0">
                <a:solidFill>
                  <a:srgbClr val="000000"/>
                </a:solidFill>
                <a:effectLst/>
              </a:rPr>
              <a:t>Educate </a:t>
            </a:r>
            <a:r>
              <a:rPr lang="en-CA" sz="1800" b="0" i="0" u="none" strike="noStrike" dirty="0">
                <a:solidFill>
                  <a:srgbClr val="000000"/>
                </a:solidFill>
                <a:effectLst/>
              </a:rPr>
              <a:t>– Stakeholders can be a valuable source of information for the organization, and they may learn something from it.</a:t>
            </a:r>
            <a:endParaRPr lang="en-US" sz="1800" dirty="0"/>
          </a:p>
        </p:txBody>
      </p:sp>
      <p:sp>
        <p:nvSpPr>
          <p:cNvPr id="4" name="Content Placeholder 2">
            <a:extLst>
              <a:ext uri="{FF2B5EF4-FFF2-40B4-BE49-F238E27FC236}">
                <a16:creationId xmlns:a16="http://schemas.microsoft.com/office/drawing/2014/main" id="{84AECFA7-A739-4A1E-CEA5-6A730F9B4E29}"/>
              </a:ext>
            </a:extLst>
          </p:cNvPr>
          <p:cNvSpPr txBox="1">
            <a:spLocks/>
          </p:cNvSpPr>
          <p:nvPr/>
        </p:nvSpPr>
        <p:spPr>
          <a:xfrm>
            <a:off x="241852" y="5974625"/>
            <a:ext cx="11698358"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Hendricks, A. n.d. Simply Stakeholders. </a:t>
            </a:r>
            <a:r>
              <a:rPr lang="en-US" sz="1400" i="1" dirty="0">
                <a:solidFill>
                  <a:srgbClr val="222222"/>
                </a:solidFill>
              </a:rPr>
              <a:t>The Importance of Stakeholders: Identifying and Prioritizing Stakeholder Engagement.</a:t>
            </a:r>
          </a:p>
          <a:p>
            <a:pPr marL="0" indent="0" algn="just">
              <a:spcBef>
                <a:spcPts val="0"/>
              </a:spcBef>
              <a:buNone/>
            </a:pPr>
            <a:r>
              <a:rPr lang="en-US" sz="1400" dirty="0">
                <a:solidFill>
                  <a:srgbClr val="222222"/>
                </a:solidFill>
              </a:rPr>
              <a:t>https://simplystakeholders.com/the-importance-of-stakeholders/</a:t>
            </a:r>
          </a:p>
        </p:txBody>
      </p:sp>
    </p:spTree>
    <p:extLst>
      <p:ext uri="{BB962C8B-B14F-4D97-AF65-F5344CB8AC3E}">
        <p14:creationId xmlns:p14="http://schemas.microsoft.com/office/powerpoint/2010/main" val="35859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C7E8E-5E45-8B21-BD95-EB885F76F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A9EF8-4E93-35EC-F417-AC4E91A395E1}"/>
              </a:ext>
            </a:extLst>
          </p:cNvPr>
          <p:cNvSpPr>
            <a:spLocks noGrp="1"/>
          </p:cNvSpPr>
          <p:nvPr>
            <p:ph type="title"/>
          </p:nvPr>
        </p:nvSpPr>
        <p:spPr>
          <a:xfrm>
            <a:off x="838200" y="365125"/>
            <a:ext cx="10515600" cy="896747"/>
          </a:xfrm>
        </p:spPr>
        <p:txBody>
          <a:bodyPr>
            <a:normAutofit/>
          </a:bodyPr>
          <a:lstStyle/>
          <a:p>
            <a:pPr algn="ctr"/>
            <a:r>
              <a:rPr lang="en-US" sz="3600" b="1" dirty="0">
                <a:latin typeface="+mn-lt"/>
              </a:rPr>
              <a:t>Preliminary Stakeholder Register</a:t>
            </a:r>
            <a:endParaRPr lang="en-CA" sz="2400" b="1" dirty="0">
              <a:latin typeface="+mn-lt"/>
            </a:endParaRPr>
          </a:p>
        </p:txBody>
      </p:sp>
      <p:sp>
        <p:nvSpPr>
          <p:cNvPr id="3" name="Content Placeholder 2">
            <a:extLst>
              <a:ext uri="{FF2B5EF4-FFF2-40B4-BE49-F238E27FC236}">
                <a16:creationId xmlns:a16="http://schemas.microsoft.com/office/drawing/2014/main" id="{DCF8E9B4-8AA0-BD55-B8EF-E029EF31E856}"/>
              </a:ext>
            </a:extLst>
          </p:cNvPr>
          <p:cNvSpPr>
            <a:spLocks noGrp="1"/>
          </p:cNvSpPr>
          <p:nvPr>
            <p:ph idx="1"/>
          </p:nvPr>
        </p:nvSpPr>
        <p:spPr>
          <a:xfrm>
            <a:off x="838200" y="1527048"/>
            <a:ext cx="10515600" cy="4649915"/>
          </a:xfrm>
        </p:spPr>
        <p:txBody>
          <a:bodyPr>
            <a:normAutofit/>
          </a:bodyPr>
          <a:lstStyle/>
          <a:p>
            <a:pPr marL="300038" lvl="1" indent="-300038" algn="just">
              <a:lnSpc>
                <a:spcPct val="100000"/>
              </a:lnSpc>
              <a:spcBef>
                <a:spcPts val="0"/>
              </a:spcBef>
            </a:pPr>
            <a:r>
              <a:rPr lang="en-US" sz="1800" b="0" i="0" u="none" strike="noStrike" dirty="0">
                <a:solidFill>
                  <a:srgbClr val="232323"/>
                </a:solidFill>
                <a:effectLst/>
              </a:rPr>
              <a:t>As the Ottawa-Windsor Express Rail project progresses, effective stakeholder engagement is paramount for success. We have identified various stakeholder needs and devised solutions to address them, ensuring transparent communication and collaboration throughout the project lifecycle.</a:t>
            </a:r>
          </a:p>
          <a:p>
            <a:pPr marL="300038" lvl="1" indent="-300038" algn="just">
              <a:lnSpc>
                <a:spcPct val="100000"/>
              </a:lnSpc>
              <a:spcBef>
                <a:spcPts val="0"/>
              </a:spcBef>
            </a:pPr>
            <a:endParaRPr lang="en-US" sz="1800" dirty="0">
              <a:solidFill>
                <a:srgbClr val="232323"/>
              </a:solidFill>
            </a:endParaRPr>
          </a:p>
          <a:p>
            <a:pPr marL="117475" lvl="1" indent="0" algn="l">
              <a:lnSpc>
                <a:spcPct val="100000"/>
              </a:lnSpc>
              <a:buNone/>
            </a:pPr>
            <a:r>
              <a:rPr lang="en-CA" sz="1800" b="1" i="0" u="none" strike="noStrike" dirty="0">
                <a:solidFill>
                  <a:srgbClr val="333333"/>
                </a:solidFill>
                <a:effectLst/>
              </a:rPr>
              <a:t>Stakeholder Needs and Solutions:</a:t>
            </a:r>
          </a:p>
          <a:p>
            <a:pPr marL="117475" lvl="1" indent="0" algn="l">
              <a:lnSpc>
                <a:spcPct val="100000"/>
              </a:lnSpc>
              <a:buNone/>
            </a:pPr>
            <a:endParaRPr lang="en-CA" sz="1800" b="0" i="0" u="none" strike="noStrike" dirty="0">
              <a:solidFill>
                <a:srgbClr val="333333"/>
              </a:solidFill>
              <a:effectLst/>
            </a:endParaRPr>
          </a:p>
          <a:p>
            <a:pPr marL="403225" lvl="1" indent="-285750">
              <a:lnSpc>
                <a:spcPct val="100000"/>
              </a:lnSpc>
            </a:pPr>
            <a:r>
              <a:rPr lang="en-CA" sz="1800" b="1" i="0" u="none" strike="noStrike" dirty="0">
                <a:solidFill>
                  <a:srgbClr val="333333"/>
                </a:solidFill>
                <a:effectLst/>
              </a:rPr>
              <a:t>Central Registry Establishment</a:t>
            </a:r>
            <a:r>
              <a:rPr lang="en-CA" sz="1800" b="0" i="0" u="none" strike="noStrike" dirty="0">
                <a:solidFill>
                  <a:srgbClr val="333333"/>
                </a:solidFill>
                <a:effectLst/>
              </a:rPr>
              <a:t>: Develop a comprehensive database to track stakeholder involvement.</a:t>
            </a:r>
          </a:p>
          <a:p>
            <a:pPr marL="403225" lvl="1" indent="-285750">
              <a:lnSpc>
                <a:spcPct val="100000"/>
              </a:lnSpc>
            </a:pPr>
            <a:r>
              <a:rPr lang="en-CA" sz="1800" b="1" i="0" u="none" strike="noStrike" dirty="0">
                <a:solidFill>
                  <a:srgbClr val="333333"/>
                </a:solidFill>
                <a:effectLst/>
              </a:rPr>
              <a:t>Unified Stakeholder Information</a:t>
            </a:r>
            <a:r>
              <a:rPr lang="en-CA" sz="1800" b="0" i="0" u="none" strike="noStrike" dirty="0">
                <a:solidFill>
                  <a:srgbClr val="333333"/>
                </a:solidFill>
                <a:effectLst/>
              </a:rPr>
              <a:t>: Integrate data into a single platform for streamlined communication.</a:t>
            </a:r>
          </a:p>
          <a:p>
            <a:pPr marL="403225" lvl="1" indent="-285750">
              <a:lnSpc>
                <a:spcPct val="100000"/>
              </a:lnSpc>
            </a:pPr>
            <a:r>
              <a:rPr lang="en-CA" sz="1800" b="1" i="0" u="none" strike="noStrike" dirty="0">
                <a:solidFill>
                  <a:srgbClr val="333333"/>
                </a:solidFill>
                <a:effectLst/>
              </a:rPr>
              <a:t>Mapping Stakeholder Influence and Concerns</a:t>
            </a:r>
            <a:r>
              <a:rPr lang="en-CA" sz="1800" b="0" i="0" u="none" strike="noStrike" dirty="0">
                <a:solidFill>
                  <a:srgbClr val="333333"/>
                </a:solidFill>
                <a:effectLst/>
              </a:rPr>
              <a:t>: Use mapping tools to understand affiliations and tailor engagement strategies.</a:t>
            </a:r>
          </a:p>
          <a:p>
            <a:pPr marL="403225" lvl="1" indent="-285750">
              <a:lnSpc>
                <a:spcPct val="100000"/>
              </a:lnSpc>
            </a:pPr>
            <a:r>
              <a:rPr lang="en-CA" sz="1800" b="1" i="0" u="none" strike="noStrike" dirty="0">
                <a:solidFill>
                  <a:srgbClr val="333333"/>
                </a:solidFill>
                <a:effectLst/>
              </a:rPr>
              <a:t>Real-Time Reporting for Management</a:t>
            </a:r>
            <a:r>
              <a:rPr lang="en-CA" sz="1800" b="0" i="0" u="none" strike="noStrike" dirty="0">
                <a:solidFill>
                  <a:srgbClr val="333333"/>
                </a:solidFill>
                <a:effectLst/>
              </a:rPr>
              <a:t>: Provide timely updates to management for informed decision-making.</a:t>
            </a:r>
          </a:p>
          <a:p>
            <a:pPr algn="just"/>
            <a:endParaRPr lang="en-US" sz="3200" dirty="0"/>
          </a:p>
        </p:txBody>
      </p:sp>
      <p:sp>
        <p:nvSpPr>
          <p:cNvPr id="4" name="Content Placeholder 2">
            <a:extLst>
              <a:ext uri="{FF2B5EF4-FFF2-40B4-BE49-F238E27FC236}">
                <a16:creationId xmlns:a16="http://schemas.microsoft.com/office/drawing/2014/main" id="{5B75F984-42BE-2930-BCA0-A37CE32E310C}"/>
              </a:ext>
            </a:extLst>
          </p:cNvPr>
          <p:cNvSpPr txBox="1">
            <a:spLocks/>
          </p:cNvSpPr>
          <p:nvPr/>
        </p:nvSpPr>
        <p:spPr>
          <a:xfrm>
            <a:off x="241852" y="5974625"/>
            <a:ext cx="10668000"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Borealis. n.d. Stakeholder Engagement Platform. </a:t>
            </a:r>
            <a:r>
              <a:rPr lang="en-US" sz="1400" i="1" dirty="0">
                <a:solidFill>
                  <a:srgbClr val="222222"/>
                </a:solidFill>
              </a:rPr>
              <a:t>How To Engage Stakeholders And Strengthen Your Strategy</a:t>
            </a:r>
          </a:p>
          <a:p>
            <a:pPr marL="0" indent="0" algn="just">
              <a:spcBef>
                <a:spcPts val="0"/>
              </a:spcBef>
              <a:buNone/>
            </a:pPr>
            <a:r>
              <a:rPr lang="en-US" sz="1400" dirty="0">
                <a:solidFill>
                  <a:srgbClr val="222222"/>
                </a:solidFill>
              </a:rPr>
              <a:t>https://www.boreal-is.com/modules/stakeholder-engagement</a:t>
            </a:r>
          </a:p>
        </p:txBody>
      </p:sp>
    </p:spTree>
    <p:extLst>
      <p:ext uri="{BB962C8B-B14F-4D97-AF65-F5344CB8AC3E}">
        <p14:creationId xmlns:p14="http://schemas.microsoft.com/office/powerpoint/2010/main" val="315032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5"/>
            <a:ext cx="10515600" cy="896747"/>
          </a:xfrm>
        </p:spPr>
        <p:txBody>
          <a:bodyPr>
            <a:normAutofit/>
          </a:bodyPr>
          <a:lstStyle/>
          <a:p>
            <a:pPr algn="ctr"/>
            <a:r>
              <a:rPr lang="en-US" sz="3600" b="1" dirty="0">
                <a:latin typeface="+mn-lt"/>
              </a:rPr>
              <a:t>Preliminary Stakeholder Register</a:t>
            </a:r>
            <a:endParaRPr lang="en-CA" sz="2400" b="1" dirty="0">
              <a:latin typeface="+mn-lt"/>
            </a:endParaRPr>
          </a:p>
        </p:txBody>
      </p:sp>
      <p:sp>
        <p:nvSpPr>
          <p:cNvPr id="4" name="Content Placeholder 2">
            <a:extLst>
              <a:ext uri="{FF2B5EF4-FFF2-40B4-BE49-F238E27FC236}">
                <a16:creationId xmlns:a16="http://schemas.microsoft.com/office/drawing/2014/main" id="{6C1F4F15-4026-2B3C-953F-29C1EAC6549D}"/>
              </a:ext>
            </a:extLst>
          </p:cNvPr>
          <p:cNvSpPr txBox="1">
            <a:spLocks/>
          </p:cNvSpPr>
          <p:nvPr/>
        </p:nvSpPr>
        <p:spPr>
          <a:xfrm>
            <a:off x="241852" y="5974625"/>
            <a:ext cx="10668000"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Borealis. n.d. Stakeholder Engagement Platform. </a:t>
            </a:r>
            <a:r>
              <a:rPr lang="en-US" sz="1400" i="1" dirty="0">
                <a:solidFill>
                  <a:srgbClr val="222222"/>
                </a:solidFill>
              </a:rPr>
              <a:t>How To Engage Stakeholders And Strengthen Your Strategy</a:t>
            </a:r>
          </a:p>
          <a:p>
            <a:pPr marL="0" indent="0" algn="just">
              <a:spcBef>
                <a:spcPts val="0"/>
              </a:spcBef>
              <a:buNone/>
            </a:pPr>
            <a:r>
              <a:rPr lang="en-US" sz="1400" dirty="0">
                <a:solidFill>
                  <a:srgbClr val="222222"/>
                </a:solidFill>
              </a:rPr>
              <a:t>https://www.boreal-is.com/modules/stakeholder-engagement</a:t>
            </a:r>
          </a:p>
        </p:txBody>
      </p:sp>
      <p:graphicFrame>
        <p:nvGraphicFramePr>
          <p:cNvPr id="6" name="Table 5">
            <a:extLst>
              <a:ext uri="{FF2B5EF4-FFF2-40B4-BE49-F238E27FC236}">
                <a16:creationId xmlns:a16="http://schemas.microsoft.com/office/drawing/2014/main" id="{3F3D5994-4570-5F48-8EE9-5F5290D957B5}"/>
              </a:ext>
            </a:extLst>
          </p:cNvPr>
          <p:cNvGraphicFramePr>
            <a:graphicFrameLocks noGrp="1"/>
          </p:cNvGraphicFramePr>
          <p:nvPr>
            <p:extLst>
              <p:ext uri="{D42A27DB-BD31-4B8C-83A1-F6EECF244321}">
                <p14:modId xmlns:p14="http://schemas.microsoft.com/office/powerpoint/2010/main" val="618471368"/>
              </p:ext>
            </p:extLst>
          </p:nvPr>
        </p:nvGraphicFramePr>
        <p:xfrm>
          <a:off x="838200" y="1398897"/>
          <a:ext cx="10515600" cy="4409747"/>
        </p:xfrm>
        <a:graphic>
          <a:graphicData uri="http://schemas.openxmlformats.org/drawingml/2006/table">
            <a:tbl>
              <a:tblPr firstRow="1" bandRow="1">
                <a:tableStyleId>{BC89EF96-8CEA-46FF-86C4-4CE0E7609802}</a:tableStyleId>
              </a:tblPr>
              <a:tblGrid>
                <a:gridCol w="2426208">
                  <a:extLst>
                    <a:ext uri="{9D8B030D-6E8A-4147-A177-3AD203B41FA5}">
                      <a16:colId xmlns:a16="http://schemas.microsoft.com/office/drawing/2014/main" val="930961206"/>
                    </a:ext>
                  </a:extLst>
                </a:gridCol>
                <a:gridCol w="3959352">
                  <a:extLst>
                    <a:ext uri="{9D8B030D-6E8A-4147-A177-3AD203B41FA5}">
                      <a16:colId xmlns:a16="http://schemas.microsoft.com/office/drawing/2014/main" val="1057354079"/>
                    </a:ext>
                  </a:extLst>
                </a:gridCol>
                <a:gridCol w="4130040">
                  <a:extLst>
                    <a:ext uri="{9D8B030D-6E8A-4147-A177-3AD203B41FA5}">
                      <a16:colId xmlns:a16="http://schemas.microsoft.com/office/drawing/2014/main" val="442873200"/>
                    </a:ext>
                  </a:extLst>
                </a:gridCol>
              </a:tblGrid>
              <a:tr h="477827">
                <a:tc>
                  <a:txBody>
                    <a:bodyPr/>
                    <a:lstStyle/>
                    <a:p>
                      <a:r>
                        <a:rPr lang="en-US" dirty="0"/>
                        <a:t>Stakeholder</a:t>
                      </a:r>
                    </a:p>
                  </a:txBody>
                  <a:tcPr/>
                </a:tc>
                <a:tc>
                  <a:txBody>
                    <a:bodyPr/>
                    <a:lstStyle/>
                    <a:p>
                      <a:r>
                        <a:rPr lang="en-US" dirty="0"/>
                        <a:t>What They Will Receive from the Project</a:t>
                      </a:r>
                    </a:p>
                  </a:txBody>
                  <a:tcPr/>
                </a:tc>
                <a:tc>
                  <a:txBody>
                    <a:bodyPr/>
                    <a:lstStyle/>
                    <a:p>
                      <a:r>
                        <a:rPr lang="en-US" dirty="0"/>
                        <a:t>What the Project Will Receive from Them</a:t>
                      </a:r>
                    </a:p>
                  </a:txBody>
                  <a:tcPr/>
                </a:tc>
                <a:extLst>
                  <a:ext uri="{0D108BD9-81ED-4DB2-BD59-A6C34878D82A}">
                    <a16:rowId xmlns:a16="http://schemas.microsoft.com/office/drawing/2014/main" val="2151190143"/>
                  </a:ext>
                </a:extLst>
              </a:tr>
              <a:tr h="273044">
                <a:tc>
                  <a:txBody>
                    <a:bodyPr/>
                    <a:lstStyle/>
                    <a:p>
                      <a:r>
                        <a:rPr lang="en-US" dirty="0"/>
                        <a:t>Government</a:t>
                      </a:r>
                    </a:p>
                  </a:txBody>
                  <a:tcPr/>
                </a:tc>
                <a:tc>
                  <a:txBody>
                    <a:bodyPr/>
                    <a:lstStyle/>
                    <a:p>
                      <a:r>
                        <a:rPr lang="en-US" dirty="0"/>
                        <a:t>Improved transportation infrastructure</a:t>
                      </a:r>
                    </a:p>
                  </a:txBody>
                  <a:tcPr/>
                </a:tc>
                <a:tc>
                  <a:txBody>
                    <a:bodyPr/>
                    <a:lstStyle/>
                    <a:p>
                      <a:r>
                        <a:rPr lang="en-US" dirty="0"/>
                        <a:t>Funding, regulatory approvals, support</a:t>
                      </a:r>
                    </a:p>
                  </a:txBody>
                  <a:tcPr/>
                </a:tc>
                <a:extLst>
                  <a:ext uri="{0D108BD9-81ED-4DB2-BD59-A6C34878D82A}">
                    <a16:rowId xmlns:a16="http://schemas.microsoft.com/office/drawing/2014/main" val="4022283862"/>
                  </a:ext>
                </a:extLst>
              </a:tr>
              <a:tr h="477827">
                <a:tc>
                  <a:txBody>
                    <a:bodyPr/>
                    <a:lstStyle/>
                    <a:p>
                      <a:r>
                        <a:rPr lang="en-US" dirty="0"/>
                        <a:t>Local Communities</a:t>
                      </a:r>
                    </a:p>
                  </a:txBody>
                  <a:tcPr/>
                </a:tc>
                <a:tc>
                  <a:txBody>
                    <a:bodyPr/>
                    <a:lstStyle/>
                    <a:p>
                      <a:r>
                        <a:rPr lang="en-US" dirty="0"/>
                        <a:t>Enhanced connectivity, potential economic opportunities</a:t>
                      </a:r>
                    </a:p>
                  </a:txBody>
                  <a:tcPr/>
                </a:tc>
                <a:tc>
                  <a:txBody>
                    <a:bodyPr/>
                    <a:lstStyle/>
                    <a:p>
                      <a:r>
                        <a:rPr lang="en-US" dirty="0"/>
                        <a:t>Input, support, feedback on local impacts</a:t>
                      </a:r>
                    </a:p>
                  </a:txBody>
                  <a:tcPr/>
                </a:tc>
                <a:extLst>
                  <a:ext uri="{0D108BD9-81ED-4DB2-BD59-A6C34878D82A}">
                    <a16:rowId xmlns:a16="http://schemas.microsoft.com/office/drawing/2014/main" val="2532211391"/>
                  </a:ext>
                </a:extLst>
              </a:tr>
              <a:tr h="477827">
                <a:tc>
                  <a:txBody>
                    <a:bodyPr/>
                    <a:lstStyle/>
                    <a:p>
                      <a:r>
                        <a:rPr lang="en-US" dirty="0"/>
                        <a:t>Environmental Groups</a:t>
                      </a:r>
                    </a:p>
                  </a:txBody>
                  <a:tcPr/>
                </a:tc>
                <a:tc>
                  <a:txBody>
                    <a:bodyPr/>
                    <a:lstStyle/>
                    <a:p>
                      <a:r>
                        <a:rPr lang="en-US" dirty="0"/>
                        <a:t>Mitigation of environmental impacts, sustainable practices</a:t>
                      </a:r>
                    </a:p>
                  </a:txBody>
                  <a:tcPr/>
                </a:tc>
                <a:tc>
                  <a:txBody>
                    <a:bodyPr/>
                    <a:lstStyle/>
                    <a:p>
                      <a:r>
                        <a:rPr lang="en-US" dirty="0"/>
                        <a:t>Expertise, guidance on environmental stewardship</a:t>
                      </a:r>
                    </a:p>
                  </a:txBody>
                  <a:tcPr/>
                </a:tc>
                <a:extLst>
                  <a:ext uri="{0D108BD9-81ED-4DB2-BD59-A6C34878D82A}">
                    <a16:rowId xmlns:a16="http://schemas.microsoft.com/office/drawing/2014/main" val="1624592412"/>
                  </a:ext>
                </a:extLst>
              </a:tr>
              <a:tr h="477827">
                <a:tc>
                  <a:txBody>
                    <a:bodyPr/>
                    <a:lstStyle/>
                    <a:p>
                      <a:r>
                        <a:rPr lang="en-US" dirty="0"/>
                        <a:t>Emergency Services</a:t>
                      </a:r>
                    </a:p>
                  </a:txBody>
                  <a:tcPr/>
                </a:tc>
                <a:tc>
                  <a:txBody>
                    <a:bodyPr/>
                    <a:lstStyle/>
                    <a:p>
                      <a:r>
                        <a:rPr lang="en-US" dirty="0"/>
                        <a:t>Enhanced emergency response capabilities</a:t>
                      </a:r>
                    </a:p>
                  </a:txBody>
                  <a:tcPr/>
                </a:tc>
                <a:tc>
                  <a:txBody>
                    <a:bodyPr/>
                    <a:lstStyle/>
                    <a:p>
                      <a:r>
                        <a:rPr lang="en-US" dirty="0"/>
                        <a:t>Collaboration, support for emergency planning</a:t>
                      </a:r>
                    </a:p>
                  </a:txBody>
                  <a:tcPr/>
                </a:tc>
                <a:extLst>
                  <a:ext uri="{0D108BD9-81ED-4DB2-BD59-A6C34878D82A}">
                    <a16:rowId xmlns:a16="http://schemas.microsoft.com/office/drawing/2014/main" val="3593804126"/>
                  </a:ext>
                </a:extLst>
              </a:tr>
              <a:tr h="273044">
                <a:tc>
                  <a:txBody>
                    <a:bodyPr/>
                    <a:lstStyle/>
                    <a:p>
                      <a:r>
                        <a:rPr lang="en-US" dirty="0"/>
                        <a:t>Labor Unions</a:t>
                      </a:r>
                    </a:p>
                  </a:txBody>
                  <a:tcPr/>
                </a:tc>
                <a:tc>
                  <a:txBody>
                    <a:bodyPr/>
                    <a:lstStyle/>
                    <a:p>
                      <a:r>
                        <a:rPr lang="en-US" dirty="0"/>
                        <a:t>Job opportunities, fair labor practices</a:t>
                      </a:r>
                    </a:p>
                  </a:txBody>
                  <a:tcPr/>
                </a:tc>
                <a:tc>
                  <a:txBody>
                    <a:bodyPr/>
                    <a:lstStyle/>
                    <a:p>
                      <a:r>
                        <a:rPr lang="en-US" dirty="0"/>
                        <a:t>Labor support, collaboration</a:t>
                      </a:r>
                    </a:p>
                  </a:txBody>
                  <a:tcPr/>
                </a:tc>
                <a:extLst>
                  <a:ext uri="{0D108BD9-81ED-4DB2-BD59-A6C34878D82A}">
                    <a16:rowId xmlns:a16="http://schemas.microsoft.com/office/drawing/2014/main" val="2315165294"/>
                  </a:ext>
                </a:extLst>
              </a:tr>
              <a:tr h="477827">
                <a:tc>
                  <a:txBody>
                    <a:bodyPr/>
                    <a:lstStyle/>
                    <a:p>
                      <a:r>
                        <a:rPr lang="en-US" dirty="0"/>
                        <a:t>Utility Companies</a:t>
                      </a:r>
                    </a:p>
                  </a:txBody>
                  <a:tcPr/>
                </a:tc>
                <a:tc>
                  <a:txBody>
                    <a:bodyPr/>
                    <a:lstStyle/>
                    <a:p>
                      <a:r>
                        <a:rPr lang="en-US" dirty="0"/>
                        <a:t>Infrastructure coordination, minimal disruptions</a:t>
                      </a:r>
                    </a:p>
                  </a:txBody>
                  <a:tcPr/>
                </a:tc>
                <a:tc>
                  <a:txBody>
                    <a:bodyPr/>
                    <a:lstStyle/>
                    <a:p>
                      <a:r>
                        <a:rPr lang="en-US" dirty="0"/>
                        <a:t>Collaboration, support for utility relocation</a:t>
                      </a:r>
                    </a:p>
                  </a:txBody>
                  <a:tcPr/>
                </a:tc>
                <a:extLst>
                  <a:ext uri="{0D108BD9-81ED-4DB2-BD59-A6C34878D82A}">
                    <a16:rowId xmlns:a16="http://schemas.microsoft.com/office/drawing/2014/main" val="625266624"/>
                  </a:ext>
                </a:extLst>
              </a:tr>
              <a:tr h="477827">
                <a:tc>
                  <a:txBody>
                    <a:bodyPr/>
                    <a:lstStyle/>
                    <a:p>
                      <a:r>
                        <a:rPr lang="en-US" dirty="0"/>
                        <a:t>Tourism Organizations</a:t>
                      </a:r>
                    </a:p>
                  </a:txBody>
                  <a:tcPr/>
                </a:tc>
                <a:tc>
                  <a:txBody>
                    <a:bodyPr/>
                    <a:lstStyle/>
                    <a:p>
                      <a:r>
                        <a:rPr lang="en-US" dirty="0"/>
                        <a:t>Increased traffic, economic growth</a:t>
                      </a:r>
                    </a:p>
                  </a:txBody>
                  <a:tcPr/>
                </a:tc>
                <a:tc>
                  <a:txBody>
                    <a:bodyPr/>
                    <a:lstStyle/>
                    <a:p>
                      <a:r>
                        <a:rPr lang="en-US" dirty="0"/>
                        <a:t>Promotion, tourism collaboration</a:t>
                      </a:r>
                    </a:p>
                  </a:txBody>
                  <a:tcPr/>
                </a:tc>
                <a:extLst>
                  <a:ext uri="{0D108BD9-81ED-4DB2-BD59-A6C34878D82A}">
                    <a16:rowId xmlns:a16="http://schemas.microsoft.com/office/drawing/2014/main" val="3665246772"/>
                  </a:ext>
                </a:extLst>
              </a:tr>
            </a:tbl>
          </a:graphicData>
        </a:graphic>
      </p:graphicFrame>
    </p:spTree>
    <p:extLst>
      <p:ext uri="{BB962C8B-B14F-4D97-AF65-F5344CB8AC3E}">
        <p14:creationId xmlns:p14="http://schemas.microsoft.com/office/powerpoint/2010/main" val="373811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Required Resources - People Involve</a:t>
            </a:r>
            <a:endParaRPr lang="en-CA" sz="2400" b="1" dirty="0">
              <a:latin typeface="+mn-lt"/>
            </a:endParaRPr>
          </a:p>
        </p:txBody>
      </p:sp>
      <p:sp>
        <p:nvSpPr>
          <p:cNvPr id="6" name="Content Placeholder 2">
            <a:extLst>
              <a:ext uri="{FF2B5EF4-FFF2-40B4-BE49-F238E27FC236}">
                <a16:creationId xmlns:a16="http://schemas.microsoft.com/office/drawing/2014/main" id="{BD0C4D21-FCFC-E194-6CF4-8B44B3F47019}"/>
              </a:ext>
            </a:extLst>
          </p:cNvPr>
          <p:cNvSpPr txBox="1">
            <a:spLocks/>
          </p:cNvSpPr>
          <p:nvPr/>
        </p:nvSpPr>
        <p:spPr>
          <a:xfrm>
            <a:off x="241852" y="5473149"/>
            <a:ext cx="10668000" cy="11760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Staff, C. November 29, 2023. </a:t>
            </a:r>
            <a:r>
              <a:rPr lang="en-US" sz="1400" dirty="0" err="1">
                <a:solidFill>
                  <a:srgbClr val="222222"/>
                </a:solidFill>
              </a:rPr>
              <a:t>Cousera</a:t>
            </a:r>
            <a:r>
              <a:rPr lang="en-US" sz="1400" dirty="0">
                <a:solidFill>
                  <a:srgbClr val="222222"/>
                </a:solidFill>
              </a:rPr>
              <a:t>. </a:t>
            </a:r>
            <a:r>
              <a:rPr lang="en-US" sz="1400" i="1" dirty="0">
                <a:solidFill>
                  <a:srgbClr val="222222"/>
                </a:solidFill>
              </a:rPr>
              <a:t>What Is A Project Manager? A Career Guide. </a:t>
            </a:r>
          </a:p>
          <a:p>
            <a:pPr marL="0" indent="0" algn="just">
              <a:spcBef>
                <a:spcPts val="0"/>
              </a:spcBef>
              <a:buNone/>
            </a:pPr>
            <a:r>
              <a:rPr lang="en-US" sz="1400" dirty="0">
                <a:solidFill>
                  <a:srgbClr val="222222"/>
                </a:solidFill>
              </a:rPr>
              <a:t>https://</a:t>
            </a:r>
            <a:r>
              <a:rPr lang="en-US" sz="1400" dirty="0" err="1">
                <a:solidFill>
                  <a:srgbClr val="222222"/>
                </a:solidFill>
              </a:rPr>
              <a:t>www.coursera.org</a:t>
            </a:r>
            <a:r>
              <a:rPr lang="en-US" sz="1400" dirty="0">
                <a:solidFill>
                  <a:srgbClr val="222222"/>
                </a:solidFill>
              </a:rPr>
              <a:t>/articles/what-is-project-manager</a:t>
            </a:r>
          </a:p>
          <a:p>
            <a:pPr marL="0" indent="0" algn="just">
              <a:spcBef>
                <a:spcPts val="0"/>
              </a:spcBef>
              <a:buNone/>
            </a:pPr>
            <a:endParaRPr lang="en-US" sz="1400" dirty="0">
              <a:solidFill>
                <a:srgbClr val="222222"/>
              </a:solidFill>
            </a:endParaRPr>
          </a:p>
          <a:p>
            <a:pPr marL="0" indent="0" algn="l">
              <a:spcBef>
                <a:spcPts val="0"/>
              </a:spcBef>
              <a:buNone/>
            </a:pPr>
            <a:r>
              <a:rPr lang="en-CA" sz="1400" dirty="0"/>
              <a:t>Jain, S. Aug. 12, 2023. Medium. </a:t>
            </a:r>
            <a:r>
              <a:rPr lang="en-CA" sz="1400" i="1" dirty="0"/>
              <a:t>“Forging the Path: The Construction of Bullet Train Tracks”</a:t>
            </a:r>
          </a:p>
          <a:p>
            <a:pPr marL="0" indent="0" algn="l">
              <a:spcBef>
                <a:spcPts val="0"/>
              </a:spcBef>
              <a:buNone/>
            </a:pPr>
            <a:r>
              <a:rPr lang="en-CA" sz="1400" dirty="0"/>
              <a:t>https://</a:t>
            </a:r>
            <a:r>
              <a:rPr lang="en-CA" sz="1400" dirty="0" err="1"/>
              <a:t>medium.com</a:t>
            </a:r>
            <a:r>
              <a:rPr lang="en-CA" sz="1400" dirty="0"/>
              <a:t>/@</a:t>
            </a:r>
            <a:r>
              <a:rPr lang="en-CA" sz="1400" dirty="0" err="1"/>
              <a:t>samarthjain</a:t>
            </a:r>
            <a:r>
              <a:rPr lang="en-CA" sz="1400" dirty="0"/>
              <a:t>/forging-the-path-the-construction-of-bullet-train-tracks-d2099a0cd11c</a:t>
            </a:r>
          </a:p>
          <a:p>
            <a:pPr marL="0" indent="0" algn="just">
              <a:spcBef>
                <a:spcPts val="0"/>
              </a:spcBef>
              <a:buNone/>
            </a:pPr>
            <a:endParaRPr lang="en-US" sz="1400" dirty="0">
              <a:solidFill>
                <a:srgbClr val="222222"/>
              </a:solidFill>
            </a:endParaRPr>
          </a:p>
        </p:txBody>
      </p:sp>
      <p:graphicFrame>
        <p:nvGraphicFramePr>
          <p:cNvPr id="7" name="Table 6">
            <a:extLst>
              <a:ext uri="{FF2B5EF4-FFF2-40B4-BE49-F238E27FC236}">
                <a16:creationId xmlns:a16="http://schemas.microsoft.com/office/drawing/2014/main" id="{97A8794E-FA07-57F1-D2AB-EAC2D3EFE6C9}"/>
              </a:ext>
            </a:extLst>
          </p:cNvPr>
          <p:cNvGraphicFramePr>
            <a:graphicFrameLocks noGrp="1"/>
          </p:cNvGraphicFramePr>
          <p:nvPr>
            <p:extLst>
              <p:ext uri="{D42A27DB-BD31-4B8C-83A1-F6EECF244321}">
                <p14:modId xmlns:p14="http://schemas.microsoft.com/office/powerpoint/2010/main" val="519872626"/>
              </p:ext>
            </p:extLst>
          </p:nvPr>
        </p:nvGraphicFramePr>
        <p:xfrm>
          <a:off x="639417" y="1690688"/>
          <a:ext cx="10913165" cy="2936240"/>
        </p:xfrm>
        <a:graphic>
          <a:graphicData uri="http://schemas.openxmlformats.org/drawingml/2006/table">
            <a:tbl>
              <a:tblPr bandRow="1">
                <a:tableStyleId>{BC89EF96-8CEA-46FF-86C4-4CE0E7609802}</a:tableStyleId>
              </a:tblPr>
              <a:tblGrid>
                <a:gridCol w="1878496">
                  <a:extLst>
                    <a:ext uri="{9D8B030D-6E8A-4147-A177-3AD203B41FA5}">
                      <a16:colId xmlns:a16="http://schemas.microsoft.com/office/drawing/2014/main" val="839412401"/>
                    </a:ext>
                  </a:extLst>
                </a:gridCol>
                <a:gridCol w="9034669">
                  <a:extLst>
                    <a:ext uri="{9D8B030D-6E8A-4147-A177-3AD203B41FA5}">
                      <a16:colId xmlns:a16="http://schemas.microsoft.com/office/drawing/2014/main" val="668187400"/>
                    </a:ext>
                  </a:extLst>
                </a:gridCol>
              </a:tblGrid>
              <a:tr h="229115">
                <a:tc>
                  <a:txBody>
                    <a:bodyPr/>
                    <a:lstStyle/>
                    <a:p>
                      <a:r>
                        <a:rPr lang="en-CA" sz="1800" b="0" u="none" strike="noStrike" dirty="0">
                          <a:solidFill>
                            <a:srgbClr val="333333"/>
                          </a:solidFill>
                          <a:effectLst/>
                        </a:rPr>
                        <a:t>Stakeholders</a:t>
                      </a:r>
                      <a:endParaRPr lang="en-US" dirty="0"/>
                    </a:p>
                  </a:txBody>
                  <a:tcPr/>
                </a:tc>
                <a:tc>
                  <a:txBody>
                    <a:bodyPr/>
                    <a:lstStyle/>
                    <a:p>
                      <a:pPr algn="just"/>
                      <a:r>
                        <a:rPr lang="en-CA" sz="1800" b="0" u="none" strike="noStrike" dirty="0">
                          <a:solidFill>
                            <a:srgbClr val="333333"/>
                          </a:solidFill>
                          <a:effectLst/>
                        </a:rPr>
                        <a:t>These are the group of people that overall approved the whole project, from the requirement, design, initiation and closing of the project.</a:t>
                      </a:r>
                      <a:endParaRPr lang="en-US" dirty="0"/>
                    </a:p>
                  </a:txBody>
                  <a:tcPr/>
                </a:tc>
                <a:extLst>
                  <a:ext uri="{0D108BD9-81ED-4DB2-BD59-A6C34878D82A}">
                    <a16:rowId xmlns:a16="http://schemas.microsoft.com/office/drawing/2014/main" val="583050930"/>
                  </a:ext>
                </a:extLst>
              </a:tr>
              <a:tr h="370840">
                <a:tc>
                  <a:txBody>
                    <a:bodyPr/>
                    <a:lstStyle/>
                    <a:p>
                      <a:r>
                        <a:rPr lang="en-US" dirty="0"/>
                        <a:t>PMO and Team</a:t>
                      </a:r>
                    </a:p>
                  </a:txBody>
                  <a:tcPr/>
                </a:tc>
                <a:tc>
                  <a:txBody>
                    <a:bodyPr/>
                    <a:lstStyle/>
                    <a:p>
                      <a:pPr algn="just"/>
                      <a:r>
                        <a:rPr lang="en-CA" sz="1800" b="0" u="none" strike="noStrike" dirty="0">
                          <a:solidFill>
                            <a:srgbClr val="1F1F1F"/>
                          </a:solidFill>
                          <a:effectLst/>
                        </a:rPr>
                        <a:t>Professionals who organize, plan, and execute projects while working within restraints like budgets and schedules. Project managers lead entire teams, define project goals, communicate with stakeholders, and see a project through to its closure.</a:t>
                      </a:r>
                      <a:endParaRPr lang="en-US" dirty="0"/>
                    </a:p>
                  </a:txBody>
                  <a:tcPr/>
                </a:tc>
                <a:extLst>
                  <a:ext uri="{0D108BD9-81ED-4DB2-BD59-A6C34878D82A}">
                    <a16:rowId xmlns:a16="http://schemas.microsoft.com/office/drawing/2014/main" val="2964823587"/>
                  </a:ext>
                </a:extLst>
              </a:tr>
              <a:tr h="370840">
                <a:tc>
                  <a:txBody>
                    <a:bodyPr/>
                    <a:lstStyle/>
                    <a:p>
                      <a:r>
                        <a:rPr lang="en-US" dirty="0"/>
                        <a:t>HSE Team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800" b="0" u="none" strike="noStrike" kern="1200" dirty="0">
                          <a:solidFill>
                            <a:schemeClr val="dk1"/>
                          </a:solidFill>
                          <a:effectLst/>
                        </a:rPr>
                        <a:t>Collaborate with law enforcement agencies to ensure security measures are in place.</a:t>
                      </a:r>
                      <a:endParaRPr lang="en-CA"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786573613"/>
                  </a:ext>
                </a:extLst>
              </a:tr>
              <a:tr h="370840">
                <a:tc>
                  <a:txBody>
                    <a:bodyPr/>
                    <a:lstStyle/>
                    <a:p>
                      <a:r>
                        <a:rPr lang="en-US" dirty="0"/>
                        <a:t>R&amp;D Team </a:t>
                      </a:r>
                    </a:p>
                  </a:txBody>
                  <a:tcPr/>
                </a:tc>
                <a:tc>
                  <a:txBody>
                    <a:bodyPr/>
                    <a:lstStyle/>
                    <a:p>
                      <a:pPr algn="just"/>
                      <a:r>
                        <a:rPr lang="en-US" dirty="0"/>
                        <a:t>Develop detailed engineering plans for every aspect of the project, including track alignment, station layouts, bridges, tunnels, signaling systems, and power supply.</a:t>
                      </a:r>
                    </a:p>
                  </a:txBody>
                  <a:tcPr/>
                </a:tc>
                <a:extLst>
                  <a:ext uri="{0D108BD9-81ED-4DB2-BD59-A6C34878D82A}">
                    <a16:rowId xmlns:a16="http://schemas.microsoft.com/office/drawing/2014/main" val="864094840"/>
                  </a:ext>
                </a:extLst>
              </a:tr>
              <a:tr h="370840">
                <a:tc>
                  <a:txBody>
                    <a:bodyPr/>
                    <a:lstStyle/>
                    <a:p>
                      <a:r>
                        <a:rPr lang="en-US" dirty="0"/>
                        <a:t>Procurement </a:t>
                      </a:r>
                    </a:p>
                  </a:txBody>
                  <a:tcPr/>
                </a:tc>
                <a:tc>
                  <a:txBody>
                    <a:bodyPr/>
                    <a:lstStyle/>
                    <a:p>
                      <a:pPr algn="just"/>
                      <a:r>
                        <a:rPr lang="en-US" dirty="0"/>
                        <a:t>Creating bidding documents for suppliers and contractors. </a:t>
                      </a:r>
                    </a:p>
                  </a:txBody>
                  <a:tcPr/>
                </a:tc>
                <a:extLst>
                  <a:ext uri="{0D108BD9-81ED-4DB2-BD59-A6C34878D82A}">
                    <a16:rowId xmlns:a16="http://schemas.microsoft.com/office/drawing/2014/main" val="3458817657"/>
                  </a:ext>
                </a:extLst>
              </a:tr>
            </a:tbl>
          </a:graphicData>
        </a:graphic>
      </p:graphicFrame>
    </p:spTree>
    <p:extLst>
      <p:ext uri="{BB962C8B-B14F-4D97-AF65-F5344CB8AC3E}">
        <p14:creationId xmlns:p14="http://schemas.microsoft.com/office/powerpoint/2010/main" val="222516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FD3A5-9E62-FB7E-A7B9-310F05A61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83527-7310-2635-8A61-CB20D770C1A3}"/>
              </a:ext>
            </a:extLst>
          </p:cNvPr>
          <p:cNvSpPr>
            <a:spLocks noGrp="1"/>
          </p:cNvSpPr>
          <p:nvPr>
            <p:ph type="title"/>
          </p:nvPr>
        </p:nvSpPr>
        <p:spPr/>
        <p:txBody>
          <a:bodyPr>
            <a:normAutofit/>
          </a:bodyPr>
          <a:lstStyle/>
          <a:p>
            <a:pPr algn="ctr"/>
            <a:r>
              <a:rPr lang="en-US" sz="3600" b="1" dirty="0">
                <a:latin typeface="+mn-lt"/>
              </a:rPr>
              <a:t>Required Resources - People Involve</a:t>
            </a:r>
            <a:endParaRPr lang="en-CA" sz="2400" b="1" dirty="0">
              <a:latin typeface="+mn-lt"/>
            </a:endParaRPr>
          </a:p>
        </p:txBody>
      </p:sp>
      <p:sp>
        <p:nvSpPr>
          <p:cNvPr id="6" name="Content Placeholder 2">
            <a:extLst>
              <a:ext uri="{FF2B5EF4-FFF2-40B4-BE49-F238E27FC236}">
                <a16:creationId xmlns:a16="http://schemas.microsoft.com/office/drawing/2014/main" id="{DDA9D3FC-C8AF-EDDC-D8EF-29F9955CDE79}"/>
              </a:ext>
            </a:extLst>
          </p:cNvPr>
          <p:cNvSpPr txBox="1">
            <a:spLocks/>
          </p:cNvSpPr>
          <p:nvPr/>
        </p:nvSpPr>
        <p:spPr>
          <a:xfrm>
            <a:off x="241852" y="5974625"/>
            <a:ext cx="10668000"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Staff, C. November 29, 2023. </a:t>
            </a:r>
            <a:r>
              <a:rPr lang="en-US" sz="1400" dirty="0" err="1">
                <a:solidFill>
                  <a:srgbClr val="222222"/>
                </a:solidFill>
              </a:rPr>
              <a:t>Cousera</a:t>
            </a:r>
            <a:r>
              <a:rPr lang="en-US" sz="1400" dirty="0">
                <a:solidFill>
                  <a:srgbClr val="222222"/>
                </a:solidFill>
              </a:rPr>
              <a:t>. </a:t>
            </a:r>
            <a:r>
              <a:rPr lang="en-US" sz="1400" i="1" dirty="0">
                <a:solidFill>
                  <a:srgbClr val="222222"/>
                </a:solidFill>
              </a:rPr>
              <a:t>What Is A Project Manager? A Career Guide. </a:t>
            </a:r>
          </a:p>
          <a:p>
            <a:pPr marL="0" indent="0" algn="just">
              <a:spcBef>
                <a:spcPts val="0"/>
              </a:spcBef>
              <a:buNone/>
            </a:pPr>
            <a:r>
              <a:rPr lang="en-US" sz="1400" dirty="0">
                <a:solidFill>
                  <a:srgbClr val="222222"/>
                </a:solidFill>
              </a:rPr>
              <a:t>https://</a:t>
            </a:r>
            <a:r>
              <a:rPr lang="en-US" sz="1400" dirty="0" err="1">
                <a:solidFill>
                  <a:srgbClr val="222222"/>
                </a:solidFill>
              </a:rPr>
              <a:t>www.coursera.org</a:t>
            </a:r>
            <a:r>
              <a:rPr lang="en-US" sz="1400" dirty="0">
                <a:solidFill>
                  <a:srgbClr val="222222"/>
                </a:solidFill>
              </a:rPr>
              <a:t>/articles/what-is-project-manager#</a:t>
            </a:r>
          </a:p>
        </p:txBody>
      </p:sp>
      <p:graphicFrame>
        <p:nvGraphicFramePr>
          <p:cNvPr id="7" name="Table 6">
            <a:extLst>
              <a:ext uri="{FF2B5EF4-FFF2-40B4-BE49-F238E27FC236}">
                <a16:creationId xmlns:a16="http://schemas.microsoft.com/office/drawing/2014/main" id="{DBAD9359-A26C-7387-D84D-0038AF8A24B8}"/>
              </a:ext>
            </a:extLst>
          </p:cNvPr>
          <p:cNvGraphicFramePr>
            <a:graphicFrameLocks noGrp="1"/>
          </p:cNvGraphicFramePr>
          <p:nvPr>
            <p:extLst>
              <p:ext uri="{D42A27DB-BD31-4B8C-83A1-F6EECF244321}">
                <p14:modId xmlns:p14="http://schemas.microsoft.com/office/powerpoint/2010/main" val="2935824252"/>
              </p:ext>
            </p:extLst>
          </p:nvPr>
        </p:nvGraphicFramePr>
        <p:xfrm>
          <a:off x="639417" y="1690688"/>
          <a:ext cx="10913165" cy="2667000"/>
        </p:xfrm>
        <a:graphic>
          <a:graphicData uri="http://schemas.openxmlformats.org/drawingml/2006/table">
            <a:tbl>
              <a:tblPr bandRow="1">
                <a:tableStyleId>{BC89EF96-8CEA-46FF-86C4-4CE0E7609802}</a:tableStyleId>
              </a:tblPr>
              <a:tblGrid>
                <a:gridCol w="2700131">
                  <a:extLst>
                    <a:ext uri="{9D8B030D-6E8A-4147-A177-3AD203B41FA5}">
                      <a16:colId xmlns:a16="http://schemas.microsoft.com/office/drawing/2014/main" val="839412401"/>
                    </a:ext>
                  </a:extLst>
                </a:gridCol>
                <a:gridCol w="8213034">
                  <a:extLst>
                    <a:ext uri="{9D8B030D-6E8A-4147-A177-3AD203B41FA5}">
                      <a16:colId xmlns:a16="http://schemas.microsoft.com/office/drawing/2014/main" val="668187400"/>
                    </a:ext>
                  </a:extLst>
                </a:gridCol>
              </a:tblGrid>
              <a:tr h="370840">
                <a:tc>
                  <a:txBody>
                    <a:bodyPr/>
                    <a:lstStyle/>
                    <a:p>
                      <a:r>
                        <a:rPr lang="en-US" b="0" dirty="0"/>
                        <a:t>Logistics and</a:t>
                      </a:r>
                    </a:p>
                    <a:p>
                      <a:r>
                        <a:rPr lang="en-US" b="0" dirty="0"/>
                        <a:t>Warehouse Team </a:t>
                      </a:r>
                    </a:p>
                  </a:txBody>
                  <a:tcPr/>
                </a:tc>
                <a:tc>
                  <a:txBody>
                    <a:bodyPr/>
                    <a:lstStyle/>
                    <a:p>
                      <a:pPr algn="just"/>
                      <a:r>
                        <a:rPr lang="en-US" b="0" dirty="0"/>
                        <a:t>Initiate transportation and proper storage of raw and finished products.</a:t>
                      </a:r>
                      <a:endParaRPr lang="en-US" b="0" i="0" dirty="0"/>
                    </a:p>
                  </a:txBody>
                  <a:tcPr/>
                </a:tc>
                <a:extLst>
                  <a:ext uri="{0D108BD9-81ED-4DB2-BD59-A6C34878D82A}">
                    <a16:rowId xmlns:a16="http://schemas.microsoft.com/office/drawing/2014/main" val="3355628074"/>
                  </a:ext>
                </a:extLst>
              </a:tr>
              <a:tr h="370840">
                <a:tc>
                  <a:txBody>
                    <a:bodyPr/>
                    <a:lstStyle/>
                    <a:p>
                      <a:r>
                        <a:rPr lang="en-US" dirty="0"/>
                        <a:t>TL and Laborers</a:t>
                      </a:r>
                    </a:p>
                  </a:txBody>
                  <a:tcPr/>
                </a:tc>
                <a:tc>
                  <a:txBody>
                    <a:bodyPr/>
                    <a:lstStyle/>
                    <a:p>
                      <a:pPr algn="just"/>
                      <a:r>
                        <a:rPr lang="en-US" dirty="0"/>
                        <a:t>Ground workers.</a:t>
                      </a:r>
                    </a:p>
                  </a:txBody>
                  <a:tcPr/>
                </a:tc>
                <a:extLst>
                  <a:ext uri="{0D108BD9-81ED-4DB2-BD59-A6C34878D82A}">
                    <a16:rowId xmlns:a16="http://schemas.microsoft.com/office/drawing/2014/main" val="4134640400"/>
                  </a:ext>
                </a:extLst>
              </a:tr>
              <a:tr h="370840">
                <a:tc>
                  <a:txBody>
                    <a:bodyPr/>
                    <a:lstStyle/>
                    <a:p>
                      <a:r>
                        <a:rPr lang="en-US" dirty="0"/>
                        <a:t>IT Team </a:t>
                      </a:r>
                    </a:p>
                  </a:txBody>
                  <a:tcPr/>
                </a:tc>
                <a:tc>
                  <a:txBody>
                    <a:bodyPr/>
                    <a:lstStyle/>
                    <a:p>
                      <a:pPr algn="just"/>
                      <a:r>
                        <a:rPr lang="en-CA" sz="1800" b="0" u="none" strike="noStrike" kern="1200" dirty="0">
                          <a:solidFill>
                            <a:schemeClr val="dk1"/>
                          </a:solidFill>
                          <a:effectLst/>
                        </a:rPr>
                        <a:t>IT is also used to improve operations, and in a way, it is also linked to scheduling. Optimization can go in several directions: better train control, dispatching, or customer information system.</a:t>
                      </a:r>
                      <a:endParaRPr lang="en-CA"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686880486"/>
                  </a:ext>
                </a:extLst>
              </a:tr>
              <a:tr h="741680">
                <a:tc>
                  <a:txBody>
                    <a:bodyPr/>
                    <a:lstStyle/>
                    <a:p>
                      <a:r>
                        <a:rPr lang="en-US" dirty="0"/>
                        <a:t>3</a:t>
                      </a:r>
                      <a:r>
                        <a:rPr lang="en-US" baseline="30000" dirty="0"/>
                        <a:t>rd</a:t>
                      </a:r>
                      <a:r>
                        <a:rPr lang="en-US" dirty="0"/>
                        <a:t> Party Testing </a:t>
                      </a:r>
                    </a:p>
                    <a:p>
                      <a:r>
                        <a:rPr lang="en-US" dirty="0"/>
                        <a:t>Commissioning Team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800" b="0" u="none" strike="noStrike" kern="1200" dirty="0">
                          <a:solidFill>
                            <a:schemeClr val="dk1"/>
                          </a:solidFill>
                          <a:effectLst/>
                        </a:rPr>
                        <a:t>Conduct a series of tests to ensure the safety and functionality of the infrastructure, signalling systems, and trains.</a:t>
                      </a:r>
                      <a:endParaRPr lang="en-CA"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625627714"/>
                  </a:ext>
                </a:extLst>
              </a:tr>
            </a:tbl>
          </a:graphicData>
        </a:graphic>
      </p:graphicFrame>
    </p:spTree>
    <p:extLst>
      <p:ext uri="{BB962C8B-B14F-4D97-AF65-F5344CB8AC3E}">
        <p14:creationId xmlns:p14="http://schemas.microsoft.com/office/powerpoint/2010/main" val="351990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5"/>
            <a:ext cx="10515600" cy="682625"/>
          </a:xfrm>
        </p:spPr>
        <p:txBody>
          <a:bodyPr>
            <a:normAutofit/>
          </a:bodyPr>
          <a:lstStyle/>
          <a:p>
            <a:pPr algn="ctr"/>
            <a:r>
              <a:rPr lang="en-US" sz="3600" b="1" dirty="0">
                <a:latin typeface="+mn-lt"/>
              </a:rPr>
              <a:t>Required Resources – Physical Equipment</a:t>
            </a:r>
            <a:endParaRPr lang="en-CA" sz="2400" b="1" dirty="0">
              <a:latin typeface="+mn-lt"/>
            </a:endParaRPr>
          </a:p>
        </p:txBody>
      </p:sp>
      <p:graphicFrame>
        <p:nvGraphicFramePr>
          <p:cNvPr id="5" name="Content Placeholder 4">
            <a:extLst>
              <a:ext uri="{FF2B5EF4-FFF2-40B4-BE49-F238E27FC236}">
                <a16:creationId xmlns:a16="http://schemas.microsoft.com/office/drawing/2014/main" id="{71C4B81E-8F36-7373-FE51-8C628905C733}"/>
              </a:ext>
            </a:extLst>
          </p:cNvPr>
          <p:cNvGraphicFramePr>
            <a:graphicFrameLocks noGrp="1"/>
          </p:cNvGraphicFramePr>
          <p:nvPr>
            <p:ph idx="1"/>
            <p:extLst>
              <p:ext uri="{D42A27DB-BD31-4B8C-83A1-F6EECF244321}">
                <p14:modId xmlns:p14="http://schemas.microsoft.com/office/powerpoint/2010/main" val="1801312352"/>
              </p:ext>
            </p:extLst>
          </p:nvPr>
        </p:nvGraphicFramePr>
        <p:xfrm>
          <a:off x="552450" y="1196975"/>
          <a:ext cx="11087100" cy="4912360"/>
        </p:xfrm>
        <a:graphic>
          <a:graphicData uri="http://schemas.openxmlformats.org/drawingml/2006/table">
            <a:tbl>
              <a:tblPr bandRow="1">
                <a:tableStyleId>{3B4B98B0-60AC-42C2-AFA5-B58CD77FA1E5}</a:tableStyleId>
              </a:tblPr>
              <a:tblGrid>
                <a:gridCol w="2200275">
                  <a:extLst>
                    <a:ext uri="{9D8B030D-6E8A-4147-A177-3AD203B41FA5}">
                      <a16:colId xmlns:a16="http://schemas.microsoft.com/office/drawing/2014/main" val="2343656768"/>
                    </a:ext>
                  </a:extLst>
                </a:gridCol>
                <a:gridCol w="3676650">
                  <a:extLst>
                    <a:ext uri="{9D8B030D-6E8A-4147-A177-3AD203B41FA5}">
                      <a16:colId xmlns:a16="http://schemas.microsoft.com/office/drawing/2014/main" val="2577404722"/>
                    </a:ext>
                  </a:extLst>
                </a:gridCol>
                <a:gridCol w="5210175">
                  <a:extLst>
                    <a:ext uri="{9D8B030D-6E8A-4147-A177-3AD203B41FA5}">
                      <a16:colId xmlns:a16="http://schemas.microsoft.com/office/drawing/2014/main" val="286154436"/>
                    </a:ext>
                  </a:extLst>
                </a:gridCol>
              </a:tblGrid>
              <a:tr h="370840">
                <a:tc>
                  <a:txBody>
                    <a:bodyPr/>
                    <a:lstStyle/>
                    <a:p>
                      <a:r>
                        <a:rPr lang="en-US" sz="1600" b="1" dirty="0">
                          <a:solidFill>
                            <a:schemeClr val="tx1"/>
                          </a:solidFill>
                        </a:rPr>
                        <a:t>Railway Infrastructure Upgrades:</a:t>
                      </a:r>
                    </a:p>
                  </a:txBody>
                  <a:tcPr/>
                </a:tc>
                <a:tc>
                  <a:txBody>
                    <a:bodyPr/>
                    <a:lstStyle/>
                    <a:p>
                      <a:r>
                        <a:rPr lang="en-US" sz="1600" b="0" kern="1200" dirty="0">
                          <a:solidFill>
                            <a:schemeClr val="tx1"/>
                          </a:solidFill>
                          <a:effectLst/>
                        </a:rPr>
                        <a:t>Track Maintenance Equipment:</a:t>
                      </a:r>
                    </a:p>
                    <a:p>
                      <a:r>
                        <a:rPr lang="en-US" sz="1600" b="0" kern="1200" dirty="0">
                          <a:solidFill>
                            <a:schemeClr val="tx1"/>
                          </a:solidFill>
                          <a:effectLst/>
                        </a:rPr>
                        <a:t>Track Components:</a:t>
                      </a:r>
                    </a:p>
                    <a:p>
                      <a:r>
                        <a:rPr lang="en-US" sz="1600" b="0" kern="1200" dirty="0">
                          <a:solidFill>
                            <a:schemeClr val="tx1"/>
                          </a:solidFill>
                          <a:effectLst/>
                        </a:rPr>
                        <a:t>Bridge and Tunnel Renovation:</a:t>
                      </a:r>
                      <a:endParaRPr lang="en-US" sz="1600" dirty="0">
                        <a:solidFill>
                          <a:schemeClr val="tx1"/>
                        </a:solidFill>
                      </a:endParaRPr>
                    </a:p>
                  </a:txBody>
                  <a:tcPr/>
                </a:tc>
                <a:tc>
                  <a:txBody>
                    <a:bodyPr/>
                    <a:lstStyle/>
                    <a:p>
                      <a:r>
                        <a:rPr lang="en-US" sz="1600" b="0" kern="1200" dirty="0">
                          <a:solidFill>
                            <a:schemeClr val="tx1"/>
                          </a:solidFill>
                          <a:effectLst/>
                        </a:rPr>
                        <a:t>Track-laying machines, ballast regulators, tamping machines.</a:t>
                      </a:r>
                    </a:p>
                    <a:p>
                      <a:r>
                        <a:rPr lang="en-US" sz="1600" b="0" kern="1200" dirty="0">
                          <a:solidFill>
                            <a:schemeClr val="tx1"/>
                          </a:solidFill>
                          <a:effectLst/>
                        </a:rPr>
                        <a:t>Rails, ties, ballast, fastening systems.</a:t>
                      </a:r>
                    </a:p>
                    <a:p>
                      <a:r>
                        <a:rPr lang="en-US" sz="1600" b="0" kern="1200" dirty="0">
                          <a:solidFill>
                            <a:schemeClr val="tx1"/>
                          </a:solidFill>
                          <a:effectLst/>
                        </a:rPr>
                        <a:t>Equipment for strengthening bridges, tunnel repairs.</a:t>
                      </a:r>
                      <a:endParaRPr lang="en-US" sz="1600" dirty="0">
                        <a:solidFill>
                          <a:schemeClr val="tx1"/>
                        </a:solidFill>
                      </a:endParaRPr>
                    </a:p>
                  </a:txBody>
                  <a:tcPr/>
                </a:tc>
                <a:extLst>
                  <a:ext uri="{0D108BD9-81ED-4DB2-BD59-A6C34878D82A}">
                    <a16:rowId xmlns:a16="http://schemas.microsoft.com/office/drawing/2014/main" val="2059970533"/>
                  </a:ext>
                </a:extLst>
              </a:tr>
              <a:tr h="370840">
                <a:tc>
                  <a:txBody>
                    <a:bodyPr/>
                    <a:lstStyle/>
                    <a:p>
                      <a:r>
                        <a:rPr lang="en-US" sz="1600" b="1" kern="1200" dirty="0">
                          <a:solidFill>
                            <a:schemeClr val="tx1"/>
                          </a:solidFill>
                          <a:effectLst/>
                        </a:rPr>
                        <a:t>Rolling Stock &amp; Maintenance Facilities:</a:t>
                      </a:r>
                      <a:endParaRPr lang="en-US" sz="1600" b="1" dirty="0">
                        <a:solidFill>
                          <a:schemeClr val="tx1"/>
                        </a:solidFill>
                      </a:endParaRPr>
                    </a:p>
                  </a:txBody>
                  <a:tcPr/>
                </a:tc>
                <a:tc>
                  <a:txBody>
                    <a:bodyPr/>
                    <a:lstStyle/>
                    <a:p>
                      <a:r>
                        <a:rPr lang="en-US" sz="1600" b="0" kern="1200" dirty="0">
                          <a:solidFill>
                            <a:schemeClr val="tx1"/>
                          </a:solidFill>
                          <a:effectLst/>
                        </a:rPr>
                        <a:t>Rolling Stock Refurbishment:</a:t>
                      </a:r>
                    </a:p>
                    <a:p>
                      <a:r>
                        <a:rPr lang="en-US" sz="1600" b="0" kern="1200" dirty="0">
                          <a:solidFill>
                            <a:schemeClr val="tx1"/>
                          </a:solidFill>
                          <a:effectLst/>
                        </a:rPr>
                        <a:t>Depot and Workshop Upgrades:</a:t>
                      </a:r>
                      <a:endParaRPr lang="en-US" sz="1600" dirty="0">
                        <a:solidFill>
                          <a:schemeClr val="tx1"/>
                        </a:solidFill>
                      </a:endParaRPr>
                    </a:p>
                  </a:txBody>
                  <a:tcPr/>
                </a:tc>
                <a:tc>
                  <a:txBody>
                    <a:bodyPr/>
                    <a:lstStyle/>
                    <a:p>
                      <a:r>
                        <a:rPr lang="en-US" sz="1600" b="0" kern="1200" dirty="0">
                          <a:solidFill>
                            <a:schemeClr val="tx1"/>
                          </a:solidFill>
                          <a:effectLst/>
                        </a:rPr>
                        <a:t>Refurbishing locomotives, passenger cars.</a:t>
                      </a:r>
                    </a:p>
                    <a:p>
                      <a:r>
                        <a:rPr lang="en-US" sz="1600" b="0" kern="1200" dirty="0">
                          <a:solidFill>
                            <a:schemeClr val="tx1"/>
                          </a:solidFill>
                          <a:effectLst/>
                        </a:rPr>
                        <a:t>Modifications for enhanced maintenance.</a:t>
                      </a:r>
                      <a:endParaRPr lang="en-US" sz="1600" dirty="0">
                        <a:solidFill>
                          <a:schemeClr val="tx1"/>
                        </a:solidFill>
                      </a:endParaRPr>
                    </a:p>
                  </a:txBody>
                  <a:tcPr/>
                </a:tc>
                <a:extLst>
                  <a:ext uri="{0D108BD9-81ED-4DB2-BD59-A6C34878D82A}">
                    <a16:rowId xmlns:a16="http://schemas.microsoft.com/office/drawing/2014/main" val="4092438674"/>
                  </a:ext>
                </a:extLst>
              </a:tr>
              <a:tr h="370840">
                <a:tc>
                  <a:txBody>
                    <a:bodyPr/>
                    <a:lstStyle/>
                    <a:p>
                      <a:r>
                        <a:rPr lang="en-US" sz="1600" b="1" kern="1200" dirty="0">
                          <a:solidFill>
                            <a:schemeClr val="tx1"/>
                          </a:solidFill>
                          <a:effectLst/>
                        </a:rPr>
                        <a:t>Safety &amp; Control Systems:</a:t>
                      </a:r>
                      <a:endParaRPr lang="en-US" sz="1600" b="1" dirty="0">
                        <a:solidFill>
                          <a:schemeClr val="tx1"/>
                        </a:solidFill>
                      </a:endParaRPr>
                    </a:p>
                  </a:txBody>
                  <a:tcPr/>
                </a:tc>
                <a:tc>
                  <a:txBody>
                    <a:bodyPr/>
                    <a:lstStyle/>
                    <a:p>
                      <a:r>
                        <a:rPr lang="en-US" sz="1600" b="0" kern="1200" dirty="0">
                          <a:solidFill>
                            <a:schemeClr val="tx1"/>
                          </a:solidFill>
                          <a:effectLst/>
                        </a:rPr>
                        <a:t>Signaling and Control System Updates:</a:t>
                      </a:r>
                    </a:p>
                    <a:p>
                      <a:r>
                        <a:rPr lang="en-US" sz="1600" b="0" kern="1200" dirty="0">
                          <a:solidFill>
                            <a:schemeClr val="tx1"/>
                          </a:solidFill>
                          <a:effectLst/>
                        </a:rPr>
                        <a:t>Safety Equipment Maintenance:</a:t>
                      </a:r>
                      <a:endParaRPr lang="en-US" sz="1600" dirty="0">
                        <a:solidFill>
                          <a:schemeClr val="tx1"/>
                        </a:solidFill>
                      </a:endParaRPr>
                    </a:p>
                  </a:txBody>
                  <a:tcPr/>
                </a:tc>
                <a:tc>
                  <a:txBody>
                    <a:bodyPr/>
                    <a:lstStyle/>
                    <a:p>
                      <a:r>
                        <a:rPr lang="en-US" sz="1600" b="0" kern="1200" dirty="0">
                          <a:solidFill>
                            <a:schemeClr val="tx1"/>
                          </a:solidFill>
                          <a:effectLst/>
                        </a:rPr>
                        <a:t>Higher speed adaptations.</a:t>
                      </a:r>
                    </a:p>
                    <a:p>
                      <a:r>
                        <a:rPr lang="en-US" sz="1600" b="0" kern="1200" dirty="0">
                          <a:solidFill>
                            <a:schemeClr val="tx1"/>
                          </a:solidFill>
                          <a:effectLst/>
                        </a:rPr>
                        <a:t>Barrier replacement, upgrades.</a:t>
                      </a:r>
                      <a:endParaRPr lang="en-US" sz="1600" dirty="0">
                        <a:solidFill>
                          <a:schemeClr val="tx1"/>
                        </a:solidFill>
                      </a:endParaRPr>
                    </a:p>
                  </a:txBody>
                  <a:tcPr/>
                </a:tc>
                <a:extLst>
                  <a:ext uri="{0D108BD9-81ED-4DB2-BD59-A6C34878D82A}">
                    <a16:rowId xmlns:a16="http://schemas.microsoft.com/office/drawing/2014/main" val="1427415810"/>
                  </a:ext>
                </a:extLst>
              </a:tr>
              <a:tr h="370840">
                <a:tc>
                  <a:txBody>
                    <a:bodyPr/>
                    <a:lstStyle/>
                    <a:p>
                      <a:r>
                        <a:rPr lang="en-US" sz="1600" b="1" dirty="0">
                          <a:solidFill>
                            <a:schemeClr val="tx1"/>
                          </a:solidFill>
                        </a:rPr>
                        <a:t>Communication &amp; Control Systems:</a:t>
                      </a:r>
                    </a:p>
                  </a:txBody>
                  <a:tcPr/>
                </a:tc>
                <a:tc>
                  <a:txBody>
                    <a:bodyPr/>
                    <a:lstStyle/>
                    <a:p>
                      <a:r>
                        <a:rPr lang="en-US" sz="1600" b="0" i="0" kern="1200" dirty="0">
                          <a:solidFill>
                            <a:schemeClr val="tx1"/>
                          </a:solidFill>
                          <a:effectLst/>
                          <a:latin typeface="+mn-lt"/>
                          <a:ea typeface="+mn-ea"/>
                          <a:cs typeface="+mn-cs"/>
                        </a:rPr>
                        <a:t>Train Control System Enhancements:</a:t>
                      </a:r>
                    </a:p>
                    <a:p>
                      <a:r>
                        <a:rPr lang="en-US" sz="1600" b="0" i="0" kern="1200" dirty="0">
                          <a:solidFill>
                            <a:schemeClr val="tx1"/>
                          </a:solidFill>
                          <a:effectLst/>
                          <a:latin typeface="+mn-lt"/>
                          <a:ea typeface="+mn-ea"/>
                          <a:cs typeface="+mn-cs"/>
                        </a:rPr>
                        <a:t>Communication Infrastructure:</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Modern technology integration.</a:t>
                      </a:r>
                    </a:p>
                    <a:p>
                      <a:r>
                        <a:rPr lang="en-US" sz="1600" b="0" i="0" kern="1200" dirty="0">
                          <a:solidFill>
                            <a:schemeClr val="tx1"/>
                          </a:solidFill>
                          <a:effectLst/>
                          <a:latin typeface="+mn-lt"/>
                          <a:ea typeface="+mn-ea"/>
                          <a:cs typeface="+mn-cs"/>
                        </a:rPr>
                        <a:t>Network upgrades.</a:t>
                      </a:r>
                      <a:endParaRPr lang="en-US" sz="1600" dirty="0">
                        <a:solidFill>
                          <a:schemeClr val="tx1"/>
                        </a:solidFill>
                      </a:endParaRPr>
                    </a:p>
                  </a:txBody>
                  <a:tcPr/>
                </a:tc>
                <a:extLst>
                  <a:ext uri="{0D108BD9-81ED-4DB2-BD59-A6C34878D82A}">
                    <a16:rowId xmlns:a16="http://schemas.microsoft.com/office/drawing/2014/main" val="2416508436"/>
                  </a:ext>
                </a:extLst>
              </a:tr>
              <a:tr h="370840">
                <a:tc>
                  <a:txBody>
                    <a:bodyPr/>
                    <a:lstStyle/>
                    <a:p>
                      <a:r>
                        <a:rPr lang="en-US" sz="1600" b="1" i="0" kern="1200" dirty="0">
                          <a:solidFill>
                            <a:schemeClr val="tx1"/>
                          </a:solidFill>
                          <a:effectLst/>
                          <a:latin typeface="+mn-lt"/>
                          <a:ea typeface="+mn-ea"/>
                          <a:cs typeface="+mn-cs"/>
                        </a:rPr>
                        <a:t>Construction &amp; Utility Equipment:</a:t>
                      </a:r>
                      <a:endParaRPr lang="en-US" sz="1600" b="1" dirty="0">
                        <a:solidFill>
                          <a:schemeClr val="tx1"/>
                        </a:solidFill>
                      </a:endParaRPr>
                    </a:p>
                  </a:txBody>
                  <a:tcPr/>
                </a:tc>
                <a:tc>
                  <a:txBody>
                    <a:bodyPr/>
                    <a:lstStyle/>
                    <a:p>
                      <a:r>
                        <a:rPr lang="en-US" sz="1600" b="0" i="0" kern="1200" dirty="0">
                          <a:solidFill>
                            <a:schemeClr val="tx1"/>
                          </a:solidFill>
                          <a:effectLst/>
                          <a:latin typeface="+mn-lt"/>
                          <a:ea typeface="+mn-ea"/>
                          <a:cs typeface="+mn-cs"/>
                        </a:rPr>
                        <a:t>Construction Machinery:</a:t>
                      </a:r>
                    </a:p>
                    <a:p>
                      <a:r>
                        <a:rPr lang="en-US" sz="1600" b="0" i="0" kern="1200" dirty="0">
                          <a:solidFill>
                            <a:schemeClr val="tx1"/>
                          </a:solidFill>
                          <a:effectLst/>
                          <a:latin typeface="+mn-lt"/>
                          <a:ea typeface="+mn-ea"/>
                          <a:cs typeface="+mn-cs"/>
                        </a:rPr>
                        <a:t>Utility Upgrades:</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Earthmoving equipment.</a:t>
                      </a:r>
                    </a:p>
                    <a:p>
                      <a:r>
                        <a:rPr lang="en-US" sz="1600" b="0" i="0" kern="1200" dirty="0">
                          <a:solidFill>
                            <a:schemeClr val="tx1"/>
                          </a:solidFill>
                          <a:effectLst/>
                          <a:latin typeface="+mn-lt"/>
                          <a:ea typeface="+mn-ea"/>
                          <a:cs typeface="+mn-cs"/>
                        </a:rPr>
                        <a:t>Relocation equipment, materials.</a:t>
                      </a:r>
                      <a:endParaRPr lang="en-US" sz="1600" dirty="0">
                        <a:solidFill>
                          <a:schemeClr val="tx1"/>
                        </a:solidFill>
                      </a:endParaRPr>
                    </a:p>
                  </a:txBody>
                  <a:tcPr/>
                </a:tc>
                <a:extLst>
                  <a:ext uri="{0D108BD9-81ED-4DB2-BD59-A6C34878D82A}">
                    <a16:rowId xmlns:a16="http://schemas.microsoft.com/office/drawing/2014/main" val="1015006675"/>
                  </a:ext>
                </a:extLst>
              </a:tr>
              <a:tr h="370840">
                <a:tc>
                  <a:txBody>
                    <a:bodyPr/>
                    <a:lstStyle/>
                    <a:p>
                      <a:r>
                        <a:rPr lang="en-US" sz="1600" b="1" i="0" kern="1200" dirty="0">
                          <a:solidFill>
                            <a:schemeClr val="tx1"/>
                          </a:solidFill>
                          <a:effectLst/>
                          <a:latin typeface="+mn-lt"/>
                          <a:ea typeface="+mn-ea"/>
                          <a:cs typeface="+mn-cs"/>
                        </a:rPr>
                        <a:t>Station Upgrades:</a:t>
                      </a:r>
                      <a:endParaRPr lang="en-US" sz="1600" b="1" dirty="0">
                        <a:solidFill>
                          <a:schemeClr val="tx1"/>
                        </a:solidFill>
                      </a:endParaRPr>
                    </a:p>
                  </a:txBody>
                  <a:tcPr/>
                </a:tc>
                <a:tc>
                  <a:txBody>
                    <a:bodyPr/>
                    <a:lstStyle/>
                    <a:p>
                      <a:r>
                        <a:rPr lang="en-US" sz="1600" b="0" i="0" kern="1200" dirty="0">
                          <a:solidFill>
                            <a:schemeClr val="tx1"/>
                          </a:solidFill>
                          <a:effectLst/>
                          <a:latin typeface="+mn-lt"/>
                          <a:ea typeface="+mn-ea"/>
                          <a:cs typeface="+mn-cs"/>
                        </a:rPr>
                        <a:t>Station Renovation:</a:t>
                      </a:r>
                    </a:p>
                    <a:p>
                      <a:r>
                        <a:rPr lang="en-US" sz="1600" b="0" i="0" kern="1200" dirty="0">
                          <a:solidFill>
                            <a:schemeClr val="tx1"/>
                          </a:solidFill>
                          <a:effectLst/>
                          <a:latin typeface="+mn-lt"/>
                          <a:ea typeface="+mn-ea"/>
                          <a:cs typeface="+mn-cs"/>
                        </a:rPr>
                        <a:t>Ticketing and Passenger Services:</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Accessibility improvements, amenities.</a:t>
                      </a:r>
                    </a:p>
                    <a:p>
                      <a:r>
                        <a:rPr lang="en-US" sz="1600" b="0" i="0" kern="1200" dirty="0">
                          <a:solidFill>
                            <a:schemeClr val="tx1"/>
                          </a:solidFill>
                          <a:effectLst/>
                          <a:latin typeface="+mn-lt"/>
                          <a:ea typeface="+mn-ea"/>
                          <a:cs typeface="+mn-cs"/>
                        </a:rPr>
                        <a:t>Modern installations.</a:t>
                      </a:r>
                      <a:endParaRPr lang="en-US" sz="1600" dirty="0">
                        <a:solidFill>
                          <a:schemeClr val="tx1"/>
                        </a:solidFill>
                      </a:endParaRPr>
                    </a:p>
                  </a:txBody>
                  <a:tcPr/>
                </a:tc>
                <a:extLst>
                  <a:ext uri="{0D108BD9-81ED-4DB2-BD59-A6C34878D82A}">
                    <a16:rowId xmlns:a16="http://schemas.microsoft.com/office/drawing/2014/main" val="113064994"/>
                  </a:ext>
                </a:extLst>
              </a:tr>
              <a:tr h="370840">
                <a:tc>
                  <a:txBody>
                    <a:bodyPr/>
                    <a:lstStyle/>
                    <a:p>
                      <a:r>
                        <a:rPr lang="en-US" sz="1600" b="1" i="0" kern="1200" dirty="0">
                          <a:solidFill>
                            <a:schemeClr val="tx1"/>
                          </a:solidFill>
                          <a:effectLst/>
                          <a:latin typeface="+mn-lt"/>
                          <a:ea typeface="+mn-ea"/>
                          <a:cs typeface="+mn-cs"/>
                        </a:rPr>
                        <a:t>Testing &amp; Measurement Tools:</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Track Inspection Equipment:</a:t>
                      </a:r>
                    </a:p>
                    <a:p>
                      <a:r>
                        <a:rPr lang="en-US" sz="1600" b="0" i="0" kern="1200" dirty="0">
                          <a:solidFill>
                            <a:schemeClr val="tx1"/>
                          </a:solidFill>
                          <a:effectLst/>
                          <a:latin typeface="+mn-lt"/>
                          <a:ea typeface="+mn-ea"/>
                          <a:cs typeface="+mn-cs"/>
                        </a:rPr>
                        <a:t>Performance Testing Equipment</a:t>
                      </a:r>
                    </a:p>
                    <a:p>
                      <a:r>
                        <a:rPr lang="en-US" sz="1600" b="0" i="0" kern="1200" dirty="0">
                          <a:solidFill>
                            <a:schemeClr val="tx1"/>
                          </a:solidFill>
                          <a:effectLst/>
                          <a:latin typeface="+mn-lt"/>
                          <a:ea typeface="+mn-ea"/>
                          <a:cs typeface="+mn-cs"/>
                        </a:rPr>
                        <a:t>Gauges and Calibrating Equipment:</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Geometry measurement tools.</a:t>
                      </a:r>
                    </a:p>
                    <a:p>
                      <a:r>
                        <a:rPr lang="en-US" sz="1600" b="0" i="0" kern="1200" dirty="0">
                          <a:solidFill>
                            <a:schemeClr val="tx1"/>
                          </a:solidFill>
                          <a:effectLst/>
                          <a:latin typeface="+mn-lt"/>
                          <a:ea typeface="+mn-ea"/>
                          <a:cs typeface="+mn-cs"/>
                        </a:rPr>
                        <a:t>Evaluation instruments</a:t>
                      </a:r>
                    </a:p>
                    <a:p>
                      <a:r>
                        <a:rPr lang="en-US" sz="1600" b="0" i="0" kern="1200" dirty="0">
                          <a:solidFill>
                            <a:schemeClr val="tx1"/>
                          </a:solidFill>
                          <a:effectLst/>
                          <a:latin typeface="+mn-lt"/>
                          <a:ea typeface="+mn-ea"/>
                          <a:cs typeface="+mn-cs"/>
                        </a:rPr>
                        <a:t>Precision measurement tools.</a:t>
                      </a:r>
                      <a:endParaRPr lang="en-US" sz="1600" dirty="0">
                        <a:solidFill>
                          <a:schemeClr val="tx1"/>
                        </a:solidFill>
                      </a:endParaRPr>
                    </a:p>
                  </a:txBody>
                  <a:tcPr/>
                </a:tc>
                <a:extLst>
                  <a:ext uri="{0D108BD9-81ED-4DB2-BD59-A6C34878D82A}">
                    <a16:rowId xmlns:a16="http://schemas.microsoft.com/office/drawing/2014/main" val="2050295090"/>
                  </a:ext>
                </a:extLst>
              </a:tr>
              <a:tr h="370840">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2927693355"/>
                  </a:ext>
                </a:extLst>
              </a:tr>
            </a:tbl>
          </a:graphicData>
        </a:graphic>
      </p:graphicFrame>
      <p:sp>
        <p:nvSpPr>
          <p:cNvPr id="4" name="Subtitle 2">
            <a:extLst>
              <a:ext uri="{FF2B5EF4-FFF2-40B4-BE49-F238E27FC236}">
                <a16:creationId xmlns:a16="http://schemas.microsoft.com/office/drawing/2014/main" id="{EEE81C83-26EC-83E3-3CCC-AF9E36FF8B1A}"/>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Wikipedia. n.d. </a:t>
            </a:r>
            <a:r>
              <a:rPr lang="en-CA" sz="1400" i="1" dirty="0"/>
              <a:t>Railway Track </a:t>
            </a:r>
          </a:p>
          <a:p>
            <a:pPr algn="l">
              <a:spcBef>
                <a:spcPts val="0"/>
              </a:spcBef>
            </a:pPr>
            <a:r>
              <a:rPr lang="en-CA" sz="1400" dirty="0"/>
              <a:t>https://</a:t>
            </a:r>
            <a:r>
              <a:rPr lang="en-CA" sz="1400" dirty="0" err="1"/>
              <a:t>en.wikipedia.org</a:t>
            </a:r>
            <a:r>
              <a:rPr lang="en-CA" sz="1400" dirty="0"/>
              <a:t>/wiki/</a:t>
            </a:r>
            <a:r>
              <a:rPr lang="en-CA" sz="1400" dirty="0" err="1"/>
              <a:t>Railway_track</a:t>
            </a:r>
            <a:r>
              <a:rPr lang="en-CA" sz="1400" dirty="0"/>
              <a:t>/</a:t>
            </a:r>
          </a:p>
        </p:txBody>
      </p:sp>
    </p:spTree>
    <p:extLst>
      <p:ext uri="{BB962C8B-B14F-4D97-AF65-F5344CB8AC3E}">
        <p14:creationId xmlns:p14="http://schemas.microsoft.com/office/powerpoint/2010/main" val="42333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F7E6B-BCE5-A7BE-21B0-52F302F068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23840-41F6-CA84-0CC8-0D7B90D654D4}"/>
              </a:ext>
            </a:extLst>
          </p:cNvPr>
          <p:cNvSpPr>
            <a:spLocks noGrp="1"/>
          </p:cNvSpPr>
          <p:nvPr>
            <p:ph type="title"/>
          </p:nvPr>
        </p:nvSpPr>
        <p:spPr>
          <a:xfrm>
            <a:off x="838200" y="365125"/>
            <a:ext cx="10515600" cy="682625"/>
          </a:xfrm>
        </p:spPr>
        <p:txBody>
          <a:bodyPr>
            <a:normAutofit/>
          </a:bodyPr>
          <a:lstStyle/>
          <a:p>
            <a:pPr algn="ctr"/>
            <a:r>
              <a:rPr lang="en-US" sz="3600" b="1" dirty="0">
                <a:latin typeface="+mn-lt"/>
              </a:rPr>
              <a:t>Required Resources – Physical Equipment</a:t>
            </a:r>
            <a:endParaRPr lang="en-CA" sz="2400" b="1" dirty="0">
              <a:latin typeface="+mn-lt"/>
            </a:endParaRPr>
          </a:p>
        </p:txBody>
      </p:sp>
      <p:graphicFrame>
        <p:nvGraphicFramePr>
          <p:cNvPr id="5" name="Content Placeholder 4">
            <a:extLst>
              <a:ext uri="{FF2B5EF4-FFF2-40B4-BE49-F238E27FC236}">
                <a16:creationId xmlns:a16="http://schemas.microsoft.com/office/drawing/2014/main" id="{CE29965D-E144-6065-AFBF-22BD4F701D95}"/>
              </a:ext>
            </a:extLst>
          </p:cNvPr>
          <p:cNvGraphicFramePr>
            <a:graphicFrameLocks noGrp="1"/>
          </p:cNvGraphicFramePr>
          <p:nvPr>
            <p:ph idx="1"/>
            <p:extLst>
              <p:ext uri="{D42A27DB-BD31-4B8C-83A1-F6EECF244321}">
                <p14:modId xmlns:p14="http://schemas.microsoft.com/office/powerpoint/2010/main" val="1783417965"/>
              </p:ext>
            </p:extLst>
          </p:nvPr>
        </p:nvGraphicFramePr>
        <p:xfrm>
          <a:off x="552450" y="1196975"/>
          <a:ext cx="11087100" cy="2595880"/>
        </p:xfrm>
        <a:graphic>
          <a:graphicData uri="http://schemas.openxmlformats.org/drawingml/2006/table">
            <a:tbl>
              <a:tblPr bandRow="1">
                <a:tableStyleId>{3B4B98B0-60AC-42C2-AFA5-B58CD77FA1E5}</a:tableStyleId>
              </a:tblPr>
              <a:tblGrid>
                <a:gridCol w="2200275">
                  <a:extLst>
                    <a:ext uri="{9D8B030D-6E8A-4147-A177-3AD203B41FA5}">
                      <a16:colId xmlns:a16="http://schemas.microsoft.com/office/drawing/2014/main" val="2343656768"/>
                    </a:ext>
                  </a:extLst>
                </a:gridCol>
                <a:gridCol w="3676650">
                  <a:extLst>
                    <a:ext uri="{9D8B030D-6E8A-4147-A177-3AD203B41FA5}">
                      <a16:colId xmlns:a16="http://schemas.microsoft.com/office/drawing/2014/main" val="2577404722"/>
                    </a:ext>
                  </a:extLst>
                </a:gridCol>
                <a:gridCol w="5210175">
                  <a:extLst>
                    <a:ext uri="{9D8B030D-6E8A-4147-A177-3AD203B41FA5}">
                      <a16:colId xmlns:a16="http://schemas.microsoft.com/office/drawing/2014/main" val="286154436"/>
                    </a:ext>
                  </a:extLst>
                </a:gridCol>
              </a:tblGrid>
              <a:tr h="370840">
                <a:tc>
                  <a:txBody>
                    <a:bodyPr/>
                    <a:lstStyle/>
                    <a:p>
                      <a:r>
                        <a:rPr lang="en-US" sz="1600" b="1" i="0" kern="1200" dirty="0">
                          <a:solidFill>
                            <a:schemeClr val="tx1"/>
                          </a:solidFill>
                          <a:effectLst/>
                          <a:latin typeface="+mn-lt"/>
                          <a:ea typeface="+mn-ea"/>
                          <a:cs typeface="+mn-cs"/>
                        </a:rPr>
                        <a:t>Environmental Mitigation Equipment:</a:t>
                      </a:r>
                      <a:endParaRPr lang="en-US" sz="1600" b="1" dirty="0">
                        <a:solidFill>
                          <a:schemeClr val="tx1"/>
                        </a:solidFill>
                      </a:endParaRPr>
                    </a:p>
                  </a:txBody>
                  <a:tcPr/>
                </a:tc>
                <a:tc>
                  <a:txBody>
                    <a:bodyPr/>
                    <a:lstStyle/>
                    <a:p>
                      <a:r>
                        <a:rPr lang="en-US" sz="1600" b="0" i="0" kern="1200" dirty="0">
                          <a:solidFill>
                            <a:schemeClr val="tx1"/>
                          </a:solidFill>
                          <a:effectLst/>
                          <a:latin typeface="+mn-lt"/>
                          <a:ea typeface="+mn-ea"/>
                          <a:cs typeface="+mn-cs"/>
                        </a:rPr>
                        <a:t>Erosion Control Measures: </a:t>
                      </a:r>
                    </a:p>
                    <a:p>
                      <a:r>
                        <a:rPr lang="en-US" sz="1600" b="0" i="0" kern="1200" dirty="0">
                          <a:solidFill>
                            <a:schemeClr val="tx1"/>
                          </a:solidFill>
                          <a:effectLst/>
                          <a:latin typeface="+mn-lt"/>
                          <a:ea typeface="+mn-ea"/>
                          <a:cs typeface="+mn-cs"/>
                        </a:rPr>
                        <a:t>Noise and Vibration Reduction: </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Materials for environmental protection.</a:t>
                      </a:r>
                    </a:p>
                    <a:p>
                      <a:r>
                        <a:rPr lang="en-US" sz="1600" b="0" i="0" kern="1200" dirty="0">
                          <a:solidFill>
                            <a:schemeClr val="tx1"/>
                          </a:solidFill>
                          <a:effectLst/>
                          <a:latin typeface="+mn-lt"/>
                          <a:ea typeface="+mn-ea"/>
                          <a:cs typeface="+mn-cs"/>
                        </a:rPr>
                        <a:t>Sound barriers, dampening materials.</a:t>
                      </a:r>
                      <a:endParaRPr lang="en-US" sz="1600" dirty="0">
                        <a:solidFill>
                          <a:schemeClr val="tx1"/>
                        </a:solidFill>
                      </a:endParaRPr>
                    </a:p>
                  </a:txBody>
                  <a:tcPr/>
                </a:tc>
                <a:extLst>
                  <a:ext uri="{0D108BD9-81ED-4DB2-BD59-A6C34878D82A}">
                    <a16:rowId xmlns:a16="http://schemas.microsoft.com/office/drawing/2014/main" val="2059970533"/>
                  </a:ext>
                </a:extLst>
              </a:tr>
              <a:tr h="370840">
                <a:tc>
                  <a:txBody>
                    <a:bodyPr/>
                    <a:lstStyle/>
                    <a:p>
                      <a:r>
                        <a:rPr lang="en-US" sz="1600" b="1" i="0" kern="1200" dirty="0">
                          <a:solidFill>
                            <a:schemeClr val="tx1"/>
                          </a:solidFill>
                          <a:effectLst/>
                          <a:latin typeface="+mn-lt"/>
                          <a:ea typeface="+mn-ea"/>
                          <a:cs typeface="+mn-cs"/>
                        </a:rPr>
                        <a:t>Emergency Response Resources:</a:t>
                      </a:r>
                      <a:endParaRPr lang="en-US" sz="1600" b="1" dirty="0">
                        <a:solidFill>
                          <a:schemeClr val="tx1"/>
                        </a:solidFill>
                      </a:endParaRPr>
                    </a:p>
                  </a:txBody>
                  <a:tcPr/>
                </a:tc>
                <a:tc>
                  <a:txBody>
                    <a:bodyPr/>
                    <a:lstStyle/>
                    <a:p>
                      <a:r>
                        <a:rPr lang="en-US" sz="1600" b="0" i="0" kern="1200" dirty="0">
                          <a:solidFill>
                            <a:schemeClr val="tx1"/>
                          </a:solidFill>
                          <a:effectLst/>
                          <a:latin typeface="+mn-lt"/>
                          <a:ea typeface="+mn-ea"/>
                          <a:cs typeface="+mn-cs"/>
                        </a:rPr>
                        <a:t>Emergency Response Equipment: </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Firefighting gear, first aid kits.</a:t>
                      </a:r>
                      <a:endParaRPr lang="en-US" sz="1600" dirty="0">
                        <a:solidFill>
                          <a:schemeClr val="tx1"/>
                        </a:solidFill>
                      </a:endParaRPr>
                    </a:p>
                  </a:txBody>
                  <a:tcPr/>
                </a:tc>
                <a:extLst>
                  <a:ext uri="{0D108BD9-81ED-4DB2-BD59-A6C34878D82A}">
                    <a16:rowId xmlns:a16="http://schemas.microsoft.com/office/drawing/2014/main" val="4092438674"/>
                  </a:ext>
                </a:extLst>
              </a:tr>
              <a:tr h="370840">
                <a:tc>
                  <a:txBody>
                    <a:bodyPr/>
                    <a:lstStyle/>
                    <a:p>
                      <a:r>
                        <a:rPr lang="en-US" sz="1600" b="1" i="0" kern="1200" dirty="0">
                          <a:solidFill>
                            <a:schemeClr val="tx1"/>
                          </a:solidFill>
                          <a:effectLst/>
                          <a:latin typeface="+mn-lt"/>
                          <a:ea typeface="+mn-ea"/>
                          <a:cs typeface="+mn-cs"/>
                        </a:rPr>
                        <a:t>Additional Resources:</a:t>
                      </a:r>
                      <a:endParaRPr lang="en-US" sz="1600" b="1" dirty="0">
                        <a:solidFill>
                          <a:schemeClr val="tx1"/>
                        </a:solidFill>
                      </a:endParaRPr>
                    </a:p>
                  </a:txBody>
                  <a:tcPr/>
                </a:tc>
                <a:tc>
                  <a:txBody>
                    <a:bodyPr/>
                    <a:lstStyle/>
                    <a:p>
                      <a:r>
                        <a:rPr lang="en-US" sz="1600" b="0" i="0" kern="1200" dirty="0">
                          <a:solidFill>
                            <a:schemeClr val="tx1"/>
                          </a:solidFill>
                          <a:effectLst/>
                          <a:latin typeface="+mn-lt"/>
                          <a:ea typeface="+mn-ea"/>
                          <a:cs typeface="+mn-cs"/>
                        </a:rPr>
                        <a:t>Land Properties:</a:t>
                      </a:r>
                    </a:p>
                    <a:p>
                      <a:r>
                        <a:rPr lang="en-US" sz="1600" b="0" i="0" kern="1200" dirty="0">
                          <a:solidFill>
                            <a:schemeClr val="tx1"/>
                          </a:solidFill>
                          <a:effectLst/>
                          <a:latin typeface="+mn-lt"/>
                          <a:ea typeface="+mn-ea"/>
                          <a:cs typeface="+mn-cs"/>
                        </a:rPr>
                        <a:t>Construction Materials:</a:t>
                      </a:r>
                    </a:p>
                    <a:p>
                      <a:r>
                        <a:rPr lang="en-US" sz="1600" b="0" i="0" kern="1200" dirty="0">
                          <a:solidFill>
                            <a:schemeClr val="tx1"/>
                          </a:solidFill>
                          <a:effectLst/>
                          <a:latin typeface="+mn-lt"/>
                          <a:ea typeface="+mn-ea"/>
                          <a:cs typeface="+mn-cs"/>
                        </a:rPr>
                        <a:t>Heavy Equipment:</a:t>
                      </a:r>
                      <a:endParaRPr lang="en-US" sz="1600" dirty="0">
                        <a:solidFill>
                          <a:schemeClr val="tx1"/>
                        </a:solidFill>
                      </a:endParaRPr>
                    </a:p>
                  </a:txBody>
                  <a:tcPr/>
                </a:tc>
                <a:tc>
                  <a:txBody>
                    <a:bodyPr/>
                    <a:lstStyle/>
                    <a:p>
                      <a:r>
                        <a:rPr lang="en-US" sz="1600" b="0" i="0" kern="1200" dirty="0">
                          <a:solidFill>
                            <a:schemeClr val="tx1"/>
                          </a:solidFill>
                          <a:effectLst/>
                          <a:latin typeface="+mn-lt"/>
                          <a:ea typeface="+mn-ea"/>
                          <a:cs typeface="+mn-cs"/>
                        </a:rPr>
                        <a:t>Warehouses, offices, temporary on-site facilities.</a:t>
                      </a:r>
                    </a:p>
                    <a:p>
                      <a:r>
                        <a:rPr lang="en-US" sz="1600" b="0" i="0" kern="1200" dirty="0">
                          <a:solidFill>
                            <a:schemeClr val="tx1"/>
                          </a:solidFill>
                          <a:effectLst/>
                          <a:latin typeface="+mn-lt"/>
                          <a:ea typeface="+mn-ea"/>
                          <a:cs typeface="+mn-cs"/>
                        </a:rPr>
                        <a:t>Steel, frames, beams, wooden materials.</a:t>
                      </a:r>
                    </a:p>
                    <a:p>
                      <a:r>
                        <a:rPr lang="en-US" sz="1600" b="0" i="0" kern="1200" dirty="0">
                          <a:solidFill>
                            <a:schemeClr val="tx1"/>
                          </a:solidFill>
                          <a:effectLst/>
                          <a:latin typeface="+mn-lt"/>
                          <a:ea typeface="+mn-ea"/>
                          <a:cs typeface="+mn-cs"/>
                        </a:rPr>
                        <a:t>Mobile cranes, forklifts, trucks, locomotives, hi-rail vehicles, buggies, gondolas.</a:t>
                      </a:r>
                    </a:p>
                  </a:txBody>
                  <a:tcPr/>
                </a:tc>
                <a:extLst>
                  <a:ext uri="{0D108BD9-81ED-4DB2-BD59-A6C34878D82A}">
                    <a16:rowId xmlns:a16="http://schemas.microsoft.com/office/drawing/2014/main" val="1427415810"/>
                  </a:ext>
                </a:extLst>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2927693355"/>
                  </a:ext>
                </a:extLst>
              </a:tr>
            </a:tbl>
          </a:graphicData>
        </a:graphic>
      </p:graphicFrame>
      <p:sp>
        <p:nvSpPr>
          <p:cNvPr id="4" name="Subtitle 2">
            <a:extLst>
              <a:ext uri="{FF2B5EF4-FFF2-40B4-BE49-F238E27FC236}">
                <a16:creationId xmlns:a16="http://schemas.microsoft.com/office/drawing/2014/main" id="{DEB0A6F5-D5DF-B143-D68D-A9BBFAD511D3}"/>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Wikipedia. n.d. </a:t>
            </a:r>
            <a:r>
              <a:rPr lang="en-CA" sz="1400" i="1" dirty="0"/>
              <a:t>Railway Track </a:t>
            </a:r>
          </a:p>
          <a:p>
            <a:pPr algn="l">
              <a:spcBef>
                <a:spcPts val="0"/>
              </a:spcBef>
            </a:pPr>
            <a:r>
              <a:rPr lang="en-CA" sz="1400" dirty="0"/>
              <a:t>https://</a:t>
            </a:r>
            <a:r>
              <a:rPr lang="en-CA" sz="1400" dirty="0" err="1"/>
              <a:t>en.wikipedia.org</a:t>
            </a:r>
            <a:r>
              <a:rPr lang="en-CA" sz="1400" dirty="0"/>
              <a:t>/wiki/</a:t>
            </a:r>
            <a:r>
              <a:rPr lang="en-CA" sz="1400" dirty="0" err="1"/>
              <a:t>Railway_track</a:t>
            </a:r>
            <a:r>
              <a:rPr lang="en-CA" sz="1400" dirty="0"/>
              <a:t>/</a:t>
            </a:r>
          </a:p>
        </p:txBody>
      </p:sp>
    </p:spTree>
    <p:extLst>
      <p:ext uri="{BB962C8B-B14F-4D97-AF65-F5344CB8AC3E}">
        <p14:creationId xmlns:p14="http://schemas.microsoft.com/office/powerpoint/2010/main" val="2763604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4723</TotalTime>
  <Words>2637</Words>
  <Application>Microsoft Office PowerPoint</Application>
  <PresentationFormat>Widescreen</PresentationFormat>
  <Paragraphs>289</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Calibri Light</vt:lpstr>
      <vt:lpstr>Times New Roman</vt:lpstr>
      <vt:lpstr>Wingdings</vt:lpstr>
      <vt:lpstr>Office Theme</vt:lpstr>
      <vt:lpstr>Project Recovery (MGMT-6060)</vt:lpstr>
      <vt:lpstr>Preliminary Stakeholder Register</vt:lpstr>
      <vt:lpstr>Preliminary Stakeholder Register</vt:lpstr>
      <vt:lpstr>Preliminary Stakeholder Register</vt:lpstr>
      <vt:lpstr>Preliminary Stakeholder Register</vt:lpstr>
      <vt:lpstr>Required Resources - People Involve</vt:lpstr>
      <vt:lpstr>Required Resources - People Involve</vt:lpstr>
      <vt:lpstr>Required Resources – Physical Equipment</vt:lpstr>
      <vt:lpstr>Required Resources – Physical Equipment</vt:lpstr>
      <vt:lpstr>Required Resources - Time</vt:lpstr>
      <vt:lpstr>Required Resources – Funding</vt:lpstr>
      <vt:lpstr>Preliminary Description of Any Technology</vt:lpstr>
      <vt:lpstr>Preliminary Description of Any Technology</vt:lpstr>
      <vt:lpstr>Preliminary Description of Any Technology</vt:lpstr>
      <vt:lpstr>Preliminary Description of Any Technology</vt:lpstr>
      <vt:lpstr>Summary of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Recovery (MGMT-6060)</dc:title>
  <dc:creator>Adnan, M M Navid Al</dc:creator>
  <cp:lastModifiedBy>Liyanage, Gihan Shamike</cp:lastModifiedBy>
  <cp:revision>39</cp:revision>
  <dcterms:created xsi:type="dcterms:W3CDTF">2024-01-11T22:18:22Z</dcterms:created>
  <dcterms:modified xsi:type="dcterms:W3CDTF">2024-02-16T18:42:06Z</dcterms:modified>
</cp:coreProperties>
</file>